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57" r:id="rId5"/>
    <p:sldId id="258" r:id="rId6"/>
    <p:sldId id="259" r:id="rId7"/>
    <p:sldId id="260" r:id="rId8"/>
    <p:sldId id="261" r:id="rId9"/>
    <p:sldId id="262" r:id="rId10"/>
    <p:sldId id="263"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p:scale>
          <a:sx n="125" d="100"/>
          <a:sy n="125" d="100"/>
        </p:scale>
        <p:origin x="2784" y="1470"/>
      </p:cViewPr>
      <p:guideLst/>
    </p:cSldViewPr>
  </p:slid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AAEB55-AA1C-416E-8F11-DD53AAFF714D}" type="datetimeFigureOut">
              <a:rPr lang="hr-HR" smtClean="0"/>
              <a:t>6.4.2017.</a:t>
            </a:fld>
            <a:endParaRPr lang="hr-H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A333DD-81B9-4367-B71A-D38756CC224A}" type="slidenum">
              <a:rPr lang="hr-HR" smtClean="0"/>
              <a:t>‹#›</a:t>
            </a:fld>
            <a:endParaRPr lang="hr-HR"/>
          </a:p>
        </p:txBody>
      </p:sp>
    </p:spTree>
    <p:extLst>
      <p:ext uri="{BB962C8B-B14F-4D97-AF65-F5344CB8AC3E}">
        <p14:creationId xmlns:p14="http://schemas.microsoft.com/office/powerpoint/2010/main" val="1408698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41A5-5A0F-4DE8-91FE-9B6E10F07B0E}" type="datetimeFigureOut">
              <a:rPr lang="hr-HR" smtClean="0"/>
              <a:t>6.4.2017.</a:t>
            </a:fld>
            <a:endParaRPr lang="hr-H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6AE69C-7949-460B-94A2-6E660B726032}" type="slidenum">
              <a:rPr lang="hr-HR" smtClean="0"/>
              <a:t>‹#›</a:t>
            </a:fld>
            <a:endParaRPr lang="hr-HR"/>
          </a:p>
        </p:txBody>
      </p:sp>
    </p:spTree>
    <p:extLst>
      <p:ext uri="{BB962C8B-B14F-4D97-AF65-F5344CB8AC3E}">
        <p14:creationId xmlns:p14="http://schemas.microsoft.com/office/powerpoint/2010/main" val="2994398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module focuses on the components and architectures of a file-based storage system. This module also focuses on various file sharing protocols supported by a file-based storage system. Finally, this module focuses on file-level virtualization and tiering.</a:t>
            </a:r>
            <a:endParaRPr lang="en-US" dirty="0"/>
          </a:p>
        </p:txBody>
      </p:sp>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228115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9550" y="400050"/>
            <a:ext cx="4681538" cy="3509963"/>
          </a:xfrm>
        </p:spPr>
      </p:sp>
      <p:sp>
        <p:nvSpPr>
          <p:cNvPr id="3" name="Notes Placeholder 2"/>
          <p:cNvSpPr>
            <a:spLocks noGrp="1"/>
          </p:cNvSpPr>
          <p:nvPr>
            <p:ph type="body" idx="1"/>
          </p:nvPr>
        </p:nvSpPr>
        <p:spPr/>
        <p:txBody>
          <a:bodyPr/>
          <a:lstStyle/>
          <a:p>
            <a:pPr defTabSz="483306">
              <a:spcBef>
                <a:spcPts val="1269"/>
              </a:spcBef>
              <a:defRPr/>
            </a:pPr>
            <a:r>
              <a:rPr lang="en-US" sz="1100" dirty="0"/>
              <a:t>Different methods can be used to access files on a NAS system. The most common methods of accessing NAS systems are by using Network File System (NFS), Common</a:t>
            </a:r>
            <a:r>
              <a:rPr lang="en-US" sz="1100" b="1" dirty="0"/>
              <a:t> </a:t>
            </a:r>
            <a:r>
              <a:rPr lang="en-US" sz="1100" dirty="0"/>
              <a:t>Internet File System (CIFS), and Hadoop Distribution File System (HDFS). </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880448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US" dirty="0" smtClean="0"/>
              <a:t>Common Internet File System (CIFS) is a client-server application protocol that enables client programs to make requests for files and services on remote computers over TCP/IP. It is a public or open variation of Server Message Block (SMB) protocol.</a:t>
            </a:r>
          </a:p>
          <a:p>
            <a:pPr defTabSz="966612" eaLnBrk="0" fontAlgn="base" hangingPunct="0">
              <a:spcBef>
                <a:spcPct val="30000"/>
              </a:spcBef>
              <a:spcAft>
                <a:spcPct val="0"/>
              </a:spcAft>
              <a:defRPr/>
            </a:pPr>
            <a:r>
              <a:rPr lang="en-US" dirty="0" smtClean="0"/>
              <a:t>The CIFS protocol enables remote clients to gain access to files on a server. CIFS enables file sharing with other clients by using special locks. Filenames in CIFS are encoded using </a:t>
            </a:r>
            <a:r>
              <a:rPr lang="en-US" dirty="0" err="1" smtClean="0"/>
              <a:t>unicode</a:t>
            </a:r>
            <a:r>
              <a:rPr lang="en-US" dirty="0" smtClean="0"/>
              <a:t> characters. CIFS provides the following features to ensure data integrity:</a:t>
            </a:r>
          </a:p>
          <a:p>
            <a:pPr marL="246688" indent="-246688" defTabSz="966612" eaLnBrk="0" fontAlgn="base" hangingPunct="0">
              <a:spcBef>
                <a:spcPct val="30000"/>
              </a:spcBef>
              <a:spcAft>
                <a:spcPct val="0"/>
              </a:spcAft>
              <a:buFont typeface="Arial" pitchFamily="34" charset="0"/>
              <a:buChar char="•"/>
              <a:defRPr/>
            </a:pPr>
            <a:r>
              <a:rPr lang="en-US" dirty="0" smtClean="0"/>
              <a:t>It uses file and record locking to prevent users from overwriting the work of another user on a file or a record.</a:t>
            </a:r>
          </a:p>
          <a:p>
            <a:pPr marL="246688" indent="-246688" defTabSz="966612" eaLnBrk="0" fontAlgn="base" hangingPunct="0">
              <a:spcBef>
                <a:spcPct val="30000"/>
              </a:spcBef>
              <a:spcAft>
                <a:spcPct val="0"/>
              </a:spcAft>
              <a:buFont typeface="Arial" pitchFamily="34" charset="0"/>
              <a:buChar char="•"/>
              <a:defRPr/>
            </a:pPr>
            <a:r>
              <a:rPr lang="en-US" dirty="0" smtClean="0"/>
              <a:t>It supports fault tolerance and can automatically restore connections and reopen files that were open prior to an interruption. The fault tolerance features of CIFS depend on whether an application is written to take advantage of these features. Moreover, CIFS is a </a:t>
            </a:r>
            <a:r>
              <a:rPr lang="en-US" dirty="0" err="1" smtClean="0"/>
              <a:t>stateful</a:t>
            </a:r>
            <a:r>
              <a:rPr lang="en-US" dirty="0" smtClean="0"/>
              <a:t> protocol because the CIFS server maintains connection information regarding every connected client. If a network failure or CIFS server failure occurs, the client receives a disconnection notification. User disruption is minimized if the application has the embedded intelligence to restore the connection. However, if the embedded intelligence is missing, the user must take steps to reestablish the CIFS connection.</a:t>
            </a:r>
          </a:p>
          <a:p>
            <a:pPr defTabSz="966612" eaLnBrk="0" fontAlgn="base" hangingPunct="0">
              <a:spcBef>
                <a:spcPct val="30000"/>
              </a:spcBef>
              <a:spcAft>
                <a:spcPct val="0"/>
              </a:spcAft>
              <a:defRPr/>
            </a:pPr>
            <a:r>
              <a:rPr lang="en-US" dirty="0" smtClean="0"/>
              <a:t>Users refer to remote file systems with an easy-to-use file-naming scheme: </a:t>
            </a:r>
          </a:p>
          <a:p>
            <a:pPr defTabSz="966612" eaLnBrk="0" fontAlgn="base" hangingPunct="0">
              <a:spcBef>
                <a:spcPct val="30000"/>
              </a:spcBef>
              <a:spcAft>
                <a:spcPct val="0"/>
              </a:spcAft>
              <a:defRPr/>
            </a:pPr>
            <a:r>
              <a:rPr lang="en-US" dirty="0" smtClean="0"/>
              <a:t>\\server\share or \\servername.domain.suffix\share.</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4111065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US" dirty="0"/>
              <a:t>Network File System (NFS) is a client-server protocol for file sharing that is commonly used on UNIX systems. NFS was originally based on the connectionless User Datagram Protocol (UDP). It uses a machine-independent model to represent user data. It also uses Remote Procedure Call (RPC) as a method of inter-process communication between two computers. The NFS protocol provides a set of RPCs to access a remote file system for the following operations:</a:t>
            </a:r>
          </a:p>
          <a:p>
            <a:pPr marL="246688" lvl="1" indent="-246688" defTabSz="966612" eaLnBrk="0" fontAlgn="base" hangingPunct="0">
              <a:spcBef>
                <a:spcPct val="30000"/>
              </a:spcBef>
              <a:spcAft>
                <a:spcPct val="0"/>
              </a:spcAft>
              <a:buFont typeface="Arial" pitchFamily="34" charset="0"/>
              <a:buChar char="•"/>
              <a:defRPr/>
            </a:pPr>
            <a:r>
              <a:rPr lang="en-US" dirty="0"/>
              <a:t>Searching files and directories</a:t>
            </a:r>
          </a:p>
          <a:p>
            <a:pPr marL="246688" lvl="1" indent="-246688" defTabSz="966612" eaLnBrk="0" fontAlgn="base" hangingPunct="0">
              <a:spcBef>
                <a:spcPct val="30000"/>
              </a:spcBef>
              <a:spcAft>
                <a:spcPct val="0"/>
              </a:spcAft>
              <a:buFont typeface="Arial" pitchFamily="34" charset="0"/>
              <a:buChar char="•"/>
              <a:defRPr/>
            </a:pPr>
            <a:r>
              <a:rPr lang="en-US" dirty="0"/>
              <a:t>Opening, reading, writing to, and closing a file</a:t>
            </a:r>
          </a:p>
          <a:p>
            <a:pPr marL="246688" lvl="1" indent="-246688" defTabSz="966612" eaLnBrk="0" fontAlgn="base" hangingPunct="0">
              <a:spcBef>
                <a:spcPct val="30000"/>
              </a:spcBef>
              <a:spcAft>
                <a:spcPct val="0"/>
              </a:spcAft>
              <a:buFont typeface="Arial" pitchFamily="34" charset="0"/>
              <a:buChar char="•"/>
              <a:defRPr/>
            </a:pPr>
            <a:r>
              <a:rPr lang="en-US" dirty="0"/>
              <a:t>Changing file attributes</a:t>
            </a:r>
          </a:p>
          <a:p>
            <a:pPr marL="246688" lvl="1" indent="-246688" defTabSz="966612" eaLnBrk="0" fontAlgn="base" hangingPunct="0">
              <a:spcBef>
                <a:spcPct val="30000"/>
              </a:spcBef>
              <a:spcAft>
                <a:spcPct val="0"/>
              </a:spcAft>
              <a:buFont typeface="Arial" pitchFamily="34" charset="0"/>
              <a:buChar char="•"/>
              <a:defRPr/>
            </a:pPr>
            <a:r>
              <a:rPr lang="en-US" dirty="0"/>
              <a:t>Modifying file links and directories</a:t>
            </a:r>
          </a:p>
          <a:p>
            <a:pPr defTabSz="966612" eaLnBrk="0" fontAlgn="base" hangingPunct="0">
              <a:spcBef>
                <a:spcPct val="30000"/>
              </a:spcBef>
              <a:spcAft>
                <a:spcPct val="0"/>
              </a:spcAft>
              <a:defRPr/>
            </a:pPr>
            <a:r>
              <a:rPr lang="en-US" dirty="0"/>
              <a:t>NFS creates a connection between the client and the remote system to transfer data. NFS (NFSv3 and earlier) is a stateless protocol, which means that it does not maintain any kind of table to store information about open files and associated pointers. Therefore, each call provides a full set of arguments to access files on the server. These arguments include a file handle reference to the file, a particular position to read or write, and the versions of NFS.</a:t>
            </a:r>
          </a:p>
          <a:p>
            <a:pPr defTabSz="966612" eaLnBrk="0" fontAlgn="base" hangingPunct="0">
              <a:spcBef>
                <a:spcPct val="30000"/>
              </a:spcBef>
              <a:spcAft>
                <a:spcPct val="0"/>
              </a:spcAft>
              <a:defRPr/>
            </a:pPr>
            <a:r>
              <a:rPr lang="en-US" dirty="0"/>
              <a:t>Currently, three versions of NFS are in use:</a:t>
            </a:r>
          </a:p>
          <a:p>
            <a:pPr marL="246688" lvl="1" indent="-246688">
              <a:buFont typeface="Arial" pitchFamily="34" charset="0"/>
              <a:buChar char="•"/>
            </a:pPr>
            <a:r>
              <a:rPr lang="en-US" b="1" dirty="0"/>
              <a:t>NFS version 2 (NFSv2):</a:t>
            </a:r>
            <a:r>
              <a:rPr lang="en-US" dirty="0"/>
              <a:t> NFSv2</a:t>
            </a:r>
            <a:r>
              <a:rPr lang="en-US" b="1" dirty="0"/>
              <a:t> </a:t>
            </a:r>
            <a:r>
              <a:rPr lang="en-US" dirty="0"/>
              <a:t>uses UDP to provide a stateless network connection between a client and a server. The feature such as locking is handled outside the protocol.</a:t>
            </a:r>
          </a:p>
          <a:p>
            <a:pPr marL="246688" lvl="1" indent="-246688">
              <a:buFont typeface="Arial" pitchFamily="34" charset="0"/>
              <a:buChar char="•"/>
            </a:pPr>
            <a:r>
              <a:rPr lang="en-US" b="1" dirty="0"/>
              <a:t>NFS version 3 (NFSv3): </a:t>
            </a:r>
            <a:r>
              <a:rPr lang="en-US" dirty="0"/>
              <a:t>NFSv3 is the most commonly used version, which uses UDP or TCP, and is based on the stateless protocol design. It includes some new features, such as a 64-bit file size, asynchronous writes, and replies containing additional file attributes to avoid subsequent calls. </a:t>
            </a:r>
          </a:p>
          <a:p>
            <a:pPr marL="246688" lvl="1" indent="-246688">
              <a:buFont typeface="Arial" pitchFamily="34" charset="0"/>
              <a:buChar char="•"/>
            </a:pPr>
            <a:r>
              <a:rPr lang="en-US" b="1" dirty="0"/>
              <a:t>NFS version 4 (NFSv4): </a:t>
            </a:r>
            <a:r>
              <a:rPr lang="en-US" dirty="0"/>
              <a:t>NFSv4</a:t>
            </a:r>
            <a:r>
              <a:rPr lang="en-US" b="1" dirty="0"/>
              <a:t> </a:t>
            </a:r>
            <a:r>
              <a:rPr lang="en-US" dirty="0"/>
              <a:t>uses TCP and is based on a </a:t>
            </a:r>
            <a:r>
              <a:rPr lang="en-US" dirty="0" err="1"/>
              <a:t>stateful</a:t>
            </a:r>
            <a:r>
              <a:rPr lang="en-US" dirty="0"/>
              <a:t> protocol design. It offers enhanced security. The latest NFS version 4.1 is the enhancement of NFSv4 and includes some new features, such as session model, parallel NFS (</a:t>
            </a:r>
            <a:r>
              <a:rPr lang="en-US" dirty="0" err="1"/>
              <a:t>pNFS</a:t>
            </a:r>
            <a:r>
              <a:rPr lang="en-US" dirty="0"/>
              <a:t>), and data retention.</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941559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9550" y="400050"/>
            <a:ext cx="4681538" cy="3509963"/>
          </a:xfrm>
        </p:spPr>
      </p:sp>
      <p:sp>
        <p:nvSpPr>
          <p:cNvPr id="3" name="Notes Placeholder 2"/>
          <p:cNvSpPr>
            <a:spLocks noGrp="1"/>
          </p:cNvSpPr>
          <p:nvPr>
            <p:ph type="body" idx="1"/>
          </p:nvPr>
        </p:nvSpPr>
        <p:spPr/>
        <p:txBody>
          <a:bodyPr/>
          <a:lstStyle/>
          <a:p>
            <a:r>
              <a:rPr lang="en-US" dirty="0" smtClean="0"/>
              <a:t>Many</a:t>
            </a:r>
            <a:r>
              <a:rPr lang="en-US" baseline="0" dirty="0" smtClean="0"/>
              <a:t> of the scale-out NAS vendors support HDFS. </a:t>
            </a:r>
            <a:r>
              <a:rPr lang="en-US" dirty="0" smtClean="0"/>
              <a:t>HDFS is a </a:t>
            </a:r>
            <a:r>
              <a:rPr lang="en-US" b="0" baseline="0" dirty="0" smtClean="0"/>
              <a:t>file system </a:t>
            </a:r>
            <a:r>
              <a:rPr lang="en-US" baseline="0" dirty="0" smtClean="0"/>
              <a:t>that spans multiple nodes in a cluster and allows user data to be stored in files. It presents a traditional hierarchical file organization so that users or applications can manipulate (create, rename, move, or remove) files and directories. It also presents a streaming interface to run any application of choice using the </a:t>
            </a:r>
            <a:r>
              <a:rPr lang="en-US" baseline="0" dirty="0" err="1" smtClean="0"/>
              <a:t>MapReduce</a:t>
            </a:r>
            <a:r>
              <a:rPr lang="en-US" baseline="0" dirty="0" smtClean="0"/>
              <a:t> framework. HDFS requires programmatic access because the file system cannot be mounted. All HDFS communication is layered on top of the TCP/IP protocol. HDFS has a master/slave architecture. An HDFS cluster consists of a single </a:t>
            </a:r>
            <a:r>
              <a:rPr lang="en-US" baseline="0" dirty="0" err="1" smtClean="0"/>
              <a:t>NameNode</a:t>
            </a:r>
            <a:r>
              <a:rPr lang="en-US" baseline="0" dirty="0" smtClean="0"/>
              <a:t> that acts as a master server and has in-memory maps of every file, file locations as well as all the blocks within the file and which </a:t>
            </a:r>
            <a:r>
              <a:rPr lang="en-US" baseline="0" dirty="0" err="1" smtClean="0"/>
              <a:t>DataNodes</a:t>
            </a:r>
            <a:r>
              <a:rPr lang="en-US" baseline="0" dirty="0" smtClean="0"/>
              <a:t> they reside on. The </a:t>
            </a:r>
            <a:r>
              <a:rPr lang="en-US" baseline="0" dirty="0" err="1" smtClean="0"/>
              <a:t>NameNode</a:t>
            </a:r>
            <a:r>
              <a:rPr lang="en-US" baseline="0" dirty="0" smtClean="0"/>
              <a:t> is responsible for managing the file system namespace and controlling the access to the files by clients. </a:t>
            </a:r>
            <a:r>
              <a:rPr lang="en-US" baseline="0" dirty="0" err="1" smtClean="0"/>
              <a:t>DataNodes</a:t>
            </a:r>
            <a:r>
              <a:rPr lang="en-US" baseline="0" dirty="0" smtClean="0"/>
              <a:t> act as slaves that serve read/write requests as well as perform block creation, deletion, and replication as directed by the </a:t>
            </a:r>
            <a:r>
              <a:rPr lang="en-US" baseline="0" dirty="0" err="1" smtClean="0"/>
              <a:t>NameNode</a:t>
            </a:r>
            <a:r>
              <a:rPr lang="en-US" baseline="0" dirty="0" smtClean="0"/>
              <a:t>. </a:t>
            </a:r>
          </a:p>
          <a:p>
            <a:r>
              <a:rPr lang="en-US" sz="1100" dirty="0"/>
              <a:t>The HDFS communication protocols, which are </a:t>
            </a:r>
            <a:r>
              <a:rPr lang="en-US" sz="1100" dirty="0" err="1"/>
              <a:t>ClientProtocol</a:t>
            </a:r>
            <a:r>
              <a:rPr lang="en-US" sz="1100" dirty="0"/>
              <a:t> and </a:t>
            </a:r>
            <a:r>
              <a:rPr lang="en-US" sz="1100" dirty="0" err="1"/>
              <a:t>DataNode</a:t>
            </a:r>
            <a:r>
              <a:rPr lang="en-US" sz="1100" dirty="0"/>
              <a:t> protocol, are layered on top of the TCP/IP protocol. A client compute system and the </a:t>
            </a:r>
            <a:r>
              <a:rPr lang="en-US" sz="1100" dirty="0" err="1"/>
              <a:t>NameNode</a:t>
            </a:r>
            <a:r>
              <a:rPr lang="en-US" sz="1100" dirty="0"/>
              <a:t> establish a connection to a configurable </a:t>
            </a:r>
            <a:r>
              <a:rPr lang="en-US" dirty="0" smtClean="0"/>
              <a:t>TCP</a:t>
            </a:r>
            <a:r>
              <a:rPr lang="en-US" sz="1100" dirty="0"/>
              <a:t> port. </a:t>
            </a:r>
            <a:r>
              <a:rPr lang="en-US" dirty="0"/>
              <a:t>The </a:t>
            </a:r>
            <a:r>
              <a:rPr lang="en-US" dirty="0" err="1"/>
              <a:t>ClientProtocol</a:t>
            </a:r>
            <a:r>
              <a:rPr lang="en-US" dirty="0"/>
              <a:t> </a:t>
            </a:r>
            <a:r>
              <a:rPr lang="en-US" dirty="0" smtClean="0"/>
              <a:t>is used for communication between client </a:t>
            </a:r>
            <a:r>
              <a:rPr lang="en-US" sz="1100" dirty="0"/>
              <a:t>compute systems and the </a:t>
            </a:r>
            <a:r>
              <a:rPr lang="en-US" sz="1100" dirty="0" err="1"/>
              <a:t>NameNode</a:t>
            </a:r>
            <a:r>
              <a:rPr lang="en-US" sz="1100" dirty="0"/>
              <a:t>. Further, </a:t>
            </a:r>
            <a:r>
              <a:rPr lang="en-US" dirty="0"/>
              <a:t>the </a:t>
            </a:r>
            <a:r>
              <a:rPr lang="en-US" dirty="0" err="1"/>
              <a:t>DataNode</a:t>
            </a:r>
            <a:r>
              <a:rPr lang="en-US" dirty="0"/>
              <a:t> </a:t>
            </a:r>
            <a:r>
              <a:rPr lang="en-US" dirty="0" smtClean="0"/>
              <a:t>Protocol is used for communication </a:t>
            </a:r>
            <a:r>
              <a:rPr lang="en-US" sz="1100" dirty="0"/>
              <a:t>between the </a:t>
            </a:r>
            <a:r>
              <a:rPr lang="en-US" sz="1100" dirty="0" err="1"/>
              <a:t>DataNodes</a:t>
            </a:r>
            <a:r>
              <a:rPr lang="en-US" sz="1100" dirty="0"/>
              <a:t> and the </a:t>
            </a:r>
            <a:r>
              <a:rPr lang="en-US" sz="1100" dirty="0" err="1"/>
              <a:t>NameNode</a:t>
            </a:r>
            <a:r>
              <a:rPr lang="en-US" sz="1100" dirty="0"/>
              <a:t>.</a:t>
            </a:r>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022492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9550" y="400050"/>
            <a:ext cx="4681538" cy="3509963"/>
          </a:xfrm>
        </p:spPr>
      </p:sp>
      <p:sp>
        <p:nvSpPr>
          <p:cNvPr id="3" name="Notes Placeholder 2"/>
          <p:cNvSpPr>
            <a:spLocks noGrp="1"/>
          </p:cNvSpPr>
          <p:nvPr>
            <p:ph type="body" idx="1"/>
          </p:nvPr>
        </p:nvSpPr>
        <p:spPr/>
        <p:txBody>
          <a:bodyPr/>
          <a:lstStyle/>
          <a:p>
            <a:r>
              <a:rPr lang="en-US" sz="1100" dirty="0"/>
              <a:t>The figure on the slide illustrates I/O operation in a scale-up NAS system. The process of handling I/</a:t>
            </a:r>
            <a:r>
              <a:rPr lang="en-US" sz="1100" dirty="0" err="1"/>
              <a:t>Os</a:t>
            </a:r>
            <a:r>
              <a:rPr lang="en-US" sz="1100" dirty="0"/>
              <a:t> in a scale-up NAS environment is as follows:</a:t>
            </a:r>
          </a:p>
          <a:p>
            <a:pPr marL="241653" indent="-241653">
              <a:buFont typeface="+mj-lt"/>
              <a:buAutoNum type="arabicPeriod"/>
            </a:pPr>
            <a:r>
              <a:rPr lang="en-US" sz="1100" dirty="0"/>
              <a:t>The requestor (client) packages an I/O request into TCP/IP and forwards it through the network stack. The NAS system receives this request from the network.</a:t>
            </a:r>
          </a:p>
          <a:p>
            <a:pPr marL="241653" indent="-241653">
              <a:buFont typeface="+mj-lt"/>
              <a:buAutoNum type="arabicPeriod"/>
            </a:pPr>
            <a:r>
              <a:rPr lang="en-US" sz="1100" dirty="0"/>
              <a:t>The NAS system converts the I/O request into an appropriate physical storage request, which is a block-level I/O, and then performs the operation on the physical storage.</a:t>
            </a:r>
          </a:p>
          <a:p>
            <a:pPr marL="241653" indent="-241653">
              <a:buFont typeface="+mj-lt"/>
              <a:buAutoNum type="arabicPeriod"/>
            </a:pPr>
            <a:r>
              <a:rPr lang="en-US" sz="1100" dirty="0"/>
              <a:t>When the NAS system receives data from the storage, it processes and repackages the data into an appropriate file protocol response.</a:t>
            </a:r>
          </a:p>
          <a:p>
            <a:pPr marL="241653" indent="-241653">
              <a:buFont typeface="+mj-lt"/>
              <a:buAutoNum type="arabicPeriod"/>
            </a:pPr>
            <a:r>
              <a:rPr lang="en-US" sz="1100" dirty="0"/>
              <a:t>The NAS system packages this response into TCP/IP again and forwards it to the client through the network.</a:t>
            </a:r>
            <a:endParaRPr lang="en-US" dirty="0" smtClean="0">
              <a:latin typeface="+mn-lt"/>
            </a:endParaRPr>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552565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9550" y="400050"/>
            <a:ext cx="4681538" cy="3509963"/>
          </a:xfrm>
        </p:spPr>
      </p:sp>
      <p:sp>
        <p:nvSpPr>
          <p:cNvPr id="3" name="Notes Placeholder 2"/>
          <p:cNvSpPr>
            <a:spLocks noGrp="1"/>
          </p:cNvSpPr>
          <p:nvPr>
            <p:ph type="body" idx="1"/>
          </p:nvPr>
        </p:nvSpPr>
        <p:spPr/>
        <p:txBody>
          <a:bodyPr/>
          <a:lstStyle/>
          <a:p>
            <a:pPr defTabSz="975795">
              <a:defRPr/>
            </a:pPr>
            <a:r>
              <a:rPr lang="en-US" b="0" dirty="0" smtClean="0"/>
              <a:t>The</a:t>
            </a:r>
            <a:r>
              <a:rPr lang="en-US" b="0" baseline="0" dirty="0" smtClean="0"/>
              <a:t> figure on the slide illustrates I/O operation in a scale-out NAS system. A scale-out NAS consists of multiple NAS nodes and each of these nodes has the functionality similar to a </a:t>
            </a:r>
            <a:r>
              <a:rPr lang="en-US" b="0" baseline="0" dirty="0" err="1" smtClean="0"/>
              <a:t>NameNode</a:t>
            </a:r>
            <a:r>
              <a:rPr lang="en-US" b="0" baseline="0" dirty="0" smtClean="0"/>
              <a:t> or a </a:t>
            </a:r>
            <a:r>
              <a:rPr lang="en-US" b="0" baseline="0" dirty="0" err="1" smtClean="0"/>
              <a:t>DataNode</a:t>
            </a:r>
            <a:r>
              <a:rPr lang="en-US" b="0" baseline="0" dirty="0" smtClean="0"/>
              <a:t>. In some proprietary scale-out NAS implementations, each node may function as both a </a:t>
            </a:r>
            <a:r>
              <a:rPr lang="en-US" b="0" baseline="0" dirty="0" err="1" smtClean="0"/>
              <a:t>NameNode</a:t>
            </a:r>
            <a:r>
              <a:rPr lang="en-US" b="0" baseline="0" dirty="0" smtClean="0"/>
              <a:t> and </a:t>
            </a:r>
            <a:r>
              <a:rPr lang="en-US" b="0" baseline="0" dirty="0" err="1" smtClean="0"/>
              <a:t>DataNode</a:t>
            </a:r>
            <a:r>
              <a:rPr lang="en-US" b="0" baseline="0" dirty="0" smtClean="0"/>
              <a:t>, typically to provide Hadoop integration. All the NAS nodes in scale-out NAS are clustered. New nodes can be added as required. As new nodes are added, the file system grows dynamically and is evenly distributed to each node. As the client sends a file to store to the NAS system, the file is evenly striped across the nodes. </a:t>
            </a:r>
            <a:r>
              <a:rPr lang="en-US" dirty="0"/>
              <a:t>When a client writes </a:t>
            </a:r>
            <a:r>
              <a:rPr lang="en-US" dirty="0" smtClean="0"/>
              <a:t>data, </a:t>
            </a:r>
            <a:r>
              <a:rPr lang="en-US" b="0" dirty="0" smtClean="0"/>
              <a:t>even though that client is connected to only one node, </a:t>
            </a:r>
            <a:r>
              <a:rPr lang="en-US" dirty="0"/>
              <a:t>the write operation occurs in multiple nodes in the </a:t>
            </a:r>
            <a:r>
              <a:rPr lang="en-US" dirty="0" smtClean="0"/>
              <a:t>cluster. </a:t>
            </a:r>
            <a:r>
              <a:rPr lang="en-US" b="0" dirty="0" smtClean="0"/>
              <a:t>This is also true for read operations. A client is connected to only one node at a time. However, when that client requests a file from the cluster, the node to which the client is connected will not have the entire file locally on its drives. The node to which the client is</a:t>
            </a:r>
            <a:r>
              <a:rPr lang="en-US" b="0" baseline="0" dirty="0" smtClean="0"/>
              <a:t> connected </a:t>
            </a:r>
            <a:r>
              <a:rPr lang="en-US" b="0" dirty="0" smtClean="0"/>
              <a:t>retrieves and rebuilds the file using the back-end </a:t>
            </a:r>
            <a:r>
              <a:rPr lang="en-US" b="0" dirty="0" err="1" smtClean="0"/>
              <a:t>InfiniBand</a:t>
            </a:r>
            <a:r>
              <a:rPr lang="en-US" b="0" dirty="0" smtClean="0"/>
              <a:t> network.</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673809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file-level virtualization, storage </a:t>
            </a:r>
            <a:r>
              <a:rPr lang="en-US" b="0" dirty="0" smtClean="0"/>
              <a:t>tiering, and</a:t>
            </a:r>
            <a:r>
              <a:rPr lang="en-US" b="0" baseline="0" dirty="0" smtClean="0"/>
              <a:t> NAS use case. </a:t>
            </a:r>
            <a:endParaRPr lang="en-US" b="0" dirty="0"/>
          </a:p>
        </p:txBody>
      </p:sp>
      <p:sp>
        <p:nvSpPr>
          <p:cNvPr id="4" name="Footer Placeholder 3"/>
          <p:cNvSpPr>
            <a:spLocks noGrp="1"/>
          </p:cNvSpPr>
          <p:nvPr>
            <p:ph type="ftr" sz="quarter" idx="10"/>
          </p:nvPr>
        </p:nvSpPr>
        <p:spPr/>
        <p:txBody>
          <a:bodyPr/>
          <a:lstStyle/>
          <a:p>
            <a:endParaRPr lang="en-US" dirty="0"/>
          </a:p>
        </p:txBody>
      </p:sp>
      <p:sp>
        <p:nvSpPr>
          <p:cNvPr id="7" name="Slide Image Placeholder 6"/>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655461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9550" y="400050"/>
            <a:ext cx="4681538" cy="3509963"/>
          </a:xfrm>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US" sz="1100" dirty="0"/>
              <a:t>A network-based file sharing environment is composed of multiple file servers or NAS devices. It might be required to move the files from one device to another due to reasons such as cost or performance. File-level virtualization, implemented in NAS or the file server environment, provides a simple, non-disruptive file-mobility solution. </a:t>
            </a:r>
          </a:p>
          <a:p>
            <a:pPr defTabSz="966612" eaLnBrk="0" fontAlgn="base" hangingPunct="0">
              <a:spcBef>
                <a:spcPct val="30000"/>
              </a:spcBef>
              <a:spcAft>
                <a:spcPct val="0"/>
              </a:spcAft>
              <a:defRPr/>
            </a:pPr>
            <a:r>
              <a:rPr lang="en-US" sz="1100" dirty="0"/>
              <a:t>File-level virtualization eliminates the dependencies between the data accessed at the file level and the location where the files are physically stored. It creates a logical pool of storage, enabling users to use a logical path rather than a physical path, to access files. A global namespace is used to map the logical path of a file to the physical path names. File-level virtualization enables the movement of files across NAS devices, even if the files are being accessed by the clients.</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76101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9550" y="400050"/>
            <a:ext cx="4681538" cy="3509963"/>
          </a:xfrm>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US" sz="1100" dirty="0"/>
              <a:t>Before virtualization, each client knows exactly where its file resources are located. This environment leads to underutilized storage resources and capacity problems because files are bound to a specific NAS device or file server. It may be required to move the files from one server to another because of performance reasons or when the file server fills up. Moving files across the environment is not easy and may make files inaccessible during file movement. Moreover, hosts and applications need to be reconfigured to access the file at the new location. This makes it difficult for storage administrators to improve storage efficiency while maintaining the required service level.</a:t>
            </a:r>
          </a:p>
          <a:p>
            <a:r>
              <a:rPr lang="en-US" sz="1100" dirty="0"/>
              <a:t>File-level virtualization simplifies file mobility. It provides user or application independence from the location where the files are stored. File-level virtualization facilitates the movement of files across online file servers or NAS devices. This means that while the files are being moved, clients can access their files non-disruptively. Clients can also read their files from the old location and write them back to the new location without realizing that the physical location has changed.</a:t>
            </a:r>
            <a:endParaRPr lang="en-US" dirty="0" smtClean="0">
              <a:latin typeface="+mn-lt"/>
            </a:endParaRP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479537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9550" y="400050"/>
            <a:ext cx="4681538" cy="3509963"/>
          </a:xfrm>
        </p:spPr>
      </p:sp>
      <p:sp>
        <p:nvSpPr>
          <p:cNvPr id="3" name="Notes Placeholder 2"/>
          <p:cNvSpPr>
            <a:spLocks noGrp="1"/>
          </p:cNvSpPr>
          <p:nvPr>
            <p:ph type="body" idx="1"/>
          </p:nvPr>
        </p:nvSpPr>
        <p:spPr/>
        <p:txBody>
          <a:bodyPr/>
          <a:lstStyle/>
          <a:p>
            <a:pPr defTabSz="966612">
              <a:defRPr/>
            </a:pPr>
            <a:r>
              <a:rPr lang="en-US" sz="1100" dirty="0">
                <a:latin typeface="Verdana" panose="020B0604030504040204" pitchFamily="34" charset="0"/>
                <a:ea typeface="Verdana" panose="020B0604030504040204" pitchFamily="34" charset="0"/>
                <a:cs typeface="Verdana" panose="020B0604030504040204" pitchFamily="34" charset="0"/>
              </a:rPr>
              <a:t>As the unstructured data in the NAS environment grows, organizations deploy a tiered storage environment. </a:t>
            </a:r>
            <a:r>
              <a:rPr lang="en-US" dirty="0"/>
              <a:t>This environment optimizes the primary storage for performance and the secondary storage for capacity and cost. </a:t>
            </a:r>
            <a:endParaRPr lang="en-US" sz="1100" dirty="0">
              <a:latin typeface="Verdana" panose="020B0604030504040204" pitchFamily="34" charset="0"/>
              <a:ea typeface="Verdana" panose="020B0604030504040204" pitchFamily="34" charset="0"/>
              <a:cs typeface="Verdana" panose="020B0604030504040204" pitchFamily="34" charset="0"/>
            </a:endParaRPr>
          </a:p>
          <a:p>
            <a:pPr defTabSz="966612">
              <a:defRPr/>
            </a:pPr>
            <a:r>
              <a:rPr lang="en-US" sz="1100" dirty="0">
                <a:latin typeface="Verdana" panose="020B0604030504040204" pitchFamily="34" charset="0"/>
                <a:ea typeface="Verdana" panose="020B0604030504040204" pitchFamily="34" charset="0"/>
                <a:cs typeface="Verdana" panose="020B0604030504040204" pitchFamily="34" charset="0"/>
              </a:rPr>
              <a:t>Storage tiering works on the principle of Hierarchical Storage Management (HSM). HSM is a file mobility concept where a policy-engine</a:t>
            </a:r>
            <a:r>
              <a:rPr lang="en-US" dirty="0" smtClean="0"/>
              <a:t>, </a:t>
            </a:r>
            <a:r>
              <a:rPr lang="en-US" dirty="0"/>
              <a:t>which can be software or hardware where policies are configured,</a:t>
            </a:r>
            <a:r>
              <a:rPr lang="en-US" sz="1100" dirty="0">
                <a:latin typeface="Verdana" panose="020B0604030504040204" pitchFamily="34" charset="0"/>
                <a:ea typeface="Verdana" panose="020B0604030504040204" pitchFamily="34" charset="0"/>
                <a:cs typeface="Verdana" panose="020B0604030504040204" pitchFamily="34" charset="0"/>
              </a:rPr>
              <a:t> </a:t>
            </a:r>
            <a:r>
              <a:rPr lang="en-US" dirty="0"/>
              <a:t>facilitates moving </a:t>
            </a:r>
            <a:r>
              <a:rPr lang="en-US" dirty="0" smtClean="0"/>
              <a:t>files from </a:t>
            </a:r>
            <a:r>
              <a:rPr lang="en-US" dirty="0"/>
              <a:t>the primary </a:t>
            </a:r>
            <a:r>
              <a:rPr lang="en-US" dirty="0" smtClean="0"/>
              <a:t>tiered storage to </a:t>
            </a:r>
            <a:r>
              <a:rPr lang="en-US" dirty="0"/>
              <a:t>the secondary </a:t>
            </a:r>
            <a:r>
              <a:rPr lang="en-US" dirty="0" smtClean="0"/>
              <a:t>tiered storage that meets the predefined policies. </a:t>
            </a:r>
            <a:r>
              <a:rPr lang="en-US" dirty="0" smtClean="0">
                <a:latin typeface="Verdana" panose="020B0604030504040204" pitchFamily="34" charset="0"/>
                <a:ea typeface="Verdana" panose="020B0604030504040204" pitchFamily="34" charset="0"/>
                <a:cs typeface="Verdana" panose="020B0604030504040204" pitchFamily="34" charset="0"/>
              </a:rPr>
              <a:t>In HSM, a hierarchy of storage tier is defined based on parameters such as cost, performance, and/or availability of storage.</a:t>
            </a:r>
          </a:p>
          <a:p>
            <a:pPr defTabSz="966612">
              <a:defRPr/>
            </a:pPr>
            <a:r>
              <a:rPr lang="en-US" dirty="0"/>
              <a:t>Some prevalent reasons to tier data across storage systems or between storage system and cloud is archival or to meet compliance requirements. As an example, the policy engine might be configured to relocate all the files in the primary </a:t>
            </a:r>
            <a:r>
              <a:rPr lang="en-US" dirty="0" smtClean="0"/>
              <a:t>storage tier </a:t>
            </a:r>
            <a:r>
              <a:rPr lang="en-US" dirty="0"/>
              <a:t>that have not been accessed in one month and archive those files to the secondary storage. For each archived file, the policy engine creates a small space-saving stub file in the primary storage that points to the data on the secondary storage. When a user tries to access the file </a:t>
            </a:r>
            <a:r>
              <a:rPr lang="en-US" dirty="0" smtClean="0"/>
              <a:t>from its </a:t>
            </a:r>
            <a:r>
              <a:rPr lang="en-US" dirty="0"/>
              <a:t>original location on the primary storage, the user is transparently provided with the actual file from the secondary storage</a:t>
            </a:r>
            <a:r>
              <a:rPr lang="en-US" dirty="0" smtClean="0"/>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584952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components</a:t>
            </a:r>
            <a:r>
              <a:rPr lang="en-US" baseline="0" dirty="0" smtClean="0"/>
              <a:t> of NAS, NAS architectures, NAS file access methods, and NAS I/O operations. </a:t>
            </a:r>
            <a:endParaRPr lang="en-US" dirty="0"/>
          </a:p>
        </p:txBody>
      </p:sp>
      <p:sp>
        <p:nvSpPr>
          <p:cNvPr id="4" name="Footer Placeholder 3"/>
          <p:cNvSpPr>
            <a:spLocks noGrp="1"/>
          </p:cNvSpPr>
          <p:nvPr>
            <p:ph type="ftr" sz="quarter" idx="10"/>
          </p:nvPr>
        </p:nvSpPr>
        <p:spPr/>
        <p:txBody>
          <a:bodyPr/>
          <a:lstStyle/>
          <a:p>
            <a:endParaRPr lang="en-US" dirty="0"/>
          </a:p>
        </p:txBody>
      </p:sp>
      <p:sp>
        <p:nvSpPr>
          <p:cNvPr id="7" name="Slide Image Placeholder 6"/>
          <p:cNvSpPr>
            <a:spLocks noGrp="1" noRot="1" noChangeAspect="1"/>
          </p:cNvSpPr>
          <p:nvPr>
            <p:ph type="sldImg"/>
          </p:nvPr>
        </p:nvSpPr>
        <p:spPr>
          <a:xfrm>
            <a:off x="1479550" y="400050"/>
            <a:ext cx="4681538" cy="3509963"/>
          </a:xfrm>
        </p:spPr>
      </p:sp>
    </p:spTree>
    <p:extLst>
      <p:ext uri="{BB962C8B-B14F-4D97-AF65-F5344CB8AC3E}">
        <p14:creationId xmlns:p14="http://schemas.microsoft.com/office/powerpoint/2010/main" val="1895420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9550" y="400050"/>
            <a:ext cx="4681538" cy="3509963"/>
          </a:xfrm>
        </p:spPr>
      </p:sp>
      <p:sp>
        <p:nvSpPr>
          <p:cNvPr id="3" name="Notes Placeholder 2"/>
          <p:cNvSpPr>
            <a:spLocks noGrp="1"/>
          </p:cNvSpPr>
          <p:nvPr>
            <p:ph type="body" idx="1"/>
          </p:nvPr>
        </p:nvSpPr>
        <p:spPr/>
        <p:txBody>
          <a:bodyPr/>
          <a:lstStyle/>
          <a:p>
            <a:r>
              <a:rPr lang="en-US" dirty="0" smtClean="0"/>
              <a:t>The figure on the slide illustrates</a:t>
            </a:r>
            <a:r>
              <a:rPr lang="en-US" baseline="0" dirty="0" smtClean="0"/>
              <a:t> the file-level storage tiering. In a file-level storage tiering environment, a file can be moved to a secondary storage tier or to the cloud. Before moving a file from primary NAS to secondary NAS or </a:t>
            </a:r>
            <a:r>
              <a:rPr lang="en-US" dirty="0"/>
              <a:t>from primary NAS to </a:t>
            </a:r>
            <a:r>
              <a:rPr lang="en-US" baseline="0" dirty="0" smtClean="0"/>
              <a:t>cloud, the policy engine scans the primary NAS to identify files that meet the predefined policies. After identifying the data files, the stub files are created and the data files are moved to the destination storage tier. </a:t>
            </a:r>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59374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9550" y="400050"/>
            <a:ext cx="4681538" cy="3509963"/>
          </a:xfrm>
        </p:spPr>
      </p:sp>
      <p:sp>
        <p:nvSpPr>
          <p:cNvPr id="3" name="Notes Placeholder 2"/>
          <p:cNvSpPr>
            <a:spLocks noGrp="1"/>
          </p:cNvSpPr>
          <p:nvPr>
            <p:ph type="body" idx="1"/>
          </p:nvPr>
        </p:nvSpPr>
        <p:spPr/>
        <p:txBody>
          <a:bodyPr/>
          <a:lstStyle/>
          <a:p>
            <a:r>
              <a:rPr lang="en-US" dirty="0"/>
              <a:t>The data lake represents a paradigm shift from the linear data flow model. As data and the insights gathered from it increase in value, the enterprise-wide consolidated storage is transformed into a hub around which the ingestion and consumption systems work (see figure on the slide). This enables enterprises to bring analytics to data and avoid expensive cost of multiple systems, storage, and time for ingestion and analysis. </a:t>
            </a:r>
          </a:p>
          <a:p>
            <a:r>
              <a:rPr lang="en-US" dirty="0"/>
              <a:t>By eliminating a number of parallel linear data flow, enterprises can consolidate vast amounts of their data into a single store, a data lake, through a native and simple ingestion process. Analytics can be performed on this data which provides insight. Actions can be taken based on this insight in an iterative manner, as the organization and technology matures. Enterprises can thus eliminate the cost of having silos or islands of information spread across their enterprises.</a:t>
            </a:r>
          </a:p>
          <a:p>
            <a:r>
              <a:rPr lang="en-US" dirty="0"/>
              <a:t>The key characteristics of a scale-out data lake are that it:</a:t>
            </a:r>
          </a:p>
          <a:p>
            <a:pPr marL="181240" indent="-181240">
              <a:buFont typeface="Arial" panose="020B0604020202020204" pitchFamily="34" charset="0"/>
              <a:buChar char="•"/>
            </a:pPr>
            <a:r>
              <a:rPr lang="en-US" dirty="0"/>
              <a:t>Accepts data from a variety of sources like file shares, archives, web applications, devices, and the cloud, in both streaming and batch processes</a:t>
            </a:r>
          </a:p>
          <a:p>
            <a:pPr marL="181240" indent="-181240">
              <a:buFont typeface="Arial" panose="020B0604020202020204" pitchFamily="34" charset="0"/>
              <a:buChar char="•"/>
            </a:pPr>
            <a:r>
              <a:rPr lang="en-US" dirty="0"/>
              <a:t>Enables access to this data for a variety of uses from conventional purpose to mobile, analytics, and cloud applications</a:t>
            </a:r>
          </a:p>
          <a:p>
            <a:pPr marL="181240" indent="-181240">
              <a:buFont typeface="Arial" panose="020B0604020202020204" pitchFamily="34" charset="0"/>
              <a:buChar char="•"/>
            </a:pPr>
            <a:r>
              <a:rPr lang="en-US" dirty="0"/>
              <a:t>Scales to meet the demands of future consolidation and growth as technology evolves and new possibilities emerge for applying data to gain competitive advantage in the market place</a:t>
            </a:r>
          </a:p>
          <a:p>
            <a:pPr marL="181240" indent="-181240">
              <a:buFont typeface="Arial" panose="020B0604020202020204" pitchFamily="34" charset="0"/>
              <a:buChar char="•"/>
            </a:pPr>
            <a:r>
              <a:rPr lang="en-US" dirty="0"/>
              <a:t>Provides a tiering ability that enables organizations to manage their costs without setting up specialized infrastructures for cost optimization</a:t>
            </a:r>
          </a:p>
          <a:p>
            <a:r>
              <a:rPr lang="en-US" dirty="0"/>
              <a:t>Scale-out NAS has the ability to provide the storage platform to this data lake. The scale-out NAS enhances this paradigm by providing scaling capabilities in terms of capacity, performance, security, and protection. </a:t>
            </a:r>
          </a:p>
          <a:p>
            <a:pPr marL="181240" indent="-181240">
              <a:buFont typeface="Arial" panose="020B0604020202020204" pitchFamily="34" charset="0"/>
              <a:buChar char="•"/>
            </a:pPr>
            <a:endParaRPr lang="en-US" dirty="0" smtClean="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98712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479550" y="400050"/>
            <a:ext cx="4681538" cy="3509963"/>
          </a:xfrm>
        </p:spPr>
      </p:sp>
      <p:sp>
        <p:nvSpPr>
          <p:cNvPr id="7" name="Notes Placeholder 6"/>
          <p:cNvSpPr>
            <a:spLocks noGrp="1"/>
          </p:cNvSpPr>
          <p:nvPr>
            <p:ph type="body" idx="1"/>
          </p:nvPr>
        </p:nvSpPr>
        <p:spPr/>
        <p:txBody>
          <a:bodyPr/>
          <a:lstStyle/>
          <a:p>
            <a:pPr defTabSz="966612" eaLnBrk="0" fontAlgn="base" hangingPunct="0">
              <a:spcBef>
                <a:spcPct val="30000"/>
              </a:spcBef>
              <a:spcAft>
                <a:spcPct val="0"/>
              </a:spcAft>
              <a:defRPr/>
            </a:pPr>
            <a:r>
              <a:rPr lang="en-US" dirty="0"/>
              <a:t>File sharing, as the name implies, enables users to share files with other users. In a file-sharing environment, a user who creates the file (the creator or owner of a file) determines the type of access (such as read, write, execute, append, delete) to be given to other users.</a:t>
            </a:r>
            <a:r>
              <a:rPr lang="en-US" b="1" dirty="0"/>
              <a:t> </a:t>
            </a:r>
            <a:r>
              <a:rPr lang="en-US" dirty="0"/>
              <a:t>When multiple users try to access a shared file at the same time, a locking scheme is required to maintain data integrity and at the same time make this sharing possible.</a:t>
            </a:r>
          </a:p>
          <a:p>
            <a:pPr defTabSz="966612" eaLnBrk="0" fontAlgn="base" hangingPunct="0">
              <a:spcBef>
                <a:spcPct val="30000"/>
              </a:spcBef>
              <a:spcAft>
                <a:spcPct val="0"/>
              </a:spcAft>
              <a:defRPr/>
            </a:pPr>
            <a:r>
              <a:rPr lang="en-US" dirty="0"/>
              <a:t>Some examples of file-sharing methods are the peer-to-peer (P2P) model, File Transfer Protocol (FTP), client-server models that use file-sharing protocols such as NFS and CIFS, and Distributed File System (DFS).</a:t>
            </a:r>
          </a:p>
          <a:p>
            <a:r>
              <a:rPr lang="en-US" dirty="0"/>
              <a:t>FTP is a client-server protocol that enables data transfer over a network. An FTP server and an FTP client communicate with each other using TCP as the transport protocol. </a:t>
            </a:r>
          </a:p>
          <a:p>
            <a:r>
              <a:rPr lang="en-US" dirty="0"/>
              <a:t>A peer-to-peer (P2P) file sharing model uses peer-to-peer network. P2P enables client machines to directly share files with each other over a network. Clients use a file sharing software that searches for other peer clients. This differs from client-server model that uses file servers to store files for sharing. </a:t>
            </a:r>
          </a:p>
          <a:p>
            <a:r>
              <a:rPr lang="en-US" dirty="0"/>
              <a:t>The standard client-server file-sharing protocols, such as</a:t>
            </a:r>
            <a:r>
              <a:rPr lang="en-US" b="1" dirty="0"/>
              <a:t> </a:t>
            </a:r>
            <a:r>
              <a:rPr lang="en-US" dirty="0"/>
              <a:t>NFS and CIFS, enable the owner of a file to set the required type of access, such as read-only or read-write, for a particular user or group of users. Using this protocol, the clients mount remote file systems that are available on dedicated file servers.</a:t>
            </a:r>
          </a:p>
          <a:p>
            <a:r>
              <a:rPr lang="en-US" dirty="0"/>
              <a:t>A distributed file system (DFS) is a file system that is distributed across several compute systems. A DFS can provide compute systems with direct access to the entire file system, while ensuring efficient management and data security. Hadoop Distributed File System (HDFS) is an example of distributed file system which will be detailed later in this module. Vendors now support HDFS on their NAS systems to support the scale-out architecture. The scale-out architecture helps to meet the big data analytics requirements.</a:t>
            </a:r>
          </a:p>
          <a:p>
            <a:endParaRPr lang="en-US" dirty="0"/>
          </a:p>
          <a:p>
            <a:endParaRPr lang="en-US" dirty="0"/>
          </a:p>
        </p:txBody>
      </p:sp>
    </p:spTree>
    <p:extLst>
      <p:ext uri="{BB962C8B-B14F-4D97-AF65-F5344CB8AC3E}">
        <p14:creationId xmlns:p14="http://schemas.microsoft.com/office/powerpoint/2010/main" val="1425054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9550" y="400050"/>
            <a:ext cx="4681538" cy="3509963"/>
          </a:xfrm>
        </p:spPr>
      </p:sp>
      <p:sp>
        <p:nvSpPr>
          <p:cNvPr id="3" name="Notes Placeholder 2"/>
          <p:cNvSpPr>
            <a:spLocks noGrp="1"/>
          </p:cNvSpPr>
          <p:nvPr>
            <p:ph type="body" idx="1"/>
          </p:nvPr>
        </p:nvSpPr>
        <p:spPr/>
        <p:txBody>
          <a:bodyPr/>
          <a:lstStyle/>
          <a:p>
            <a:r>
              <a:rPr lang="en-US" sz="1100" dirty="0"/>
              <a:t>NAS is a dedicated, high-performance file sharing and storage device. NAS enables its clients to share files over an IP network. NAS provides the advantages of server consolidation by eliminating the need for multiple file servers. It also consolidates the storage used by the clients onto a single system, making it easier to manage the storage. NAS uses network and file-sharing protocols to provide access to the file data. These protocols include TCP/IP for data transfer and Common Internet File System (CIFS) and Network File System (NFS) for network file service. Apart from these protocols, the NAS systems may also use HDFS and its associated protocols (discussed later in the module) over TCP/IP to access files. NAS enables both UNIX and Microsoft Windows users to share the same data seamlessly.</a:t>
            </a:r>
          </a:p>
          <a:p>
            <a:r>
              <a:rPr lang="en-US" sz="1100" dirty="0"/>
              <a:t>A NAS device uses its own operating system and integrated hardware and software components to meet specific file-service needs. Its operating system is optimized for file I/O and, therefore, performs file I/O better than a general-purpose server. As a result, a NAS device can serve more clients than general-purpose servers and provide the benefit of server consolidation.</a:t>
            </a:r>
          </a:p>
          <a:p>
            <a:endParaRPr lang="en-US" dirty="0" smtClean="0">
              <a:latin typeface="+mn-lt"/>
            </a:endParaRPr>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869237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9550" y="400050"/>
            <a:ext cx="4681538" cy="3509963"/>
          </a:xfrm>
        </p:spPr>
      </p:sp>
      <p:sp>
        <p:nvSpPr>
          <p:cNvPr id="3" name="Notes Placeholder 2"/>
          <p:cNvSpPr>
            <a:spLocks noGrp="1"/>
          </p:cNvSpPr>
          <p:nvPr>
            <p:ph type="body" idx="1"/>
          </p:nvPr>
        </p:nvSpPr>
        <p:spPr/>
        <p:txBody>
          <a:bodyPr/>
          <a:lstStyle/>
          <a:p>
            <a:pPr>
              <a:defRPr/>
            </a:pPr>
            <a:r>
              <a:rPr lang="en-US" sz="1100" dirty="0"/>
              <a:t>A NAS device is optimized for file-serving functions such as storing, retrieving, and accessing files for applications and clients. As shown on the slide, a general-purpose server can be used to host any application because it runs a general-purpose operating system. Unlike a general-purpose server, a NAS device is dedicated to file-serving. It has a specialized operating system dedicated for file serving by using industry standard protocols. NAS vendors also support features, such as clustering for high availability, scalability, and performance. The clustering feature enables multiple NAS controllers/heads/nodes to function as a single entity. The workload can be distributed across all the </a:t>
            </a:r>
            <a:r>
              <a:rPr lang="en-US" dirty="0"/>
              <a:t>available </a:t>
            </a:r>
            <a:r>
              <a:rPr lang="en-US" dirty="0" smtClean="0"/>
              <a:t>nodes. Therefore, NAS devices </a:t>
            </a:r>
            <a:r>
              <a:rPr lang="en-US" sz="1100" dirty="0"/>
              <a:t>support massive workloads. </a:t>
            </a:r>
          </a:p>
          <a:p>
            <a:endParaRPr lang="en-US" dirty="0" smtClean="0">
              <a:latin typeface="+mn-lt"/>
            </a:endParaRPr>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966108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9550" y="400050"/>
            <a:ext cx="4681538" cy="3509963"/>
          </a:xfrm>
        </p:spPr>
      </p:sp>
      <p:sp>
        <p:nvSpPr>
          <p:cNvPr id="3" name="Notes Placeholder 2"/>
          <p:cNvSpPr>
            <a:spLocks noGrp="1"/>
          </p:cNvSpPr>
          <p:nvPr>
            <p:ph type="body" idx="1"/>
          </p:nvPr>
        </p:nvSpPr>
        <p:spPr/>
        <p:txBody>
          <a:bodyPr/>
          <a:lstStyle/>
          <a:p>
            <a:r>
              <a:rPr lang="en-US" dirty="0" smtClean="0"/>
              <a:t>A NAS system consists of two components, controller and storage. A controller is a compute system that contains components such as network</a:t>
            </a:r>
            <a:r>
              <a:rPr lang="en-US" dirty="0"/>
              <a:t>, memory, and CPU </a:t>
            </a:r>
            <a:r>
              <a:rPr lang="en-US" dirty="0" smtClean="0"/>
              <a:t>resources. A specialized operating system optimized for file serving is installed on the controller. Each controller may connect </a:t>
            </a:r>
            <a:r>
              <a:rPr lang="en-US" dirty="0"/>
              <a:t>to all </a:t>
            </a:r>
            <a:r>
              <a:rPr lang="en-US" dirty="0" smtClean="0"/>
              <a:t>storage in </a:t>
            </a:r>
            <a:r>
              <a:rPr lang="en-US" dirty="0"/>
              <a:t>the </a:t>
            </a:r>
            <a:r>
              <a:rPr lang="en-US" dirty="0" smtClean="0"/>
              <a:t>system. The controllers can </a:t>
            </a:r>
            <a:r>
              <a:rPr lang="en-US" dirty="0"/>
              <a:t>be active/active, with all </a:t>
            </a:r>
            <a:r>
              <a:rPr lang="en-US" dirty="0" smtClean="0"/>
              <a:t>controllers </a:t>
            </a:r>
            <a:r>
              <a:rPr lang="en-US" dirty="0"/>
              <a:t>accessing the storage, or active/passive with some </a:t>
            </a:r>
            <a:r>
              <a:rPr lang="en-US" dirty="0" smtClean="0"/>
              <a:t>controllers performing </a:t>
            </a:r>
            <a:r>
              <a:rPr lang="en-US" dirty="0"/>
              <a:t>all the I/O processing while others act as spares. A spare will only be used for I/O processing if an active </a:t>
            </a:r>
            <a:r>
              <a:rPr lang="en-US" dirty="0" smtClean="0"/>
              <a:t>controller </a:t>
            </a:r>
            <a:r>
              <a:rPr lang="en-US" dirty="0"/>
              <a:t>fails. </a:t>
            </a:r>
            <a:r>
              <a:rPr lang="en-US" dirty="0" smtClean="0"/>
              <a:t>The controller is responsible for configuration of RAID set, creating LUNs, installing file system, and exporting the file share on the network. </a:t>
            </a:r>
          </a:p>
          <a:p>
            <a:r>
              <a:rPr lang="en-US" dirty="0" smtClean="0"/>
              <a:t>Storage is used to persistently store data. The NAS system may have different types of storage devices to support different requirements. The NAS system may support SSD, SAS, and SATA in a single system.   </a:t>
            </a:r>
            <a:endParaRPr lang="en-US" dirty="0"/>
          </a:p>
          <a:p>
            <a:r>
              <a:rPr lang="en-US" dirty="0" smtClean="0"/>
              <a:t>The extent to which the components, such as CPU, memory, network adaptors, and storage, can be scaled depends upon the type of NAS architecture used. There are two types of NAS architectures; scale-up and scale-out. Both these architectures are detailed in the next few slides. </a:t>
            </a:r>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452828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9550" y="400050"/>
            <a:ext cx="4681538" cy="3509963"/>
          </a:xfrm>
        </p:spPr>
      </p:sp>
      <p:sp>
        <p:nvSpPr>
          <p:cNvPr id="3" name="Notes Placeholder 2"/>
          <p:cNvSpPr>
            <a:spLocks noGrp="1"/>
          </p:cNvSpPr>
          <p:nvPr>
            <p:ph type="body" idx="1"/>
          </p:nvPr>
        </p:nvSpPr>
        <p:spPr/>
        <p:txBody>
          <a:bodyPr/>
          <a:lstStyle/>
          <a:p>
            <a:r>
              <a:rPr lang="en-US" dirty="0"/>
              <a:t>A scale-up </a:t>
            </a:r>
            <a:r>
              <a:rPr lang="en-US" dirty="0" smtClean="0"/>
              <a:t>NAS </a:t>
            </a:r>
            <a:r>
              <a:rPr lang="en-US" dirty="0"/>
              <a:t>architecture provides the capability to scale the capacity and performance of a single </a:t>
            </a:r>
            <a:r>
              <a:rPr lang="en-US" dirty="0" smtClean="0"/>
              <a:t>NAS </a:t>
            </a:r>
            <a:r>
              <a:rPr lang="en-US" dirty="0"/>
              <a:t>system based on requirements. Scaling up a </a:t>
            </a:r>
            <a:r>
              <a:rPr lang="en-US" dirty="0" smtClean="0"/>
              <a:t>NAS </a:t>
            </a:r>
            <a:r>
              <a:rPr lang="en-US" dirty="0"/>
              <a:t>system involves upgrading or adding </a:t>
            </a:r>
            <a:r>
              <a:rPr lang="en-US" dirty="0" smtClean="0"/>
              <a:t>NAS heads </a:t>
            </a:r>
            <a:r>
              <a:rPr lang="en-US" dirty="0"/>
              <a:t>and storage. These </a:t>
            </a:r>
            <a:r>
              <a:rPr lang="en-US" dirty="0" smtClean="0"/>
              <a:t>NAS systems </a:t>
            </a:r>
            <a:r>
              <a:rPr lang="en-US" dirty="0"/>
              <a:t>have a fixed capacity ceiling, which limits their </a:t>
            </a:r>
            <a:r>
              <a:rPr lang="en-US" dirty="0" smtClean="0"/>
              <a:t>scalability. The </a:t>
            </a:r>
            <a:r>
              <a:rPr lang="en-US" dirty="0"/>
              <a:t>performance of these </a:t>
            </a:r>
            <a:r>
              <a:rPr lang="en-US" dirty="0" smtClean="0"/>
              <a:t>systems starts </a:t>
            </a:r>
            <a:r>
              <a:rPr lang="en-US" dirty="0"/>
              <a:t>degrading when reaching the capacity limit</a:t>
            </a:r>
            <a:r>
              <a:rPr lang="en-US" dirty="0" smtClean="0"/>
              <a:t>.</a:t>
            </a:r>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773738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9550" y="400050"/>
            <a:ext cx="4681538" cy="3509963"/>
          </a:xfrm>
        </p:spPr>
      </p:sp>
      <p:sp>
        <p:nvSpPr>
          <p:cNvPr id="3" name="Notes Placeholder 2"/>
          <p:cNvSpPr>
            <a:spLocks noGrp="1"/>
          </p:cNvSpPr>
          <p:nvPr>
            <p:ph type="body" idx="1"/>
          </p:nvPr>
        </p:nvSpPr>
        <p:spPr/>
        <p:txBody>
          <a:bodyPr/>
          <a:lstStyle/>
          <a:p>
            <a:r>
              <a:rPr lang="en-US" sz="1100" dirty="0"/>
              <a:t>There are two types of scale-</a:t>
            </a:r>
            <a:r>
              <a:rPr lang="en-US" dirty="0" smtClean="0"/>
              <a:t>up NAS implementations, integrated NAS and gateway NAS. An integrated NAS </a:t>
            </a:r>
            <a:r>
              <a:rPr lang="en-US" dirty="0"/>
              <a:t>system contains one or more NAS heads and storage in a single system. NAS heads are connected to the </a:t>
            </a:r>
            <a:r>
              <a:rPr lang="en-US" dirty="0" smtClean="0"/>
              <a:t>storage. </a:t>
            </a:r>
            <a:r>
              <a:rPr lang="en-US" dirty="0"/>
              <a:t>The storage may consist of different drive types, such as SAS, ATA, FC, and </a:t>
            </a:r>
            <a:r>
              <a:rPr lang="en-US" dirty="0" smtClean="0"/>
              <a:t>solid state </a:t>
            </a:r>
            <a:r>
              <a:rPr lang="en-US" dirty="0"/>
              <a:t>drives, to meet different workload requirements. Each NAS head in </a:t>
            </a:r>
            <a:r>
              <a:rPr lang="en-US" dirty="0" smtClean="0"/>
              <a:t>an integrated NAS </a:t>
            </a:r>
            <a:r>
              <a:rPr lang="en-US" dirty="0"/>
              <a:t>has front-end Ethernet ports, which connect to the IP network. The front-end ports provide connectivity to the </a:t>
            </a:r>
            <a:r>
              <a:rPr lang="en-US" dirty="0" smtClean="0"/>
              <a:t>clients. </a:t>
            </a:r>
            <a:r>
              <a:rPr lang="en-US" dirty="0"/>
              <a:t>Each NAS head has back-end </a:t>
            </a:r>
            <a:r>
              <a:rPr lang="en-US" dirty="0" smtClean="0"/>
              <a:t>ports </a:t>
            </a:r>
            <a:r>
              <a:rPr lang="en-US" dirty="0"/>
              <a:t>to provide connectivity to the attached storage. </a:t>
            </a:r>
            <a:r>
              <a:rPr lang="en-US" dirty="0" smtClean="0"/>
              <a:t>Integrated NAS systems have NAS management software that can be used to perform all the administrative tasks for the NAS head and storage. </a:t>
            </a:r>
          </a:p>
          <a:p>
            <a:r>
              <a:rPr lang="en-US" dirty="0" smtClean="0"/>
              <a:t>A </a:t>
            </a:r>
            <a:r>
              <a:rPr lang="en-US" sz="1100" dirty="0"/>
              <a:t>gateway NAS system consists of one or more NAS heads and uses external and independently managed storage. In gateway NAS implementation, the NAS gateway shares the storage from a block-based storage system. The management functions in this type of solution are more complex than those in an integrated NAS environment because there are separate administrative tasks for the NAS head and the storage. The administrative tasks of the NAS gateway are performed by the NAS management software and the storage system is managed with the management software of the block-based storage system. A gateway solution can use the FC infrastructure, such as switches and directors for accessing SAN-attached storage arrays or direct-attached storage arrays.</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997401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9550" y="400050"/>
            <a:ext cx="4681538" cy="3509963"/>
          </a:xfrm>
        </p:spPr>
      </p:sp>
      <p:sp>
        <p:nvSpPr>
          <p:cNvPr id="3" name="Notes Placeholder 2"/>
          <p:cNvSpPr>
            <a:spLocks noGrp="1"/>
          </p:cNvSpPr>
          <p:nvPr>
            <p:ph type="body" idx="1"/>
          </p:nvPr>
        </p:nvSpPr>
        <p:spPr/>
        <p:txBody>
          <a:bodyPr/>
          <a:lstStyle/>
          <a:p>
            <a:pPr>
              <a:lnSpc>
                <a:spcPct val="110000"/>
              </a:lnSpc>
            </a:pPr>
            <a:r>
              <a:rPr lang="en-US" kern="1200" dirty="0" smtClean="0">
                <a:solidFill>
                  <a:schemeClr val="tx1"/>
                </a:solidFill>
              </a:rPr>
              <a:t>The scale-out NAS implementation pools multiple NAS nodes together in a cluster. A node may consist of either the NAS head or the storage or both. The cluster performs the NAS operation as a single entity. A scale-out NAS provides the capability to scale its resources by simply adding nodes to a clustered NAS architecture. The cluster works as a single NAS device and is managed centrally. Nodes can be added to the cluster, when more performance or more capacity is needed, without causing any downtime. Scale-out NAS provides the flexibility to use many nodes of moderate performance and the availability characteristics to produce a total system that has better aggregate performance and availability. It also provides ease of use, low cost, and theoretically unlimited scalability.</a:t>
            </a:r>
          </a:p>
          <a:p>
            <a:pPr>
              <a:lnSpc>
                <a:spcPct val="110000"/>
              </a:lnSpc>
            </a:pPr>
            <a:r>
              <a:rPr lang="en-US" kern="1200" dirty="0" smtClean="0">
                <a:solidFill>
                  <a:schemeClr val="tx1"/>
                </a:solidFill>
              </a:rPr>
              <a:t>Scale-out NAS uses a distributed clustered file system that runs on all nodes in the cluster. All information is shared among nodes, so the entire file system is accessible by clients connecting to any node in the cluster. Scale-out NAS stripes data across all nodes in a cluster along with mirror or parity protection. As data is sent from clients to the cluster, the data is divided and allocated to different nodes in parallel. When a client sends a request to read a file, the scale-out NAS retrieves the appropriate blocks from multiple nodes, recombines the blocks into a file, and presents the file to the client. As nodes are added, the file system grows dynamically and data is evenly distributed to every node. Each node added to the cluster increases the aggregate storage, memory, CPU, and network capacity. Hence, cluster performance is also increased. </a:t>
            </a:r>
          </a:p>
          <a:p>
            <a:pPr algn="r">
              <a:lnSpc>
                <a:spcPct val="110000"/>
              </a:lnSpc>
            </a:pPr>
            <a:r>
              <a:rPr lang="en-US" kern="1200" dirty="0" smtClean="0">
                <a:solidFill>
                  <a:schemeClr val="tx1"/>
                </a:solidFill>
              </a:rPr>
              <a:t>(Cont’d.)</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9232080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aslovni slajd">
    <p:spTree>
      <p:nvGrpSpPr>
        <p:cNvPr id="1" name=""/>
        <p:cNvGrpSpPr/>
        <p:nvPr/>
      </p:nvGrpSpPr>
      <p:grpSpPr>
        <a:xfrm>
          <a:off x="0" y="0"/>
          <a:ext cx="0" cy="0"/>
          <a:chOff x="0" y="0"/>
          <a:chExt cx="0" cy="0"/>
        </a:xfrm>
      </p:grpSpPr>
      <p:pic>
        <p:nvPicPr>
          <p:cNvPr id="6"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6858001"/>
          </a:xfrm>
          <a:prstGeom prst="rect">
            <a:avLst/>
          </a:prstGeom>
        </p:spPr>
      </p:pic>
      <p:sp>
        <p:nvSpPr>
          <p:cNvPr id="2" name="Title 1"/>
          <p:cNvSpPr>
            <a:spLocks noGrp="1"/>
          </p:cNvSpPr>
          <p:nvPr>
            <p:ph type="ctrTitle"/>
          </p:nvPr>
        </p:nvSpPr>
        <p:spPr>
          <a:xfrm>
            <a:off x="827691" y="4348862"/>
            <a:ext cx="7488613" cy="1283370"/>
          </a:xfrm>
          <a:prstGeom prst="rect">
            <a:avLst/>
          </a:prstGeom>
        </p:spPr>
        <p:txBody>
          <a:bodyPr/>
          <a:lstStyle>
            <a:lvl1pPr>
              <a:defRPr sz="4000" b="1" i="0" baseline="0">
                <a:solidFill>
                  <a:schemeClr val="bg1"/>
                </a:solidFill>
                <a:latin typeface="Segoe UI" panose="020B0502040204020203" pitchFamily="34" charset="0"/>
              </a:defRPr>
            </a:lvl1pPr>
          </a:lstStyle>
          <a:p>
            <a:r>
              <a:rPr lang="en-US" smtClean="0"/>
              <a:t>Click to edit Master title style</a:t>
            </a:r>
            <a:endParaRPr lang="hr-HR" dirty="0"/>
          </a:p>
        </p:txBody>
      </p:sp>
    </p:spTree>
    <p:extLst>
      <p:ext uri="{BB962C8B-B14F-4D97-AF65-F5344CB8AC3E}">
        <p14:creationId xmlns:p14="http://schemas.microsoft.com/office/powerpoint/2010/main" val="1403262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slov i sadržaj">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1149" y="1644316"/>
            <a:ext cx="6569243" cy="4708358"/>
          </a:xfrm>
          <a:prstGeom prst="rect">
            <a:avLst/>
          </a:prstGeom>
        </p:spPr>
        <p:txBody>
          <a:bodyPr/>
          <a:lstStyle>
            <a:lvl1pPr>
              <a:defRPr sz="2800">
                <a:solidFill>
                  <a:schemeClr val="tx1">
                    <a:lumMod val="85000"/>
                    <a:lumOff val="15000"/>
                  </a:schemeClr>
                </a:solidFill>
                <a:latin typeface="Segoe UI Semibold" panose="020B0702040204020203" pitchFamily="34" charset="0"/>
                <a:cs typeface="Segoe UI Semibold" panose="020B0702040204020203" pitchFamily="34" charset="0"/>
              </a:defRPr>
            </a:lvl1pPr>
            <a:lvl2pPr>
              <a:defRPr>
                <a:solidFill>
                  <a:schemeClr val="tx1">
                    <a:lumMod val="85000"/>
                    <a:lumOff val="15000"/>
                  </a:schemeClr>
                </a:solidFill>
                <a:latin typeface="Segoe UI" panose="020B0502040204020203" pitchFamily="34" charset="0"/>
                <a:cs typeface="Segoe UI" panose="020B0502040204020203" pitchFamily="34" charset="0"/>
              </a:defRPr>
            </a:lvl2pPr>
            <a:lvl3pPr>
              <a:defRPr>
                <a:solidFill>
                  <a:schemeClr val="tx1">
                    <a:lumMod val="85000"/>
                    <a:lumOff val="15000"/>
                  </a:schemeClr>
                </a:solidFill>
                <a:latin typeface="Segoe UI" panose="020B0502040204020203" pitchFamily="34" charset="0"/>
                <a:cs typeface="Segoe UI" panose="020B0502040204020203" pitchFamily="34" charset="0"/>
              </a:defRPr>
            </a:lvl3pPr>
            <a:lvl4pPr>
              <a:defRPr>
                <a:solidFill>
                  <a:schemeClr val="tx1">
                    <a:lumMod val="85000"/>
                    <a:lumOff val="15000"/>
                  </a:schemeClr>
                </a:solidFill>
                <a:latin typeface="Segoe UI" panose="020B0502040204020203" pitchFamily="34" charset="0"/>
                <a:cs typeface="Segoe UI" panose="020B0502040204020203" pitchFamily="34" charset="0"/>
              </a:defRPr>
            </a:lvl4pPr>
            <a:lvl5pPr>
              <a:defRPr>
                <a:solidFill>
                  <a:schemeClr val="tx1">
                    <a:lumMod val="85000"/>
                    <a:lumOff val="15000"/>
                  </a:schemeClr>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dirty="0"/>
          </a:p>
        </p:txBody>
      </p:sp>
      <p:sp>
        <p:nvSpPr>
          <p:cNvPr id="7" name="Title 1"/>
          <p:cNvSpPr>
            <a:spLocks noGrp="1"/>
          </p:cNvSpPr>
          <p:nvPr>
            <p:ph type="title"/>
          </p:nvPr>
        </p:nvSpPr>
        <p:spPr>
          <a:xfrm>
            <a:off x="1961148" y="318754"/>
            <a:ext cx="6569243" cy="1068888"/>
          </a:xfrm>
          <a:prstGeom prst="rect">
            <a:avLst/>
          </a:prstGeom>
        </p:spPr>
        <p:txBody>
          <a:bodyPr/>
          <a:lstStyle>
            <a:lvl1pPr>
              <a:defRPr sz="360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r>
              <a:rPr lang="en-US" smtClean="0"/>
              <a:t>Click to edit Master title style</a:t>
            </a:r>
            <a:endParaRPr lang="hr-HR"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79892" y="276"/>
            <a:ext cx="164108" cy="6858000"/>
          </a:xfrm>
          <a:prstGeom prst="rect">
            <a:avLst/>
          </a:prstGeom>
        </p:spPr>
      </p:pic>
      <p:pic>
        <p:nvPicPr>
          <p:cNvPr id="8"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356053" cy="6858000"/>
          </a:xfrm>
          <a:prstGeom prst="rect">
            <a:avLst/>
          </a:prstGeom>
        </p:spPr>
      </p:pic>
    </p:spTree>
    <p:extLst>
      <p:ext uri="{BB962C8B-B14F-4D97-AF65-F5344CB8AC3E}">
        <p14:creationId xmlns:p14="http://schemas.microsoft.com/office/powerpoint/2010/main" val="14874457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ilagođeni izgled">
    <p:spTree>
      <p:nvGrpSpPr>
        <p:cNvPr id="1" name=""/>
        <p:cNvGrpSpPr/>
        <p:nvPr/>
      </p:nvGrpSpPr>
      <p:grpSpPr>
        <a:xfrm>
          <a:off x="0" y="0"/>
          <a:ext cx="0" cy="0"/>
          <a:chOff x="0" y="0"/>
          <a:chExt cx="0" cy="0"/>
        </a:xfrm>
      </p:grpSpPr>
      <p:sp>
        <p:nvSpPr>
          <p:cNvPr id="6" name="Content Placeholder 2"/>
          <p:cNvSpPr>
            <a:spLocks noGrp="1"/>
          </p:cNvSpPr>
          <p:nvPr>
            <p:ph idx="1"/>
          </p:nvPr>
        </p:nvSpPr>
        <p:spPr>
          <a:xfrm>
            <a:off x="1961149" y="1644316"/>
            <a:ext cx="3043991" cy="4708358"/>
          </a:xfrm>
          <a:prstGeom prst="rect">
            <a:avLst/>
          </a:prstGeom>
        </p:spPr>
        <p:txBody>
          <a:bodyPr/>
          <a:lstStyle>
            <a:lvl1pPr>
              <a:defRPr sz="2400">
                <a:solidFill>
                  <a:schemeClr val="tx1">
                    <a:lumMod val="85000"/>
                    <a:lumOff val="15000"/>
                  </a:schemeClr>
                </a:solidFill>
                <a:latin typeface="Segoe UI Semibold" panose="020B0702040204020203" pitchFamily="34" charset="0"/>
                <a:cs typeface="Segoe UI Semibold" panose="020B0702040204020203" pitchFamily="34" charset="0"/>
              </a:defRPr>
            </a:lvl1pPr>
            <a:lvl2pPr>
              <a:defRPr sz="2400">
                <a:solidFill>
                  <a:schemeClr val="tx1">
                    <a:lumMod val="85000"/>
                    <a:lumOff val="15000"/>
                  </a:schemeClr>
                </a:solidFill>
                <a:latin typeface="Segoe UI" panose="020B0502040204020203" pitchFamily="34" charset="0"/>
                <a:cs typeface="Segoe UI" panose="020B0502040204020203" pitchFamily="34" charset="0"/>
              </a:defRPr>
            </a:lvl2pPr>
            <a:lvl3pPr>
              <a:defRPr sz="2000">
                <a:solidFill>
                  <a:schemeClr val="tx1">
                    <a:lumMod val="85000"/>
                    <a:lumOff val="15000"/>
                  </a:schemeClr>
                </a:solidFill>
                <a:latin typeface="Segoe UI" panose="020B0502040204020203" pitchFamily="34" charset="0"/>
                <a:cs typeface="Segoe UI" panose="020B0502040204020203" pitchFamily="34" charset="0"/>
              </a:defRPr>
            </a:lvl3pPr>
            <a:lvl4pPr>
              <a:defRPr sz="1800">
                <a:solidFill>
                  <a:schemeClr val="tx1">
                    <a:lumMod val="85000"/>
                    <a:lumOff val="15000"/>
                  </a:schemeClr>
                </a:solidFill>
                <a:latin typeface="Segoe UI" panose="020B0502040204020203" pitchFamily="34" charset="0"/>
                <a:cs typeface="Segoe UI" panose="020B0502040204020203" pitchFamily="34" charset="0"/>
              </a:defRPr>
            </a:lvl4pPr>
            <a:lvl5pPr>
              <a:defRPr sz="1800">
                <a:solidFill>
                  <a:schemeClr val="tx1">
                    <a:lumMod val="85000"/>
                    <a:lumOff val="15000"/>
                  </a:schemeClr>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dirty="0"/>
          </a:p>
        </p:txBody>
      </p:sp>
      <p:sp>
        <p:nvSpPr>
          <p:cNvPr id="7" name="Content Placeholder 2"/>
          <p:cNvSpPr>
            <a:spLocks noGrp="1"/>
          </p:cNvSpPr>
          <p:nvPr>
            <p:ph idx="10"/>
          </p:nvPr>
        </p:nvSpPr>
        <p:spPr>
          <a:xfrm>
            <a:off x="5486400" y="1644316"/>
            <a:ext cx="3043991" cy="4708358"/>
          </a:xfrm>
          <a:prstGeom prst="rect">
            <a:avLst/>
          </a:prstGeom>
        </p:spPr>
        <p:txBody>
          <a:bodyPr/>
          <a:lstStyle>
            <a:lvl1pPr>
              <a:defRPr sz="2400">
                <a:solidFill>
                  <a:schemeClr val="tx1">
                    <a:lumMod val="85000"/>
                    <a:lumOff val="15000"/>
                  </a:schemeClr>
                </a:solidFill>
                <a:latin typeface="Segoe UI Semibold" panose="020B0702040204020203" pitchFamily="34" charset="0"/>
                <a:cs typeface="Segoe UI Semibold" panose="020B0702040204020203" pitchFamily="34" charset="0"/>
              </a:defRPr>
            </a:lvl1pPr>
            <a:lvl2pPr>
              <a:defRPr sz="2400">
                <a:solidFill>
                  <a:schemeClr val="tx1">
                    <a:lumMod val="85000"/>
                    <a:lumOff val="15000"/>
                  </a:schemeClr>
                </a:solidFill>
                <a:latin typeface="Segoe UI" panose="020B0502040204020203" pitchFamily="34" charset="0"/>
                <a:cs typeface="Segoe UI" panose="020B0502040204020203" pitchFamily="34" charset="0"/>
              </a:defRPr>
            </a:lvl2pPr>
            <a:lvl3pPr marL="1142971" indent="-228594">
              <a:defRPr lang="en-US" sz="2000" kern="1200" dirty="0" smtClean="0">
                <a:solidFill>
                  <a:schemeClr val="tx1">
                    <a:lumMod val="85000"/>
                    <a:lumOff val="15000"/>
                  </a:schemeClr>
                </a:solidFill>
                <a:latin typeface="Segoe UI" panose="020B0502040204020203" pitchFamily="34" charset="0"/>
                <a:ea typeface="+mn-ea"/>
                <a:cs typeface="Segoe UI" panose="020B0502040204020203" pitchFamily="34" charset="0"/>
              </a:defRPr>
            </a:lvl3pPr>
            <a:lvl4pPr marL="1600160" indent="-228594">
              <a:defRPr lang="en-US" sz="1800" kern="1200" dirty="0" smtClean="0">
                <a:solidFill>
                  <a:schemeClr val="tx1">
                    <a:lumMod val="85000"/>
                    <a:lumOff val="15000"/>
                  </a:schemeClr>
                </a:solidFill>
                <a:latin typeface="Segoe UI" panose="020B0502040204020203" pitchFamily="34" charset="0"/>
                <a:ea typeface="+mn-ea"/>
                <a:cs typeface="Segoe UI" panose="020B0502040204020203" pitchFamily="34" charset="0"/>
              </a:defRPr>
            </a:lvl4pPr>
            <a:lvl5pPr>
              <a:defRPr sz="1600">
                <a:solidFill>
                  <a:schemeClr val="tx1">
                    <a:lumMod val="85000"/>
                    <a:lumOff val="15000"/>
                  </a:schemeClr>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dirty="0"/>
          </a:p>
        </p:txBody>
      </p:sp>
      <p:sp>
        <p:nvSpPr>
          <p:cNvPr id="8" name="Title 1"/>
          <p:cNvSpPr>
            <a:spLocks noGrp="1"/>
          </p:cNvSpPr>
          <p:nvPr>
            <p:ph type="title"/>
          </p:nvPr>
        </p:nvSpPr>
        <p:spPr>
          <a:xfrm>
            <a:off x="1961148" y="318754"/>
            <a:ext cx="6569243" cy="1068888"/>
          </a:xfrm>
          <a:prstGeom prst="rect">
            <a:avLst/>
          </a:prstGeom>
        </p:spPr>
        <p:txBody>
          <a:bodyPr/>
          <a:lstStyle>
            <a:lvl1pPr>
              <a:defRPr sz="360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r>
              <a:rPr lang="en-US" smtClean="0"/>
              <a:t>Click to edit Master title style</a:t>
            </a:r>
            <a:endParaRPr lang="hr-HR"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79892" y="276"/>
            <a:ext cx="164108" cy="6858000"/>
          </a:xfrm>
          <a:prstGeom prst="rect">
            <a:avLst/>
          </a:prstGeom>
        </p:spPr>
      </p:pic>
      <p:pic>
        <p:nvPicPr>
          <p:cNvPr id="9"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356053" cy="6858000"/>
          </a:xfrm>
          <a:prstGeom prst="rect">
            <a:avLst/>
          </a:prstGeom>
        </p:spPr>
      </p:pic>
    </p:spTree>
    <p:extLst>
      <p:ext uri="{BB962C8B-B14F-4D97-AF65-F5344CB8AC3E}">
        <p14:creationId xmlns:p14="http://schemas.microsoft.com/office/powerpoint/2010/main" val="277758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Title 1"/>
          <p:cNvSpPr>
            <a:spLocks noGrp="1"/>
          </p:cNvSpPr>
          <p:nvPr>
            <p:ph type="title"/>
          </p:nvPr>
        </p:nvSpPr>
        <p:spPr>
          <a:xfrm>
            <a:off x="1961148" y="318754"/>
            <a:ext cx="6569243" cy="1068888"/>
          </a:xfrm>
          <a:prstGeom prst="rect">
            <a:avLst/>
          </a:prstGeom>
        </p:spPr>
        <p:txBody>
          <a:bodyPr/>
          <a:lstStyle>
            <a:lvl1pPr>
              <a:defRPr sz="360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r>
              <a:rPr lang="en-US" smtClean="0"/>
              <a:t>Click to edit Master title style</a:t>
            </a:r>
            <a:endParaRPr lang="hr-HR"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79892" y="276"/>
            <a:ext cx="164108" cy="6858000"/>
          </a:xfrm>
          <a:prstGeom prst="rect">
            <a:avLst/>
          </a:prstGeom>
        </p:spPr>
      </p:pic>
      <p:pic>
        <p:nvPicPr>
          <p:cNvPr id="7"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356053" cy="6858000"/>
          </a:xfrm>
          <a:prstGeom prst="rect">
            <a:avLst/>
          </a:prstGeom>
        </p:spPr>
      </p:pic>
    </p:spTree>
    <p:extLst>
      <p:ext uri="{BB962C8B-B14F-4D97-AF65-F5344CB8AC3E}">
        <p14:creationId xmlns:p14="http://schemas.microsoft.com/office/powerpoint/2010/main" val="2385213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odule Objectives and Summary">
    <p:bg>
      <p:bgPr>
        <a:blipFill dpi="0" rotWithShape="1">
          <a:blip r:embed="rId3">
            <a:lum/>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3" y="685800"/>
            <a:ext cx="8077200" cy="6096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533402" y="1498600"/>
            <a:ext cx="8077200" cy="39624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895600" y="6604000"/>
            <a:ext cx="5181600" cy="177800"/>
          </a:xfrm>
          <a:prstGeom prst="rect">
            <a:avLst/>
          </a:prstGeom>
        </p:spPr>
        <p:txBody>
          <a:bodyPr/>
          <a:lstStyle>
            <a:lvl1pPr>
              <a:defRPr sz="600" b="0">
                <a:solidFill>
                  <a:schemeClr val="bg2"/>
                </a:solidFill>
              </a:defRPr>
            </a:lvl1pPr>
          </a:lstStyle>
          <a:p>
            <a:pPr algn="r"/>
            <a:endParaRPr lang="en-US" dirty="0"/>
          </a:p>
        </p:txBody>
      </p:sp>
    </p:spTree>
    <p:custDataLst>
      <p:tags r:id="rId1"/>
    </p:custDataLst>
    <p:extLst>
      <p:ext uri="{BB962C8B-B14F-4D97-AF65-F5344CB8AC3E}">
        <p14:creationId xmlns:p14="http://schemas.microsoft.com/office/powerpoint/2010/main" val="1346880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Lesson Topics and Summary">
    <p:bg>
      <p:bgPr>
        <a:blipFill dpi="0" rotWithShape="1">
          <a:blip r:embed="rId3">
            <a:grayscl/>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3" y="685800"/>
            <a:ext cx="8077200" cy="6096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533402" y="1498600"/>
            <a:ext cx="8077200" cy="39624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895600" y="6604000"/>
            <a:ext cx="5181600" cy="177800"/>
          </a:xfrm>
          <a:prstGeom prst="rect">
            <a:avLst/>
          </a:prstGeom>
        </p:spPr>
        <p:txBody>
          <a:bodyPr/>
          <a:lstStyle>
            <a:lvl1pPr>
              <a:defRPr sz="600" b="0">
                <a:solidFill>
                  <a:schemeClr val="bg2"/>
                </a:solidFill>
              </a:defRPr>
            </a:lvl1pPr>
          </a:lstStyle>
          <a:p>
            <a:pPr algn="r"/>
            <a:endParaRPr lang="en-US" dirty="0"/>
          </a:p>
        </p:txBody>
      </p:sp>
    </p:spTree>
    <p:custDataLst>
      <p:tags r:id="rId1"/>
    </p:custDataLst>
    <p:extLst>
      <p:ext uri="{BB962C8B-B14F-4D97-AF65-F5344CB8AC3E}">
        <p14:creationId xmlns:p14="http://schemas.microsoft.com/office/powerpoint/2010/main" val="249824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4" y="304800"/>
            <a:ext cx="8458200" cy="6096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4" y="1320800"/>
            <a:ext cx="8458200" cy="4572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895600" y="6604000"/>
            <a:ext cx="5181600" cy="177800"/>
          </a:xfrm>
          <a:prstGeom prst="rect">
            <a:avLst/>
          </a:prstGeom>
        </p:spPr>
        <p:txBody>
          <a:bodyPr/>
          <a:lstStyle>
            <a:lvl1pPr>
              <a:defRPr sz="600" b="0">
                <a:solidFill>
                  <a:schemeClr val="bg2"/>
                </a:solidFill>
              </a:defRPr>
            </a:lvl1pPr>
          </a:lstStyle>
          <a:p>
            <a:pPr algn="r"/>
            <a:endParaRPr lang="en-US" dirty="0"/>
          </a:p>
        </p:txBody>
      </p:sp>
    </p:spTree>
    <p:custDataLst>
      <p:tags r:id="rId1"/>
    </p:custDataLst>
    <p:extLst>
      <p:ext uri="{BB962C8B-B14F-4D97-AF65-F5344CB8AC3E}">
        <p14:creationId xmlns:p14="http://schemas.microsoft.com/office/powerpoint/2010/main" val="1645948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4" y="304800"/>
            <a:ext cx="8458200" cy="6096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4" y="1727200"/>
            <a:ext cx="8458200" cy="41656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4" y="937339"/>
            <a:ext cx="8449733" cy="403223"/>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Footer Placeholder 4"/>
          <p:cNvSpPr>
            <a:spLocks noGrp="1"/>
          </p:cNvSpPr>
          <p:nvPr>
            <p:ph type="ftr" sz="quarter" idx="3"/>
          </p:nvPr>
        </p:nvSpPr>
        <p:spPr>
          <a:xfrm>
            <a:off x="2895600" y="6604000"/>
            <a:ext cx="5181600" cy="177800"/>
          </a:xfrm>
          <a:prstGeom prst="rect">
            <a:avLst/>
          </a:prstGeom>
        </p:spPr>
        <p:txBody>
          <a:bodyPr/>
          <a:lstStyle>
            <a:lvl1pPr>
              <a:defRPr sz="600" b="0">
                <a:solidFill>
                  <a:schemeClr val="bg2"/>
                </a:solidFill>
              </a:defRPr>
            </a:lvl1pPr>
          </a:lstStyle>
          <a:p>
            <a:pPr algn="r"/>
            <a:endParaRPr lang="en-US" dirty="0"/>
          </a:p>
        </p:txBody>
      </p:sp>
    </p:spTree>
    <p:custDataLst>
      <p:tags r:id="rId1"/>
    </p:custDataLst>
    <p:extLst>
      <p:ext uri="{BB962C8B-B14F-4D97-AF65-F5344CB8AC3E}">
        <p14:creationId xmlns:p14="http://schemas.microsoft.com/office/powerpoint/2010/main" val="291270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22920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89" algn="ctr" rtl="0" eaLnBrk="1" fontAlgn="base" hangingPunct="1">
        <a:spcBef>
          <a:spcPct val="0"/>
        </a:spcBef>
        <a:spcAft>
          <a:spcPct val="0"/>
        </a:spcAft>
        <a:defRPr sz="4400">
          <a:solidFill>
            <a:schemeClr val="tx1"/>
          </a:solidFill>
          <a:latin typeface="Calibri" pitchFamily="34" charset="0"/>
        </a:defRPr>
      </a:lvl6pPr>
      <a:lvl7pPr marL="914377" algn="ctr" rtl="0" eaLnBrk="1" fontAlgn="base" hangingPunct="1">
        <a:spcBef>
          <a:spcPct val="0"/>
        </a:spcBef>
        <a:spcAft>
          <a:spcPct val="0"/>
        </a:spcAft>
        <a:defRPr sz="4400">
          <a:solidFill>
            <a:schemeClr val="tx1"/>
          </a:solidFill>
          <a:latin typeface="Calibri" pitchFamily="34" charset="0"/>
        </a:defRPr>
      </a:lvl7pPr>
      <a:lvl8pPr marL="1371566" algn="ctr" rtl="0" eaLnBrk="1" fontAlgn="base" hangingPunct="1">
        <a:spcBef>
          <a:spcPct val="0"/>
        </a:spcBef>
        <a:spcAft>
          <a:spcPct val="0"/>
        </a:spcAft>
        <a:defRPr sz="4400">
          <a:solidFill>
            <a:schemeClr val="tx1"/>
          </a:solidFill>
          <a:latin typeface="Calibri" pitchFamily="34" charset="0"/>
        </a:defRPr>
      </a:lvl8pPr>
      <a:lvl9pPr marL="1828754" algn="ctr" rtl="0" eaLnBrk="1" fontAlgn="base" hangingPunct="1">
        <a:spcBef>
          <a:spcPct val="0"/>
        </a:spcBef>
        <a:spcAft>
          <a:spcPct val="0"/>
        </a:spcAft>
        <a:defRPr sz="4400">
          <a:solidFill>
            <a:schemeClr val="tx1"/>
          </a:solidFill>
          <a:latin typeface="Calibri" pitchFamily="34" charset="0"/>
        </a:defRPr>
      </a:lvl9pPr>
    </p:titleStyle>
    <p:bodyStyle>
      <a:lvl1pPr marL="342891" indent="-342891"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32" indent="-285744"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2971" indent="-228594"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160" indent="-228594"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349" indent="-228594"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20.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20.xml"/><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21.xml"/><Relationship Id="rId7" Type="http://schemas.openxmlformats.org/officeDocument/2006/relationships/image" Target="../media/image35.png"/><Relationship Id="rId12" Type="http://schemas.openxmlformats.org/officeDocument/2006/relationships/image" Target="../media/image39.jpe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34.png"/><Relationship Id="rId11" Type="http://schemas.openxmlformats.org/officeDocument/2006/relationships/image" Target="../media/image38.jpeg"/><Relationship Id="rId5" Type="http://schemas.openxmlformats.org/officeDocument/2006/relationships/image" Target="../media/image20.png"/><Relationship Id="rId10" Type="http://schemas.openxmlformats.org/officeDocument/2006/relationships/image" Target="../media/image37.png"/><Relationship Id="rId4" Type="http://schemas.openxmlformats.org/officeDocument/2006/relationships/image" Target="../media/image33.png"/><Relationship Id="rId9" Type="http://schemas.microsoft.com/office/2007/relationships/hdphoto" Target="../media/hdphoto1.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8.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r-HR" dirty="0" smtClean="0"/>
              <a:t>NAS</a:t>
            </a:r>
            <a:endParaRPr lang="hr-HR" dirty="0"/>
          </a:p>
        </p:txBody>
      </p:sp>
    </p:spTree>
    <p:extLst>
      <p:ext uri="{BB962C8B-B14F-4D97-AF65-F5344CB8AC3E}">
        <p14:creationId xmlns:p14="http://schemas.microsoft.com/office/powerpoint/2010/main" val="3744836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400" dirty="0"/>
              <a:t>Pools multiple nodes </a:t>
            </a:r>
            <a:r>
              <a:rPr lang="en-US" sz="1400" dirty="0"/>
              <a:t>in </a:t>
            </a:r>
            <a:r>
              <a:rPr lang="en-US" sz="1400" dirty="0"/>
              <a:t>a cluster </a:t>
            </a:r>
            <a:r>
              <a:rPr lang="en-US" sz="1400" dirty="0"/>
              <a:t>to work </a:t>
            </a:r>
            <a:r>
              <a:rPr lang="en-US" sz="1400" dirty="0"/>
              <a:t>as a single NAS device</a:t>
            </a:r>
          </a:p>
          <a:p>
            <a:r>
              <a:rPr lang="en-US" sz="1400" dirty="0"/>
              <a:t>Scales </a:t>
            </a:r>
            <a:r>
              <a:rPr lang="en-US" sz="1400" dirty="0"/>
              <a:t>performance and/or capacity </a:t>
            </a:r>
            <a:r>
              <a:rPr lang="en-US" sz="1400" dirty="0"/>
              <a:t>non-disruptively</a:t>
            </a:r>
            <a:endParaRPr lang="en-US" sz="1400" dirty="0"/>
          </a:p>
          <a:p>
            <a:r>
              <a:rPr lang="en-US" sz="1400" dirty="0"/>
              <a:t>Creates a single file system that runs on all nodes in the cluster</a:t>
            </a:r>
          </a:p>
          <a:p>
            <a:pPr lvl="1"/>
            <a:r>
              <a:rPr lang="en-US" sz="1400" dirty="0"/>
              <a:t>Clients, connected to any node, can access </a:t>
            </a:r>
            <a:r>
              <a:rPr lang="en-US" sz="1400" dirty="0"/>
              <a:t>the entire </a:t>
            </a:r>
            <a:r>
              <a:rPr lang="en-US" sz="1400" dirty="0"/>
              <a:t>file system</a:t>
            </a:r>
          </a:p>
          <a:p>
            <a:pPr lvl="1"/>
            <a:r>
              <a:rPr lang="en-US" sz="1400" dirty="0"/>
              <a:t>File system grows dynamically as nodes are added</a:t>
            </a:r>
          </a:p>
          <a:p>
            <a:r>
              <a:rPr lang="en-US" sz="1400" dirty="0"/>
              <a:t>Stripes data across </a:t>
            </a:r>
            <a:r>
              <a:rPr lang="en-US" sz="1400" dirty="0"/>
              <a:t>nodes with </a:t>
            </a:r>
            <a:r>
              <a:rPr lang="en-US" sz="1400" dirty="0"/>
              <a:t>mirror or parity </a:t>
            </a:r>
            <a:r>
              <a:rPr lang="en-US" sz="1400" dirty="0"/>
              <a:t>protection</a:t>
            </a:r>
            <a:endParaRPr lang="en-US" sz="1400" dirty="0"/>
          </a:p>
        </p:txBody>
      </p:sp>
      <p:sp>
        <p:nvSpPr>
          <p:cNvPr id="2" name="Title 1"/>
          <p:cNvSpPr>
            <a:spLocks noGrp="1"/>
          </p:cNvSpPr>
          <p:nvPr>
            <p:ph type="title"/>
          </p:nvPr>
        </p:nvSpPr>
        <p:spPr/>
        <p:txBody>
          <a:bodyPr/>
          <a:lstStyle/>
          <a:p>
            <a:r>
              <a:rPr lang="en-US" dirty="0" smtClean="0"/>
              <a:t>Scale-out NAS</a:t>
            </a:r>
            <a:endParaRPr lang="en-US" dirty="0"/>
          </a:p>
        </p:txBody>
      </p:sp>
      <p:sp>
        <p:nvSpPr>
          <p:cNvPr id="23" name="AutoShape 3"/>
          <p:cNvSpPr>
            <a:spLocks noChangeAspect="1" noChangeArrowheads="1" noTextEdit="1"/>
          </p:cNvSpPr>
          <p:nvPr/>
        </p:nvSpPr>
        <p:spPr bwMode="auto">
          <a:xfrm>
            <a:off x="-3124200" y="1836194"/>
            <a:ext cx="4450213" cy="23948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sz="1100">
              <a:latin typeface="Calibri" pitchFamily="34" charset="0"/>
            </a:endParaRPr>
          </a:p>
        </p:txBody>
      </p:sp>
      <p:grpSp>
        <p:nvGrpSpPr>
          <p:cNvPr id="130" name="Group 129"/>
          <p:cNvGrpSpPr/>
          <p:nvPr/>
        </p:nvGrpSpPr>
        <p:grpSpPr>
          <a:xfrm>
            <a:off x="3344579" y="3393816"/>
            <a:ext cx="3802380" cy="2958858"/>
            <a:chOff x="4443815" y="971550"/>
            <a:chExt cx="4615561" cy="3757522"/>
          </a:xfrm>
        </p:grpSpPr>
        <p:sp>
          <p:nvSpPr>
            <p:cNvPr id="29" name="Rectangle 2522"/>
            <p:cNvSpPr>
              <a:spLocks noChangeArrowheads="1"/>
            </p:cNvSpPr>
            <p:nvPr/>
          </p:nvSpPr>
          <p:spPr bwMode="auto">
            <a:xfrm>
              <a:off x="6860275" y="4382929"/>
              <a:ext cx="1086615" cy="3461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1100" dirty="0">
                  <a:solidFill>
                    <a:srgbClr val="000000"/>
                  </a:solidFill>
                  <a:cs typeface="Arial" pitchFamily="34" charset="0"/>
                </a:rPr>
                <a:t>Internal </a:t>
              </a:r>
              <a:r>
                <a:rPr lang="en-US" sz="1100" dirty="0" err="1">
                  <a:solidFill>
                    <a:srgbClr val="000000"/>
                  </a:solidFill>
                  <a:cs typeface="Arial" pitchFamily="34" charset="0"/>
                </a:rPr>
                <a:t>InfiniBand</a:t>
              </a:r>
              <a:endParaRPr lang="en-US" sz="1100" dirty="0">
                <a:solidFill>
                  <a:srgbClr val="000000"/>
                </a:solidFill>
                <a:cs typeface="Arial" pitchFamily="34" charset="0"/>
              </a:endParaRPr>
            </a:p>
            <a:p>
              <a:pPr algn="ctr" fontAlgn="base">
                <a:spcBef>
                  <a:spcPct val="0"/>
                </a:spcBef>
                <a:spcAft>
                  <a:spcPct val="0"/>
                </a:spcAft>
              </a:pPr>
              <a:r>
                <a:rPr lang="en-US" sz="1100" dirty="0">
                  <a:solidFill>
                    <a:srgbClr val="000000"/>
                  </a:solidFill>
                  <a:cs typeface="Arial" pitchFamily="34" charset="0"/>
                </a:rPr>
                <a:t>Switch 2</a:t>
              </a:r>
              <a:endParaRPr lang="en-US" sz="1600" dirty="0">
                <a:cs typeface="Arial" pitchFamily="34" charset="0"/>
              </a:endParaRPr>
            </a:p>
          </p:txBody>
        </p:sp>
        <p:sp>
          <p:nvSpPr>
            <p:cNvPr id="30" name="Rectangle 2523"/>
            <p:cNvSpPr>
              <a:spLocks noChangeArrowheads="1"/>
            </p:cNvSpPr>
            <p:nvPr/>
          </p:nvSpPr>
          <p:spPr bwMode="auto">
            <a:xfrm>
              <a:off x="4878157" y="4374667"/>
              <a:ext cx="1086615" cy="3461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1100" dirty="0">
                  <a:solidFill>
                    <a:srgbClr val="000000"/>
                  </a:solidFill>
                  <a:cs typeface="Arial" pitchFamily="34" charset="0"/>
                </a:rPr>
                <a:t>Internal </a:t>
              </a:r>
              <a:r>
                <a:rPr lang="en-US" sz="1100" dirty="0" err="1">
                  <a:solidFill>
                    <a:srgbClr val="000000"/>
                  </a:solidFill>
                  <a:cs typeface="Arial" pitchFamily="34" charset="0"/>
                </a:rPr>
                <a:t>InfiniBand</a:t>
              </a:r>
              <a:endParaRPr lang="en-US" sz="1100" dirty="0">
                <a:solidFill>
                  <a:srgbClr val="000000"/>
                </a:solidFill>
                <a:cs typeface="Arial" pitchFamily="34" charset="0"/>
              </a:endParaRPr>
            </a:p>
            <a:p>
              <a:pPr algn="ctr" fontAlgn="base">
                <a:spcBef>
                  <a:spcPct val="0"/>
                </a:spcBef>
                <a:spcAft>
                  <a:spcPct val="0"/>
                </a:spcAft>
              </a:pPr>
              <a:r>
                <a:rPr lang="en-US" sz="1100" dirty="0">
                  <a:solidFill>
                    <a:srgbClr val="000000"/>
                  </a:solidFill>
                  <a:cs typeface="Arial" pitchFamily="34" charset="0"/>
                </a:rPr>
                <a:t>Switch 1</a:t>
              </a:r>
              <a:endParaRPr lang="en-US" sz="1600" dirty="0">
                <a:cs typeface="Arial" pitchFamily="34" charset="0"/>
              </a:endParaRPr>
            </a:p>
          </p:txBody>
        </p:sp>
        <p:sp>
          <p:nvSpPr>
            <p:cNvPr id="32" name="Rectangle 2527"/>
            <p:cNvSpPr>
              <a:spLocks noChangeArrowheads="1"/>
            </p:cNvSpPr>
            <p:nvPr/>
          </p:nvSpPr>
          <p:spPr bwMode="auto">
            <a:xfrm>
              <a:off x="5920154" y="971550"/>
              <a:ext cx="898138" cy="17307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dirty="0">
                  <a:solidFill>
                    <a:srgbClr val="000000"/>
                  </a:solidFill>
                  <a:cs typeface="Arial" pitchFamily="34" charset="0"/>
                </a:rPr>
                <a:t>External Switch</a:t>
              </a:r>
              <a:endParaRPr lang="en-US" sz="1600" dirty="0">
                <a:cs typeface="Arial" pitchFamily="34" charset="0"/>
              </a:endParaRPr>
            </a:p>
          </p:txBody>
        </p:sp>
        <p:sp>
          <p:nvSpPr>
            <p:cNvPr id="9" name="TextBox 8"/>
            <p:cNvSpPr txBox="1"/>
            <p:nvPr/>
          </p:nvSpPr>
          <p:spPr>
            <a:xfrm>
              <a:off x="5098045" y="2235669"/>
              <a:ext cx="611652" cy="267474"/>
            </a:xfrm>
            <a:prstGeom prst="rect">
              <a:avLst/>
            </a:prstGeom>
            <a:noFill/>
          </p:spPr>
          <p:txBody>
            <a:bodyPr wrap="none" rtlCol="0">
              <a:spAutoFit/>
            </a:bodyPr>
            <a:lstStyle/>
            <a:p>
              <a:r>
                <a:rPr lang="en-US" sz="1100" dirty="0"/>
                <a:t>Node 1</a:t>
              </a:r>
            </a:p>
          </p:txBody>
        </p:sp>
        <p:sp>
          <p:nvSpPr>
            <p:cNvPr id="10" name="TextBox 9"/>
            <p:cNvSpPr txBox="1"/>
            <p:nvPr/>
          </p:nvSpPr>
          <p:spPr>
            <a:xfrm>
              <a:off x="5847200" y="2228368"/>
              <a:ext cx="611652" cy="267474"/>
            </a:xfrm>
            <a:prstGeom prst="rect">
              <a:avLst/>
            </a:prstGeom>
            <a:noFill/>
          </p:spPr>
          <p:txBody>
            <a:bodyPr wrap="none" rtlCol="0">
              <a:spAutoFit/>
            </a:bodyPr>
            <a:lstStyle/>
            <a:p>
              <a:r>
                <a:rPr lang="en-US" sz="1100" dirty="0"/>
                <a:t>Node 2</a:t>
              </a:r>
            </a:p>
          </p:txBody>
        </p:sp>
        <p:sp>
          <p:nvSpPr>
            <p:cNvPr id="11" name="TextBox 10"/>
            <p:cNvSpPr txBox="1"/>
            <p:nvPr/>
          </p:nvSpPr>
          <p:spPr>
            <a:xfrm>
              <a:off x="7161116" y="2244238"/>
              <a:ext cx="611652" cy="267474"/>
            </a:xfrm>
            <a:prstGeom prst="rect">
              <a:avLst/>
            </a:prstGeom>
            <a:noFill/>
          </p:spPr>
          <p:txBody>
            <a:bodyPr wrap="none" rtlCol="0">
              <a:spAutoFit/>
            </a:bodyPr>
            <a:lstStyle/>
            <a:p>
              <a:r>
                <a:rPr lang="en-US" sz="1100" dirty="0"/>
                <a:t>Node 3</a:t>
              </a:r>
            </a:p>
          </p:txBody>
        </p:sp>
        <p:sp>
          <p:nvSpPr>
            <p:cNvPr id="12" name="Rounded Rectangle 11"/>
            <p:cNvSpPr/>
            <p:nvPr/>
          </p:nvSpPr>
          <p:spPr>
            <a:xfrm>
              <a:off x="4443815" y="2114549"/>
              <a:ext cx="4357784" cy="1259254"/>
            </a:xfrm>
            <a:prstGeom prst="roundRect">
              <a:avLst/>
            </a:prstGeom>
            <a:no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3" name="TextBox 12"/>
            <p:cNvSpPr txBox="1"/>
            <p:nvPr/>
          </p:nvSpPr>
          <p:spPr>
            <a:xfrm>
              <a:off x="8459197" y="2682627"/>
              <a:ext cx="600179" cy="267474"/>
            </a:xfrm>
            <a:prstGeom prst="rect">
              <a:avLst/>
            </a:prstGeom>
            <a:solidFill>
              <a:schemeClr val="bg1"/>
            </a:solidFill>
          </p:spPr>
          <p:txBody>
            <a:bodyPr wrap="none" rtlCol="0">
              <a:spAutoFit/>
            </a:bodyPr>
            <a:lstStyle/>
            <a:p>
              <a:r>
                <a:rPr lang="en-US" sz="1100" dirty="0"/>
                <a:t>Cluster</a:t>
              </a:r>
            </a:p>
          </p:txBody>
        </p:sp>
        <p:sp>
          <p:nvSpPr>
            <p:cNvPr id="14" name="TextBox 13"/>
            <p:cNvSpPr txBox="1"/>
            <p:nvPr/>
          </p:nvSpPr>
          <p:spPr>
            <a:xfrm>
              <a:off x="8324319" y="2682627"/>
              <a:ext cx="478898" cy="597884"/>
            </a:xfrm>
            <a:prstGeom prst="rect">
              <a:avLst/>
            </a:prstGeom>
            <a:noFill/>
          </p:spPr>
          <p:txBody>
            <a:bodyPr wrap="none" rtlCol="0">
              <a:spAutoFit/>
            </a:bodyPr>
            <a:lstStyle/>
            <a:p>
              <a:r>
                <a:rPr lang="en-US" sz="3200" dirty="0"/>
                <a:t>…</a:t>
              </a:r>
            </a:p>
          </p:txBody>
        </p:sp>
        <p:sp>
          <p:nvSpPr>
            <p:cNvPr id="25" name="Line 6"/>
            <p:cNvSpPr>
              <a:spLocks noChangeShapeType="1"/>
            </p:cNvSpPr>
            <p:nvPr/>
          </p:nvSpPr>
          <p:spPr bwMode="auto">
            <a:xfrm flipH="1" flipV="1">
              <a:off x="6478191" y="1684627"/>
              <a:ext cx="0" cy="790443"/>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100"/>
            </a:p>
          </p:txBody>
        </p:sp>
        <p:cxnSp>
          <p:nvCxnSpPr>
            <p:cNvPr id="43" name="Straight Connector 42"/>
            <p:cNvCxnSpPr>
              <a:stCxn id="76" idx="2"/>
              <a:endCxn id="42" idx="0"/>
            </p:cNvCxnSpPr>
            <p:nvPr/>
          </p:nvCxnSpPr>
          <p:spPr>
            <a:xfrm>
              <a:off x="6478191" y="3300483"/>
              <a:ext cx="913527" cy="529940"/>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10" idx="2"/>
              <a:endCxn id="42" idx="0"/>
            </p:cNvCxnSpPr>
            <p:nvPr/>
          </p:nvCxnSpPr>
          <p:spPr>
            <a:xfrm flipH="1">
              <a:off x="7391718" y="3303886"/>
              <a:ext cx="351842" cy="526537"/>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pic>
          <p:nvPicPr>
            <p:cNvPr id="41" name="Picture 20" descr="C:\Users\patils1\Desktop\2013 Projects\CIS v2\CIS Slide Deck_Based on Book\Colored Graphics\InfiniBand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3836325"/>
              <a:ext cx="761364" cy="47548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0" descr="C:\Users\patils1\Desktop\2013 Projects\CIS v2\CIS Slide Deck_Based on Book\Colored Graphics\InfiniBand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1036" y="3830423"/>
              <a:ext cx="761364" cy="475488"/>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Connector 48"/>
            <p:cNvCxnSpPr>
              <a:stCxn id="103" idx="2"/>
              <a:endCxn id="42" idx="0"/>
            </p:cNvCxnSpPr>
            <p:nvPr/>
          </p:nvCxnSpPr>
          <p:spPr>
            <a:xfrm>
              <a:off x="5127627" y="3284608"/>
              <a:ext cx="2264091" cy="545815"/>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0"/>
              <a:endCxn id="110" idx="2"/>
            </p:cNvCxnSpPr>
            <p:nvPr/>
          </p:nvCxnSpPr>
          <p:spPr>
            <a:xfrm flipV="1">
              <a:off x="5409882" y="3303886"/>
              <a:ext cx="2333678" cy="532439"/>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1" idx="0"/>
              <a:endCxn id="103" idx="2"/>
            </p:cNvCxnSpPr>
            <p:nvPr/>
          </p:nvCxnSpPr>
          <p:spPr>
            <a:xfrm flipH="1" flipV="1">
              <a:off x="5127627" y="3284608"/>
              <a:ext cx="282255" cy="551717"/>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1" idx="0"/>
              <a:endCxn id="76" idx="2"/>
            </p:cNvCxnSpPr>
            <p:nvPr/>
          </p:nvCxnSpPr>
          <p:spPr>
            <a:xfrm flipV="1">
              <a:off x="5409882" y="3300483"/>
              <a:ext cx="1068309" cy="535842"/>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pic>
          <p:nvPicPr>
            <p:cNvPr id="63" name="Picture 13" descr="C:\Users\patils1\Desktop\2013 Projects\CIS v2\CIS Slide Deck_Based on Book\Colored Graphics\Ethernet Switc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3314" y="1208743"/>
              <a:ext cx="762000" cy="475886"/>
            </a:xfrm>
            <a:prstGeom prst="rect">
              <a:avLst/>
            </a:prstGeom>
            <a:noFill/>
            <a:extLst>
              <a:ext uri="{909E8E84-426E-40DD-AFC4-6F175D3DCCD1}">
                <a14:hiddenFill xmlns:a14="http://schemas.microsoft.com/office/drawing/2010/main">
                  <a:solidFill>
                    <a:srgbClr val="FFFFFF"/>
                  </a:solidFill>
                </a14:hiddenFill>
              </a:ext>
            </a:extLst>
          </p:spPr>
        </p:pic>
        <p:sp>
          <p:nvSpPr>
            <p:cNvPr id="64" name="Freeform 8"/>
            <p:cNvSpPr>
              <a:spLocks/>
            </p:cNvSpPr>
            <p:nvPr/>
          </p:nvSpPr>
          <p:spPr bwMode="auto">
            <a:xfrm>
              <a:off x="6696427" y="1684628"/>
              <a:ext cx="1078096" cy="790443"/>
            </a:xfrm>
            <a:custGeom>
              <a:avLst/>
              <a:gdLst/>
              <a:ahLst/>
              <a:cxnLst>
                <a:cxn ang="0">
                  <a:pos x="2785" y="1261"/>
                </a:cxn>
                <a:cxn ang="0">
                  <a:pos x="2785" y="491"/>
                </a:cxn>
                <a:cxn ang="0">
                  <a:pos x="0" y="491"/>
                </a:cxn>
                <a:cxn ang="0">
                  <a:pos x="0" y="0"/>
                </a:cxn>
              </a:cxnLst>
              <a:rect l="0" t="0" r="r" b="b"/>
              <a:pathLst>
                <a:path w="2785" h="1261">
                  <a:moveTo>
                    <a:pt x="2785" y="1261"/>
                  </a:moveTo>
                  <a:lnTo>
                    <a:pt x="2785" y="491"/>
                  </a:lnTo>
                  <a:lnTo>
                    <a:pt x="0" y="491"/>
                  </a:lnTo>
                  <a:lnTo>
                    <a:pt x="0" y="0"/>
                  </a:lnTo>
                </a:path>
              </a:pathLst>
            </a:cu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100"/>
            </a:p>
          </p:txBody>
        </p:sp>
        <p:grpSp>
          <p:nvGrpSpPr>
            <p:cNvPr id="66" name="Group 65"/>
            <p:cNvGrpSpPr/>
            <p:nvPr/>
          </p:nvGrpSpPr>
          <p:grpSpPr>
            <a:xfrm>
              <a:off x="5127627" y="1684629"/>
              <a:ext cx="1144987" cy="790444"/>
              <a:chOff x="-1921937" y="1511135"/>
              <a:chExt cx="946680" cy="447040"/>
            </a:xfrm>
          </p:grpSpPr>
          <p:sp>
            <p:nvSpPr>
              <p:cNvPr id="67" name="Freeform 5"/>
              <p:cNvSpPr>
                <a:spLocks/>
              </p:cNvSpPr>
              <p:nvPr/>
            </p:nvSpPr>
            <p:spPr bwMode="auto">
              <a:xfrm>
                <a:off x="-1919892" y="1511135"/>
                <a:ext cx="944635" cy="173494"/>
              </a:xfrm>
              <a:custGeom>
                <a:avLst/>
                <a:gdLst/>
                <a:ahLst/>
                <a:cxnLst>
                  <a:cxn ang="0">
                    <a:pos x="0" y="491"/>
                  </a:cxn>
                  <a:cxn ang="0">
                    <a:pos x="2772" y="491"/>
                  </a:cxn>
                  <a:cxn ang="0">
                    <a:pos x="2772" y="0"/>
                  </a:cxn>
                </a:cxnLst>
                <a:rect l="0" t="0" r="r" b="b"/>
                <a:pathLst>
                  <a:path w="2772" h="491">
                    <a:moveTo>
                      <a:pt x="0" y="491"/>
                    </a:moveTo>
                    <a:lnTo>
                      <a:pt x="2772" y="491"/>
                    </a:lnTo>
                    <a:lnTo>
                      <a:pt x="2772" y="0"/>
                    </a:lnTo>
                  </a:path>
                </a:pathLst>
              </a:cu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100"/>
              </a:p>
            </p:txBody>
          </p:sp>
          <p:sp>
            <p:nvSpPr>
              <p:cNvPr id="68" name="Line 7"/>
              <p:cNvSpPr>
                <a:spLocks noChangeShapeType="1"/>
              </p:cNvSpPr>
              <p:nvPr/>
            </p:nvSpPr>
            <p:spPr bwMode="auto">
              <a:xfrm flipV="1">
                <a:off x="-1921937" y="1684629"/>
                <a:ext cx="1023" cy="273546"/>
              </a:xfrm>
              <a:prstGeom prst="line">
                <a:avLst/>
              </a:prstGeom>
              <a:no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100"/>
              </a:p>
            </p:txBody>
          </p:sp>
        </p:grpSp>
        <p:grpSp>
          <p:nvGrpSpPr>
            <p:cNvPr id="75" name="Group 74"/>
            <p:cNvGrpSpPr/>
            <p:nvPr/>
          </p:nvGrpSpPr>
          <p:grpSpPr>
            <a:xfrm>
              <a:off x="5897431" y="2475075"/>
              <a:ext cx="1161519" cy="825408"/>
              <a:chOff x="6019800" y="2942666"/>
              <a:chExt cx="1828800" cy="1422024"/>
            </a:xfrm>
          </p:grpSpPr>
          <p:sp>
            <p:nvSpPr>
              <p:cNvPr id="76" name="Rectangle 75"/>
              <p:cNvSpPr/>
              <p:nvPr/>
            </p:nvSpPr>
            <p:spPr>
              <a:xfrm>
                <a:off x="6019800" y="3755090"/>
                <a:ext cx="1828800" cy="609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Controller</a:t>
                </a:r>
                <a:endParaRPr lang="en-US" sz="1400" dirty="0"/>
              </a:p>
            </p:txBody>
          </p:sp>
          <p:sp>
            <p:nvSpPr>
              <p:cNvPr id="77" name="Rectangle 76"/>
              <p:cNvSpPr/>
              <p:nvPr/>
            </p:nvSpPr>
            <p:spPr>
              <a:xfrm>
                <a:off x="6019800" y="2942666"/>
                <a:ext cx="1828800" cy="81690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Storage</a:t>
                </a:r>
              </a:p>
              <a:p>
                <a:pPr algn="ctr"/>
                <a:endParaRPr lang="en-US" dirty="0"/>
              </a:p>
            </p:txBody>
          </p:sp>
          <p:pic>
            <p:nvPicPr>
              <p:cNvPr id="78"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001" y="330577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27800" y="330577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59600" y="330577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91400" y="3305775"/>
                <a:ext cx="381000" cy="381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Group 101"/>
            <p:cNvGrpSpPr/>
            <p:nvPr/>
          </p:nvGrpSpPr>
          <p:grpSpPr>
            <a:xfrm>
              <a:off x="4546867" y="2459200"/>
              <a:ext cx="1161519" cy="825408"/>
              <a:chOff x="6019800" y="2942666"/>
              <a:chExt cx="1828800" cy="1422024"/>
            </a:xfrm>
          </p:grpSpPr>
          <p:sp>
            <p:nvSpPr>
              <p:cNvPr id="103" name="Rectangle 102"/>
              <p:cNvSpPr/>
              <p:nvPr/>
            </p:nvSpPr>
            <p:spPr>
              <a:xfrm>
                <a:off x="6019800" y="3755090"/>
                <a:ext cx="1828800" cy="609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Controller</a:t>
                </a:r>
                <a:endParaRPr lang="en-US" sz="1400" dirty="0"/>
              </a:p>
            </p:txBody>
          </p:sp>
          <p:sp>
            <p:nvSpPr>
              <p:cNvPr id="104" name="Rectangle 103"/>
              <p:cNvSpPr/>
              <p:nvPr/>
            </p:nvSpPr>
            <p:spPr>
              <a:xfrm>
                <a:off x="6019800" y="2942666"/>
                <a:ext cx="1828800" cy="81690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Storage</a:t>
                </a:r>
              </a:p>
              <a:p>
                <a:pPr algn="ctr"/>
                <a:endParaRPr lang="en-US" dirty="0"/>
              </a:p>
            </p:txBody>
          </p:sp>
          <p:pic>
            <p:nvPicPr>
              <p:cNvPr id="105"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001" y="330577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27800" y="330577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59600" y="330577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91400" y="3305775"/>
                <a:ext cx="381000" cy="381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9" name="Group 108"/>
            <p:cNvGrpSpPr/>
            <p:nvPr/>
          </p:nvGrpSpPr>
          <p:grpSpPr>
            <a:xfrm>
              <a:off x="7162800" y="2478478"/>
              <a:ext cx="1161519" cy="825408"/>
              <a:chOff x="6019800" y="2942666"/>
              <a:chExt cx="1828800" cy="1422024"/>
            </a:xfrm>
          </p:grpSpPr>
          <p:sp>
            <p:nvSpPr>
              <p:cNvPr id="110" name="Rectangle 109"/>
              <p:cNvSpPr/>
              <p:nvPr/>
            </p:nvSpPr>
            <p:spPr>
              <a:xfrm>
                <a:off x="6019800" y="3755090"/>
                <a:ext cx="1828800" cy="609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Controller</a:t>
                </a:r>
                <a:endParaRPr lang="en-US" sz="1400" dirty="0"/>
              </a:p>
            </p:txBody>
          </p:sp>
          <p:sp>
            <p:nvSpPr>
              <p:cNvPr id="111" name="Rectangle 110"/>
              <p:cNvSpPr/>
              <p:nvPr/>
            </p:nvSpPr>
            <p:spPr>
              <a:xfrm>
                <a:off x="6019800" y="2942666"/>
                <a:ext cx="1828800" cy="81690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Storage</a:t>
                </a:r>
              </a:p>
              <a:p>
                <a:pPr algn="ctr"/>
                <a:endParaRPr lang="en-US" dirty="0"/>
              </a:p>
            </p:txBody>
          </p:sp>
          <p:pic>
            <p:nvPicPr>
              <p:cNvPr id="112"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001" y="330577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27800" y="330577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59600" y="330577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91400" y="3305775"/>
                <a:ext cx="381000" cy="381000"/>
              </a:xfrm>
              <a:prstGeom prst="rect">
                <a:avLst/>
              </a:prstGeom>
              <a:noFill/>
              <a:extLst>
                <a:ext uri="{909E8E84-426E-40DD-AFC4-6F175D3DCCD1}">
                  <a14:hiddenFill xmlns:a14="http://schemas.microsoft.com/office/drawing/2010/main">
                    <a:solidFill>
                      <a:srgbClr val="FFFFFF"/>
                    </a:solidFill>
                  </a14:hiddenFill>
                </a:ext>
              </a:extLst>
            </p:spPr>
          </p:pic>
        </p:grpSp>
      </p:grpSp>
    </p:spTree>
    <p:custDataLst>
      <p:tags r:id="rId1"/>
    </p:custDataLst>
    <p:extLst>
      <p:ext uri="{BB962C8B-B14F-4D97-AF65-F5344CB8AC3E}">
        <p14:creationId xmlns:p14="http://schemas.microsoft.com/office/powerpoint/2010/main" val="4679729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Common Internet File System (CIFS)</a:t>
            </a:r>
          </a:p>
          <a:p>
            <a:r>
              <a:rPr lang="en-US" dirty="0"/>
              <a:t>Network File System (NFS)</a:t>
            </a:r>
          </a:p>
          <a:p>
            <a:r>
              <a:rPr lang="en-US" dirty="0" smtClean="0"/>
              <a:t>Hadoop Distributed </a:t>
            </a:r>
            <a:r>
              <a:rPr lang="en-US" dirty="0"/>
              <a:t>File System </a:t>
            </a:r>
            <a:r>
              <a:rPr lang="en-US" dirty="0" smtClean="0"/>
              <a:t>(HDFS)</a:t>
            </a:r>
            <a:endParaRPr lang="en-US" dirty="0"/>
          </a:p>
        </p:txBody>
      </p:sp>
      <p:sp>
        <p:nvSpPr>
          <p:cNvPr id="2" name="Title 1"/>
          <p:cNvSpPr>
            <a:spLocks noGrp="1"/>
          </p:cNvSpPr>
          <p:nvPr>
            <p:ph type="title"/>
          </p:nvPr>
        </p:nvSpPr>
        <p:spPr/>
        <p:txBody>
          <a:bodyPr/>
          <a:lstStyle/>
          <a:p>
            <a:r>
              <a:rPr lang="en-US" dirty="0"/>
              <a:t>NAS File </a:t>
            </a:r>
            <a:r>
              <a:rPr lang="en-US" dirty="0" smtClean="0"/>
              <a:t>Access Methods</a:t>
            </a:r>
            <a:endParaRPr lang="en-US" dirty="0"/>
          </a:p>
        </p:txBody>
      </p:sp>
    </p:spTree>
    <p:custDataLst>
      <p:tags r:id="rId1"/>
    </p:custDataLst>
    <p:extLst>
      <p:ext uri="{BB962C8B-B14F-4D97-AF65-F5344CB8AC3E}">
        <p14:creationId xmlns:p14="http://schemas.microsoft.com/office/powerpoint/2010/main" val="1193004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Client-server application protocol</a:t>
            </a:r>
          </a:p>
          <a:p>
            <a:pPr lvl="1"/>
            <a:r>
              <a:rPr lang="en-US" sz="2400" dirty="0"/>
              <a:t>An open variation of the Server Message Block (SMB) protocol</a:t>
            </a:r>
          </a:p>
          <a:p>
            <a:r>
              <a:rPr lang="en-US" sz="2400" dirty="0"/>
              <a:t>Enables clients to access files that are on a server over TCP/IP</a:t>
            </a:r>
          </a:p>
          <a:p>
            <a:r>
              <a:rPr lang="en-US" sz="2400" dirty="0" err="1"/>
              <a:t>Stateful</a:t>
            </a:r>
            <a:r>
              <a:rPr lang="en-US" sz="2400" dirty="0"/>
              <a:t> Protocol</a:t>
            </a:r>
          </a:p>
          <a:p>
            <a:pPr lvl="1"/>
            <a:r>
              <a:rPr lang="en-US" sz="2400" dirty="0"/>
              <a:t>Maintains connection information regarding every connected client</a:t>
            </a:r>
          </a:p>
          <a:p>
            <a:pPr lvl="1"/>
            <a:r>
              <a:rPr lang="en-US" sz="2400" dirty="0"/>
              <a:t>Can automatically restore connections and reopen files that were open prior to </a:t>
            </a:r>
            <a:r>
              <a:rPr lang="en-US" sz="2400" dirty="0" smtClean="0"/>
              <a:t>interruption</a:t>
            </a:r>
            <a:endParaRPr lang="en-US" sz="2400" dirty="0"/>
          </a:p>
        </p:txBody>
      </p:sp>
      <p:sp>
        <p:nvSpPr>
          <p:cNvPr id="2" name="Title 1"/>
          <p:cNvSpPr>
            <a:spLocks noGrp="1"/>
          </p:cNvSpPr>
          <p:nvPr>
            <p:ph type="title"/>
          </p:nvPr>
        </p:nvSpPr>
        <p:spPr/>
        <p:txBody>
          <a:bodyPr/>
          <a:lstStyle/>
          <a:p>
            <a:r>
              <a:rPr lang="en-US" dirty="0"/>
              <a:t>Common Internet File System</a:t>
            </a:r>
          </a:p>
        </p:txBody>
      </p:sp>
    </p:spTree>
    <p:custDataLst>
      <p:tags r:id="rId1"/>
    </p:custDataLst>
    <p:extLst>
      <p:ext uri="{BB962C8B-B14F-4D97-AF65-F5344CB8AC3E}">
        <p14:creationId xmlns:p14="http://schemas.microsoft.com/office/powerpoint/2010/main" val="511127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Client-server application protocol</a:t>
            </a:r>
          </a:p>
          <a:p>
            <a:r>
              <a:rPr lang="en-US" sz="2000" dirty="0"/>
              <a:t>Enables clients to access files that are on a server</a:t>
            </a:r>
          </a:p>
          <a:p>
            <a:r>
              <a:rPr lang="en-US" sz="2000" dirty="0"/>
              <a:t>Uses Remote Procedure Call (RPC) mechanism to provide access to remote file system</a:t>
            </a:r>
          </a:p>
          <a:p>
            <a:r>
              <a:rPr lang="en-US" sz="2000" dirty="0"/>
              <a:t>Currently, three versions of NFS are in use:</a:t>
            </a:r>
          </a:p>
          <a:p>
            <a:pPr lvl="1"/>
            <a:r>
              <a:rPr lang="en-US" sz="2000" dirty="0"/>
              <a:t>NFS v2 is stateless and uses UDP as transport layer protocol</a:t>
            </a:r>
          </a:p>
          <a:p>
            <a:pPr lvl="1"/>
            <a:r>
              <a:rPr lang="en-US" sz="2000" dirty="0"/>
              <a:t>NFS v3 is stateless and uses UDP or optionally TCP as transport layer protocol</a:t>
            </a:r>
          </a:p>
          <a:p>
            <a:pPr lvl="1"/>
            <a:r>
              <a:rPr lang="en-US" sz="2000" dirty="0"/>
              <a:t>NFS v4 is </a:t>
            </a:r>
            <a:r>
              <a:rPr lang="en-US" sz="2000" dirty="0" err="1"/>
              <a:t>stateful</a:t>
            </a:r>
            <a:r>
              <a:rPr lang="en-US" sz="2000" dirty="0"/>
              <a:t> and uses TCP as transport layer </a:t>
            </a:r>
            <a:r>
              <a:rPr lang="en-US" sz="2000" dirty="0" smtClean="0"/>
              <a:t>protocol</a:t>
            </a:r>
            <a:endParaRPr lang="en-US" sz="2000" dirty="0"/>
          </a:p>
        </p:txBody>
      </p:sp>
      <p:sp>
        <p:nvSpPr>
          <p:cNvPr id="2" name="Title 1"/>
          <p:cNvSpPr>
            <a:spLocks noGrp="1"/>
          </p:cNvSpPr>
          <p:nvPr>
            <p:ph type="title"/>
          </p:nvPr>
        </p:nvSpPr>
        <p:spPr/>
        <p:txBody>
          <a:bodyPr/>
          <a:lstStyle/>
          <a:p>
            <a:r>
              <a:rPr lang="en-US" dirty="0"/>
              <a:t>Network File System</a:t>
            </a:r>
          </a:p>
        </p:txBody>
      </p:sp>
    </p:spTree>
    <p:custDataLst>
      <p:tags r:id="rId1"/>
    </p:custDataLst>
    <p:extLst>
      <p:ext uri="{BB962C8B-B14F-4D97-AF65-F5344CB8AC3E}">
        <p14:creationId xmlns:p14="http://schemas.microsoft.com/office/powerpoint/2010/main" val="13861698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Distributed File System</a:t>
            </a:r>
            <a:endParaRPr lang="en-US" dirty="0"/>
          </a:p>
        </p:txBody>
      </p:sp>
      <p:grpSp>
        <p:nvGrpSpPr>
          <p:cNvPr id="23" name="Group 22"/>
          <p:cNvGrpSpPr/>
          <p:nvPr/>
        </p:nvGrpSpPr>
        <p:grpSpPr>
          <a:xfrm>
            <a:off x="228601" y="1810060"/>
            <a:ext cx="8305799" cy="3493055"/>
            <a:chOff x="228600" y="952809"/>
            <a:chExt cx="8305799" cy="3493055"/>
          </a:xfrm>
        </p:grpSpPr>
        <p:grpSp>
          <p:nvGrpSpPr>
            <p:cNvPr id="16" name="Group 15"/>
            <p:cNvGrpSpPr/>
            <p:nvPr/>
          </p:nvGrpSpPr>
          <p:grpSpPr>
            <a:xfrm>
              <a:off x="228600" y="952809"/>
              <a:ext cx="8305799" cy="3493055"/>
              <a:chOff x="228600" y="952809"/>
              <a:chExt cx="8305799" cy="3493055"/>
            </a:xfrm>
          </p:grpSpPr>
          <p:pic>
            <p:nvPicPr>
              <p:cNvPr id="5" name="Picture 35" descr="C:\Users\patils1\Desktop\2013 Projects\CIS v2\CIS Slide Deck_Based on Book\Colored Graphics\Scal-out NAS Nod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9062" y="2495549"/>
                <a:ext cx="670560" cy="552759"/>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a:stCxn id="5" idx="3"/>
              </p:cNvCxnSpPr>
              <p:nvPr/>
            </p:nvCxnSpPr>
            <p:spPr>
              <a:xfrm>
                <a:off x="3589622" y="2771929"/>
                <a:ext cx="4868578"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186622" y="2164872"/>
                <a:ext cx="0" cy="60513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582862" y="2766761"/>
                <a:ext cx="0" cy="49078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702415" y="2766761"/>
                <a:ext cx="0" cy="49078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792662" y="2766761"/>
                <a:ext cx="0" cy="49078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7894320" y="2766761"/>
                <a:ext cx="0" cy="49078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306175" y="2164872"/>
                <a:ext cx="0" cy="60513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396422" y="2164872"/>
                <a:ext cx="0" cy="60513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498080" y="2164872"/>
                <a:ext cx="0" cy="60513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74883" y="3036334"/>
                <a:ext cx="835485" cy="261610"/>
              </a:xfrm>
              <a:prstGeom prst="rect">
                <a:avLst/>
              </a:prstGeom>
              <a:noFill/>
            </p:spPr>
            <p:txBody>
              <a:bodyPr wrap="none" rtlCol="0">
                <a:spAutoFit/>
              </a:bodyPr>
              <a:lstStyle/>
              <a:p>
                <a:r>
                  <a:rPr lang="en-US" sz="1100" dirty="0" err="1">
                    <a:solidFill>
                      <a:sysClr val="windowText" lastClr="000000"/>
                    </a:solidFill>
                  </a:rPr>
                  <a:t>NameNode</a:t>
                </a:r>
                <a:endParaRPr lang="en-US" sz="1100" dirty="0">
                  <a:solidFill>
                    <a:sysClr val="windowText" lastClr="000000"/>
                  </a:solidFill>
                </a:endParaRPr>
              </a:p>
            </p:txBody>
          </p:sp>
          <p:sp>
            <p:nvSpPr>
              <p:cNvPr id="43" name="Rounded Rectangle 42"/>
              <p:cNvSpPr/>
              <p:nvPr/>
            </p:nvSpPr>
            <p:spPr>
              <a:xfrm>
                <a:off x="2774883" y="1106698"/>
                <a:ext cx="5759516" cy="3022122"/>
              </a:xfrm>
              <a:prstGeom prst="round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35" descr="C:\Users\patils1\Desktop\2013 Projects\CIS v2\CIS Slide Deck_Based on Book\Colored Graphics\Scal-out NAS Nod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342" y="1637991"/>
                <a:ext cx="670560" cy="5527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5" descr="C:\Users\patils1\Desktop\2013 Projects\CIS v2\CIS Slide Deck_Based on Book\Colored Graphics\Scal-out NAS Nod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0895" y="1637991"/>
                <a:ext cx="670560" cy="55275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5" descr="C:\Users\patils1\Desktop\2013 Projects\CIS v2\CIS Slide Deck_Based on Book\Colored Graphics\Scal-out NAS Nod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1142" y="1637991"/>
                <a:ext cx="670560" cy="55275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5" descr="C:\Users\patils1\Desktop\2013 Projects\CIS v2\CIS Slide Deck_Based on Book\Colored Graphics\Scal-out NAS Nod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2800" y="1637991"/>
                <a:ext cx="670560" cy="552759"/>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3757247" y="1368064"/>
                <a:ext cx="761747" cy="261610"/>
              </a:xfrm>
              <a:prstGeom prst="rect">
                <a:avLst/>
              </a:prstGeom>
              <a:noFill/>
            </p:spPr>
            <p:txBody>
              <a:bodyPr wrap="none" rtlCol="0">
                <a:spAutoFit/>
              </a:bodyPr>
              <a:lstStyle/>
              <a:p>
                <a:r>
                  <a:rPr lang="en-US" sz="1100" dirty="0" err="1">
                    <a:solidFill>
                      <a:sysClr val="windowText" lastClr="000000"/>
                    </a:solidFill>
                  </a:rPr>
                  <a:t>DataNode</a:t>
                </a:r>
                <a:endParaRPr lang="en-US" sz="1100" dirty="0">
                  <a:solidFill>
                    <a:sysClr val="windowText" lastClr="000000"/>
                  </a:solidFill>
                </a:endParaRPr>
              </a:p>
            </p:txBody>
          </p:sp>
          <p:sp>
            <p:nvSpPr>
              <p:cNvPr id="40" name="TextBox 39"/>
              <p:cNvSpPr txBox="1"/>
              <p:nvPr/>
            </p:nvSpPr>
            <p:spPr>
              <a:xfrm>
                <a:off x="4876800" y="1376381"/>
                <a:ext cx="761747" cy="261610"/>
              </a:xfrm>
              <a:prstGeom prst="rect">
                <a:avLst/>
              </a:prstGeom>
              <a:noFill/>
            </p:spPr>
            <p:txBody>
              <a:bodyPr wrap="none" rtlCol="0">
                <a:spAutoFit/>
              </a:bodyPr>
              <a:lstStyle/>
              <a:p>
                <a:r>
                  <a:rPr lang="en-US" sz="1100" dirty="0" err="1">
                    <a:solidFill>
                      <a:sysClr val="windowText" lastClr="000000"/>
                    </a:solidFill>
                  </a:rPr>
                  <a:t>DataNode</a:t>
                </a:r>
                <a:endParaRPr lang="en-US" sz="1100" dirty="0">
                  <a:solidFill>
                    <a:sysClr val="windowText" lastClr="000000"/>
                  </a:solidFill>
                </a:endParaRPr>
              </a:p>
            </p:txBody>
          </p:sp>
          <p:sp>
            <p:nvSpPr>
              <p:cNvPr id="41" name="TextBox 40"/>
              <p:cNvSpPr txBox="1"/>
              <p:nvPr/>
            </p:nvSpPr>
            <p:spPr>
              <a:xfrm>
                <a:off x="5967047" y="1364161"/>
                <a:ext cx="761747" cy="261610"/>
              </a:xfrm>
              <a:prstGeom prst="rect">
                <a:avLst/>
              </a:prstGeom>
              <a:noFill/>
            </p:spPr>
            <p:txBody>
              <a:bodyPr wrap="none" rtlCol="0">
                <a:spAutoFit/>
              </a:bodyPr>
              <a:lstStyle/>
              <a:p>
                <a:r>
                  <a:rPr lang="en-US" sz="1100" dirty="0" err="1">
                    <a:solidFill>
                      <a:sysClr val="windowText" lastClr="000000"/>
                    </a:solidFill>
                  </a:rPr>
                  <a:t>DataNode</a:t>
                </a:r>
                <a:endParaRPr lang="en-US" sz="1100" dirty="0">
                  <a:solidFill>
                    <a:sysClr val="windowText" lastClr="000000"/>
                  </a:solidFill>
                </a:endParaRPr>
              </a:p>
            </p:txBody>
          </p:sp>
          <p:sp>
            <p:nvSpPr>
              <p:cNvPr id="42" name="TextBox 41"/>
              <p:cNvSpPr txBox="1"/>
              <p:nvPr/>
            </p:nvSpPr>
            <p:spPr>
              <a:xfrm>
                <a:off x="7068705" y="1377510"/>
                <a:ext cx="761747" cy="261610"/>
              </a:xfrm>
              <a:prstGeom prst="rect">
                <a:avLst/>
              </a:prstGeom>
              <a:noFill/>
            </p:spPr>
            <p:txBody>
              <a:bodyPr wrap="none" rtlCol="0">
                <a:spAutoFit/>
              </a:bodyPr>
              <a:lstStyle/>
              <a:p>
                <a:r>
                  <a:rPr lang="en-US" sz="1100" dirty="0" err="1">
                    <a:solidFill>
                      <a:sysClr val="windowText" lastClr="000000"/>
                    </a:solidFill>
                  </a:rPr>
                  <a:t>DataNode</a:t>
                </a:r>
                <a:endParaRPr lang="en-US" sz="1100" dirty="0">
                  <a:solidFill>
                    <a:sysClr val="windowText" lastClr="000000"/>
                  </a:solidFill>
                </a:endParaRPr>
              </a:p>
            </p:txBody>
          </p:sp>
          <p:pic>
            <p:nvPicPr>
              <p:cNvPr id="7" name="Picture 35" descr="C:\Users\patils1\Desktop\2013 Projects\CIS v2\CIS Slide Deck_Based on Book\Colored Graphics\Scal-out NAS Nod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7582" y="3257550"/>
                <a:ext cx="670560" cy="5527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5" descr="C:\Users\patils1\Desktop\2013 Projects\CIS v2\CIS Slide Deck_Based on Book\Colored Graphics\Scal-out NAS Nod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7135" y="3257550"/>
                <a:ext cx="670560" cy="5527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5" descr="C:\Users\patils1\Desktop\2013 Projects\CIS v2\CIS Slide Deck_Based on Book\Colored Graphics\Scal-out NAS Nod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7382" y="3257550"/>
                <a:ext cx="670560" cy="5527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5" descr="C:\Users\patils1\Desktop\2013 Projects\CIS v2\CIS Slide Deck_Based on Book\Colored Graphics\Scal-out NAS Nod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9040" y="3257550"/>
                <a:ext cx="670560" cy="552759"/>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4147227" y="3810309"/>
                <a:ext cx="761747" cy="261610"/>
              </a:xfrm>
              <a:prstGeom prst="rect">
                <a:avLst/>
              </a:prstGeom>
              <a:noFill/>
            </p:spPr>
            <p:txBody>
              <a:bodyPr wrap="none" rtlCol="0">
                <a:spAutoFit/>
              </a:bodyPr>
              <a:lstStyle/>
              <a:p>
                <a:r>
                  <a:rPr lang="en-US" sz="1100" dirty="0" err="1">
                    <a:solidFill>
                      <a:sysClr val="windowText" lastClr="000000"/>
                    </a:solidFill>
                  </a:rPr>
                  <a:t>DataNode</a:t>
                </a:r>
                <a:endParaRPr lang="en-US" sz="1100" dirty="0">
                  <a:solidFill>
                    <a:sysClr val="windowText" lastClr="000000"/>
                  </a:solidFill>
                </a:endParaRPr>
              </a:p>
            </p:txBody>
          </p:sp>
          <p:sp>
            <p:nvSpPr>
              <p:cNvPr id="36" name="TextBox 35"/>
              <p:cNvSpPr txBox="1"/>
              <p:nvPr/>
            </p:nvSpPr>
            <p:spPr>
              <a:xfrm>
                <a:off x="5266780" y="3810309"/>
                <a:ext cx="761747" cy="261610"/>
              </a:xfrm>
              <a:prstGeom prst="rect">
                <a:avLst/>
              </a:prstGeom>
              <a:noFill/>
            </p:spPr>
            <p:txBody>
              <a:bodyPr wrap="none" rtlCol="0">
                <a:spAutoFit/>
              </a:bodyPr>
              <a:lstStyle/>
              <a:p>
                <a:r>
                  <a:rPr lang="en-US" sz="1100" dirty="0" err="1">
                    <a:solidFill>
                      <a:sysClr val="windowText" lastClr="000000"/>
                    </a:solidFill>
                  </a:rPr>
                  <a:t>DataNode</a:t>
                </a:r>
                <a:endParaRPr lang="en-US" sz="1100" dirty="0">
                  <a:solidFill>
                    <a:sysClr val="windowText" lastClr="000000"/>
                  </a:solidFill>
                </a:endParaRPr>
              </a:p>
            </p:txBody>
          </p:sp>
          <p:sp>
            <p:nvSpPr>
              <p:cNvPr id="37" name="TextBox 36"/>
              <p:cNvSpPr txBox="1"/>
              <p:nvPr/>
            </p:nvSpPr>
            <p:spPr>
              <a:xfrm>
                <a:off x="6357027" y="3810309"/>
                <a:ext cx="761747" cy="261610"/>
              </a:xfrm>
              <a:prstGeom prst="rect">
                <a:avLst/>
              </a:prstGeom>
              <a:noFill/>
            </p:spPr>
            <p:txBody>
              <a:bodyPr wrap="none" rtlCol="0">
                <a:spAutoFit/>
              </a:bodyPr>
              <a:lstStyle/>
              <a:p>
                <a:r>
                  <a:rPr lang="en-US" sz="1100" dirty="0" err="1">
                    <a:solidFill>
                      <a:sysClr val="windowText" lastClr="000000"/>
                    </a:solidFill>
                  </a:rPr>
                  <a:t>DataNode</a:t>
                </a:r>
                <a:endParaRPr lang="en-US" sz="1100" dirty="0">
                  <a:solidFill>
                    <a:sysClr val="windowText" lastClr="000000"/>
                  </a:solidFill>
                </a:endParaRPr>
              </a:p>
            </p:txBody>
          </p:sp>
          <p:sp>
            <p:nvSpPr>
              <p:cNvPr id="38" name="TextBox 37"/>
              <p:cNvSpPr txBox="1"/>
              <p:nvPr/>
            </p:nvSpPr>
            <p:spPr>
              <a:xfrm>
                <a:off x="7458685" y="3810309"/>
                <a:ext cx="761747" cy="261610"/>
              </a:xfrm>
              <a:prstGeom prst="rect">
                <a:avLst/>
              </a:prstGeom>
              <a:noFill/>
            </p:spPr>
            <p:txBody>
              <a:bodyPr wrap="none" rtlCol="0">
                <a:spAutoFit/>
              </a:bodyPr>
              <a:lstStyle/>
              <a:p>
                <a:r>
                  <a:rPr lang="en-US" sz="1100" dirty="0" err="1">
                    <a:solidFill>
                      <a:sysClr val="windowText" lastClr="000000"/>
                    </a:solidFill>
                  </a:rPr>
                  <a:t>DataNode</a:t>
                </a:r>
                <a:endParaRPr lang="en-US" sz="1100" dirty="0">
                  <a:solidFill>
                    <a:sysClr val="windowText" lastClr="000000"/>
                  </a:solidFill>
                </a:endParaRPr>
              </a:p>
            </p:txBody>
          </p:sp>
          <p:pic>
            <p:nvPicPr>
              <p:cNvPr id="45" name="Picture 3" descr="C:\Users\patils1\Desktop\2013 Projects\CIS v2\CIS Slide Deck_Based on Book\Colored Graphics\LAN-WA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2363570"/>
                <a:ext cx="779870" cy="502920"/>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p:cNvGrpSpPr/>
              <p:nvPr/>
            </p:nvGrpSpPr>
            <p:grpSpPr>
              <a:xfrm>
                <a:off x="228600" y="2866490"/>
                <a:ext cx="1295400" cy="1312652"/>
                <a:chOff x="228600" y="2902428"/>
                <a:chExt cx="1295400" cy="1312652"/>
              </a:xfrm>
            </p:grpSpPr>
            <p:grpSp>
              <p:nvGrpSpPr>
                <p:cNvPr id="56" name="Group 55"/>
                <p:cNvGrpSpPr/>
                <p:nvPr/>
              </p:nvGrpSpPr>
              <p:grpSpPr>
                <a:xfrm>
                  <a:off x="366219" y="3007614"/>
                  <a:ext cx="1020162" cy="1088136"/>
                  <a:chOff x="351438" y="2779014"/>
                  <a:chExt cx="1020162" cy="1088136"/>
                </a:xfrm>
              </p:grpSpPr>
              <p:pic>
                <p:nvPicPr>
                  <p:cNvPr id="52" name="Picture 6" descr="C:\Users\patils1\Desktop\2013 Projects\CIS v2\CIS Slide Deck_Based on Book\Colored Graphics\Clie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438" y="2779014"/>
                    <a:ext cx="562962" cy="63093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C:\Users\patils1\Desktop\2013 Projects\CIS v2\CIS Slide Deck_Based on Book\Colored Graphics\Clie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3838" y="2931414"/>
                    <a:ext cx="562962" cy="63093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C:\Users\patils1\Desktop\2013 Projects\CIS v2\CIS Slide Deck_Based on Book\Colored Graphics\Clie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6238" y="3083814"/>
                    <a:ext cx="562962" cy="63093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C:\Users\patils1\Desktop\2013 Projects\CIS v2\CIS Slide Deck_Based on Book\Colored Graphics\Clie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8638" y="3236214"/>
                    <a:ext cx="562962" cy="630936"/>
                  </a:xfrm>
                  <a:prstGeom prst="rect">
                    <a:avLst/>
                  </a:prstGeom>
                  <a:noFill/>
                  <a:extLst>
                    <a:ext uri="{909E8E84-426E-40DD-AFC4-6F175D3DCCD1}">
                      <a14:hiddenFill xmlns:a14="http://schemas.microsoft.com/office/drawing/2010/main">
                        <a:solidFill>
                          <a:srgbClr val="FFFFFF"/>
                        </a:solidFill>
                      </a14:hiddenFill>
                    </a:ext>
                  </a:extLst>
                </p:spPr>
              </p:pic>
            </p:grpSp>
            <p:sp>
              <p:nvSpPr>
                <p:cNvPr id="58" name="Rounded Rectangle 57"/>
                <p:cNvSpPr/>
                <p:nvPr/>
              </p:nvSpPr>
              <p:spPr>
                <a:xfrm>
                  <a:off x="228600" y="2902428"/>
                  <a:ext cx="1295400" cy="1312652"/>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0" name="Group 59"/>
              <p:cNvGrpSpPr/>
              <p:nvPr/>
            </p:nvGrpSpPr>
            <p:grpSpPr>
              <a:xfrm>
                <a:off x="228600" y="1037690"/>
                <a:ext cx="1295400" cy="1312652"/>
                <a:chOff x="228600" y="2902428"/>
                <a:chExt cx="1295400" cy="1312652"/>
              </a:xfrm>
            </p:grpSpPr>
            <p:grpSp>
              <p:nvGrpSpPr>
                <p:cNvPr id="61" name="Group 60"/>
                <p:cNvGrpSpPr/>
                <p:nvPr/>
              </p:nvGrpSpPr>
              <p:grpSpPr>
                <a:xfrm>
                  <a:off x="366219" y="3007614"/>
                  <a:ext cx="1020162" cy="1088136"/>
                  <a:chOff x="351438" y="2779014"/>
                  <a:chExt cx="1020162" cy="1088136"/>
                </a:xfrm>
              </p:grpSpPr>
              <p:pic>
                <p:nvPicPr>
                  <p:cNvPr id="63" name="Picture 6" descr="C:\Users\patils1\Desktop\2013 Projects\CIS v2\CIS Slide Deck_Based on Book\Colored Graphics\Clie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438" y="2779014"/>
                    <a:ext cx="562962" cy="63093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C:\Users\patils1\Desktop\2013 Projects\CIS v2\CIS Slide Deck_Based on Book\Colored Graphics\Clie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3838" y="2931414"/>
                    <a:ext cx="562962" cy="63093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C:\Users\patils1\Desktop\2013 Projects\CIS v2\CIS Slide Deck_Based on Book\Colored Graphics\Clie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6238" y="3083814"/>
                    <a:ext cx="562962" cy="630936"/>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C:\Users\patils1\Desktop\2013 Projects\CIS v2\CIS Slide Deck_Based on Book\Colored Graphics\Clie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8638" y="3236214"/>
                    <a:ext cx="562962" cy="630936"/>
                  </a:xfrm>
                  <a:prstGeom prst="rect">
                    <a:avLst/>
                  </a:prstGeom>
                  <a:noFill/>
                  <a:extLst>
                    <a:ext uri="{909E8E84-426E-40DD-AFC4-6F175D3DCCD1}">
                      <a14:hiddenFill xmlns:a14="http://schemas.microsoft.com/office/drawing/2010/main">
                        <a:solidFill>
                          <a:srgbClr val="FFFFFF"/>
                        </a:solidFill>
                      </a14:hiddenFill>
                    </a:ext>
                  </a:extLst>
                </p:spPr>
              </p:pic>
            </p:grpSp>
            <p:sp>
              <p:nvSpPr>
                <p:cNvPr id="62" name="Rounded Rectangle 61"/>
                <p:cNvSpPr/>
                <p:nvPr/>
              </p:nvSpPr>
              <p:spPr>
                <a:xfrm>
                  <a:off x="228600" y="2902428"/>
                  <a:ext cx="1295400" cy="1312652"/>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68" name="Elbow Connector 67"/>
              <p:cNvCxnSpPr>
                <a:stCxn id="45" idx="0"/>
                <a:endCxn id="62" idx="3"/>
              </p:cNvCxnSpPr>
              <p:nvPr/>
            </p:nvCxnSpPr>
            <p:spPr>
              <a:xfrm rot="16200000" flipV="1">
                <a:off x="1384191" y="1833825"/>
                <a:ext cx="669554" cy="389935"/>
              </a:xfrm>
              <a:prstGeom prst="bentConnector2">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45" idx="2"/>
                <a:endCxn id="58" idx="3"/>
              </p:cNvCxnSpPr>
              <p:nvPr/>
            </p:nvCxnSpPr>
            <p:spPr>
              <a:xfrm rot="5400000">
                <a:off x="1390805" y="2999686"/>
                <a:ext cx="656326" cy="389935"/>
              </a:xfrm>
              <a:prstGeom prst="bentConnector2">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588193" y="2495550"/>
                <a:ext cx="684803" cy="261610"/>
              </a:xfrm>
              <a:prstGeom prst="rect">
                <a:avLst/>
              </a:prstGeom>
              <a:noFill/>
            </p:spPr>
            <p:txBody>
              <a:bodyPr wrap="none" rtlCol="0">
                <a:spAutoFit/>
              </a:bodyPr>
              <a:lstStyle/>
              <a:p>
                <a:r>
                  <a:rPr lang="en-US" sz="1100" dirty="0">
                    <a:solidFill>
                      <a:sysClr val="windowText" lastClr="000000"/>
                    </a:solidFill>
                  </a:rPr>
                  <a:t>Ethernet</a:t>
                </a:r>
              </a:p>
            </p:txBody>
          </p:sp>
          <p:sp>
            <p:nvSpPr>
              <p:cNvPr id="73" name="TextBox 72"/>
              <p:cNvSpPr txBox="1"/>
              <p:nvPr/>
            </p:nvSpPr>
            <p:spPr>
              <a:xfrm>
                <a:off x="545119" y="4184254"/>
                <a:ext cx="569387" cy="261610"/>
              </a:xfrm>
              <a:prstGeom prst="rect">
                <a:avLst/>
              </a:prstGeom>
              <a:noFill/>
            </p:spPr>
            <p:txBody>
              <a:bodyPr wrap="none" rtlCol="0">
                <a:spAutoFit/>
              </a:bodyPr>
              <a:lstStyle/>
              <a:p>
                <a:r>
                  <a:rPr lang="en-US" sz="1100" dirty="0">
                    <a:solidFill>
                      <a:sysClr val="windowText" lastClr="000000"/>
                    </a:solidFill>
                  </a:rPr>
                  <a:t>Clients</a:t>
                </a:r>
              </a:p>
            </p:txBody>
          </p:sp>
          <p:sp>
            <p:nvSpPr>
              <p:cNvPr id="74" name="TextBox 73"/>
              <p:cNvSpPr txBox="1"/>
              <p:nvPr/>
            </p:nvSpPr>
            <p:spPr>
              <a:xfrm>
                <a:off x="545119" y="2349574"/>
                <a:ext cx="569387" cy="261610"/>
              </a:xfrm>
              <a:prstGeom prst="rect">
                <a:avLst/>
              </a:prstGeom>
              <a:noFill/>
            </p:spPr>
            <p:txBody>
              <a:bodyPr wrap="none" rtlCol="0">
                <a:spAutoFit/>
              </a:bodyPr>
              <a:lstStyle/>
              <a:p>
                <a:r>
                  <a:rPr lang="en-US" sz="1100" dirty="0">
                    <a:solidFill>
                      <a:sysClr val="windowText" lastClr="000000"/>
                    </a:solidFill>
                  </a:rPr>
                  <a:t>Clients</a:t>
                </a:r>
              </a:p>
            </p:txBody>
          </p:sp>
          <p:sp>
            <p:nvSpPr>
              <p:cNvPr id="75" name="TextBox 74"/>
              <p:cNvSpPr txBox="1"/>
              <p:nvPr/>
            </p:nvSpPr>
            <p:spPr>
              <a:xfrm>
                <a:off x="1685026" y="2478358"/>
                <a:ext cx="417102" cy="261610"/>
              </a:xfrm>
              <a:prstGeom prst="rect">
                <a:avLst/>
              </a:prstGeom>
              <a:noFill/>
            </p:spPr>
            <p:txBody>
              <a:bodyPr wrap="none" rtlCol="0">
                <a:spAutoFit/>
              </a:bodyPr>
              <a:lstStyle/>
              <a:p>
                <a:r>
                  <a:rPr lang="en-US" sz="1100" dirty="0">
                    <a:solidFill>
                      <a:schemeClr val="bg1"/>
                    </a:solidFill>
                  </a:rPr>
                  <a:t>LAN</a:t>
                </a:r>
              </a:p>
            </p:txBody>
          </p:sp>
          <p:sp>
            <p:nvSpPr>
              <p:cNvPr id="76" name="TextBox 75"/>
              <p:cNvSpPr txBox="1"/>
              <p:nvPr/>
            </p:nvSpPr>
            <p:spPr>
              <a:xfrm>
                <a:off x="4908942" y="952809"/>
                <a:ext cx="1314078" cy="307777"/>
              </a:xfrm>
              <a:prstGeom prst="rect">
                <a:avLst/>
              </a:prstGeom>
              <a:solidFill>
                <a:schemeClr val="bg1"/>
              </a:solidFill>
            </p:spPr>
            <p:txBody>
              <a:bodyPr wrap="none" rtlCol="0">
                <a:spAutoFit/>
              </a:bodyPr>
              <a:lstStyle/>
              <a:p>
                <a:r>
                  <a:rPr lang="en-US" sz="1400" dirty="0">
                    <a:solidFill>
                      <a:sysClr val="windowText" lastClr="000000"/>
                    </a:solidFill>
                  </a:rPr>
                  <a:t>Hadoop Cluster</a:t>
                </a:r>
              </a:p>
            </p:txBody>
          </p:sp>
        </p:grpSp>
        <p:cxnSp>
          <p:nvCxnSpPr>
            <p:cNvPr id="21" name="Straight Connector 20"/>
            <p:cNvCxnSpPr>
              <a:stCxn id="45" idx="3"/>
              <a:endCxn id="43" idx="1"/>
            </p:cNvCxnSpPr>
            <p:nvPr/>
          </p:nvCxnSpPr>
          <p:spPr>
            <a:xfrm>
              <a:off x="2303870" y="2615030"/>
              <a:ext cx="471013" cy="272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9857456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Scale-up NAS I/O Operation</a:t>
            </a:r>
            <a:endParaRPr lang="en-US" dirty="0"/>
          </a:p>
        </p:txBody>
      </p:sp>
      <p:grpSp>
        <p:nvGrpSpPr>
          <p:cNvPr id="5" name="Group 4"/>
          <p:cNvGrpSpPr/>
          <p:nvPr/>
        </p:nvGrpSpPr>
        <p:grpSpPr>
          <a:xfrm>
            <a:off x="397387" y="1828800"/>
            <a:ext cx="8389077" cy="3427500"/>
            <a:chOff x="352416" y="1306288"/>
            <a:chExt cx="8389077" cy="3427500"/>
          </a:xfrm>
        </p:grpSpPr>
        <p:sp>
          <p:nvSpPr>
            <p:cNvPr id="6" name="Rounded Rectangle 5"/>
            <p:cNvSpPr/>
            <p:nvPr/>
          </p:nvSpPr>
          <p:spPr>
            <a:xfrm>
              <a:off x="4095752" y="1828800"/>
              <a:ext cx="2533648" cy="2590800"/>
            </a:xfrm>
            <a:prstGeom prst="roundRect">
              <a:avLst>
                <a:gd name="adj" fmla="val 4504"/>
              </a:avLst>
            </a:prstGeom>
            <a:noFill/>
            <a:ln w="12700" cap="flat">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cs typeface="Calibri" pitchFamily="34" charset="0"/>
              </a:endParaRPr>
            </a:p>
          </p:txBody>
        </p:sp>
        <p:sp>
          <p:nvSpPr>
            <p:cNvPr id="7" name="Rounded Rectangle 6"/>
            <p:cNvSpPr/>
            <p:nvPr/>
          </p:nvSpPr>
          <p:spPr>
            <a:xfrm>
              <a:off x="352416" y="1828800"/>
              <a:ext cx="2533648" cy="2590800"/>
            </a:xfrm>
            <a:prstGeom prst="roundRect">
              <a:avLst>
                <a:gd name="adj" fmla="val 4504"/>
              </a:avLst>
            </a:prstGeom>
            <a:noFill/>
            <a:ln w="12700" cap="flat">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cs typeface="Calibri" pitchFamily="34" charset="0"/>
              </a:endParaRPr>
            </a:p>
          </p:txBody>
        </p:sp>
        <p:sp>
          <p:nvSpPr>
            <p:cNvPr id="8" name="Rectangle 3"/>
            <p:cNvSpPr>
              <a:spLocks noChangeArrowheads="1"/>
            </p:cNvSpPr>
            <p:nvPr/>
          </p:nvSpPr>
          <p:spPr bwMode="auto">
            <a:xfrm>
              <a:off x="3055415" y="4503739"/>
              <a:ext cx="411972" cy="161583"/>
            </a:xfrm>
            <a:prstGeom prst="rect">
              <a:avLst/>
            </a:prstGeom>
            <a:noFill/>
            <a:ln w="9525">
              <a:noFill/>
              <a:miter lim="800000"/>
              <a:headEnd/>
              <a:tailEnd/>
            </a:ln>
          </p:spPr>
          <p:txBody>
            <a:bodyPr wrap="none" lIns="0" tIns="0" rIns="0" bIns="0">
              <a:spAutoFit/>
            </a:bodyPr>
            <a:lstStyle/>
            <a:p>
              <a:pPr marL="354013" indent="-354013" defTabSz="941388"/>
              <a:r>
                <a:rPr lang="en-US" sz="1050" b="1" dirty="0">
                  <a:solidFill>
                    <a:srgbClr val="000000"/>
                  </a:solidFill>
                  <a:cs typeface="Calibri" pitchFamily="34" charset="0"/>
                </a:rPr>
                <a:t>File I/O</a:t>
              </a:r>
              <a:endParaRPr lang="en-US" sz="2000" dirty="0">
                <a:cs typeface="Calibri" pitchFamily="34" charset="0"/>
              </a:endParaRPr>
            </a:p>
          </p:txBody>
        </p:sp>
        <p:sp>
          <p:nvSpPr>
            <p:cNvPr id="9" name="Rectangle 4"/>
            <p:cNvSpPr>
              <a:spLocks noChangeArrowheads="1"/>
            </p:cNvSpPr>
            <p:nvPr/>
          </p:nvSpPr>
          <p:spPr bwMode="auto">
            <a:xfrm>
              <a:off x="4999231" y="4572205"/>
              <a:ext cx="554639" cy="161583"/>
            </a:xfrm>
            <a:prstGeom prst="rect">
              <a:avLst/>
            </a:prstGeom>
            <a:noFill/>
            <a:ln w="9525">
              <a:noFill/>
              <a:miter lim="800000"/>
              <a:headEnd/>
              <a:tailEnd/>
            </a:ln>
          </p:spPr>
          <p:txBody>
            <a:bodyPr wrap="none" lIns="0" tIns="0" rIns="0" bIns="0">
              <a:spAutoFit/>
            </a:bodyPr>
            <a:lstStyle/>
            <a:p>
              <a:pPr marL="354013" indent="-354013" defTabSz="941388"/>
              <a:r>
                <a:rPr lang="en-US" sz="1050" b="1" dirty="0">
                  <a:solidFill>
                    <a:srgbClr val="000000"/>
                  </a:solidFill>
                  <a:cs typeface="Calibri" pitchFamily="34" charset="0"/>
                </a:rPr>
                <a:t>NAS </a:t>
              </a:r>
              <a:r>
                <a:rPr lang="en-US" sz="1050" b="1" dirty="0">
                  <a:solidFill>
                    <a:srgbClr val="000000"/>
                  </a:solidFill>
                  <a:cs typeface="Calibri" pitchFamily="34" charset="0"/>
                </a:rPr>
                <a:t>Head</a:t>
              </a:r>
              <a:endParaRPr lang="en-US" sz="2000" dirty="0">
                <a:cs typeface="Calibri" pitchFamily="34" charset="0"/>
              </a:endParaRPr>
            </a:p>
          </p:txBody>
        </p:sp>
        <p:sp>
          <p:nvSpPr>
            <p:cNvPr id="10" name="Rectangle 5"/>
            <p:cNvSpPr>
              <a:spLocks noChangeArrowheads="1"/>
            </p:cNvSpPr>
            <p:nvPr/>
          </p:nvSpPr>
          <p:spPr bwMode="auto">
            <a:xfrm>
              <a:off x="1347784" y="4572205"/>
              <a:ext cx="323807" cy="161583"/>
            </a:xfrm>
            <a:prstGeom prst="rect">
              <a:avLst/>
            </a:prstGeom>
            <a:noFill/>
            <a:ln w="9525">
              <a:noFill/>
              <a:miter lim="800000"/>
              <a:headEnd/>
              <a:tailEnd/>
            </a:ln>
          </p:spPr>
          <p:txBody>
            <a:bodyPr wrap="none" lIns="0" tIns="0" rIns="0" bIns="0">
              <a:spAutoFit/>
            </a:bodyPr>
            <a:lstStyle/>
            <a:p>
              <a:pPr marL="354013" indent="-354013" defTabSz="941388"/>
              <a:r>
                <a:rPr lang="en-US" sz="1050" b="1" dirty="0">
                  <a:solidFill>
                    <a:srgbClr val="000000"/>
                  </a:solidFill>
                  <a:cs typeface="Calibri" pitchFamily="34" charset="0"/>
                </a:rPr>
                <a:t>Client</a:t>
              </a:r>
              <a:endParaRPr lang="en-US" sz="2000" dirty="0">
                <a:cs typeface="Calibri" pitchFamily="34" charset="0"/>
              </a:endParaRPr>
            </a:p>
          </p:txBody>
        </p:sp>
        <p:sp>
          <p:nvSpPr>
            <p:cNvPr id="11" name="Freeform 221"/>
            <p:cNvSpPr>
              <a:spLocks/>
            </p:cNvSpPr>
            <p:nvPr/>
          </p:nvSpPr>
          <p:spPr bwMode="auto">
            <a:xfrm>
              <a:off x="4181475" y="3424237"/>
              <a:ext cx="2376488" cy="457200"/>
            </a:xfrm>
            <a:custGeom>
              <a:avLst/>
              <a:gdLst/>
              <a:ahLst/>
              <a:cxnLst>
                <a:cxn ang="0">
                  <a:pos x="0" y="672"/>
                </a:cxn>
                <a:cxn ang="0">
                  <a:pos x="3" y="717"/>
                </a:cxn>
                <a:cxn ang="0">
                  <a:pos x="12" y="756"/>
                </a:cxn>
                <a:cxn ang="0">
                  <a:pos x="27" y="789"/>
                </a:cxn>
                <a:cxn ang="0">
                  <a:pos x="48" y="816"/>
                </a:cxn>
                <a:cxn ang="0">
                  <a:pos x="75" y="837"/>
                </a:cxn>
                <a:cxn ang="0">
                  <a:pos x="108" y="852"/>
                </a:cxn>
                <a:cxn ang="0">
                  <a:pos x="147" y="861"/>
                </a:cxn>
                <a:cxn ang="0">
                  <a:pos x="192" y="864"/>
                </a:cxn>
                <a:cxn ang="0">
                  <a:pos x="4305" y="863"/>
                </a:cxn>
                <a:cxn ang="0">
                  <a:pos x="4323" y="863"/>
                </a:cxn>
                <a:cxn ang="0">
                  <a:pos x="4354" y="858"/>
                </a:cxn>
                <a:cxn ang="0">
                  <a:pos x="4365" y="857"/>
                </a:cxn>
                <a:cxn ang="0">
                  <a:pos x="4401" y="845"/>
                </a:cxn>
                <a:cxn ang="0">
                  <a:pos x="4412" y="838"/>
                </a:cxn>
                <a:cxn ang="0">
                  <a:pos x="4431" y="827"/>
                </a:cxn>
                <a:cxn ang="0">
                  <a:pos x="4437" y="821"/>
                </a:cxn>
                <a:cxn ang="0">
                  <a:pos x="4449" y="809"/>
                </a:cxn>
                <a:cxn ang="0">
                  <a:pos x="4455" y="803"/>
                </a:cxn>
                <a:cxn ang="0">
                  <a:pos x="4466" y="784"/>
                </a:cxn>
                <a:cxn ang="0">
                  <a:pos x="4473" y="773"/>
                </a:cxn>
                <a:cxn ang="0">
                  <a:pos x="4485" y="737"/>
                </a:cxn>
                <a:cxn ang="0">
                  <a:pos x="4486" y="726"/>
                </a:cxn>
                <a:cxn ang="0">
                  <a:pos x="4491" y="695"/>
                </a:cxn>
                <a:cxn ang="0">
                  <a:pos x="4491" y="677"/>
                </a:cxn>
                <a:cxn ang="0">
                  <a:pos x="4492" y="192"/>
                </a:cxn>
                <a:cxn ang="0">
                  <a:pos x="4488" y="147"/>
                </a:cxn>
                <a:cxn ang="0">
                  <a:pos x="4480" y="108"/>
                </a:cxn>
                <a:cxn ang="0">
                  <a:pos x="4464" y="75"/>
                </a:cxn>
                <a:cxn ang="0">
                  <a:pos x="4444" y="48"/>
                </a:cxn>
                <a:cxn ang="0">
                  <a:pos x="4416" y="27"/>
                </a:cxn>
                <a:cxn ang="0">
                  <a:pos x="4384" y="12"/>
                </a:cxn>
                <a:cxn ang="0">
                  <a:pos x="4344" y="3"/>
                </a:cxn>
                <a:cxn ang="0">
                  <a:pos x="4300" y="0"/>
                </a:cxn>
                <a:cxn ang="0">
                  <a:pos x="168" y="0"/>
                </a:cxn>
                <a:cxn ang="0">
                  <a:pos x="126" y="6"/>
                </a:cxn>
                <a:cxn ang="0">
                  <a:pos x="90" y="18"/>
                </a:cxn>
                <a:cxn ang="0">
                  <a:pos x="60" y="36"/>
                </a:cxn>
                <a:cxn ang="0">
                  <a:pos x="36" y="60"/>
                </a:cxn>
                <a:cxn ang="0">
                  <a:pos x="18" y="90"/>
                </a:cxn>
                <a:cxn ang="0">
                  <a:pos x="6" y="126"/>
                </a:cxn>
                <a:cxn ang="0">
                  <a:pos x="0" y="168"/>
                </a:cxn>
              </a:cxnLst>
              <a:rect l="0" t="0" r="r" b="b"/>
              <a:pathLst>
                <a:path w="4492" h="864">
                  <a:moveTo>
                    <a:pt x="0" y="192"/>
                  </a:moveTo>
                  <a:lnTo>
                    <a:pt x="0" y="672"/>
                  </a:lnTo>
                  <a:lnTo>
                    <a:pt x="0" y="695"/>
                  </a:lnTo>
                  <a:lnTo>
                    <a:pt x="3" y="717"/>
                  </a:lnTo>
                  <a:lnTo>
                    <a:pt x="6" y="737"/>
                  </a:lnTo>
                  <a:lnTo>
                    <a:pt x="12" y="756"/>
                  </a:lnTo>
                  <a:lnTo>
                    <a:pt x="18" y="773"/>
                  </a:lnTo>
                  <a:lnTo>
                    <a:pt x="27" y="789"/>
                  </a:lnTo>
                  <a:lnTo>
                    <a:pt x="36" y="803"/>
                  </a:lnTo>
                  <a:lnTo>
                    <a:pt x="48" y="816"/>
                  </a:lnTo>
                  <a:lnTo>
                    <a:pt x="60" y="827"/>
                  </a:lnTo>
                  <a:lnTo>
                    <a:pt x="75" y="837"/>
                  </a:lnTo>
                  <a:lnTo>
                    <a:pt x="90" y="845"/>
                  </a:lnTo>
                  <a:lnTo>
                    <a:pt x="108" y="852"/>
                  </a:lnTo>
                  <a:lnTo>
                    <a:pt x="126" y="857"/>
                  </a:lnTo>
                  <a:lnTo>
                    <a:pt x="147" y="861"/>
                  </a:lnTo>
                  <a:lnTo>
                    <a:pt x="168" y="863"/>
                  </a:lnTo>
                  <a:lnTo>
                    <a:pt x="192" y="864"/>
                  </a:lnTo>
                  <a:lnTo>
                    <a:pt x="4300" y="864"/>
                  </a:lnTo>
                  <a:lnTo>
                    <a:pt x="4305" y="863"/>
                  </a:lnTo>
                  <a:lnTo>
                    <a:pt x="4311" y="863"/>
                  </a:lnTo>
                  <a:lnTo>
                    <a:pt x="4323" y="863"/>
                  </a:lnTo>
                  <a:lnTo>
                    <a:pt x="4344" y="861"/>
                  </a:lnTo>
                  <a:lnTo>
                    <a:pt x="4354" y="858"/>
                  </a:lnTo>
                  <a:lnTo>
                    <a:pt x="4359" y="857"/>
                  </a:lnTo>
                  <a:lnTo>
                    <a:pt x="4365" y="857"/>
                  </a:lnTo>
                  <a:lnTo>
                    <a:pt x="4384" y="852"/>
                  </a:lnTo>
                  <a:lnTo>
                    <a:pt x="4401" y="845"/>
                  </a:lnTo>
                  <a:lnTo>
                    <a:pt x="4408" y="840"/>
                  </a:lnTo>
                  <a:lnTo>
                    <a:pt x="4412" y="838"/>
                  </a:lnTo>
                  <a:lnTo>
                    <a:pt x="4416" y="837"/>
                  </a:lnTo>
                  <a:lnTo>
                    <a:pt x="4431" y="827"/>
                  </a:lnTo>
                  <a:lnTo>
                    <a:pt x="4433" y="824"/>
                  </a:lnTo>
                  <a:lnTo>
                    <a:pt x="4437" y="821"/>
                  </a:lnTo>
                  <a:lnTo>
                    <a:pt x="4444" y="816"/>
                  </a:lnTo>
                  <a:lnTo>
                    <a:pt x="4449" y="809"/>
                  </a:lnTo>
                  <a:lnTo>
                    <a:pt x="4451" y="806"/>
                  </a:lnTo>
                  <a:lnTo>
                    <a:pt x="4455" y="803"/>
                  </a:lnTo>
                  <a:lnTo>
                    <a:pt x="4464" y="789"/>
                  </a:lnTo>
                  <a:lnTo>
                    <a:pt x="4466" y="784"/>
                  </a:lnTo>
                  <a:lnTo>
                    <a:pt x="4468" y="780"/>
                  </a:lnTo>
                  <a:lnTo>
                    <a:pt x="4473" y="773"/>
                  </a:lnTo>
                  <a:lnTo>
                    <a:pt x="4480" y="756"/>
                  </a:lnTo>
                  <a:lnTo>
                    <a:pt x="4485" y="737"/>
                  </a:lnTo>
                  <a:lnTo>
                    <a:pt x="4485" y="731"/>
                  </a:lnTo>
                  <a:lnTo>
                    <a:pt x="4486" y="726"/>
                  </a:lnTo>
                  <a:lnTo>
                    <a:pt x="4488" y="717"/>
                  </a:lnTo>
                  <a:lnTo>
                    <a:pt x="4491" y="695"/>
                  </a:lnTo>
                  <a:lnTo>
                    <a:pt x="4491" y="683"/>
                  </a:lnTo>
                  <a:lnTo>
                    <a:pt x="4491" y="677"/>
                  </a:lnTo>
                  <a:lnTo>
                    <a:pt x="4492" y="672"/>
                  </a:lnTo>
                  <a:lnTo>
                    <a:pt x="4492" y="192"/>
                  </a:lnTo>
                  <a:lnTo>
                    <a:pt x="4491" y="168"/>
                  </a:lnTo>
                  <a:lnTo>
                    <a:pt x="4488" y="147"/>
                  </a:lnTo>
                  <a:lnTo>
                    <a:pt x="4485" y="126"/>
                  </a:lnTo>
                  <a:lnTo>
                    <a:pt x="4480" y="108"/>
                  </a:lnTo>
                  <a:lnTo>
                    <a:pt x="4473" y="90"/>
                  </a:lnTo>
                  <a:lnTo>
                    <a:pt x="4464" y="75"/>
                  </a:lnTo>
                  <a:lnTo>
                    <a:pt x="4455" y="60"/>
                  </a:lnTo>
                  <a:lnTo>
                    <a:pt x="4444" y="48"/>
                  </a:lnTo>
                  <a:lnTo>
                    <a:pt x="4431" y="36"/>
                  </a:lnTo>
                  <a:lnTo>
                    <a:pt x="4416" y="27"/>
                  </a:lnTo>
                  <a:lnTo>
                    <a:pt x="4401" y="18"/>
                  </a:lnTo>
                  <a:lnTo>
                    <a:pt x="4384" y="12"/>
                  </a:lnTo>
                  <a:lnTo>
                    <a:pt x="4365" y="6"/>
                  </a:lnTo>
                  <a:lnTo>
                    <a:pt x="4344" y="3"/>
                  </a:lnTo>
                  <a:lnTo>
                    <a:pt x="4323" y="0"/>
                  </a:lnTo>
                  <a:lnTo>
                    <a:pt x="4300" y="0"/>
                  </a:lnTo>
                  <a:lnTo>
                    <a:pt x="192" y="0"/>
                  </a:lnTo>
                  <a:lnTo>
                    <a:pt x="168" y="0"/>
                  </a:lnTo>
                  <a:lnTo>
                    <a:pt x="147" y="3"/>
                  </a:lnTo>
                  <a:lnTo>
                    <a:pt x="126" y="6"/>
                  </a:lnTo>
                  <a:lnTo>
                    <a:pt x="108" y="12"/>
                  </a:lnTo>
                  <a:lnTo>
                    <a:pt x="90" y="18"/>
                  </a:lnTo>
                  <a:lnTo>
                    <a:pt x="75" y="27"/>
                  </a:lnTo>
                  <a:lnTo>
                    <a:pt x="60" y="36"/>
                  </a:lnTo>
                  <a:lnTo>
                    <a:pt x="48" y="48"/>
                  </a:lnTo>
                  <a:lnTo>
                    <a:pt x="36" y="60"/>
                  </a:lnTo>
                  <a:lnTo>
                    <a:pt x="27" y="75"/>
                  </a:lnTo>
                  <a:lnTo>
                    <a:pt x="18" y="90"/>
                  </a:lnTo>
                  <a:lnTo>
                    <a:pt x="12" y="108"/>
                  </a:lnTo>
                  <a:lnTo>
                    <a:pt x="6" y="126"/>
                  </a:lnTo>
                  <a:lnTo>
                    <a:pt x="3" y="147"/>
                  </a:lnTo>
                  <a:lnTo>
                    <a:pt x="0" y="168"/>
                  </a:lnTo>
                  <a:lnTo>
                    <a:pt x="0" y="192"/>
                  </a:lnTo>
                  <a:close/>
                </a:path>
              </a:pathLst>
            </a:custGeom>
            <a:gradFill rotWithShape="1">
              <a:gsLst>
                <a:gs pos="0">
                  <a:srgbClr val="6AA121">
                    <a:gamma/>
                    <a:shade val="46275"/>
                    <a:invGamma/>
                  </a:srgbClr>
                </a:gs>
                <a:gs pos="50000">
                  <a:srgbClr val="6AA121">
                    <a:alpha val="70000"/>
                  </a:srgbClr>
                </a:gs>
                <a:gs pos="100000">
                  <a:srgbClr val="6AA121">
                    <a:gamma/>
                    <a:shade val="46275"/>
                    <a:invGamma/>
                  </a:srgbClr>
                </a:gs>
              </a:gsLst>
              <a:lin ang="5400000" scaled="1"/>
            </a:gradFill>
            <a:ln w="9525" cap="flat" cmpd="sng">
              <a:solidFill>
                <a:srgbClr val="000000"/>
              </a:solidFill>
              <a:prstDash val="solid"/>
              <a:round/>
              <a:headEnd type="none" w="med" len="med"/>
              <a:tailEnd type="none" w="med" len="med"/>
            </a:ln>
            <a:effectLst/>
          </p:spPr>
          <p:txBody>
            <a:bodyPr tIns="0" bIns="0" anchor="ctr"/>
            <a:lstStyle/>
            <a:p>
              <a:endParaRPr lang="en-US" sz="1400">
                <a:cs typeface="Calibri" pitchFamily="34" charset="0"/>
              </a:endParaRPr>
            </a:p>
          </p:txBody>
        </p:sp>
        <p:sp>
          <p:nvSpPr>
            <p:cNvPr id="12" name="Freeform 222"/>
            <p:cNvSpPr>
              <a:spLocks/>
            </p:cNvSpPr>
            <p:nvPr/>
          </p:nvSpPr>
          <p:spPr bwMode="auto">
            <a:xfrm>
              <a:off x="4181475" y="2965450"/>
              <a:ext cx="2376488" cy="457200"/>
            </a:xfrm>
            <a:custGeom>
              <a:avLst/>
              <a:gdLst/>
              <a:ahLst/>
              <a:cxnLst>
                <a:cxn ang="0">
                  <a:pos x="0" y="695"/>
                </a:cxn>
                <a:cxn ang="0">
                  <a:pos x="6" y="737"/>
                </a:cxn>
                <a:cxn ang="0">
                  <a:pos x="18" y="773"/>
                </a:cxn>
                <a:cxn ang="0">
                  <a:pos x="36" y="803"/>
                </a:cxn>
                <a:cxn ang="0">
                  <a:pos x="60" y="827"/>
                </a:cxn>
                <a:cxn ang="0">
                  <a:pos x="90" y="845"/>
                </a:cxn>
                <a:cxn ang="0">
                  <a:pos x="126" y="857"/>
                </a:cxn>
                <a:cxn ang="0">
                  <a:pos x="168" y="863"/>
                </a:cxn>
                <a:cxn ang="0">
                  <a:pos x="4300" y="864"/>
                </a:cxn>
                <a:cxn ang="0">
                  <a:pos x="4311" y="863"/>
                </a:cxn>
                <a:cxn ang="0">
                  <a:pos x="4344" y="860"/>
                </a:cxn>
                <a:cxn ang="0">
                  <a:pos x="4359" y="857"/>
                </a:cxn>
                <a:cxn ang="0">
                  <a:pos x="4384" y="852"/>
                </a:cxn>
                <a:cxn ang="0">
                  <a:pos x="4408" y="840"/>
                </a:cxn>
                <a:cxn ang="0">
                  <a:pos x="4416" y="836"/>
                </a:cxn>
                <a:cxn ang="0">
                  <a:pos x="4433" y="823"/>
                </a:cxn>
                <a:cxn ang="0">
                  <a:pos x="4444" y="816"/>
                </a:cxn>
                <a:cxn ang="0">
                  <a:pos x="4451" y="805"/>
                </a:cxn>
                <a:cxn ang="0">
                  <a:pos x="4464" y="788"/>
                </a:cxn>
                <a:cxn ang="0">
                  <a:pos x="4468" y="780"/>
                </a:cxn>
                <a:cxn ang="0">
                  <a:pos x="4480" y="756"/>
                </a:cxn>
                <a:cxn ang="0">
                  <a:pos x="4485" y="731"/>
                </a:cxn>
                <a:cxn ang="0">
                  <a:pos x="4488" y="716"/>
                </a:cxn>
                <a:cxn ang="0">
                  <a:pos x="4491" y="683"/>
                </a:cxn>
                <a:cxn ang="0">
                  <a:pos x="4492" y="672"/>
                </a:cxn>
                <a:cxn ang="0">
                  <a:pos x="4491" y="168"/>
                </a:cxn>
                <a:cxn ang="0">
                  <a:pos x="4485" y="126"/>
                </a:cxn>
                <a:cxn ang="0">
                  <a:pos x="4473" y="90"/>
                </a:cxn>
                <a:cxn ang="0">
                  <a:pos x="4455" y="60"/>
                </a:cxn>
                <a:cxn ang="0">
                  <a:pos x="4431" y="36"/>
                </a:cxn>
                <a:cxn ang="0">
                  <a:pos x="4401" y="18"/>
                </a:cxn>
                <a:cxn ang="0">
                  <a:pos x="4365" y="6"/>
                </a:cxn>
                <a:cxn ang="0">
                  <a:pos x="4323" y="0"/>
                </a:cxn>
                <a:cxn ang="0">
                  <a:pos x="192" y="0"/>
                </a:cxn>
                <a:cxn ang="0">
                  <a:pos x="147" y="2"/>
                </a:cxn>
                <a:cxn ang="0">
                  <a:pos x="108" y="12"/>
                </a:cxn>
                <a:cxn ang="0">
                  <a:pos x="75" y="26"/>
                </a:cxn>
                <a:cxn ang="0">
                  <a:pos x="48" y="48"/>
                </a:cxn>
                <a:cxn ang="0">
                  <a:pos x="27" y="74"/>
                </a:cxn>
                <a:cxn ang="0">
                  <a:pos x="12" y="108"/>
                </a:cxn>
                <a:cxn ang="0">
                  <a:pos x="3" y="146"/>
                </a:cxn>
                <a:cxn ang="0">
                  <a:pos x="0" y="192"/>
                </a:cxn>
              </a:cxnLst>
              <a:rect l="0" t="0" r="r" b="b"/>
              <a:pathLst>
                <a:path w="4492" h="864">
                  <a:moveTo>
                    <a:pt x="0" y="672"/>
                  </a:moveTo>
                  <a:lnTo>
                    <a:pt x="0" y="695"/>
                  </a:lnTo>
                  <a:lnTo>
                    <a:pt x="3" y="716"/>
                  </a:lnTo>
                  <a:lnTo>
                    <a:pt x="6" y="737"/>
                  </a:lnTo>
                  <a:lnTo>
                    <a:pt x="12" y="756"/>
                  </a:lnTo>
                  <a:lnTo>
                    <a:pt x="18" y="773"/>
                  </a:lnTo>
                  <a:lnTo>
                    <a:pt x="27" y="788"/>
                  </a:lnTo>
                  <a:lnTo>
                    <a:pt x="36" y="803"/>
                  </a:lnTo>
                  <a:lnTo>
                    <a:pt x="48" y="816"/>
                  </a:lnTo>
                  <a:lnTo>
                    <a:pt x="60" y="827"/>
                  </a:lnTo>
                  <a:lnTo>
                    <a:pt x="75" y="836"/>
                  </a:lnTo>
                  <a:lnTo>
                    <a:pt x="90" y="845"/>
                  </a:lnTo>
                  <a:lnTo>
                    <a:pt x="108" y="852"/>
                  </a:lnTo>
                  <a:lnTo>
                    <a:pt x="126" y="857"/>
                  </a:lnTo>
                  <a:lnTo>
                    <a:pt x="147" y="860"/>
                  </a:lnTo>
                  <a:lnTo>
                    <a:pt x="168" y="863"/>
                  </a:lnTo>
                  <a:lnTo>
                    <a:pt x="192" y="864"/>
                  </a:lnTo>
                  <a:lnTo>
                    <a:pt x="4300" y="864"/>
                  </a:lnTo>
                  <a:lnTo>
                    <a:pt x="4305" y="863"/>
                  </a:lnTo>
                  <a:lnTo>
                    <a:pt x="4311" y="863"/>
                  </a:lnTo>
                  <a:lnTo>
                    <a:pt x="4323" y="863"/>
                  </a:lnTo>
                  <a:lnTo>
                    <a:pt x="4344" y="860"/>
                  </a:lnTo>
                  <a:lnTo>
                    <a:pt x="4354" y="858"/>
                  </a:lnTo>
                  <a:lnTo>
                    <a:pt x="4359" y="857"/>
                  </a:lnTo>
                  <a:lnTo>
                    <a:pt x="4365" y="857"/>
                  </a:lnTo>
                  <a:lnTo>
                    <a:pt x="4384" y="852"/>
                  </a:lnTo>
                  <a:lnTo>
                    <a:pt x="4401" y="845"/>
                  </a:lnTo>
                  <a:lnTo>
                    <a:pt x="4408" y="840"/>
                  </a:lnTo>
                  <a:lnTo>
                    <a:pt x="4412" y="838"/>
                  </a:lnTo>
                  <a:lnTo>
                    <a:pt x="4416" y="836"/>
                  </a:lnTo>
                  <a:lnTo>
                    <a:pt x="4431" y="827"/>
                  </a:lnTo>
                  <a:lnTo>
                    <a:pt x="4433" y="823"/>
                  </a:lnTo>
                  <a:lnTo>
                    <a:pt x="4437" y="821"/>
                  </a:lnTo>
                  <a:lnTo>
                    <a:pt x="4444" y="816"/>
                  </a:lnTo>
                  <a:lnTo>
                    <a:pt x="4449" y="809"/>
                  </a:lnTo>
                  <a:lnTo>
                    <a:pt x="4451" y="805"/>
                  </a:lnTo>
                  <a:lnTo>
                    <a:pt x="4455" y="803"/>
                  </a:lnTo>
                  <a:lnTo>
                    <a:pt x="4464" y="788"/>
                  </a:lnTo>
                  <a:lnTo>
                    <a:pt x="4466" y="784"/>
                  </a:lnTo>
                  <a:lnTo>
                    <a:pt x="4468" y="780"/>
                  </a:lnTo>
                  <a:lnTo>
                    <a:pt x="4473" y="773"/>
                  </a:lnTo>
                  <a:lnTo>
                    <a:pt x="4480" y="756"/>
                  </a:lnTo>
                  <a:lnTo>
                    <a:pt x="4485" y="737"/>
                  </a:lnTo>
                  <a:lnTo>
                    <a:pt x="4485" y="731"/>
                  </a:lnTo>
                  <a:lnTo>
                    <a:pt x="4486" y="726"/>
                  </a:lnTo>
                  <a:lnTo>
                    <a:pt x="4488" y="716"/>
                  </a:lnTo>
                  <a:lnTo>
                    <a:pt x="4491" y="695"/>
                  </a:lnTo>
                  <a:lnTo>
                    <a:pt x="4491" y="683"/>
                  </a:lnTo>
                  <a:lnTo>
                    <a:pt x="4491" y="677"/>
                  </a:lnTo>
                  <a:lnTo>
                    <a:pt x="4492" y="672"/>
                  </a:lnTo>
                  <a:lnTo>
                    <a:pt x="4492" y="192"/>
                  </a:lnTo>
                  <a:lnTo>
                    <a:pt x="4491" y="168"/>
                  </a:lnTo>
                  <a:lnTo>
                    <a:pt x="4488" y="146"/>
                  </a:lnTo>
                  <a:lnTo>
                    <a:pt x="4485" y="126"/>
                  </a:lnTo>
                  <a:lnTo>
                    <a:pt x="4480" y="108"/>
                  </a:lnTo>
                  <a:lnTo>
                    <a:pt x="4473" y="90"/>
                  </a:lnTo>
                  <a:lnTo>
                    <a:pt x="4464" y="74"/>
                  </a:lnTo>
                  <a:lnTo>
                    <a:pt x="4455" y="60"/>
                  </a:lnTo>
                  <a:lnTo>
                    <a:pt x="4444" y="48"/>
                  </a:lnTo>
                  <a:lnTo>
                    <a:pt x="4431" y="36"/>
                  </a:lnTo>
                  <a:lnTo>
                    <a:pt x="4416" y="26"/>
                  </a:lnTo>
                  <a:lnTo>
                    <a:pt x="4401" y="18"/>
                  </a:lnTo>
                  <a:lnTo>
                    <a:pt x="4384" y="12"/>
                  </a:lnTo>
                  <a:lnTo>
                    <a:pt x="4365" y="6"/>
                  </a:lnTo>
                  <a:lnTo>
                    <a:pt x="4344" y="2"/>
                  </a:lnTo>
                  <a:lnTo>
                    <a:pt x="4323" y="0"/>
                  </a:lnTo>
                  <a:lnTo>
                    <a:pt x="4300" y="0"/>
                  </a:lnTo>
                  <a:lnTo>
                    <a:pt x="192" y="0"/>
                  </a:lnTo>
                  <a:lnTo>
                    <a:pt x="168" y="0"/>
                  </a:lnTo>
                  <a:lnTo>
                    <a:pt x="147" y="2"/>
                  </a:lnTo>
                  <a:lnTo>
                    <a:pt x="126" y="6"/>
                  </a:lnTo>
                  <a:lnTo>
                    <a:pt x="108" y="12"/>
                  </a:lnTo>
                  <a:lnTo>
                    <a:pt x="90" y="18"/>
                  </a:lnTo>
                  <a:lnTo>
                    <a:pt x="75" y="26"/>
                  </a:lnTo>
                  <a:lnTo>
                    <a:pt x="60" y="36"/>
                  </a:lnTo>
                  <a:lnTo>
                    <a:pt x="48" y="48"/>
                  </a:lnTo>
                  <a:lnTo>
                    <a:pt x="36" y="60"/>
                  </a:lnTo>
                  <a:lnTo>
                    <a:pt x="27" y="74"/>
                  </a:lnTo>
                  <a:lnTo>
                    <a:pt x="18" y="90"/>
                  </a:lnTo>
                  <a:lnTo>
                    <a:pt x="12" y="108"/>
                  </a:lnTo>
                  <a:lnTo>
                    <a:pt x="6" y="126"/>
                  </a:lnTo>
                  <a:lnTo>
                    <a:pt x="3" y="146"/>
                  </a:lnTo>
                  <a:lnTo>
                    <a:pt x="0" y="168"/>
                  </a:lnTo>
                  <a:lnTo>
                    <a:pt x="0" y="192"/>
                  </a:lnTo>
                  <a:lnTo>
                    <a:pt x="0" y="672"/>
                  </a:lnTo>
                  <a:close/>
                </a:path>
              </a:pathLst>
            </a:custGeom>
            <a:gradFill rotWithShape="1">
              <a:gsLst>
                <a:gs pos="0">
                  <a:srgbClr val="6AA121">
                    <a:gamma/>
                    <a:shade val="46275"/>
                    <a:invGamma/>
                  </a:srgbClr>
                </a:gs>
                <a:gs pos="50000">
                  <a:srgbClr val="6AA121">
                    <a:alpha val="80000"/>
                  </a:srgbClr>
                </a:gs>
                <a:gs pos="100000">
                  <a:srgbClr val="6AA121">
                    <a:gamma/>
                    <a:shade val="46275"/>
                    <a:invGamma/>
                  </a:srgbClr>
                </a:gs>
              </a:gsLst>
              <a:lin ang="5400000" scaled="1"/>
            </a:gradFill>
            <a:ln w="9525" cap="flat" cmpd="sng">
              <a:solidFill>
                <a:srgbClr val="000000"/>
              </a:solidFill>
              <a:prstDash val="solid"/>
              <a:round/>
              <a:headEnd type="none" w="med" len="med"/>
              <a:tailEnd type="none" w="med" len="med"/>
            </a:ln>
            <a:effectLst/>
          </p:spPr>
          <p:txBody>
            <a:bodyPr tIns="0" bIns="0" anchor="ctr"/>
            <a:lstStyle/>
            <a:p>
              <a:endParaRPr lang="en-US" sz="1400">
                <a:cs typeface="Calibri" pitchFamily="34" charset="0"/>
              </a:endParaRPr>
            </a:p>
          </p:txBody>
        </p:sp>
        <p:sp>
          <p:nvSpPr>
            <p:cNvPr id="13" name="Freeform 223"/>
            <p:cNvSpPr>
              <a:spLocks/>
            </p:cNvSpPr>
            <p:nvPr/>
          </p:nvSpPr>
          <p:spPr bwMode="auto">
            <a:xfrm>
              <a:off x="4181475" y="3883025"/>
              <a:ext cx="2376488" cy="457200"/>
            </a:xfrm>
            <a:custGeom>
              <a:avLst/>
              <a:gdLst/>
              <a:ahLst/>
              <a:cxnLst>
                <a:cxn ang="0">
                  <a:pos x="4492" y="192"/>
                </a:cxn>
                <a:cxn ang="0">
                  <a:pos x="4488" y="146"/>
                </a:cxn>
                <a:cxn ang="0">
                  <a:pos x="4480" y="108"/>
                </a:cxn>
                <a:cxn ang="0">
                  <a:pos x="4464" y="74"/>
                </a:cxn>
                <a:cxn ang="0">
                  <a:pos x="4444" y="48"/>
                </a:cxn>
                <a:cxn ang="0">
                  <a:pos x="4416" y="26"/>
                </a:cxn>
                <a:cxn ang="0">
                  <a:pos x="4384" y="12"/>
                </a:cxn>
                <a:cxn ang="0">
                  <a:pos x="4344" y="2"/>
                </a:cxn>
                <a:cxn ang="0">
                  <a:pos x="4300" y="0"/>
                </a:cxn>
                <a:cxn ang="0">
                  <a:pos x="168" y="0"/>
                </a:cxn>
                <a:cxn ang="0">
                  <a:pos x="126" y="6"/>
                </a:cxn>
                <a:cxn ang="0">
                  <a:pos x="90" y="18"/>
                </a:cxn>
                <a:cxn ang="0">
                  <a:pos x="60" y="36"/>
                </a:cxn>
                <a:cxn ang="0">
                  <a:pos x="36" y="60"/>
                </a:cxn>
                <a:cxn ang="0">
                  <a:pos x="18" y="90"/>
                </a:cxn>
                <a:cxn ang="0">
                  <a:pos x="6" y="126"/>
                </a:cxn>
                <a:cxn ang="0">
                  <a:pos x="0" y="168"/>
                </a:cxn>
                <a:cxn ang="0">
                  <a:pos x="0" y="672"/>
                </a:cxn>
                <a:cxn ang="0">
                  <a:pos x="3" y="716"/>
                </a:cxn>
                <a:cxn ang="0">
                  <a:pos x="12" y="756"/>
                </a:cxn>
                <a:cxn ang="0">
                  <a:pos x="27" y="788"/>
                </a:cxn>
                <a:cxn ang="0">
                  <a:pos x="48" y="816"/>
                </a:cxn>
                <a:cxn ang="0">
                  <a:pos x="75" y="836"/>
                </a:cxn>
                <a:cxn ang="0">
                  <a:pos x="108" y="852"/>
                </a:cxn>
                <a:cxn ang="0">
                  <a:pos x="147" y="860"/>
                </a:cxn>
                <a:cxn ang="0">
                  <a:pos x="192" y="864"/>
                </a:cxn>
                <a:cxn ang="0">
                  <a:pos x="4305" y="863"/>
                </a:cxn>
                <a:cxn ang="0">
                  <a:pos x="4323" y="863"/>
                </a:cxn>
                <a:cxn ang="0">
                  <a:pos x="4354" y="858"/>
                </a:cxn>
                <a:cxn ang="0">
                  <a:pos x="4365" y="857"/>
                </a:cxn>
                <a:cxn ang="0">
                  <a:pos x="4401" y="845"/>
                </a:cxn>
                <a:cxn ang="0">
                  <a:pos x="4412" y="838"/>
                </a:cxn>
                <a:cxn ang="0">
                  <a:pos x="4431" y="827"/>
                </a:cxn>
                <a:cxn ang="0">
                  <a:pos x="4437" y="821"/>
                </a:cxn>
                <a:cxn ang="0">
                  <a:pos x="4449" y="809"/>
                </a:cxn>
                <a:cxn ang="0">
                  <a:pos x="4455" y="803"/>
                </a:cxn>
                <a:cxn ang="0">
                  <a:pos x="4466" y="784"/>
                </a:cxn>
                <a:cxn ang="0">
                  <a:pos x="4473" y="773"/>
                </a:cxn>
                <a:cxn ang="0">
                  <a:pos x="4485" y="737"/>
                </a:cxn>
                <a:cxn ang="0">
                  <a:pos x="4486" y="726"/>
                </a:cxn>
                <a:cxn ang="0">
                  <a:pos x="4491" y="695"/>
                </a:cxn>
                <a:cxn ang="0">
                  <a:pos x="4491" y="677"/>
                </a:cxn>
              </a:cxnLst>
              <a:rect l="0" t="0" r="r" b="b"/>
              <a:pathLst>
                <a:path w="4492" h="864">
                  <a:moveTo>
                    <a:pt x="4492" y="672"/>
                  </a:moveTo>
                  <a:lnTo>
                    <a:pt x="4492" y="192"/>
                  </a:lnTo>
                  <a:lnTo>
                    <a:pt x="4491" y="168"/>
                  </a:lnTo>
                  <a:lnTo>
                    <a:pt x="4488" y="146"/>
                  </a:lnTo>
                  <a:lnTo>
                    <a:pt x="4485" y="126"/>
                  </a:lnTo>
                  <a:lnTo>
                    <a:pt x="4480" y="108"/>
                  </a:lnTo>
                  <a:lnTo>
                    <a:pt x="4473" y="90"/>
                  </a:lnTo>
                  <a:lnTo>
                    <a:pt x="4464" y="74"/>
                  </a:lnTo>
                  <a:lnTo>
                    <a:pt x="4455" y="60"/>
                  </a:lnTo>
                  <a:lnTo>
                    <a:pt x="4444" y="48"/>
                  </a:lnTo>
                  <a:lnTo>
                    <a:pt x="4431" y="36"/>
                  </a:lnTo>
                  <a:lnTo>
                    <a:pt x="4416" y="26"/>
                  </a:lnTo>
                  <a:lnTo>
                    <a:pt x="4401" y="18"/>
                  </a:lnTo>
                  <a:lnTo>
                    <a:pt x="4384" y="12"/>
                  </a:lnTo>
                  <a:lnTo>
                    <a:pt x="4365" y="6"/>
                  </a:lnTo>
                  <a:lnTo>
                    <a:pt x="4344" y="2"/>
                  </a:lnTo>
                  <a:lnTo>
                    <a:pt x="4323" y="0"/>
                  </a:lnTo>
                  <a:lnTo>
                    <a:pt x="4300" y="0"/>
                  </a:lnTo>
                  <a:lnTo>
                    <a:pt x="192" y="0"/>
                  </a:lnTo>
                  <a:lnTo>
                    <a:pt x="168" y="0"/>
                  </a:lnTo>
                  <a:lnTo>
                    <a:pt x="147" y="2"/>
                  </a:lnTo>
                  <a:lnTo>
                    <a:pt x="126" y="6"/>
                  </a:lnTo>
                  <a:lnTo>
                    <a:pt x="108" y="12"/>
                  </a:lnTo>
                  <a:lnTo>
                    <a:pt x="90" y="18"/>
                  </a:lnTo>
                  <a:lnTo>
                    <a:pt x="75" y="26"/>
                  </a:lnTo>
                  <a:lnTo>
                    <a:pt x="60" y="36"/>
                  </a:lnTo>
                  <a:lnTo>
                    <a:pt x="48" y="48"/>
                  </a:lnTo>
                  <a:lnTo>
                    <a:pt x="36" y="60"/>
                  </a:lnTo>
                  <a:lnTo>
                    <a:pt x="27" y="74"/>
                  </a:lnTo>
                  <a:lnTo>
                    <a:pt x="18" y="90"/>
                  </a:lnTo>
                  <a:lnTo>
                    <a:pt x="12" y="108"/>
                  </a:lnTo>
                  <a:lnTo>
                    <a:pt x="6" y="126"/>
                  </a:lnTo>
                  <a:lnTo>
                    <a:pt x="3" y="146"/>
                  </a:lnTo>
                  <a:lnTo>
                    <a:pt x="0" y="168"/>
                  </a:lnTo>
                  <a:lnTo>
                    <a:pt x="0" y="192"/>
                  </a:lnTo>
                  <a:lnTo>
                    <a:pt x="0" y="672"/>
                  </a:lnTo>
                  <a:lnTo>
                    <a:pt x="0" y="695"/>
                  </a:lnTo>
                  <a:lnTo>
                    <a:pt x="3" y="716"/>
                  </a:lnTo>
                  <a:lnTo>
                    <a:pt x="6" y="737"/>
                  </a:lnTo>
                  <a:lnTo>
                    <a:pt x="12" y="756"/>
                  </a:lnTo>
                  <a:lnTo>
                    <a:pt x="18" y="773"/>
                  </a:lnTo>
                  <a:lnTo>
                    <a:pt x="27" y="788"/>
                  </a:lnTo>
                  <a:lnTo>
                    <a:pt x="36" y="803"/>
                  </a:lnTo>
                  <a:lnTo>
                    <a:pt x="48" y="816"/>
                  </a:lnTo>
                  <a:lnTo>
                    <a:pt x="60" y="827"/>
                  </a:lnTo>
                  <a:lnTo>
                    <a:pt x="75" y="836"/>
                  </a:lnTo>
                  <a:lnTo>
                    <a:pt x="90" y="845"/>
                  </a:lnTo>
                  <a:lnTo>
                    <a:pt x="108" y="852"/>
                  </a:lnTo>
                  <a:lnTo>
                    <a:pt x="126" y="857"/>
                  </a:lnTo>
                  <a:lnTo>
                    <a:pt x="147" y="860"/>
                  </a:lnTo>
                  <a:lnTo>
                    <a:pt x="168" y="863"/>
                  </a:lnTo>
                  <a:lnTo>
                    <a:pt x="192" y="864"/>
                  </a:lnTo>
                  <a:lnTo>
                    <a:pt x="4300" y="864"/>
                  </a:lnTo>
                  <a:lnTo>
                    <a:pt x="4305" y="863"/>
                  </a:lnTo>
                  <a:lnTo>
                    <a:pt x="4311" y="863"/>
                  </a:lnTo>
                  <a:lnTo>
                    <a:pt x="4323" y="863"/>
                  </a:lnTo>
                  <a:lnTo>
                    <a:pt x="4344" y="860"/>
                  </a:lnTo>
                  <a:lnTo>
                    <a:pt x="4354" y="858"/>
                  </a:lnTo>
                  <a:lnTo>
                    <a:pt x="4359" y="857"/>
                  </a:lnTo>
                  <a:lnTo>
                    <a:pt x="4365" y="857"/>
                  </a:lnTo>
                  <a:lnTo>
                    <a:pt x="4384" y="852"/>
                  </a:lnTo>
                  <a:lnTo>
                    <a:pt x="4401" y="845"/>
                  </a:lnTo>
                  <a:lnTo>
                    <a:pt x="4408" y="840"/>
                  </a:lnTo>
                  <a:lnTo>
                    <a:pt x="4412" y="838"/>
                  </a:lnTo>
                  <a:lnTo>
                    <a:pt x="4416" y="836"/>
                  </a:lnTo>
                  <a:lnTo>
                    <a:pt x="4431" y="827"/>
                  </a:lnTo>
                  <a:lnTo>
                    <a:pt x="4433" y="823"/>
                  </a:lnTo>
                  <a:lnTo>
                    <a:pt x="4437" y="821"/>
                  </a:lnTo>
                  <a:lnTo>
                    <a:pt x="4444" y="816"/>
                  </a:lnTo>
                  <a:lnTo>
                    <a:pt x="4449" y="809"/>
                  </a:lnTo>
                  <a:lnTo>
                    <a:pt x="4451" y="805"/>
                  </a:lnTo>
                  <a:lnTo>
                    <a:pt x="4455" y="803"/>
                  </a:lnTo>
                  <a:lnTo>
                    <a:pt x="4464" y="788"/>
                  </a:lnTo>
                  <a:lnTo>
                    <a:pt x="4466" y="784"/>
                  </a:lnTo>
                  <a:lnTo>
                    <a:pt x="4468" y="780"/>
                  </a:lnTo>
                  <a:lnTo>
                    <a:pt x="4473" y="773"/>
                  </a:lnTo>
                  <a:lnTo>
                    <a:pt x="4480" y="756"/>
                  </a:lnTo>
                  <a:lnTo>
                    <a:pt x="4485" y="737"/>
                  </a:lnTo>
                  <a:lnTo>
                    <a:pt x="4485" y="731"/>
                  </a:lnTo>
                  <a:lnTo>
                    <a:pt x="4486" y="726"/>
                  </a:lnTo>
                  <a:lnTo>
                    <a:pt x="4488" y="716"/>
                  </a:lnTo>
                  <a:lnTo>
                    <a:pt x="4491" y="695"/>
                  </a:lnTo>
                  <a:lnTo>
                    <a:pt x="4491" y="683"/>
                  </a:lnTo>
                  <a:lnTo>
                    <a:pt x="4491" y="677"/>
                  </a:lnTo>
                  <a:lnTo>
                    <a:pt x="4492" y="672"/>
                  </a:lnTo>
                  <a:close/>
                </a:path>
              </a:pathLst>
            </a:custGeom>
            <a:gradFill rotWithShape="1">
              <a:gsLst>
                <a:gs pos="0">
                  <a:srgbClr val="6AA121">
                    <a:gamma/>
                    <a:shade val="46275"/>
                    <a:invGamma/>
                  </a:srgbClr>
                </a:gs>
                <a:gs pos="50000">
                  <a:srgbClr val="6AA121">
                    <a:alpha val="60001"/>
                  </a:srgbClr>
                </a:gs>
                <a:gs pos="100000">
                  <a:srgbClr val="6AA121">
                    <a:gamma/>
                    <a:shade val="46275"/>
                    <a:invGamma/>
                  </a:srgbClr>
                </a:gs>
              </a:gsLst>
              <a:lin ang="5400000" scaled="1"/>
            </a:gradFill>
            <a:ln w="9525" cap="flat" cmpd="sng">
              <a:solidFill>
                <a:srgbClr val="000000"/>
              </a:solidFill>
              <a:prstDash val="solid"/>
              <a:round/>
              <a:headEnd type="none" w="med" len="med"/>
              <a:tailEnd type="none" w="med" len="med"/>
            </a:ln>
            <a:effectLst/>
          </p:spPr>
          <p:txBody>
            <a:bodyPr tIns="0" bIns="0" anchor="ctr"/>
            <a:lstStyle/>
            <a:p>
              <a:endParaRPr lang="en-US" sz="1400">
                <a:cs typeface="Calibri" pitchFamily="34" charset="0"/>
              </a:endParaRPr>
            </a:p>
          </p:txBody>
        </p:sp>
        <p:sp>
          <p:nvSpPr>
            <p:cNvPr id="14" name="Freeform 225"/>
            <p:cNvSpPr>
              <a:spLocks/>
            </p:cNvSpPr>
            <p:nvPr/>
          </p:nvSpPr>
          <p:spPr bwMode="auto">
            <a:xfrm>
              <a:off x="4181475" y="2049462"/>
              <a:ext cx="2360613" cy="457200"/>
            </a:xfrm>
            <a:custGeom>
              <a:avLst/>
              <a:gdLst/>
              <a:ahLst/>
              <a:cxnLst>
                <a:cxn ang="0">
                  <a:pos x="4463" y="192"/>
                </a:cxn>
                <a:cxn ang="0">
                  <a:pos x="4460" y="147"/>
                </a:cxn>
                <a:cxn ang="0">
                  <a:pos x="4451" y="108"/>
                </a:cxn>
                <a:cxn ang="0">
                  <a:pos x="4436" y="75"/>
                </a:cxn>
                <a:cxn ang="0">
                  <a:pos x="4415" y="48"/>
                </a:cxn>
                <a:cxn ang="0">
                  <a:pos x="4388" y="27"/>
                </a:cxn>
                <a:cxn ang="0">
                  <a:pos x="4355" y="12"/>
                </a:cxn>
                <a:cxn ang="0">
                  <a:pos x="4316" y="2"/>
                </a:cxn>
                <a:cxn ang="0">
                  <a:pos x="4271" y="0"/>
                </a:cxn>
                <a:cxn ang="0">
                  <a:pos x="168" y="0"/>
                </a:cxn>
                <a:cxn ang="0">
                  <a:pos x="126" y="6"/>
                </a:cxn>
                <a:cxn ang="0">
                  <a:pos x="90" y="18"/>
                </a:cxn>
                <a:cxn ang="0">
                  <a:pos x="60" y="36"/>
                </a:cxn>
                <a:cxn ang="0">
                  <a:pos x="36" y="60"/>
                </a:cxn>
                <a:cxn ang="0">
                  <a:pos x="18" y="90"/>
                </a:cxn>
                <a:cxn ang="0">
                  <a:pos x="6" y="126"/>
                </a:cxn>
                <a:cxn ang="0">
                  <a:pos x="0" y="168"/>
                </a:cxn>
                <a:cxn ang="0">
                  <a:pos x="0" y="672"/>
                </a:cxn>
                <a:cxn ang="0">
                  <a:pos x="3" y="717"/>
                </a:cxn>
                <a:cxn ang="0">
                  <a:pos x="12" y="756"/>
                </a:cxn>
                <a:cxn ang="0">
                  <a:pos x="27" y="789"/>
                </a:cxn>
                <a:cxn ang="0">
                  <a:pos x="48" y="816"/>
                </a:cxn>
                <a:cxn ang="0">
                  <a:pos x="75" y="837"/>
                </a:cxn>
                <a:cxn ang="0">
                  <a:pos x="108" y="852"/>
                </a:cxn>
                <a:cxn ang="0">
                  <a:pos x="147" y="861"/>
                </a:cxn>
                <a:cxn ang="0">
                  <a:pos x="192" y="864"/>
                </a:cxn>
                <a:cxn ang="0">
                  <a:pos x="4276" y="863"/>
                </a:cxn>
                <a:cxn ang="0">
                  <a:pos x="4294" y="863"/>
                </a:cxn>
                <a:cxn ang="0">
                  <a:pos x="4325" y="858"/>
                </a:cxn>
                <a:cxn ang="0">
                  <a:pos x="4336" y="857"/>
                </a:cxn>
                <a:cxn ang="0">
                  <a:pos x="4372" y="845"/>
                </a:cxn>
                <a:cxn ang="0">
                  <a:pos x="4383" y="838"/>
                </a:cxn>
                <a:cxn ang="0">
                  <a:pos x="4402" y="827"/>
                </a:cxn>
                <a:cxn ang="0">
                  <a:pos x="4408" y="821"/>
                </a:cxn>
                <a:cxn ang="0">
                  <a:pos x="4420" y="809"/>
                </a:cxn>
                <a:cxn ang="0">
                  <a:pos x="4426" y="803"/>
                </a:cxn>
                <a:cxn ang="0">
                  <a:pos x="4437" y="784"/>
                </a:cxn>
                <a:cxn ang="0">
                  <a:pos x="4444" y="773"/>
                </a:cxn>
                <a:cxn ang="0">
                  <a:pos x="4456" y="737"/>
                </a:cxn>
                <a:cxn ang="0">
                  <a:pos x="4457" y="726"/>
                </a:cxn>
                <a:cxn ang="0">
                  <a:pos x="4462" y="695"/>
                </a:cxn>
                <a:cxn ang="0">
                  <a:pos x="4462" y="677"/>
                </a:cxn>
              </a:cxnLst>
              <a:rect l="0" t="0" r="r" b="b"/>
              <a:pathLst>
                <a:path w="4463" h="864">
                  <a:moveTo>
                    <a:pt x="4463" y="672"/>
                  </a:moveTo>
                  <a:lnTo>
                    <a:pt x="4463" y="192"/>
                  </a:lnTo>
                  <a:lnTo>
                    <a:pt x="4462" y="168"/>
                  </a:lnTo>
                  <a:lnTo>
                    <a:pt x="4460" y="147"/>
                  </a:lnTo>
                  <a:lnTo>
                    <a:pt x="4456" y="126"/>
                  </a:lnTo>
                  <a:lnTo>
                    <a:pt x="4451" y="108"/>
                  </a:lnTo>
                  <a:lnTo>
                    <a:pt x="4444" y="90"/>
                  </a:lnTo>
                  <a:lnTo>
                    <a:pt x="4436" y="75"/>
                  </a:lnTo>
                  <a:lnTo>
                    <a:pt x="4426" y="60"/>
                  </a:lnTo>
                  <a:lnTo>
                    <a:pt x="4415" y="48"/>
                  </a:lnTo>
                  <a:lnTo>
                    <a:pt x="4402" y="36"/>
                  </a:lnTo>
                  <a:lnTo>
                    <a:pt x="4388" y="27"/>
                  </a:lnTo>
                  <a:lnTo>
                    <a:pt x="4372" y="18"/>
                  </a:lnTo>
                  <a:lnTo>
                    <a:pt x="4355" y="12"/>
                  </a:lnTo>
                  <a:lnTo>
                    <a:pt x="4336" y="6"/>
                  </a:lnTo>
                  <a:lnTo>
                    <a:pt x="4316" y="2"/>
                  </a:lnTo>
                  <a:lnTo>
                    <a:pt x="4294" y="0"/>
                  </a:lnTo>
                  <a:lnTo>
                    <a:pt x="4271" y="0"/>
                  </a:lnTo>
                  <a:lnTo>
                    <a:pt x="192" y="0"/>
                  </a:lnTo>
                  <a:lnTo>
                    <a:pt x="168" y="0"/>
                  </a:lnTo>
                  <a:lnTo>
                    <a:pt x="147" y="2"/>
                  </a:lnTo>
                  <a:lnTo>
                    <a:pt x="126" y="6"/>
                  </a:lnTo>
                  <a:lnTo>
                    <a:pt x="108" y="12"/>
                  </a:lnTo>
                  <a:lnTo>
                    <a:pt x="90" y="18"/>
                  </a:lnTo>
                  <a:lnTo>
                    <a:pt x="75" y="27"/>
                  </a:lnTo>
                  <a:lnTo>
                    <a:pt x="60" y="36"/>
                  </a:lnTo>
                  <a:lnTo>
                    <a:pt x="48" y="48"/>
                  </a:lnTo>
                  <a:lnTo>
                    <a:pt x="36" y="60"/>
                  </a:lnTo>
                  <a:lnTo>
                    <a:pt x="27" y="75"/>
                  </a:lnTo>
                  <a:lnTo>
                    <a:pt x="18" y="90"/>
                  </a:lnTo>
                  <a:lnTo>
                    <a:pt x="12" y="108"/>
                  </a:lnTo>
                  <a:lnTo>
                    <a:pt x="6" y="126"/>
                  </a:lnTo>
                  <a:lnTo>
                    <a:pt x="3" y="147"/>
                  </a:lnTo>
                  <a:lnTo>
                    <a:pt x="0" y="168"/>
                  </a:lnTo>
                  <a:lnTo>
                    <a:pt x="0" y="192"/>
                  </a:lnTo>
                  <a:lnTo>
                    <a:pt x="0" y="672"/>
                  </a:lnTo>
                  <a:lnTo>
                    <a:pt x="0" y="695"/>
                  </a:lnTo>
                  <a:lnTo>
                    <a:pt x="3" y="717"/>
                  </a:lnTo>
                  <a:lnTo>
                    <a:pt x="6" y="737"/>
                  </a:lnTo>
                  <a:lnTo>
                    <a:pt x="12" y="756"/>
                  </a:lnTo>
                  <a:lnTo>
                    <a:pt x="18" y="773"/>
                  </a:lnTo>
                  <a:lnTo>
                    <a:pt x="27" y="789"/>
                  </a:lnTo>
                  <a:lnTo>
                    <a:pt x="36" y="803"/>
                  </a:lnTo>
                  <a:lnTo>
                    <a:pt x="48" y="816"/>
                  </a:lnTo>
                  <a:lnTo>
                    <a:pt x="60" y="827"/>
                  </a:lnTo>
                  <a:lnTo>
                    <a:pt x="75" y="837"/>
                  </a:lnTo>
                  <a:lnTo>
                    <a:pt x="90" y="845"/>
                  </a:lnTo>
                  <a:lnTo>
                    <a:pt x="108" y="852"/>
                  </a:lnTo>
                  <a:lnTo>
                    <a:pt x="126" y="857"/>
                  </a:lnTo>
                  <a:lnTo>
                    <a:pt x="147" y="861"/>
                  </a:lnTo>
                  <a:lnTo>
                    <a:pt x="168" y="863"/>
                  </a:lnTo>
                  <a:lnTo>
                    <a:pt x="192" y="864"/>
                  </a:lnTo>
                  <a:lnTo>
                    <a:pt x="4271" y="864"/>
                  </a:lnTo>
                  <a:lnTo>
                    <a:pt x="4276" y="863"/>
                  </a:lnTo>
                  <a:lnTo>
                    <a:pt x="4282" y="863"/>
                  </a:lnTo>
                  <a:lnTo>
                    <a:pt x="4294" y="863"/>
                  </a:lnTo>
                  <a:lnTo>
                    <a:pt x="4316" y="861"/>
                  </a:lnTo>
                  <a:lnTo>
                    <a:pt x="4325" y="858"/>
                  </a:lnTo>
                  <a:lnTo>
                    <a:pt x="4330" y="857"/>
                  </a:lnTo>
                  <a:lnTo>
                    <a:pt x="4336" y="857"/>
                  </a:lnTo>
                  <a:lnTo>
                    <a:pt x="4355" y="852"/>
                  </a:lnTo>
                  <a:lnTo>
                    <a:pt x="4372" y="845"/>
                  </a:lnTo>
                  <a:lnTo>
                    <a:pt x="4379" y="840"/>
                  </a:lnTo>
                  <a:lnTo>
                    <a:pt x="4383" y="838"/>
                  </a:lnTo>
                  <a:lnTo>
                    <a:pt x="4388" y="837"/>
                  </a:lnTo>
                  <a:lnTo>
                    <a:pt x="4402" y="827"/>
                  </a:lnTo>
                  <a:lnTo>
                    <a:pt x="4404" y="823"/>
                  </a:lnTo>
                  <a:lnTo>
                    <a:pt x="4408" y="821"/>
                  </a:lnTo>
                  <a:lnTo>
                    <a:pt x="4415" y="816"/>
                  </a:lnTo>
                  <a:lnTo>
                    <a:pt x="4420" y="809"/>
                  </a:lnTo>
                  <a:lnTo>
                    <a:pt x="4422" y="805"/>
                  </a:lnTo>
                  <a:lnTo>
                    <a:pt x="4426" y="803"/>
                  </a:lnTo>
                  <a:lnTo>
                    <a:pt x="4436" y="789"/>
                  </a:lnTo>
                  <a:lnTo>
                    <a:pt x="4437" y="784"/>
                  </a:lnTo>
                  <a:lnTo>
                    <a:pt x="4439" y="780"/>
                  </a:lnTo>
                  <a:lnTo>
                    <a:pt x="4444" y="773"/>
                  </a:lnTo>
                  <a:lnTo>
                    <a:pt x="4451" y="756"/>
                  </a:lnTo>
                  <a:lnTo>
                    <a:pt x="4456" y="737"/>
                  </a:lnTo>
                  <a:lnTo>
                    <a:pt x="4456" y="731"/>
                  </a:lnTo>
                  <a:lnTo>
                    <a:pt x="4457" y="726"/>
                  </a:lnTo>
                  <a:lnTo>
                    <a:pt x="4460" y="717"/>
                  </a:lnTo>
                  <a:lnTo>
                    <a:pt x="4462" y="695"/>
                  </a:lnTo>
                  <a:lnTo>
                    <a:pt x="4462" y="683"/>
                  </a:lnTo>
                  <a:lnTo>
                    <a:pt x="4462" y="677"/>
                  </a:lnTo>
                  <a:lnTo>
                    <a:pt x="4463" y="672"/>
                  </a:lnTo>
                  <a:close/>
                </a:path>
              </a:pathLst>
            </a:custGeom>
            <a:gradFill rotWithShape="1">
              <a:gsLst>
                <a:gs pos="0">
                  <a:srgbClr val="6AA121">
                    <a:gamma/>
                    <a:shade val="46275"/>
                    <a:invGamma/>
                  </a:srgbClr>
                </a:gs>
                <a:gs pos="50000">
                  <a:srgbClr val="6AA121"/>
                </a:gs>
                <a:gs pos="100000">
                  <a:srgbClr val="6AA121">
                    <a:gamma/>
                    <a:shade val="46275"/>
                    <a:invGamma/>
                  </a:srgbClr>
                </a:gs>
              </a:gsLst>
              <a:lin ang="5400000" scaled="1"/>
            </a:gradFill>
            <a:ln w="9525" cap="flat" cmpd="sng">
              <a:solidFill>
                <a:srgbClr val="000000"/>
              </a:solidFill>
              <a:prstDash val="solid"/>
              <a:round/>
              <a:headEnd type="none" w="med" len="med"/>
              <a:tailEnd type="none" w="med" len="med"/>
            </a:ln>
            <a:effectLst/>
          </p:spPr>
          <p:txBody>
            <a:bodyPr tIns="0" bIns="0" anchor="ctr"/>
            <a:lstStyle/>
            <a:p>
              <a:endParaRPr lang="en-US" sz="1400">
                <a:cs typeface="Calibri" pitchFamily="34" charset="0"/>
              </a:endParaRPr>
            </a:p>
          </p:txBody>
        </p:sp>
        <p:sp>
          <p:nvSpPr>
            <p:cNvPr id="15" name="Freeform 226"/>
            <p:cNvSpPr>
              <a:spLocks/>
            </p:cNvSpPr>
            <p:nvPr/>
          </p:nvSpPr>
          <p:spPr bwMode="auto">
            <a:xfrm>
              <a:off x="4181475" y="2506662"/>
              <a:ext cx="2365375" cy="457200"/>
            </a:xfrm>
            <a:custGeom>
              <a:avLst/>
              <a:gdLst/>
              <a:ahLst/>
              <a:cxnLst>
                <a:cxn ang="0">
                  <a:pos x="2430" y="0"/>
                </a:cxn>
                <a:cxn ang="0">
                  <a:pos x="192" y="0"/>
                </a:cxn>
                <a:cxn ang="0">
                  <a:pos x="147" y="3"/>
                </a:cxn>
                <a:cxn ang="0">
                  <a:pos x="108" y="12"/>
                </a:cxn>
                <a:cxn ang="0">
                  <a:pos x="75" y="27"/>
                </a:cxn>
                <a:cxn ang="0">
                  <a:pos x="48" y="48"/>
                </a:cxn>
                <a:cxn ang="0">
                  <a:pos x="27" y="75"/>
                </a:cxn>
                <a:cxn ang="0">
                  <a:pos x="12" y="108"/>
                </a:cxn>
                <a:cxn ang="0">
                  <a:pos x="3" y="147"/>
                </a:cxn>
                <a:cxn ang="0">
                  <a:pos x="0" y="192"/>
                </a:cxn>
                <a:cxn ang="0">
                  <a:pos x="0" y="695"/>
                </a:cxn>
                <a:cxn ang="0">
                  <a:pos x="6" y="737"/>
                </a:cxn>
                <a:cxn ang="0">
                  <a:pos x="18" y="773"/>
                </a:cxn>
                <a:cxn ang="0">
                  <a:pos x="36" y="803"/>
                </a:cxn>
                <a:cxn ang="0">
                  <a:pos x="60" y="827"/>
                </a:cxn>
                <a:cxn ang="0">
                  <a:pos x="90" y="845"/>
                </a:cxn>
                <a:cxn ang="0">
                  <a:pos x="126" y="857"/>
                </a:cxn>
                <a:cxn ang="0">
                  <a:pos x="168" y="863"/>
                </a:cxn>
                <a:cxn ang="0">
                  <a:pos x="3131" y="864"/>
                </a:cxn>
                <a:cxn ang="0">
                  <a:pos x="3411" y="864"/>
                </a:cxn>
                <a:cxn ang="0">
                  <a:pos x="4283" y="863"/>
                </a:cxn>
                <a:cxn ang="0">
                  <a:pos x="4301" y="863"/>
                </a:cxn>
                <a:cxn ang="0">
                  <a:pos x="4332" y="858"/>
                </a:cxn>
                <a:cxn ang="0">
                  <a:pos x="4343" y="857"/>
                </a:cxn>
                <a:cxn ang="0">
                  <a:pos x="4379" y="845"/>
                </a:cxn>
                <a:cxn ang="0">
                  <a:pos x="4390" y="838"/>
                </a:cxn>
                <a:cxn ang="0">
                  <a:pos x="4409" y="827"/>
                </a:cxn>
                <a:cxn ang="0">
                  <a:pos x="4415" y="821"/>
                </a:cxn>
                <a:cxn ang="0">
                  <a:pos x="4427" y="809"/>
                </a:cxn>
                <a:cxn ang="0">
                  <a:pos x="4433" y="803"/>
                </a:cxn>
                <a:cxn ang="0">
                  <a:pos x="4444" y="784"/>
                </a:cxn>
                <a:cxn ang="0">
                  <a:pos x="4451" y="773"/>
                </a:cxn>
                <a:cxn ang="0">
                  <a:pos x="4463" y="737"/>
                </a:cxn>
                <a:cxn ang="0">
                  <a:pos x="4464" y="726"/>
                </a:cxn>
                <a:cxn ang="0">
                  <a:pos x="4469" y="695"/>
                </a:cxn>
                <a:cxn ang="0">
                  <a:pos x="4469" y="677"/>
                </a:cxn>
                <a:cxn ang="0">
                  <a:pos x="4470" y="192"/>
                </a:cxn>
                <a:cxn ang="0">
                  <a:pos x="4467" y="147"/>
                </a:cxn>
                <a:cxn ang="0">
                  <a:pos x="4458" y="108"/>
                </a:cxn>
                <a:cxn ang="0">
                  <a:pos x="4443" y="75"/>
                </a:cxn>
                <a:cxn ang="0">
                  <a:pos x="4422" y="48"/>
                </a:cxn>
                <a:cxn ang="0">
                  <a:pos x="4395" y="27"/>
                </a:cxn>
                <a:cxn ang="0">
                  <a:pos x="4362" y="12"/>
                </a:cxn>
                <a:cxn ang="0">
                  <a:pos x="4323" y="3"/>
                </a:cxn>
                <a:cxn ang="0">
                  <a:pos x="4278" y="0"/>
                </a:cxn>
                <a:cxn ang="0">
                  <a:pos x="3386" y="2"/>
                </a:cxn>
                <a:cxn ang="0">
                  <a:pos x="3131" y="2"/>
                </a:cxn>
              </a:cxnLst>
              <a:rect l="0" t="0" r="r" b="b"/>
              <a:pathLst>
                <a:path w="4470" h="864">
                  <a:moveTo>
                    <a:pt x="3131" y="0"/>
                  </a:moveTo>
                  <a:lnTo>
                    <a:pt x="2430" y="0"/>
                  </a:lnTo>
                  <a:lnTo>
                    <a:pt x="2356" y="0"/>
                  </a:lnTo>
                  <a:lnTo>
                    <a:pt x="192" y="0"/>
                  </a:lnTo>
                  <a:lnTo>
                    <a:pt x="168" y="0"/>
                  </a:lnTo>
                  <a:lnTo>
                    <a:pt x="147" y="3"/>
                  </a:lnTo>
                  <a:lnTo>
                    <a:pt x="126" y="6"/>
                  </a:lnTo>
                  <a:lnTo>
                    <a:pt x="108" y="12"/>
                  </a:lnTo>
                  <a:lnTo>
                    <a:pt x="90" y="18"/>
                  </a:lnTo>
                  <a:lnTo>
                    <a:pt x="75" y="27"/>
                  </a:lnTo>
                  <a:lnTo>
                    <a:pt x="60" y="36"/>
                  </a:lnTo>
                  <a:lnTo>
                    <a:pt x="48" y="48"/>
                  </a:lnTo>
                  <a:lnTo>
                    <a:pt x="36" y="60"/>
                  </a:lnTo>
                  <a:lnTo>
                    <a:pt x="27" y="75"/>
                  </a:lnTo>
                  <a:lnTo>
                    <a:pt x="18" y="90"/>
                  </a:lnTo>
                  <a:lnTo>
                    <a:pt x="12" y="108"/>
                  </a:lnTo>
                  <a:lnTo>
                    <a:pt x="6" y="126"/>
                  </a:lnTo>
                  <a:lnTo>
                    <a:pt x="3" y="147"/>
                  </a:lnTo>
                  <a:lnTo>
                    <a:pt x="0" y="168"/>
                  </a:lnTo>
                  <a:lnTo>
                    <a:pt x="0" y="192"/>
                  </a:lnTo>
                  <a:lnTo>
                    <a:pt x="0" y="672"/>
                  </a:lnTo>
                  <a:lnTo>
                    <a:pt x="0" y="695"/>
                  </a:lnTo>
                  <a:lnTo>
                    <a:pt x="3" y="717"/>
                  </a:lnTo>
                  <a:lnTo>
                    <a:pt x="6" y="737"/>
                  </a:lnTo>
                  <a:lnTo>
                    <a:pt x="12" y="756"/>
                  </a:lnTo>
                  <a:lnTo>
                    <a:pt x="18" y="773"/>
                  </a:lnTo>
                  <a:lnTo>
                    <a:pt x="27" y="789"/>
                  </a:lnTo>
                  <a:lnTo>
                    <a:pt x="36" y="803"/>
                  </a:lnTo>
                  <a:lnTo>
                    <a:pt x="48" y="816"/>
                  </a:lnTo>
                  <a:lnTo>
                    <a:pt x="60" y="827"/>
                  </a:lnTo>
                  <a:lnTo>
                    <a:pt x="75" y="837"/>
                  </a:lnTo>
                  <a:lnTo>
                    <a:pt x="90" y="845"/>
                  </a:lnTo>
                  <a:lnTo>
                    <a:pt x="108" y="852"/>
                  </a:lnTo>
                  <a:lnTo>
                    <a:pt x="126" y="857"/>
                  </a:lnTo>
                  <a:lnTo>
                    <a:pt x="147" y="861"/>
                  </a:lnTo>
                  <a:lnTo>
                    <a:pt x="168" y="863"/>
                  </a:lnTo>
                  <a:lnTo>
                    <a:pt x="192" y="864"/>
                  </a:lnTo>
                  <a:lnTo>
                    <a:pt x="3131" y="864"/>
                  </a:lnTo>
                  <a:lnTo>
                    <a:pt x="3386" y="864"/>
                  </a:lnTo>
                  <a:lnTo>
                    <a:pt x="3411" y="864"/>
                  </a:lnTo>
                  <a:lnTo>
                    <a:pt x="4278" y="864"/>
                  </a:lnTo>
                  <a:lnTo>
                    <a:pt x="4283" y="863"/>
                  </a:lnTo>
                  <a:lnTo>
                    <a:pt x="4289" y="863"/>
                  </a:lnTo>
                  <a:lnTo>
                    <a:pt x="4301" y="863"/>
                  </a:lnTo>
                  <a:lnTo>
                    <a:pt x="4323" y="861"/>
                  </a:lnTo>
                  <a:lnTo>
                    <a:pt x="4332" y="858"/>
                  </a:lnTo>
                  <a:lnTo>
                    <a:pt x="4337" y="857"/>
                  </a:lnTo>
                  <a:lnTo>
                    <a:pt x="4343" y="857"/>
                  </a:lnTo>
                  <a:lnTo>
                    <a:pt x="4362" y="852"/>
                  </a:lnTo>
                  <a:lnTo>
                    <a:pt x="4379" y="845"/>
                  </a:lnTo>
                  <a:lnTo>
                    <a:pt x="4386" y="840"/>
                  </a:lnTo>
                  <a:lnTo>
                    <a:pt x="4390" y="838"/>
                  </a:lnTo>
                  <a:lnTo>
                    <a:pt x="4395" y="837"/>
                  </a:lnTo>
                  <a:lnTo>
                    <a:pt x="4409" y="827"/>
                  </a:lnTo>
                  <a:lnTo>
                    <a:pt x="4412" y="824"/>
                  </a:lnTo>
                  <a:lnTo>
                    <a:pt x="4415" y="821"/>
                  </a:lnTo>
                  <a:lnTo>
                    <a:pt x="4422" y="816"/>
                  </a:lnTo>
                  <a:lnTo>
                    <a:pt x="4427" y="809"/>
                  </a:lnTo>
                  <a:lnTo>
                    <a:pt x="4430" y="806"/>
                  </a:lnTo>
                  <a:lnTo>
                    <a:pt x="4433" y="803"/>
                  </a:lnTo>
                  <a:lnTo>
                    <a:pt x="4443" y="789"/>
                  </a:lnTo>
                  <a:lnTo>
                    <a:pt x="4444" y="784"/>
                  </a:lnTo>
                  <a:lnTo>
                    <a:pt x="4446" y="780"/>
                  </a:lnTo>
                  <a:lnTo>
                    <a:pt x="4451" y="773"/>
                  </a:lnTo>
                  <a:lnTo>
                    <a:pt x="4458" y="756"/>
                  </a:lnTo>
                  <a:lnTo>
                    <a:pt x="4463" y="737"/>
                  </a:lnTo>
                  <a:lnTo>
                    <a:pt x="4463" y="731"/>
                  </a:lnTo>
                  <a:lnTo>
                    <a:pt x="4464" y="726"/>
                  </a:lnTo>
                  <a:lnTo>
                    <a:pt x="4467" y="717"/>
                  </a:lnTo>
                  <a:lnTo>
                    <a:pt x="4469" y="695"/>
                  </a:lnTo>
                  <a:lnTo>
                    <a:pt x="4469" y="683"/>
                  </a:lnTo>
                  <a:lnTo>
                    <a:pt x="4469" y="677"/>
                  </a:lnTo>
                  <a:lnTo>
                    <a:pt x="4470" y="672"/>
                  </a:lnTo>
                  <a:lnTo>
                    <a:pt x="4470" y="192"/>
                  </a:lnTo>
                  <a:lnTo>
                    <a:pt x="4469" y="168"/>
                  </a:lnTo>
                  <a:lnTo>
                    <a:pt x="4467" y="147"/>
                  </a:lnTo>
                  <a:lnTo>
                    <a:pt x="4463" y="126"/>
                  </a:lnTo>
                  <a:lnTo>
                    <a:pt x="4458" y="108"/>
                  </a:lnTo>
                  <a:lnTo>
                    <a:pt x="4451" y="90"/>
                  </a:lnTo>
                  <a:lnTo>
                    <a:pt x="4443" y="75"/>
                  </a:lnTo>
                  <a:lnTo>
                    <a:pt x="4433" y="60"/>
                  </a:lnTo>
                  <a:lnTo>
                    <a:pt x="4422" y="48"/>
                  </a:lnTo>
                  <a:lnTo>
                    <a:pt x="4409" y="36"/>
                  </a:lnTo>
                  <a:lnTo>
                    <a:pt x="4395" y="27"/>
                  </a:lnTo>
                  <a:lnTo>
                    <a:pt x="4379" y="18"/>
                  </a:lnTo>
                  <a:lnTo>
                    <a:pt x="4362" y="12"/>
                  </a:lnTo>
                  <a:lnTo>
                    <a:pt x="4343" y="6"/>
                  </a:lnTo>
                  <a:lnTo>
                    <a:pt x="4323" y="3"/>
                  </a:lnTo>
                  <a:lnTo>
                    <a:pt x="4301" y="0"/>
                  </a:lnTo>
                  <a:lnTo>
                    <a:pt x="4278" y="0"/>
                  </a:lnTo>
                  <a:lnTo>
                    <a:pt x="3411" y="0"/>
                  </a:lnTo>
                  <a:lnTo>
                    <a:pt x="3386" y="2"/>
                  </a:lnTo>
                  <a:lnTo>
                    <a:pt x="3258" y="0"/>
                  </a:lnTo>
                  <a:lnTo>
                    <a:pt x="3131" y="2"/>
                  </a:lnTo>
                  <a:lnTo>
                    <a:pt x="3131" y="0"/>
                  </a:lnTo>
                  <a:close/>
                </a:path>
              </a:pathLst>
            </a:custGeom>
            <a:gradFill rotWithShape="1">
              <a:gsLst>
                <a:gs pos="0">
                  <a:srgbClr val="6AA121">
                    <a:gamma/>
                    <a:shade val="46275"/>
                    <a:invGamma/>
                  </a:srgbClr>
                </a:gs>
                <a:gs pos="50000">
                  <a:srgbClr val="6AA121">
                    <a:alpha val="89999"/>
                  </a:srgbClr>
                </a:gs>
                <a:gs pos="100000">
                  <a:srgbClr val="6AA121">
                    <a:gamma/>
                    <a:shade val="46275"/>
                    <a:invGamma/>
                  </a:srgbClr>
                </a:gs>
              </a:gsLst>
              <a:lin ang="5400000" scaled="1"/>
            </a:gradFill>
            <a:ln w="9525" cap="flat" cmpd="sng">
              <a:solidFill>
                <a:srgbClr val="000000"/>
              </a:solidFill>
              <a:prstDash val="solid"/>
              <a:round/>
              <a:headEnd type="none" w="med" len="med"/>
              <a:tailEnd type="none" w="med" len="med"/>
            </a:ln>
            <a:effectLst/>
          </p:spPr>
          <p:txBody>
            <a:bodyPr tIns="0" bIns="0" anchor="ctr"/>
            <a:lstStyle/>
            <a:p>
              <a:endParaRPr lang="en-US" sz="1400">
                <a:cs typeface="Calibri" pitchFamily="34" charset="0"/>
              </a:endParaRPr>
            </a:p>
          </p:txBody>
        </p:sp>
        <p:sp>
          <p:nvSpPr>
            <p:cNvPr id="16" name="Rectangle 227"/>
            <p:cNvSpPr>
              <a:spLocks noChangeArrowheads="1"/>
            </p:cNvSpPr>
            <p:nvPr/>
          </p:nvSpPr>
          <p:spPr bwMode="auto">
            <a:xfrm>
              <a:off x="4708764" y="2185987"/>
              <a:ext cx="960199" cy="161583"/>
            </a:xfrm>
            <a:prstGeom prst="rect">
              <a:avLst/>
            </a:prstGeom>
            <a:noFill/>
            <a:ln w="9525">
              <a:noFill/>
              <a:miter lim="800000"/>
              <a:headEnd/>
              <a:tailEnd/>
            </a:ln>
          </p:spPr>
          <p:txBody>
            <a:bodyPr wrap="none" lIns="0" tIns="0" rIns="0" bIns="0">
              <a:spAutoFit/>
            </a:bodyPr>
            <a:lstStyle/>
            <a:p>
              <a:pPr marL="354013" indent="-354013" defTabSz="941388"/>
              <a:r>
                <a:rPr lang="en-US" sz="1050" b="1" dirty="0">
                  <a:solidFill>
                    <a:schemeClr val="bg1"/>
                  </a:solidFill>
                  <a:cs typeface="Calibri" pitchFamily="34" charset="0"/>
                </a:rPr>
                <a:t>Storage Interface</a:t>
              </a:r>
              <a:endParaRPr lang="en-US" sz="1400" dirty="0">
                <a:solidFill>
                  <a:schemeClr val="bg1"/>
                </a:solidFill>
                <a:cs typeface="Calibri" pitchFamily="34" charset="0"/>
              </a:endParaRPr>
            </a:p>
          </p:txBody>
        </p:sp>
        <p:sp>
          <p:nvSpPr>
            <p:cNvPr id="17" name="Rectangle 229"/>
            <p:cNvSpPr>
              <a:spLocks noChangeArrowheads="1"/>
            </p:cNvSpPr>
            <p:nvPr/>
          </p:nvSpPr>
          <p:spPr bwMode="auto">
            <a:xfrm>
              <a:off x="4507972" y="2620108"/>
              <a:ext cx="1261564" cy="161583"/>
            </a:xfrm>
            <a:prstGeom prst="rect">
              <a:avLst/>
            </a:prstGeom>
            <a:noFill/>
            <a:ln w="9525">
              <a:noFill/>
              <a:miter lim="800000"/>
              <a:headEnd/>
              <a:tailEnd/>
            </a:ln>
          </p:spPr>
          <p:txBody>
            <a:bodyPr wrap="none" lIns="0" tIns="0" rIns="0" bIns="0">
              <a:spAutoFit/>
            </a:bodyPr>
            <a:lstStyle/>
            <a:p>
              <a:pPr marL="354013" indent="-354013" defTabSz="941388"/>
              <a:r>
                <a:rPr lang="en-US" sz="1050" b="1" dirty="0">
                  <a:solidFill>
                    <a:schemeClr val="bg1"/>
                  </a:solidFill>
                  <a:cs typeface="Calibri" pitchFamily="34" charset="0"/>
                </a:rPr>
                <a:t>NAS Operating System</a:t>
              </a:r>
              <a:endParaRPr lang="en-US" sz="1400" dirty="0">
                <a:solidFill>
                  <a:schemeClr val="bg1"/>
                </a:solidFill>
                <a:cs typeface="Calibri" pitchFamily="34" charset="0"/>
              </a:endParaRPr>
            </a:p>
          </p:txBody>
        </p:sp>
        <p:sp>
          <p:nvSpPr>
            <p:cNvPr id="18" name="Rectangle 230"/>
            <p:cNvSpPr>
              <a:spLocks noChangeArrowheads="1"/>
            </p:cNvSpPr>
            <p:nvPr/>
          </p:nvSpPr>
          <p:spPr bwMode="auto">
            <a:xfrm>
              <a:off x="4949732" y="3125905"/>
              <a:ext cx="504946" cy="161583"/>
            </a:xfrm>
            <a:prstGeom prst="rect">
              <a:avLst/>
            </a:prstGeom>
            <a:noFill/>
            <a:ln w="9525">
              <a:noFill/>
              <a:miter lim="800000"/>
              <a:headEnd/>
              <a:tailEnd/>
            </a:ln>
          </p:spPr>
          <p:txBody>
            <a:bodyPr wrap="none" lIns="0" tIns="0" rIns="0" bIns="0">
              <a:spAutoFit/>
            </a:bodyPr>
            <a:lstStyle/>
            <a:p>
              <a:pPr marL="354013" indent="-354013" defTabSz="941388"/>
              <a:r>
                <a:rPr lang="en-US" sz="1050" b="1" dirty="0">
                  <a:solidFill>
                    <a:schemeClr val="bg1"/>
                  </a:solidFill>
                  <a:cs typeface="Calibri" pitchFamily="34" charset="0"/>
                </a:rPr>
                <a:t>NFS/CIFS</a:t>
              </a:r>
              <a:endParaRPr lang="en-US" sz="1400" dirty="0">
                <a:solidFill>
                  <a:schemeClr val="bg1"/>
                </a:solidFill>
                <a:cs typeface="Calibri" pitchFamily="34" charset="0"/>
              </a:endParaRPr>
            </a:p>
          </p:txBody>
        </p:sp>
        <p:sp>
          <p:nvSpPr>
            <p:cNvPr id="19" name="Rectangle 231"/>
            <p:cNvSpPr>
              <a:spLocks noChangeArrowheads="1"/>
            </p:cNvSpPr>
            <p:nvPr/>
          </p:nvSpPr>
          <p:spPr bwMode="auto">
            <a:xfrm>
              <a:off x="4879676" y="3537683"/>
              <a:ext cx="702115" cy="161583"/>
            </a:xfrm>
            <a:prstGeom prst="rect">
              <a:avLst/>
            </a:prstGeom>
            <a:noFill/>
            <a:ln w="9525">
              <a:noFill/>
              <a:miter lim="800000"/>
              <a:headEnd/>
              <a:tailEnd/>
            </a:ln>
          </p:spPr>
          <p:txBody>
            <a:bodyPr wrap="none" lIns="0" tIns="0" rIns="0" bIns="0">
              <a:spAutoFit/>
            </a:bodyPr>
            <a:lstStyle/>
            <a:p>
              <a:pPr marL="354013" indent="-354013" defTabSz="941388"/>
              <a:r>
                <a:rPr lang="en-US" sz="1050" b="1" dirty="0">
                  <a:solidFill>
                    <a:schemeClr val="bg1"/>
                  </a:solidFill>
                  <a:cs typeface="Calibri" pitchFamily="34" charset="0"/>
                </a:rPr>
                <a:t>TCP/IP Stack</a:t>
              </a:r>
              <a:endParaRPr lang="en-US" sz="1400" dirty="0">
                <a:solidFill>
                  <a:schemeClr val="bg1"/>
                </a:solidFill>
                <a:cs typeface="Calibri" pitchFamily="34" charset="0"/>
              </a:endParaRPr>
            </a:p>
          </p:txBody>
        </p:sp>
        <p:sp>
          <p:nvSpPr>
            <p:cNvPr id="20" name="Rectangle 232"/>
            <p:cNvSpPr>
              <a:spLocks noChangeArrowheads="1"/>
            </p:cNvSpPr>
            <p:nvPr/>
          </p:nvSpPr>
          <p:spPr bwMode="auto">
            <a:xfrm>
              <a:off x="4666220" y="3991965"/>
              <a:ext cx="1019510" cy="161583"/>
            </a:xfrm>
            <a:prstGeom prst="rect">
              <a:avLst/>
            </a:prstGeom>
            <a:noFill/>
            <a:ln w="9525">
              <a:noFill/>
              <a:miter lim="800000"/>
              <a:headEnd/>
              <a:tailEnd/>
            </a:ln>
          </p:spPr>
          <p:txBody>
            <a:bodyPr wrap="none" lIns="0" tIns="0" rIns="0" bIns="0">
              <a:spAutoFit/>
            </a:bodyPr>
            <a:lstStyle/>
            <a:p>
              <a:pPr marL="354013" indent="-354013" defTabSz="941388"/>
              <a:r>
                <a:rPr lang="en-US" sz="1050" b="1" dirty="0">
                  <a:solidFill>
                    <a:schemeClr val="bg1"/>
                  </a:solidFill>
                  <a:cs typeface="Calibri" pitchFamily="34" charset="0"/>
                </a:rPr>
                <a:t>Network Interface</a:t>
              </a:r>
              <a:endParaRPr lang="en-US" sz="1400" dirty="0">
                <a:solidFill>
                  <a:schemeClr val="bg1"/>
                </a:solidFill>
                <a:cs typeface="Calibri" pitchFamily="34" charset="0"/>
              </a:endParaRPr>
            </a:p>
          </p:txBody>
        </p:sp>
        <p:sp>
          <p:nvSpPr>
            <p:cNvPr id="21" name="Freeform 241"/>
            <p:cNvSpPr>
              <a:spLocks/>
            </p:cNvSpPr>
            <p:nvPr/>
          </p:nvSpPr>
          <p:spPr bwMode="auto">
            <a:xfrm>
              <a:off x="5329282" y="4333753"/>
              <a:ext cx="25400" cy="25400"/>
            </a:xfrm>
            <a:custGeom>
              <a:avLst/>
              <a:gdLst/>
              <a:ahLst/>
              <a:cxnLst>
                <a:cxn ang="0">
                  <a:pos x="48" y="24"/>
                </a:cxn>
                <a:cxn ang="0">
                  <a:pos x="47" y="24"/>
                </a:cxn>
                <a:cxn ang="0">
                  <a:pos x="47" y="25"/>
                </a:cxn>
                <a:cxn ang="0">
                  <a:pos x="47" y="27"/>
                </a:cxn>
                <a:cxn ang="0">
                  <a:pos x="46" y="32"/>
                </a:cxn>
                <a:cxn ang="0">
                  <a:pos x="43" y="36"/>
                </a:cxn>
                <a:cxn ang="0">
                  <a:pos x="41" y="41"/>
                </a:cxn>
                <a:cxn ang="0">
                  <a:pos x="36" y="43"/>
                </a:cxn>
                <a:cxn ang="0">
                  <a:pos x="32" y="45"/>
                </a:cxn>
                <a:cxn ang="0">
                  <a:pos x="28" y="47"/>
                </a:cxn>
                <a:cxn ang="0">
                  <a:pos x="25" y="47"/>
                </a:cxn>
                <a:cxn ang="0">
                  <a:pos x="24" y="47"/>
                </a:cxn>
                <a:cxn ang="0">
                  <a:pos x="24" y="48"/>
                </a:cxn>
                <a:cxn ang="0">
                  <a:pos x="14" y="45"/>
                </a:cxn>
                <a:cxn ang="0">
                  <a:pos x="7" y="41"/>
                </a:cxn>
                <a:cxn ang="0">
                  <a:pos x="1" y="32"/>
                </a:cxn>
                <a:cxn ang="0">
                  <a:pos x="0" y="24"/>
                </a:cxn>
                <a:cxn ang="0">
                  <a:pos x="1" y="14"/>
                </a:cxn>
                <a:cxn ang="0">
                  <a:pos x="7" y="7"/>
                </a:cxn>
                <a:cxn ang="0">
                  <a:pos x="14" y="1"/>
                </a:cxn>
                <a:cxn ang="0">
                  <a:pos x="24" y="0"/>
                </a:cxn>
                <a:cxn ang="0">
                  <a:pos x="32" y="1"/>
                </a:cxn>
                <a:cxn ang="0">
                  <a:pos x="41" y="7"/>
                </a:cxn>
                <a:cxn ang="0">
                  <a:pos x="46" y="14"/>
                </a:cxn>
                <a:cxn ang="0">
                  <a:pos x="48" y="24"/>
                </a:cxn>
              </a:cxnLst>
              <a:rect l="0" t="0" r="r" b="b"/>
              <a:pathLst>
                <a:path w="48" h="48">
                  <a:moveTo>
                    <a:pt x="48" y="24"/>
                  </a:moveTo>
                  <a:lnTo>
                    <a:pt x="47" y="24"/>
                  </a:lnTo>
                  <a:lnTo>
                    <a:pt x="47" y="25"/>
                  </a:lnTo>
                  <a:lnTo>
                    <a:pt x="47" y="27"/>
                  </a:lnTo>
                  <a:lnTo>
                    <a:pt x="46" y="32"/>
                  </a:lnTo>
                  <a:lnTo>
                    <a:pt x="43" y="36"/>
                  </a:lnTo>
                  <a:lnTo>
                    <a:pt x="41" y="41"/>
                  </a:lnTo>
                  <a:lnTo>
                    <a:pt x="36" y="43"/>
                  </a:lnTo>
                  <a:lnTo>
                    <a:pt x="32" y="45"/>
                  </a:lnTo>
                  <a:lnTo>
                    <a:pt x="28" y="47"/>
                  </a:lnTo>
                  <a:lnTo>
                    <a:pt x="25" y="47"/>
                  </a:lnTo>
                  <a:lnTo>
                    <a:pt x="24" y="47"/>
                  </a:lnTo>
                  <a:lnTo>
                    <a:pt x="24" y="48"/>
                  </a:lnTo>
                  <a:lnTo>
                    <a:pt x="14" y="45"/>
                  </a:lnTo>
                  <a:lnTo>
                    <a:pt x="7" y="41"/>
                  </a:lnTo>
                  <a:lnTo>
                    <a:pt x="1" y="32"/>
                  </a:lnTo>
                  <a:lnTo>
                    <a:pt x="0" y="24"/>
                  </a:lnTo>
                  <a:lnTo>
                    <a:pt x="1" y="14"/>
                  </a:lnTo>
                  <a:lnTo>
                    <a:pt x="7" y="7"/>
                  </a:lnTo>
                  <a:lnTo>
                    <a:pt x="14" y="1"/>
                  </a:lnTo>
                  <a:lnTo>
                    <a:pt x="24" y="0"/>
                  </a:lnTo>
                  <a:lnTo>
                    <a:pt x="32" y="1"/>
                  </a:lnTo>
                  <a:lnTo>
                    <a:pt x="41" y="7"/>
                  </a:lnTo>
                  <a:lnTo>
                    <a:pt x="46" y="14"/>
                  </a:lnTo>
                  <a:lnTo>
                    <a:pt x="48" y="24"/>
                  </a:lnTo>
                  <a:close/>
                </a:path>
              </a:pathLst>
            </a:custGeom>
            <a:solidFill>
              <a:srgbClr val="333333"/>
            </a:solidFill>
            <a:ln w="9525">
              <a:noFill/>
              <a:round/>
              <a:headEnd/>
              <a:tailEnd/>
            </a:ln>
          </p:spPr>
          <p:txBody>
            <a:bodyPr/>
            <a:lstStyle/>
            <a:p>
              <a:endParaRPr lang="en-US">
                <a:cs typeface="Calibri" pitchFamily="34" charset="0"/>
              </a:endParaRPr>
            </a:p>
          </p:txBody>
        </p:sp>
        <p:sp>
          <p:nvSpPr>
            <p:cNvPr id="22" name="Freeform 504"/>
            <p:cNvSpPr>
              <a:spLocks/>
            </p:cNvSpPr>
            <p:nvPr/>
          </p:nvSpPr>
          <p:spPr bwMode="auto">
            <a:xfrm>
              <a:off x="430213" y="2960907"/>
              <a:ext cx="2376487" cy="457200"/>
            </a:xfrm>
            <a:custGeom>
              <a:avLst/>
              <a:gdLst/>
              <a:ahLst/>
              <a:cxnLst>
                <a:cxn ang="0">
                  <a:pos x="168" y="0"/>
                </a:cxn>
                <a:cxn ang="0">
                  <a:pos x="126" y="6"/>
                </a:cxn>
                <a:cxn ang="0">
                  <a:pos x="90" y="18"/>
                </a:cxn>
                <a:cxn ang="0">
                  <a:pos x="60" y="36"/>
                </a:cxn>
                <a:cxn ang="0">
                  <a:pos x="36" y="60"/>
                </a:cxn>
                <a:cxn ang="0">
                  <a:pos x="18" y="90"/>
                </a:cxn>
                <a:cxn ang="0">
                  <a:pos x="6" y="126"/>
                </a:cxn>
                <a:cxn ang="0">
                  <a:pos x="0" y="168"/>
                </a:cxn>
                <a:cxn ang="0">
                  <a:pos x="0" y="672"/>
                </a:cxn>
                <a:cxn ang="0">
                  <a:pos x="2" y="716"/>
                </a:cxn>
                <a:cxn ang="0">
                  <a:pos x="12" y="756"/>
                </a:cxn>
                <a:cxn ang="0">
                  <a:pos x="26" y="788"/>
                </a:cxn>
                <a:cxn ang="0">
                  <a:pos x="48" y="816"/>
                </a:cxn>
                <a:cxn ang="0">
                  <a:pos x="74" y="836"/>
                </a:cxn>
                <a:cxn ang="0">
                  <a:pos x="108" y="852"/>
                </a:cxn>
                <a:cxn ang="0">
                  <a:pos x="146" y="860"/>
                </a:cxn>
                <a:cxn ang="0">
                  <a:pos x="192" y="864"/>
                </a:cxn>
                <a:cxn ang="0">
                  <a:pos x="4304" y="862"/>
                </a:cxn>
                <a:cxn ang="0">
                  <a:pos x="4322" y="862"/>
                </a:cxn>
                <a:cxn ang="0">
                  <a:pos x="4353" y="858"/>
                </a:cxn>
                <a:cxn ang="0">
                  <a:pos x="4364" y="856"/>
                </a:cxn>
                <a:cxn ang="0">
                  <a:pos x="4400" y="844"/>
                </a:cxn>
                <a:cxn ang="0">
                  <a:pos x="4411" y="837"/>
                </a:cxn>
                <a:cxn ang="0">
                  <a:pos x="4430" y="826"/>
                </a:cxn>
                <a:cxn ang="0">
                  <a:pos x="4436" y="820"/>
                </a:cxn>
                <a:cxn ang="0">
                  <a:pos x="4448" y="808"/>
                </a:cxn>
                <a:cxn ang="0">
                  <a:pos x="4454" y="802"/>
                </a:cxn>
                <a:cxn ang="0">
                  <a:pos x="4465" y="783"/>
                </a:cxn>
                <a:cxn ang="0">
                  <a:pos x="4472" y="772"/>
                </a:cxn>
                <a:cxn ang="0">
                  <a:pos x="4484" y="736"/>
                </a:cxn>
                <a:cxn ang="0">
                  <a:pos x="4485" y="726"/>
                </a:cxn>
                <a:cxn ang="0">
                  <a:pos x="4490" y="694"/>
                </a:cxn>
                <a:cxn ang="0">
                  <a:pos x="4490" y="676"/>
                </a:cxn>
                <a:cxn ang="0">
                  <a:pos x="4491" y="192"/>
                </a:cxn>
                <a:cxn ang="0">
                  <a:pos x="4488" y="146"/>
                </a:cxn>
                <a:cxn ang="0">
                  <a:pos x="4479" y="108"/>
                </a:cxn>
                <a:cxn ang="0">
                  <a:pos x="4464" y="74"/>
                </a:cxn>
                <a:cxn ang="0">
                  <a:pos x="4443" y="48"/>
                </a:cxn>
                <a:cxn ang="0">
                  <a:pos x="4416" y="26"/>
                </a:cxn>
                <a:cxn ang="0">
                  <a:pos x="4383" y="12"/>
                </a:cxn>
                <a:cxn ang="0">
                  <a:pos x="4344" y="2"/>
                </a:cxn>
                <a:cxn ang="0">
                  <a:pos x="4299" y="0"/>
                </a:cxn>
              </a:cxnLst>
              <a:rect l="0" t="0" r="r" b="b"/>
              <a:pathLst>
                <a:path w="4491" h="864">
                  <a:moveTo>
                    <a:pt x="192" y="0"/>
                  </a:moveTo>
                  <a:lnTo>
                    <a:pt x="168" y="0"/>
                  </a:lnTo>
                  <a:lnTo>
                    <a:pt x="146" y="2"/>
                  </a:lnTo>
                  <a:lnTo>
                    <a:pt x="126" y="6"/>
                  </a:lnTo>
                  <a:lnTo>
                    <a:pt x="108" y="12"/>
                  </a:lnTo>
                  <a:lnTo>
                    <a:pt x="90" y="18"/>
                  </a:lnTo>
                  <a:lnTo>
                    <a:pt x="74" y="26"/>
                  </a:lnTo>
                  <a:lnTo>
                    <a:pt x="60" y="36"/>
                  </a:lnTo>
                  <a:lnTo>
                    <a:pt x="48" y="48"/>
                  </a:lnTo>
                  <a:lnTo>
                    <a:pt x="36" y="60"/>
                  </a:lnTo>
                  <a:lnTo>
                    <a:pt x="26" y="74"/>
                  </a:lnTo>
                  <a:lnTo>
                    <a:pt x="18" y="90"/>
                  </a:lnTo>
                  <a:lnTo>
                    <a:pt x="12" y="108"/>
                  </a:lnTo>
                  <a:lnTo>
                    <a:pt x="6" y="126"/>
                  </a:lnTo>
                  <a:lnTo>
                    <a:pt x="2" y="146"/>
                  </a:lnTo>
                  <a:lnTo>
                    <a:pt x="0" y="168"/>
                  </a:lnTo>
                  <a:lnTo>
                    <a:pt x="0" y="192"/>
                  </a:lnTo>
                  <a:lnTo>
                    <a:pt x="0" y="672"/>
                  </a:lnTo>
                  <a:lnTo>
                    <a:pt x="0" y="694"/>
                  </a:lnTo>
                  <a:lnTo>
                    <a:pt x="2" y="716"/>
                  </a:lnTo>
                  <a:lnTo>
                    <a:pt x="6" y="736"/>
                  </a:lnTo>
                  <a:lnTo>
                    <a:pt x="12" y="756"/>
                  </a:lnTo>
                  <a:lnTo>
                    <a:pt x="18" y="772"/>
                  </a:lnTo>
                  <a:lnTo>
                    <a:pt x="26" y="788"/>
                  </a:lnTo>
                  <a:lnTo>
                    <a:pt x="36" y="802"/>
                  </a:lnTo>
                  <a:lnTo>
                    <a:pt x="48" y="816"/>
                  </a:lnTo>
                  <a:lnTo>
                    <a:pt x="60" y="826"/>
                  </a:lnTo>
                  <a:lnTo>
                    <a:pt x="74" y="836"/>
                  </a:lnTo>
                  <a:lnTo>
                    <a:pt x="90" y="844"/>
                  </a:lnTo>
                  <a:lnTo>
                    <a:pt x="108" y="852"/>
                  </a:lnTo>
                  <a:lnTo>
                    <a:pt x="126" y="856"/>
                  </a:lnTo>
                  <a:lnTo>
                    <a:pt x="146" y="860"/>
                  </a:lnTo>
                  <a:lnTo>
                    <a:pt x="168" y="862"/>
                  </a:lnTo>
                  <a:lnTo>
                    <a:pt x="192" y="864"/>
                  </a:lnTo>
                  <a:lnTo>
                    <a:pt x="4299" y="864"/>
                  </a:lnTo>
                  <a:lnTo>
                    <a:pt x="4304" y="862"/>
                  </a:lnTo>
                  <a:lnTo>
                    <a:pt x="4310" y="862"/>
                  </a:lnTo>
                  <a:lnTo>
                    <a:pt x="4322" y="862"/>
                  </a:lnTo>
                  <a:lnTo>
                    <a:pt x="4344" y="860"/>
                  </a:lnTo>
                  <a:lnTo>
                    <a:pt x="4353" y="858"/>
                  </a:lnTo>
                  <a:lnTo>
                    <a:pt x="4358" y="856"/>
                  </a:lnTo>
                  <a:lnTo>
                    <a:pt x="4364" y="856"/>
                  </a:lnTo>
                  <a:lnTo>
                    <a:pt x="4383" y="852"/>
                  </a:lnTo>
                  <a:lnTo>
                    <a:pt x="4400" y="844"/>
                  </a:lnTo>
                  <a:lnTo>
                    <a:pt x="4407" y="840"/>
                  </a:lnTo>
                  <a:lnTo>
                    <a:pt x="4411" y="837"/>
                  </a:lnTo>
                  <a:lnTo>
                    <a:pt x="4416" y="836"/>
                  </a:lnTo>
                  <a:lnTo>
                    <a:pt x="4430" y="826"/>
                  </a:lnTo>
                  <a:lnTo>
                    <a:pt x="4433" y="823"/>
                  </a:lnTo>
                  <a:lnTo>
                    <a:pt x="4436" y="820"/>
                  </a:lnTo>
                  <a:lnTo>
                    <a:pt x="4443" y="816"/>
                  </a:lnTo>
                  <a:lnTo>
                    <a:pt x="4448" y="808"/>
                  </a:lnTo>
                  <a:lnTo>
                    <a:pt x="4451" y="805"/>
                  </a:lnTo>
                  <a:lnTo>
                    <a:pt x="4454" y="802"/>
                  </a:lnTo>
                  <a:lnTo>
                    <a:pt x="4464" y="788"/>
                  </a:lnTo>
                  <a:lnTo>
                    <a:pt x="4465" y="783"/>
                  </a:lnTo>
                  <a:lnTo>
                    <a:pt x="4467" y="780"/>
                  </a:lnTo>
                  <a:lnTo>
                    <a:pt x="4472" y="772"/>
                  </a:lnTo>
                  <a:lnTo>
                    <a:pt x="4479" y="756"/>
                  </a:lnTo>
                  <a:lnTo>
                    <a:pt x="4484" y="736"/>
                  </a:lnTo>
                  <a:lnTo>
                    <a:pt x="4484" y="730"/>
                  </a:lnTo>
                  <a:lnTo>
                    <a:pt x="4485" y="726"/>
                  </a:lnTo>
                  <a:lnTo>
                    <a:pt x="4488" y="716"/>
                  </a:lnTo>
                  <a:lnTo>
                    <a:pt x="4490" y="694"/>
                  </a:lnTo>
                  <a:lnTo>
                    <a:pt x="4490" y="682"/>
                  </a:lnTo>
                  <a:lnTo>
                    <a:pt x="4490" y="676"/>
                  </a:lnTo>
                  <a:lnTo>
                    <a:pt x="4491" y="672"/>
                  </a:lnTo>
                  <a:lnTo>
                    <a:pt x="4491" y="192"/>
                  </a:lnTo>
                  <a:lnTo>
                    <a:pt x="4490" y="168"/>
                  </a:lnTo>
                  <a:lnTo>
                    <a:pt x="4488" y="146"/>
                  </a:lnTo>
                  <a:lnTo>
                    <a:pt x="4484" y="126"/>
                  </a:lnTo>
                  <a:lnTo>
                    <a:pt x="4479" y="108"/>
                  </a:lnTo>
                  <a:lnTo>
                    <a:pt x="4472" y="90"/>
                  </a:lnTo>
                  <a:lnTo>
                    <a:pt x="4464" y="74"/>
                  </a:lnTo>
                  <a:lnTo>
                    <a:pt x="4454" y="60"/>
                  </a:lnTo>
                  <a:lnTo>
                    <a:pt x="4443" y="48"/>
                  </a:lnTo>
                  <a:lnTo>
                    <a:pt x="4430" y="36"/>
                  </a:lnTo>
                  <a:lnTo>
                    <a:pt x="4416" y="26"/>
                  </a:lnTo>
                  <a:lnTo>
                    <a:pt x="4400" y="18"/>
                  </a:lnTo>
                  <a:lnTo>
                    <a:pt x="4383" y="12"/>
                  </a:lnTo>
                  <a:lnTo>
                    <a:pt x="4364" y="6"/>
                  </a:lnTo>
                  <a:lnTo>
                    <a:pt x="4344" y="2"/>
                  </a:lnTo>
                  <a:lnTo>
                    <a:pt x="4322" y="0"/>
                  </a:lnTo>
                  <a:lnTo>
                    <a:pt x="4299" y="0"/>
                  </a:lnTo>
                  <a:lnTo>
                    <a:pt x="192" y="0"/>
                  </a:lnTo>
                  <a:close/>
                </a:path>
              </a:pathLst>
            </a:custGeom>
            <a:gradFill rotWithShape="1">
              <a:gsLst>
                <a:gs pos="0">
                  <a:srgbClr val="6AA121">
                    <a:gamma/>
                    <a:shade val="46275"/>
                    <a:invGamma/>
                  </a:srgbClr>
                </a:gs>
                <a:gs pos="50000">
                  <a:srgbClr val="6AA121">
                    <a:alpha val="70000"/>
                  </a:srgbClr>
                </a:gs>
                <a:gs pos="100000">
                  <a:srgbClr val="6AA121">
                    <a:gamma/>
                    <a:shade val="46275"/>
                    <a:invGamma/>
                  </a:srgbClr>
                </a:gs>
              </a:gsLst>
              <a:lin ang="5400000" scaled="1"/>
            </a:gradFill>
            <a:ln w="9525" cap="flat" cmpd="sng">
              <a:solidFill>
                <a:srgbClr val="000000"/>
              </a:solidFill>
              <a:prstDash val="solid"/>
              <a:round/>
              <a:headEnd type="none" w="med" len="med"/>
              <a:tailEnd type="none" w="med" len="med"/>
            </a:ln>
            <a:effectLst/>
          </p:spPr>
          <p:txBody>
            <a:bodyPr tIns="0" bIns="0" anchor="ctr"/>
            <a:lstStyle/>
            <a:p>
              <a:endParaRPr lang="en-US" sz="1400">
                <a:cs typeface="Calibri" pitchFamily="34" charset="0"/>
              </a:endParaRPr>
            </a:p>
          </p:txBody>
        </p:sp>
        <p:sp>
          <p:nvSpPr>
            <p:cNvPr id="23" name="Freeform 505"/>
            <p:cNvSpPr>
              <a:spLocks/>
            </p:cNvSpPr>
            <p:nvPr/>
          </p:nvSpPr>
          <p:spPr bwMode="auto">
            <a:xfrm>
              <a:off x="430213" y="3419694"/>
              <a:ext cx="2376487" cy="457200"/>
            </a:xfrm>
            <a:custGeom>
              <a:avLst/>
              <a:gdLst/>
              <a:ahLst/>
              <a:cxnLst>
                <a:cxn ang="0">
                  <a:pos x="168" y="0"/>
                </a:cxn>
                <a:cxn ang="0">
                  <a:pos x="126" y="6"/>
                </a:cxn>
                <a:cxn ang="0">
                  <a:pos x="90" y="18"/>
                </a:cxn>
                <a:cxn ang="0">
                  <a:pos x="60" y="36"/>
                </a:cxn>
                <a:cxn ang="0">
                  <a:pos x="36" y="60"/>
                </a:cxn>
                <a:cxn ang="0">
                  <a:pos x="18" y="90"/>
                </a:cxn>
                <a:cxn ang="0">
                  <a:pos x="6" y="126"/>
                </a:cxn>
                <a:cxn ang="0">
                  <a:pos x="0" y="168"/>
                </a:cxn>
                <a:cxn ang="0">
                  <a:pos x="0" y="672"/>
                </a:cxn>
                <a:cxn ang="0">
                  <a:pos x="2" y="717"/>
                </a:cxn>
                <a:cxn ang="0">
                  <a:pos x="12" y="756"/>
                </a:cxn>
                <a:cxn ang="0">
                  <a:pos x="26" y="789"/>
                </a:cxn>
                <a:cxn ang="0">
                  <a:pos x="48" y="816"/>
                </a:cxn>
                <a:cxn ang="0">
                  <a:pos x="74" y="837"/>
                </a:cxn>
                <a:cxn ang="0">
                  <a:pos x="108" y="852"/>
                </a:cxn>
                <a:cxn ang="0">
                  <a:pos x="146" y="861"/>
                </a:cxn>
                <a:cxn ang="0">
                  <a:pos x="192" y="864"/>
                </a:cxn>
                <a:cxn ang="0">
                  <a:pos x="4304" y="863"/>
                </a:cxn>
                <a:cxn ang="0">
                  <a:pos x="4322" y="863"/>
                </a:cxn>
                <a:cxn ang="0">
                  <a:pos x="4353" y="858"/>
                </a:cxn>
                <a:cxn ang="0">
                  <a:pos x="4364" y="857"/>
                </a:cxn>
                <a:cxn ang="0">
                  <a:pos x="4400" y="845"/>
                </a:cxn>
                <a:cxn ang="0">
                  <a:pos x="4411" y="838"/>
                </a:cxn>
                <a:cxn ang="0">
                  <a:pos x="4430" y="827"/>
                </a:cxn>
                <a:cxn ang="0">
                  <a:pos x="4436" y="821"/>
                </a:cxn>
                <a:cxn ang="0">
                  <a:pos x="4448" y="809"/>
                </a:cxn>
                <a:cxn ang="0">
                  <a:pos x="4454" y="803"/>
                </a:cxn>
                <a:cxn ang="0">
                  <a:pos x="4465" y="784"/>
                </a:cxn>
                <a:cxn ang="0">
                  <a:pos x="4472" y="773"/>
                </a:cxn>
                <a:cxn ang="0">
                  <a:pos x="4484" y="737"/>
                </a:cxn>
                <a:cxn ang="0">
                  <a:pos x="4485" y="726"/>
                </a:cxn>
                <a:cxn ang="0">
                  <a:pos x="4490" y="695"/>
                </a:cxn>
                <a:cxn ang="0">
                  <a:pos x="4490" y="677"/>
                </a:cxn>
                <a:cxn ang="0">
                  <a:pos x="4491" y="192"/>
                </a:cxn>
                <a:cxn ang="0">
                  <a:pos x="4488" y="147"/>
                </a:cxn>
                <a:cxn ang="0">
                  <a:pos x="4479" y="108"/>
                </a:cxn>
                <a:cxn ang="0">
                  <a:pos x="4464" y="75"/>
                </a:cxn>
                <a:cxn ang="0">
                  <a:pos x="4443" y="48"/>
                </a:cxn>
                <a:cxn ang="0">
                  <a:pos x="4416" y="27"/>
                </a:cxn>
                <a:cxn ang="0">
                  <a:pos x="4383" y="12"/>
                </a:cxn>
                <a:cxn ang="0">
                  <a:pos x="4344" y="3"/>
                </a:cxn>
                <a:cxn ang="0">
                  <a:pos x="4299" y="0"/>
                </a:cxn>
              </a:cxnLst>
              <a:rect l="0" t="0" r="r" b="b"/>
              <a:pathLst>
                <a:path w="4491" h="864">
                  <a:moveTo>
                    <a:pt x="192" y="0"/>
                  </a:moveTo>
                  <a:lnTo>
                    <a:pt x="168" y="0"/>
                  </a:lnTo>
                  <a:lnTo>
                    <a:pt x="146" y="3"/>
                  </a:lnTo>
                  <a:lnTo>
                    <a:pt x="126" y="6"/>
                  </a:lnTo>
                  <a:lnTo>
                    <a:pt x="108" y="12"/>
                  </a:lnTo>
                  <a:lnTo>
                    <a:pt x="90" y="18"/>
                  </a:lnTo>
                  <a:lnTo>
                    <a:pt x="74" y="27"/>
                  </a:lnTo>
                  <a:lnTo>
                    <a:pt x="60" y="36"/>
                  </a:lnTo>
                  <a:lnTo>
                    <a:pt x="48" y="48"/>
                  </a:lnTo>
                  <a:lnTo>
                    <a:pt x="36" y="60"/>
                  </a:lnTo>
                  <a:lnTo>
                    <a:pt x="26" y="75"/>
                  </a:lnTo>
                  <a:lnTo>
                    <a:pt x="18" y="90"/>
                  </a:lnTo>
                  <a:lnTo>
                    <a:pt x="12" y="108"/>
                  </a:lnTo>
                  <a:lnTo>
                    <a:pt x="6" y="126"/>
                  </a:lnTo>
                  <a:lnTo>
                    <a:pt x="2" y="147"/>
                  </a:lnTo>
                  <a:lnTo>
                    <a:pt x="0" y="168"/>
                  </a:lnTo>
                  <a:lnTo>
                    <a:pt x="0" y="192"/>
                  </a:lnTo>
                  <a:lnTo>
                    <a:pt x="0" y="672"/>
                  </a:lnTo>
                  <a:lnTo>
                    <a:pt x="0" y="695"/>
                  </a:lnTo>
                  <a:lnTo>
                    <a:pt x="2" y="717"/>
                  </a:lnTo>
                  <a:lnTo>
                    <a:pt x="6" y="737"/>
                  </a:lnTo>
                  <a:lnTo>
                    <a:pt x="12" y="756"/>
                  </a:lnTo>
                  <a:lnTo>
                    <a:pt x="18" y="773"/>
                  </a:lnTo>
                  <a:lnTo>
                    <a:pt x="26" y="789"/>
                  </a:lnTo>
                  <a:lnTo>
                    <a:pt x="36" y="803"/>
                  </a:lnTo>
                  <a:lnTo>
                    <a:pt x="48" y="816"/>
                  </a:lnTo>
                  <a:lnTo>
                    <a:pt x="60" y="827"/>
                  </a:lnTo>
                  <a:lnTo>
                    <a:pt x="74" y="837"/>
                  </a:lnTo>
                  <a:lnTo>
                    <a:pt x="90" y="845"/>
                  </a:lnTo>
                  <a:lnTo>
                    <a:pt x="108" y="852"/>
                  </a:lnTo>
                  <a:lnTo>
                    <a:pt x="126" y="857"/>
                  </a:lnTo>
                  <a:lnTo>
                    <a:pt x="146" y="861"/>
                  </a:lnTo>
                  <a:lnTo>
                    <a:pt x="168" y="863"/>
                  </a:lnTo>
                  <a:lnTo>
                    <a:pt x="192" y="864"/>
                  </a:lnTo>
                  <a:lnTo>
                    <a:pt x="4299" y="864"/>
                  </a:lnTo>
                  <a:lnTo>
                    <a:pt x="4304" y="863"/>
                  </a:lnTo>
                  <a:lnTo>
                    <a:pt x="4310" y="863"/>
                  </a:lnTo>
                  <a:lnTo>
                    <a:pt x="4322" y="863"/>
                  </a:lnTo>
                  <a:lnTo>
                    <a:pt x="4344" y="861"/>
                  </a:lnTo>
                  <a:lnTo>
                    <a:pt x="4353" y="858"/>
                  </a:lnTo>
                  <a:lnTo>
                    <a:pt x="4358" y="857"/>
                  </a:lnTo>
                  <a:lnTo>
                    <a:pt x="4364" y="857"/>
                  </a:lnTo>
                  <a:lnTo>
                    <a:pt x="4383" y="852"/>
                  </a:lnTo>
                  <a:lnTo>
                    <a:pt x="4400" y="845"/>
                  </a:lnTo>
                  <a:lnTo>
                    <a:pt x="4407" y="840"/>
                  </a:lnTo>
                  <a:lnTo>
                    <a:pt x="4411" y="838"/>
                  </a:lnTo>
                  <a:lnTo>
                    <a:pt x="4416" y="837"/>
                  </a:lnTo>
                  <a:lnTo>
                    <a:pt x="4430" y="827"/>
                  </a:lnTo>
                  <a:lnTo>
                    <a:pt x="4433" y="823"/>
                  </a:lnTo>
                  <a:lnTo>
                    <a:pt x="4436" y="821"/>
                  </a:lnTo>
                  <a:lnTo>
                    <a:pt x="4443" y="816"/>
                  </a:lnTo>
                  <a:lnTo>
                    <a:pt x="4448" y="809"/>
                  </a:lnTo>
                  <a:lnTo>
                    <a:pt x="4451" y="805"/>
                  </a:lnTo>
                  <a:lnTo>
                    <a:pt x="4454" y="803"/>
                  </a:lnTo>
                  <a:lnTo>
                    <a:pt x="4464" y="789"/>
                  </a:lnTo>
                  <a:lnTo>
                    <a:pt x="4465" y="784"/>
                  </a:lnTo>
                  <a:lnTo>
                    <a:pt x="4467" y="780"/>
                  </a:lnTo>
                  <a:lnTo>
                    <a:pt x="4472" y="773"/>
                  </a:lnTo>
                  <a:lnTo>
                    <a:pt x="4479" y="756"/>
                  </a:lnTo>
                  <a:lnTo>
                    <a:pt x="4484" y="737"/>
                  </a:lnTo>
                  <a:lnTo>
                    <a:pt x="4484" y="731"/>
                  </a:lnTo>
                  <a:lnTo>
                    <a:pt x="4485" y="726"/>
                  </a:lnTo>
                  <a:lnTo>
                    <a:pt x="4488" y="717"/>
                  </a:lnTo>
                  <a:lnTo>
                    <a:pt x="4490" y="695"/>
                  </a:lnTo>
                  <a:lnTo>
                    <a:pt x="4490" y="683"/>
                  </a:lnTo>
                  <a:lnTo>
                    <a:pt x="4490" y="677"/>
                  </a:lnTo>
                  <a:lnTo>
                    <a:pt x="4491" y="672"/>
                  </a:lnTo>
                  <a:lnTo>
                    <a:pt x="4491" y="192"/>
                  </a:lnTo>
                  <a:lnTo>
                    <a:pt x="4490" y="168"/>
                  </a:lnTo>
                  <a:lnTo>
                    <a:pt x="4488" y="147"/>
                  </a:lnTo>
                  <a:lnTo>
                    <a:pt x="4484" y="126"/>
                  </a:lnTo>
                  <a:lnTo>
                    <a:pt x="4479" y="108"/>
                  </a:lnTo>
                  <a:lnTo>
                    <a:pt x="4472" y="90"/>
                  </a:lnTo>
                  <a:lnTo>
                    <a:pt x="4464" y="75"/>
                  </a:lnTo>
                  <a:lnTo>
                    <a:pt x="4454" y="60"/>
                  </a:lnTo>
                  <a:lnTo>
                    <a:pt x="4443" y="48"/>
                  </a:lnTo>
                  <a:lnTo>
                    <a:pt x="4430" y="36"/>
                  </a:lnTo>
                  <a:lnTo>
                    <a:pt x="4416" y="27"/>
                  </a:lnTo>
                  <a:lnTo>
                    <a:pt x="4400" y="18"/>
                  </a:lnTo>
                  <a:lnTo>
                    <a:pt x="4383" y="12"/>
                  </a:lnTo>
                  <a:lnTo>
                    <a:pt x="4364" y="6"/>
                  </a:lnTo>
                  <a:lnTo>
                    <a:pt x="4344" y="3"/>
                  </a:lnTo>
                  <a:lnTo>
                    <a:pt x="4322" y="0"/>
                  </a:lnTo>
                  <a:lnTo>
                    <a:pt x="4299" y="0"/>
                  </a:lnTo>
                  <a:lnTo>
                    <a:pt x="192" y="0"/>
                  </a:lnTo>
                  <a:close/>
                </a:path>
              </a:pathLst>
            </a:custGeom>
            <a:gradFill rotWithShape="1">
              <a:gsLst>
                <a:gs pos="0">
                  <a:srgbClr val="6AA121">
                    <a:gamma/>
                    <a:shade val="46275"/>
                    <a:invGamma/>
                  </a:srgbClr>
                </a:gs>
                <a:gs pos="50000">
                  <a:srgbClr val="6AA121">
                    <a:alpha val="60001"/>
                  </a:srgbClr>
                </a:gs>
                <a:gs pos="100000">
                  <a:srgbClr val="6AA121">
                    <a:gamma/>
                    <a:shade val="46275"/>
                    <a:invGamma/>
                  </a:srgbClr>
                </a:gs>
              </a:gsLst>
              <a:lin ang="5400000" scaled="1"/>
            </a:gradFill>
            <a:ln w="9525" cap="flat" cmpd="sng">
              <a:solidFill>
                <a:srgbClr val="000000"/>
              </a:solidFill>
              <a:prstDash val="solid"/>
              <a:round/>
              <a:headEnd type="none" w="med" len="med"/>
              <a:tailEnd type="none" w="med" len="med"/>
            </a:ln>
            <a:effectLst/>
          </p:spPr>
          <p:txBody>
            <a:bodyPr tIns="0" bIns="0" anchor="ctr"/>
            <a:lstStyle/>
            <a:p>
              <a:endParaRPr lang="en-US" sz="1400">
                <a:cs typeface="Calibri" pitchFamily="34" charset="0"/>
              </a:endParaRPr>
            </a:p>
          </p:txBody>
        </p:sp>
        <p:sp>
          <p:nvSpPr>
            <p:cNvPr id="24" name="Freeform 506"/>
            <p:cNvSpPr>
              <a:spLocks/>
            </p:cNvSpPr>
            <p:nvPr/>
          </p:nvSpPr>
          <p:spPr bwMode="auto">
            <a:xfrm>
              <a:off x="430213" y="3878482"/>
              <a:ext cx="2376487" cy="457200"/>
            </a:xfrm>
            <a:custGeom>
              <a:avLst/>
              <a:gdLst/>
              <a:ahLst/>
              <a:cxnLst>
                <a:cxn ang="0">
                  <a:pos x="168" y="0"/>
                </a:cxn>
                <a:cxn ang="0">
                  <a:pos x="126" y="6"/>
                </a:cxn>
                <a:cxn ang="0">
                  <a:pos x="90" y="18"/>
                </a:cxn>
                <a:cxn ang="0">
                  <a:pos x="60" y="36"/>
                </a:cxn>
                <a:cxn ang="0">
                  <a:pos x="36" y="60"/>
                </a:cxn>
                <a:cxn ang="0">
                  <a:pos x="18" y="90"/>
                </a:cxn>
                <a:cxn ang="0">
                  <a:pos x="6" y="126"/>
                </a:cxn>
                <a:cxn ang="0">
                  <a:pos x="0" y="168"/>
                </a:cxn>
                <a:cxn ang="0">
                  <a:pos x="0" y="816"/>
                </a:cxn>
                <a:cxn ang="0">
                  <a:pos x="2" y="850"/>
                </a:cxn>
                <a:cxn ang="0">
                  <a:pos x="7" y="886"/>
                </a:cxn>
                <a:cxn ang="0">
                  <a:pos x="19" y="918"/>
                </a:cxn>
                <a:cxn ang="0">
                  <a:pos x="35" y="945"/>
                </a:cxn>
                <a:cxn ang="0">
                  <a:pos x="56" y="969"/>
                </a:cxn>
                <a:cxn ang="0">
                  <a:pos x="83" y="985"/>
                </a:cxn>
                <a:cxn ang="0">
                  <a:pos x="114" y="997"/>
                </a:cxn>
                <a:cxn ang="0">
                  <a:pos x="150" y="1005"/>
                </a:cxn>
                <a:cxn ang="0">
                  <a:pos x="192" y="1008"/>
                </a:cxn>
                <a:cxn ang="0">
                  <a:pos x="4309" y="1007"/>
                </a:cxn>
                <a:cxn ang="0">
                  <a:pos x="4340" y="1005"/>
                </a:cxn>
                <a:cxn ang="0">
                  <a:pos x="4358" y="1001"/>
                </a:cxn>
                <a:cxn ang="0">
                  <a:pos x="4376" y="997"/>
                </a:cxn>
                <a:cxn ang="0">
                  <a:pos x="4392" y="991"/>
                </a:cxn>
                <a:cxn ang="0">
                  <a:pos x="4407" y="985"/>
                </a:cxn>
                <a:cxn ang="0">
                  <a:pos x="4421" y="977"/>
                </a:cxn>
                <a:cxn ang="0">
                  <a:pos x="4434" y="969"/>
                </a:cxn>
                <a:cxn ang="0">
                  <a:pos x="4454" y="945"/>
                </a:cxn>
                <a:cxn ang="0">
                  <a:pos x="4463" y="931"/>
                </a:cxn>
                <a:cxn ang="0">
                  <a:pos x="4471" y="918"/>
                </a:cxn>
                <a:cxn ang="0">
                  <a:pos x="4477" y="903"/>
                </a:cxn>
                <a:cxn ang="0">
                  <a:pos x="4484" y="876"/>
                </a:cxn>
                <a:cxn ang="0">
                  <a:pos x="4488" y="858"/>
                </a:cxn>
                <a:cxn ang="0">
                  <a:pos x="4490" y="833"/>
                </a:cxn>
                <a:cxn ang="0">
                  <a:pos x="4491" y="192"/>
                </a:cxn>
                <a:cxn ang="0">
                  <a:pos x="4488" y="146"/>
                </a:cxn>
                <a:cxn ang="0">
                  <a:pos x="4479" y="108"/>
                </a:cxn>
                <a:cxn ang="0">
                  <a:pos x="4464" y="74"/>
                </a:cxn>
                <a:cxn ang="0">
                  <a:pos x="4443" y="48"/>
                </a:cxn>
                <a:cxn ang="0">
                  <a:pos x="4416" y="26"/>
                </a:cxn>
                <a:cxn ang="0">
                  <a:pos x="4383" y="12"/>
                </a:cxn>
                <a:cxn ang="0">
                  <a:pos x="4344" y="2"/>
                </a:cxn>
                <a:cxn ang="0">
                  <a:pos x="4299" y="0"/>
                </a:cxn>
              </a:cxnLst>
              <a:rect l="0" t="0" r="r" b="b"/>
              <a:pathLst>
                <a:path w="4491" h="1008">
                  <a:moveTo>
                    <a:pt x="192" y="0"/>
                  </a:moveTo>
                  <a:lnTo>
                    <a:pt x="168" y="0"/>
                  </a:lnTo>
                  <a:lnTo>
                    <a:pt x="146" y="2"/>
                  </a:lnTo>
                  <a:lnTo>
                    <a:pt x="126" y="6"/>
                  </a:lnTo>
                  <a:lnTo>
                    <a:pt x="108" y="12"/>
                  </a:lnTo>
                  <a:lnTo>
                    <a:pt x="90" y="18"/>
                  </a:lnTo>
                  <a:lnTo>
                    <a:pt x="74" y="26"/>
                  </a:lnTo>
                  <a:lnTo>
                    <a:pt x="60" y="36"/>
                  </a:lnTo>
                  <a:lnTo>
                    <a:pt x="48" y="48"/>
                  </a:lnTo>
                  <a:lnTo>
                    <a:pt x="36" y="60"/>
                  </a:lnTo>
                  <a:lnTo>
                    <a:pt x="26" y="74"/>
                  </a:lnTo>
                  <a:lnTo>
                    <a:pt x="18" y="90"/>
                  </a:lnTo>
                  <a:lnTo>
                    <a:pt x="12" y="108"/>
                  </a:lnTo>
                  <a:lnTo>
                    <a:pt x="6" y="126"/>
                  </a:lnTo>
                  <a:lnTo>
                    <a:pt x="2" y="146"/>
                  </a:lnTo>
                  <a:lnTo>
                    <a:pt x="0" y="168"/>
                  </a:lnTo>
                  <a:lnTo>
                    <a:pt x="0" y="192"/>
                  </a:lnTo>
                  <a:lnTo>
                    <a:pt x="0" y="816"/>
                  </a:lnTo>
                  <a:lnTo>
                    <a:pt x="0" y="833"/>
                  </a:lnTo>
                  <a:lnTo>
                    <a:pt x="2" y="850"/>
                  </a:lnTo>
                  <a:lnTo>
                    <a:pt x="3" y="868"/>
                  </a:lnTo>
                  <a:lnTo>
                    <a:pt x="7" y="886"/>
                  </a:lnTo>
                  <a:lnTo>
                    <a:pt x="12" y="903"/>
                  </a:lnTo>
                  <a:lnTo>
                    <a:pt x="19" y="918"/>
                  </a:lnTo>
                  <a:lnTo>
                    <a:pt x="25" y="931"/>
                  </a:lnTo>
                  <a:lnTo>
                    <a:pt x="35" y="945"/>
                  </a:lnTo>
                  <a:lnTo>
                    <a:pt x="44" y="957"/>
                  </a:lnTo>
                  <a:lnTo>
                    <a:pt x="56" y="969"/>
                  </a:lnTo>
                  <a:lnTo>
                    <a:pt x="68" y="977"/>
                  </a:lnTo>
                  <a:lnTo>
                    <a:pt x="83" y="985"/>
                  </a:lnTo>
                  <a:lnTo>
                    <a:pt x="97" y="991"/>
                  </a:lnTo>
                  <a:lnTo>
                    <a:pt x="114" y="997"/>
                  </a:lnTo>
                  <a:lnTo>
                    <a:pt x="131" y="1001"/>
                  </a:lnTo>
                  <a:lnTo>
                    <a:pt x="150" y="1005"/>
                  </a:lnTo>
                  <a:lnTo>
                    <a:pt x="169" y="1007"/>
                  </a:lnTo>
                  <a:lnTo>
                    <a:pt x="192" y="1008"/>
                  </a:lnTo>
                  <a:lnTo>
                    <a:pt x="4299" y="1008"/>
                  </a:lnTo>
                  <a:lnTo>
                    <a:pt x="4309" y="1007"/>
                  </a:lnTo>
                  <a:lnTo>
                    <a:pt x="4320" y="1007"/>
                  </a:lnTo>
                  <a:lnTo>
                    <a:pt x="4340" y="1005"/>
                  </a:lnTo>
                  <a:lnTo>
                    <a:pt x="4349" y="1002"/>
                  </a:lnTo>
                  <a:lnTo>
                    <a:pt x="4358" y="1001"/>
                  </a:lnTo>
                  <a:lnTo>
                    <a:pt x="4367" y="999"/>
                  </a:lnTo>
                  <a:lnTo>
                    <a:pt x="4376" y="997"/>
                  </a:lnTo>
                  <a:lnTo>
                    <a:pt x="4383" y="994"/>
                  </a:lnTo>
                  <a:lnTo>
                    <a:pt x="4392" y="991"/>
                  </a:lnTo>
                  <a:lnTo>
                    <a:pt x="4399" y="988"/>
                  </a:lnTo>
                  <a:lnTo>
                    <a:pt x="4407" y="985"/>
                  </a:lnTo>
                  <a:lnTo>
                    <a:pt x="4413" y="981"/>
                  </a:lnTo>
                  <a:lnTo>
                    <a:pt x="4421" y="977"/>
                  </a:lnTo>
                  <a:lnTo>
                    <a:pt x="4427" y="972"/>
                  </a:lnTo>
                  <a:lnTo>
                    <a:pt x="4434" y="969"/>
                  </a:lnTo>
                  <a:lnTo>
                    <a:pt x="4445" y="957"/>
                  </a:lnTo>
                  <a:lnTo>
                    <a:pt x="4454" y="945"/>
                  </a:lnTo>
                  <a:lnTo>
                    <a:pt x="4458" y="937"/>
                  </a:lnTo>
                  <a:lnTo>
                    <a:pt x="4463" y="931"/>
                  </a:lnTo>
                  <a:lnTo>
                    <a:pt x="4466" y="924"/>
                  </a:lnTo>
                  <a:lnTo>
                    <a:pt x="4471" y="918"/>
                  </a:lnTo>
                  <a:lnTo>
                    <a:pt x="4473" y="910"/>
                  </a:lnTo>
                  <a:lnTo>
                    <a:pt x="4477" y="903"/>
                  </a:lnTo>
                  <a:lnTo>
                    <a:pt x="4483" y="886"/>
                  </a:lnTo>
                  <a:lnTo>
                    <a:pt x="4484" y="876"/>
                  </a:lnTo>
                  <a:lnTo>
                    <a:pt x="4487" y="868"/>
                  </a:lnTo>
                  <a:lnTo>
                    <a:pt x="4488" y="858"/>
                  </a:lnTo>
                  <a:lnTo>
                    <a:pt x="4490" y="850"/>
                  </a:lnTo>
                  <a:lnTo>
                    <a:pt x="4490" y="833"/>
                  </a:lnTo>
                  <a:lnTo>
                    <a:pt x="4491" y="816"/>
                  </a:lnTo>
                  <a:lnTo>
                    <a:pt x="4491" y="192"/>
                  </a:lnTo>
                  <a:lnTo>
                    <a:pt x="4490" y="168"/>
                  </a:lnTo>
                  <a:lnTo>
                    <a:pt x="4488" y="146"/>
                  </a:lnTo>
                  <a:lnTo>
                    <a:pt x="4484" y="126"/>
                  </a:lnTo>
                  <a:lnTo>
                    <a:pt x="4479" y="108"/>
                  </a:lnTo>
                  <a:lnTo>
                    <a:pt x="4472" y="90"/>
                  </a:lnTo>
                  <a:lnTo>
                    <a:pt x="4464" y="74"/>
                  </a:lnTo>
                  <a:lnTo>
                    <a:pt x="4454" y="60"/>
                  </a:lnTo>
                  <a:lnTo>
                    <a:pt x="4443" y="48"/>
                  </a:lnTo>
                  <a:lnTo>
                    <a:pt x="4430" y="36"/>
                  </a:lnTo>
                  <a:lnTo>
                    <a:pt x="4416" y="26"/>
                  </a:lnTo>
                  <a:lnTo>
                    <a:pt x="4400" y="18"/>
                  </a:lnTo>
                  <a:lnTo>
                    <a:pt x="4383" y="12"/>
                  </a:lnTo>
                  <a:lnTo>
                    <a:pt x="4364" y="6"/>
                  </a:lnTo>
                  <a:lnTo>
                    <a:pt x="4344" y="2"/>
                  </a:lnTo>
                  <a:lnTo>
                    <a:pt x="4322" y="0"/>
                  </a:lnTo>
                  <a:lnTo>
                    <a:pt x="4299" y="0"/>
                  </a:lnTo>
                  <a:lnTo>
                    <a:pt x="192" y="0"/>
                  </a:lnTo>
                  <a:close/>
                </a:path>
              </a:pathLst>
            </a:custGeom>
            <a:gradFill rotWithShape="1">
              <a:gsLst>
                <a:gs pos="0">
                  <a:srgbClr val="6AA121">
                    <a:gamma/>
                    <a:shade val="46275"/>
                    <a:invGamma/>
                  </a:srgbClr>
                </a:gs>
                <a:gs pos="50000">
                  <a:srgbClr val="6AA121">
                    <a:alpha val="50000"/>
                  </a:srgbClr>
                </a:gs>
                <a:gs pos="100000">
                  <a:srgbClr val="6AA121">
                    <a:gamma/>
                    <a:shade val="46275"/>
                    <a:invGamma/>
                  </a:srgbClr>
                </a:gs>
              </a:gsLst>
              <a:lin ang="5400000" scaled="1"/>
            </a:gradFill>
            <a:ln w="9525" cap="flat" cmpd="sng">
              <a:solidFill>
                <a:srgbClr val="000000"/>
              </a:solidFill>
              <a:prstDash val="solid"/>
              <a:round/>
              <a:headEnd type="none" w="med" len="med"/>
              <a:tailEnd type="none" w="med" len="med"/>
            </a:ln>
            <a:effectLst/>
          </p:spPr>
          <p:txBody>
            <a:bodyPr tIns="0" bIns="0" anchor="ctr"/>
            <a:lstStyle/>
            <a:p>
              <a:endParaRPr lang="en-US" sz="1400">
                <a:cs typeface="Calibri" pitchFamily="34" charset="0"/>
              </a:endParaRPr>
            </a:p>
          </p:txBody>
        </p:sp>
        <p:sp>
          <p:nvSpPr>
            <p:cNvPr id="25" name="Freeform 507"/>
            <p:cNvSpPr>
              <a:spLocks/>
            </p:cNvSpPr>
            <p:nvPr/>
          </p:nvSpPr>
          <p:spPr bwMode="auto">
            <a:xfrm>
              <a:off x="430213" y="2045162"/>
              <a:ext cx="2360612" cy="457200"/>
            </a:xfrm>
            <a:custGeom>
              <a:avLst/>
              <a:gdLst/>
              <a:ahLst/>
              <a:cxnLst>
                <a:cxn ang="0">
                  <a:pos x="4463" y="192"/>
                </a:cxn>
                <a:cxn ang="0">
                  <a:pos x="4459" y="147"/>
                </a:cxn>
                <a:cxn ang="0">
                  <a:pos x="4451" y="108"/>
                </a:cxn>
                <a:cxn ang="0">
                  <a:pos x="4435" y="75"/>
                </a:cxn>
                <a:cxn ang="0">
                  <a:pos x="4415" y="48"/>
                </a:cxn>
                <a:cxn ang="0">
                  <a:pos x="4387" y="27"/>
                </a:cxn>
                <a:cxn ang="0">
                  <a:pos x="4355" y="12"/>
                </a:cxn>
                <a:cxn ang="0">
                  <a:pos x="4315" y="3"/>
                </a:cxn>
                <a:cxn ang="0">
                  <a:pos x="4271" y="0"/>
                </a:cxn>
                <a:cxn ang="0">
                  <a:pos x="168" y="0"/>
                </a:cxn>
                <a:cxn ang="0">
                  <a:pos x="126" y="6"/>
                </a:cxn>
                <a:cxn ang="0">
                  <a:pos x="90" y="18"/>
                </a:cxn>
                <a:cxn ang="0">
                  <a:pos x="60" y="36"/>
                </a:cxn>
                <a:cxn ang="0">
                  <a:pos x="36" y="60"/>
                </a:cxn>
                <a:cxn ang="0">
                  <a:pos x="18" y="90"/>
                </a:cxn>
                <a:cxn ang="0">
                  <a:pos x="6" y="126"/>
                </a:cxn>
                <a:cxn ang="0">
                  <a:pos x="0" y="168"/>
                </a:cxn>
                <a:cxn ang="0">
                  <a:pos x="0" y="672"/>
                </a:cxn>
                <a:cxn ang="0">
                  <a:pos x="2" y="717"/>
                </a:cxn>
                <a:cxn ang="0">
                  <a:pos x="12" y="756"/>
                </a:cxn>
                <a:cxn ang="0">
                  <a:pos x="26" y="789"/>
                </a:cxn>
                <a:cxn ang="0">
                  <a:pos x="48" y="816"/>
                </a:cxn>
                <a:cxn ang="0">
                  <a:pos x="74" y="837"/>
                </a:cxn>
                <a:cxn ang="0">
                  <a:pos x="108" y="852"/>
                </a:cxn>
                <a:cxn ang="0">
                  <a:pos x="146" y="861"/>
                </a:cxn>
                <a:cxn ang="0">
                  <a:pos x="192" y="864"/>
                </a:cxn>
                <a:cxn ang="0">
                  <a:pos x="4275" y="863"/>
                </a:cxn>
                <a:cxn ang="0">
                  <a:pos x="4293" y="863"/>
                </a:cxn>
                <a:cxn ang="0">
                  <a:pos x="4325" y="858"/>
                </a:cxn>
                <a:cxn ang="0">
                  <a:pos x="4335" y="857"/>
                </a:cxn>
                <a:cxn ang="0">
                  <a:pos x="4371" y="845"/>
                </a:cxn>
                <a:cxn ang="0">
                  <a:pos x="4382" y="838"/>
                </a:cxn>
                <a:cxn ang="0">
                  <a:pos x="4401" y="827"/>
                </a:cxn>
                <a:cxn ang="0">
                  <a:pos x="4407" y="821"/>
                </a:cxn>
                <a:cxn ang="0">
                  <a:pos x="4419" y="809"/>
                </a:cxn>
                <a:cxn ang="0">
                  <a:pos x="4425" y="803"/>
                </a:cxn>
                <a:cxn ang="0">
                  <a:pos x="4436" y="784"/>
                </a:cxn>
                <a:cxn ang="0">
                  <a:pos x="4443" y="773"/>
                </a:cxn>
                <a:cxn ang="0">
                  <a:pos x="4455" y="737"/>
                </a:cxn>
                <a:cxn ang="0">
                  <a:pos x="4457" y="726"/>
                </a:cxn>
                <a:cxn ang="0">
                  <a:pos x="4461" y="695"/>
                </a:cxn>
                <a:cxn ang="0">
                  <a:pos x="4461" y="677"/>
                </a:cxn>
              </a:cxnLst>
              <a:rect l="0" t="0" r="r" b="b"/>
              <a:pathLst>
                <a:path w="4463" h="864">
                  <a:moveTo>
                    <a:pt x="4463" y="672"/>
                  </a:moveTo>
                  <a:lnTo>
                    <a:pt x="4463" y="192"/>
                  </a:lnTo>
                  <a:lnTo>
                    <a:pt x="4461" y="168"/>
                  </a:lnTo>
                  <a:lnTo>
                    <a:pt x="4459" y="147"/>
                  </a:lnTo>
                  <a:lnTo>
                    <a:pt x="4455" y="126"/>
                  </a:lnTo>
                  <a:lnTo>
                    <a:pt x="4451" y="108"/>
                  </a:lnTo>
                  <a:lnTo>
                    <a:pt x="4443" y="90"/>
                  </a:lnTo>
                  <a:lnTo>
                    <a:pt x="4435" y="75"/>
                  </a:lnTo>
                  <a:lnTo>
                    <a:pt x="4425" y="60"/>
                  </a:lnTo>
                  <a:lnTo>
                    <a:pt x="4415" y="48"/>
                  </a:lnTo>
                  <a:lnTo>
                    <a:pt x="4401" y="36"/>
                  </a:lnTo>
                  <a:lnTo>
                    <a:pt x="4387" y="27"/>
                  </a:lnTo>
                  <a:lnTo>
                    <a:pt x="4371" y="18"/>
                  </a:lnTo>
                  <a:lnTo>
                    <a:pt x="4355" y="12"/>
                  </a:lnTo>
                  <a:lnTo>
                    <a:pt x="4335" y="6"/>
                  </a:lnTo>
                  <a:lnTo>
                    <a:pt x="4315" y="3"/>
                  </a:lnTo>
                  <a:lnTo>
                    <a:pt x="4293" y="0"/>
                  </a:lnTo>
                  <a:lnTo>
                    <a:pt x="4271" y="0"/>
                  </a:lnTo>
                  <a:lnTo>
                    <a:pt x="192" y="0"/>
                  </a:lnTo>
                  <a:lnTo>
                    <a:pt x="168" y="0"/>
                  </a:lnTo>
                  <a:lnTo>
                    <a:pt x="146" y="3"/>
                  </a:lnTo>
                  <a:lnTo>
                    <a:pt x="126" y="6"/>
                  </a:lnTo>
                  <a:lnTo>
                    <a:pt x="108" y="12"/>
                  </a:lnTo>
                  <a:lnTo>
                    <a:pt x="90" y="18"/>
                  </a:lnTo>
                  <a:lnTo>
                    <a:pt x="74" y="27"/>
                  </a:lnTo>
                  <a:lnTo>
                    <a:pt x="60" y="36"/>
                  </a:lnTo>
                  <a:lnTo>
                    <a:pt x="48" y="48"/>
                  </a:lnTo>
                  <a:lnTo>
                    <a:pt x="36" y="60"/>
                  </a:lnTo>
                  <a:lnTo>
                    <a:pt x="26" y="75"/>
                  </a:lnTo>
                  <a:lnTo>
                    <a:pt x="18" y="90"/>
                  </a:lnTo>
                  <a:lnTo>
                    <a:pt x="12" y="108"/>
                  </a:lnTo>
                  <a:lnTo>
                    <a:pt x="6" y="126"/>
                  </a:lnTo>
                  <a:lnTo>
                    <a:pt x="2" y="147"/>
                  </a:lnTo>
                  <a:lnTo>
                    <a:pt x="0" y="168"/>
                  </a:lnTo>
                  <a:lnTo>
                    <a:pt x="0" y="192"/>
                  </a:lnTo>
                  <a:lnTo>
                    <a:pt x="0" y="672"/>
                  </a:lnTo>
                  <a:lnTo>
                    <a:pt x="0" y="695"/>
                  </a:lnTo>
                  <a:lnTo>
                    <a:pt x="2" y="717"/>
                  </a:lnTo>
                  <a:lnTo>
                    <a:pt x="6" y="737"/>
                  </a:lnTo>
                  <a:lnTo>
                    <a:pt x="12" y="756"/>
                  </a:lnTo>
                  <a:lnTo>
                    <a:pt x="18" y="773"/>
                  </a:lnTo>
                  <a:lnTo>
                    <a:pt x="26" y="789"/>
                  </a:lnTo>
                  <a:lnTo>
                    <a:pt x="36" y="803"/>
                  </a:lnTo>
                  <a:lnTo>
                    <a:pt x="48" y="816"/>
                  </a:lnTo>
                  <a:lnTo>
                    <a:pt x="60" y="827"/>
                  </a:lnTo>
                  <a:lnTo>
                    <a:pt x="74" y="837"/>
                  </a:lnTo>
                  <a:lnTo>
                    <a:pt x="90" y="845"/>
                  </a:lnTo>
                  <a:lnTo>
                    <a:pt x="108" y="852"/>
                  </a:lnTo>
                  <a:lnTo>
                    <a:pt x="126" y="857"/>
                  </a:lnTo>
                  <a:lnTo>
                    <a:pt x="146" y="861"/>
                  </a:lnTo>
                  <a:lnTo>
                    <a:pt x="168" y="863"/>
                  </a:lnTo>
                  <a:lnTo>
                    <a:pt x="192" y="864"/>
                  </a:lnTo>
                  <a:lnTo>
                    <a:pt x="4271" y="864"/>
                  </a:lnTo>
                  <a:lnTo>
                    <a:pt x="4275" y="863"/>
                  </a:lnTo>
                  <a:lnTo>
                    <a:pt x="4281" y="863"/>
                  </a:lnTo>
                  <a:lnTo>
                    <a:pt x="4293" y="863"/>
                  </a:lnTo>
                  <a:lnTo>
                    <a:pt x="4315" y="861"/>
                  </a:lnTo>
                  <a:lnTo>
                    <a:pt x="4325" y="858"/>
                  </a:lnTo>
                  <a:lnTo>
                    <a:pt x="4329" y="857"/>
                  </a:lnTo>
                  <a:lnTo>
                    <a:pt x="4335" y="857"/>
                  </a:lnTo>
                  <a:lnTo>
                    <a:pt x="4355" y="852"/>
                  </a:lnTo>
                  <a:lnTo>
                    <a:pt x="4371" y="845"/>
                  </a:lnTo>
                  <a:lnTo>
                    <a:pt x="4379" y="840"/>
                  </a:lnTo>
                  <a:lnTo>
                    <a:pt x="4382" y="838"/>
                  </a:lnTo>
                  <a:lnTo>
                    <a:pt x="4387" y="837"/>
                  </a:lnTo>
                  <a:lnTo>
                    <a:pt x="4401" y="827"/>
                  </a:lnTo>
                  <a:lnTo>
                    <a:pt x="4404" y="824"/>
                  </a:lnTo>
                  <a:lnTo>
                    <a:pt x="4407" y="821"/>
                  </a:lnTo>
                  <a:lnTo>
                    <a:pt x="4415" y="816"/>
                  </a:lnTo>
                  <a:lnTo>
                    <a:pt x="4419" y="809"/>
                  </a:lnTo>
                  <a:lnTo>
                    <a:pt x="4422" y="806"/>
                  </a:lnTo>
                  <a:lnTo>
                    <a:pt x="4425" y="803"/>
                  </a:lnTo>
                  <a:lnTo>
                    <a:pt x="4435" y="789"/>
                  </a:lnTo>
                  <a:lnTo>
                    <a:pt x="4436" y="784"/>
                  </a:lnTo>
                  <a:lnTo>
                    <a:pt x="4439" y="780"/>
                  </a:lnTo>
                  <a:lnTo>
                    <a:pt x="4443" y="773"/>
                  </a:lnTo>
                  <a:lnTo>
                    <a:pt x="4451" y="756"/>
                  </a:lnTo>
                  <a:lnTo>
                    <a:pt x="4455" y="737"/>
                  </a:lnTo>
                  <a:lnTo>
                    <a:pt x="4455" y="731"/>
                  </a:lnTo>
                  <a:lnTo>
                    <a:pt x="4457" y="726"/>
                  </a:lnTo>
                  <a:lnTo>
                    <a:pt x="4459" y="717"/>
                  </a:lnTo>
                  <a:lnTo>
                    <a:pt x="4461" y="695"/>
                  </a:lnTo>
                  <a:lnTo>
                    <a:pt x="4461" y="683"/>
                  </a:lnTo>
                  <a:lnTo>
                    <a:pt x="4461" y="677"/>
                  </a:lnTo>
                  <a:lnTo>
                    <a:pt x="4463" y="672"/>
                  </a:lnTo>
                  <a:close/>
                </a:path>
              </a:pathLst>
            </a:custGeom>
            <a:gradFill rotWithShape="1">
              <a:gsLst>
                <a:gs pos="0">
                  <a:srgbClr val="6AA121">
                    <a:gamma/>
                    <a:shade val="46275"/>
                    <a:invGamma/>
                  </a:srgbClr>
                </a:gs>
                <a:gs pos="50000">
                  <a:srgbClr val="6AA121"/>
                </a:gs>
                <a:gs pos="100000">
                  <a:srgbClr val="6AA121">
                    <a:gamma/>
                    <a:shade val="46275"/>
                    <a:invGamma/>
                  </a:srgbClr>
                </a:gs>
              </a:gsLst>
              <a:lin ang="5400000" scaled="1"/>
            </a:gradFill>
            <a:ln w="9525" cap="flat" cmpd="sng">
              <a:solidFill>
                <a:srgbClr val="000000"/>
              </a:solidFill>
              <a:prstDash val="solid"/>
              <a:round/>
              <a:headEnd/>
              <a:tailEnd/>
            </a:ln>
            <a:effectLst/>
          </p:spPr>
          <p:txBody>
            <a:bodyPr tIns="0" bIns="0" anchor="ctr"/>
            <a:lstStyle/>
            <a:p>
              <a:endParaRPr lang="en-US" sz="1400">
                <a:cs typeface="Calibri" pitchFamily="34" charset="0"/>
              </a:endParaRPr>
            </a:p>
          </p:txBody>
        </p:sp>
        <p:sp>
          <p:nvSpPr>
            <p:cNvPr id="26" name="Freeform 508"/>
            <p:cNvSpPr>
              <a:spLocks/>
            </p:cNvSpPr>
            <p:nvPr/>
          </p:nvSpPr>
          <p:spPr bwMode="auto">
            <a:xfrm>
              <a:off x="430213" y="2503950"/>
              <a:ext cx="2365375" cy="457200"/>
            </a:xfrm>
            <a:custGeom>
              <a:avLst/>
              <a:gdLst/>
              <a:ahLst/>
              <a:cxnLst>
                <a:cxn ang="0">
                  <a:pos x="2430" y="0"/>
                </a:cxn>
                <a:cxn ang="0">
                  <a:pos x="192" y="0"/>
                </a:cxn>
                <a:cxn ang="0">
                  <a:pos x="146" y="2"/>
                </a:cxn>
                <a:cxn ang="0">
                  <a:pos x="108" y="12"/>
                </a:cxn>
                <a:cxn ang="0">
                  <a:pos x="74" y="26"/>
                </a:cxn>
                <a:cxn ang="0">
                  <a:pos x="48" y="48"/>
                </a:cxn>
                <a:cxn ang="0">
                  <a:pos x="26" y="74"/>
                </a:cxn>
                <a:cxn ang="0">
                  <a:pos x="12" y="108"/>
                </a:cxn>
                <a:cxn ang="0">
                  <a:pos x="2" y="146"/>
                </a:cxn>
                <a:cxn ang="0">
                  <a:pos x="0" y="192"/>
                </a:cxn>
                <a:cxn ang="0">
                  <a:pos x="0" y="694"/>
                </a:cxn>
                <a:cxn ang="0">
                  <a:pos x="6" y="736"/>
                </a:cxn>
                <a:cxn ang="0">
                  <a:pos x="18" y="772"/>
                </a:cxn>
                <a:cxn ang="0">
                  <a:pos x="36" y="802"/>
                </a:cxn>
                <a:cxn ang="0">
                  <a:pos x="60" y="826"/>
                </a:cxn>
                <a:cxn ang="0">
                  <a:pos x="90" y="844"/>
                </a:cxn>
                <a:cxn ang="0">
                  <a:pos x="126" y="856"/>
                </a:cxn>
                <a:cxn ang="0">
                  <a:pos x="168" y="862"/>
                </a:cxn>
                <a:cxn ang="0">
                  <a:pos x="3131" y="864"/>
                </a:cxn>
                <a:cxn ang="0">
                  <a:pos x="3410" y="864"/>
                </a:cxn>
                <a:cxn ang="0">
                  <a:pos x="4283" y="862"/>
                </a:cxn>
                <a:cxn ang="0">
                  <a:pos x="4301" y="862"/>
                </a:cxn>
                <a:cxn ang="0">
                  <a:pos x="4332" y="858"/>
                </a:cxn>
                <a:cxn ang="0">
                  <a:pos x="4343" y="856"/>
                </a:cxn>
                <a:cxn ang="0">
                  <a:pos x="4379" y="844"/>
                </a:cxn>
                <a:cxn ang="0">
                  <a:pos x="4389" y="837"/>
                </a:cxn>
                <a:cxn ang="0">
                  <a:pos x="4409" y="826"/>
                </a:cxn>
                <a:cxn ang="0">
                  <a:pos x="4415" y="820"/>
                </a:cxn>
                <a:cxn ang="0">
                  <a:pos x="4427" y="808"/>
                </a:cxn>
                <a:cxn ang="0">
                  <a:pos x="4433" y="802"/>
                </a:cxn>
                <a:cxn ang="0">
                  <a:pos x="4443" y="783"/>
                </a:cxn>
                <a:cxn ang="0">
                  <a:pos x="4451" y="772"/>
                </a:cxn>
                <a:cxn ang="0">
                  <a:pos x="4463" y="736"/>
                </a:cxn>
                <a:cxn ang="0">
                  <a:pos x="4464" y="726"/>
                </a:cxn>
                <a:cxn ang="0">
                  <a:pos x="4469" y="694"/>
                </a:cxn>
                <a:cxn ang="0">
                  <a:pos x="4469" y="676"/>
                </a:cxn>
                <a:cxn ang="0">
                  <a:pos x="4470" y="192"/>
                </a:cxn>
                <a:cxn ang="0">
                  <a:pos x="4466" y="146"/>
                </a:cxn>
                <a:cxn ang="0">
                  <a:pos x="4458" y="108"/>
                </a:cxn>
                <a:cxn ang="0">
                  <a:pos x="4442" y="74"/>
                </a:cxn>
                <a:cxn ang="0">
                  <a:pos x="4422" y="48"/>
                </a:cxn>
                <a:cxn ang="0">
                  <a:pos x="4394" y="26"/>
                </a:cxn>
                <a:cxn ang="0">
                  <a:pos x="4362" y="12"/>
                </a:cxn>
                <a:cxn ang="0">
                  <a:pos x="4322" y="2"/>
                </a:cxn>
                <a:cxn ang="0">
                  <a:pos x="4278" y="0"/>
                </a:cxn>
                <a:cxn ang="0">
                  <a:pos x="3385" y="1"/>
                </a:cxn>
                <a:cxn ang="0">
                  <a:pos x="3131" y="1"/>
                </a:cxn>
              </a:cxnLst>
              <a:rect l="0" t="0" r="r" b="b"/>
              <a:pathLst>
                <a:path w="4470" h="864">
                  <a:moveTo>
                    <a:pt x="3131" y="0"/>
                  </a:moveTo>
                  <a:lnTo>
                    <a:pt x="2430" y="0"/>
                  </a:lnTo>
                  <a:lnTo>
                    <a:pt x="2355" y="0"/>
                  </a:lnTo>
                  <a:lnTo>
                    <a:pt x="192" y="0"/>
                  </a:lnTo>
                  <a:lnTo>
                    <a:pt x="168" y="0"/>
                  </a:lnTo>
                  <a:lnTo>
                    <a:pt x="146" y="2"/>
                  </a:lnTo>
                  <a:lnTo>
                    <a:pt x="126" y="6"/>
                  </a:lnTo>
                  <a:lnTo>
                    <a:pt x="108" y="12"/>
                  </a:lnTo>
                  <a:lnTo>
                    <a:pt x="90" y="18"/>
                  </a:lnTo>
                  <a:lnTo>
                    <a:pt x="74" y="26"/>
                  </a:lnTo>
                  <a:lnTo>
                    <a:pt x="60" y="36"/>
                  </a:lnTo>
                  <a:lnTo>
                    <a:pt x="48" y="48"/>
                  </a:lnTo>
                  <a:lnTo>
                    <a:pt x="36" y="60"/>
                  </a:lnTo>
                  <a:lnTo>
                    <a:pt x="26" y="74"/>
                  </a:lnTo>
                  <a:lnTo>
                    <a:pt x="18" y="90"/>
                  </a:lnTo>
                  <a:lnTo>
                    <a:pt x="12" y="108"/>
                  </a:lnTo>
                  <a:lnTo>
                    <a:pt x="6" y="126"/>
                  </a:lnTo>
                  <a:lnTo>
                    <a:pt x="2" y="146"/>
                  </a:lnTo>
                  <a:lnTo>
                    <a:pt x="0" y="168"/>
                  </a:lnTo>
                  <a:lnTo>
                    <a:pt x="0" y="192"/>
                  </a:lnTo>
                  <a:lnTo>
                    <a:pt x="0" y="672"/>
                  </a:lnTo>
                  <a:lnTo>
                    <a:pt x="0" y="694"/>
                  </a:lnTo>
                  <a:lnTo>
                    <a:pt x="2" y="716"/>
                  </a:lnTo>
                  <a:lnTo>
                    <a:pt x="6" y="736"/>
                  </a:lnTo>
                  <a:lnTo>
                    <a:pt x="12" y="756"/>
                  </a:lnTo>
                  <a:lnTo>
                    <a:pt x="18" y="772"/>
                  </a:lnTo>
                  <a:lnTo>
                    <a:pt x="26" y="788"/>
                  </a:lnTo>
                  <a:lnTo>
                    <a:pt x="36" y="802"/>
                  </a:lnTo>
                  <a:lnTo>
                    <a:pt x="48" y="816"/>
                  </a:lnTo>
                  <a:lnTo>
                    <a:pt x="60" y="826"/>
                  </a:lnTo>
                  <a:lnTo>
                    <a:pt x="74" y="836"/>
                  </a:lnTo>
                  <a:lnTo>
                    <a:pt x="90" y="844"/>
                  </a:lnTo>
                  <a:lnTo>
                    <a:pt x="108" y="852"/>
                  </a:lnTo>
                  <a:lnTo>
                    <a:pt x="126" y="856"/>
                  </a:lnTo>
                  <a:lnTo>
                    <a:pt x="146" y="860"/>
                  </a:lnTo>
                  <a:lnTo>
                    <a:pt x="168" y="862"/>
                  </a:lnTo>
                  <a:lnTo>
                    <a:pt x="192" y="864"/>
                  </a:lnTo>
                  <a:lnTo>
                    <a:pt x="3131" y="864"/>
                  </a:lnTo>
                  <a:lnTo>
                    <a:pt x="3385" y="864"/>
                  </a:lnTo>
                  <a:lnTo>
                    <a:pt x="3410" y="864"/>
                  </a:lnTo>
                  <a:lnTo>
                    <a:pt x="4278" y="864"/>
                  </a:lnTo>
                  <a:lnTo>
                    <a:pt x="4283" y="862"/>
                  </a:lnTo>
                  <a:lnTo>
                    <a:pt x="4289" y="862"/>
                  </a:lnTo>
                  <a:lnTo>
                    <a:pt x="4301" y="862"/>
                  </a:lnTo>
                  <a:lnTo>
                    <a:pt x="4322" y="860"/>
                  </a:lnTo>
                  <a:lnTo>
                    <a:pt x="4332" y="858"/>
                  </a:lnTo>
                  <a:lnTo>
                    <a:pt x="4337" y="856"/>
                  </a:lnTo>
                  <a:lnTo>
                    <a:pt x="4343" y="856"/>
                  </a:lnTo>
                  <a:lnTo>
                    <a:pt x="4362" y="852"/>
                  </a:lnTo>
                  <a:lnTo>
                    <a:pt x="4379" y="844"/>
                  </a:lnTo>
                  <a:lnTo>
                    <a:pt x="4386" y="840"/>
                  </a:lnTo>
                  <a:lnTo>
                    <a:pt x="4389" y="837"/>
                  </a:lnTo>
                  <a:lnTo>
                    <a:pt x="4394" y="836"/>
                  </a:lnTo>
                  <a:lnTo>
                    <a:pt x="4409" y="826"/>
                  </a:lnTo>
                  <a:lnTo>
                    <a:pt x="4411" y="823"/>
                  </a:lnTo>
                  <a:lnTo>
                    <a:pt x="4415" y="820"/>
                  </a:lnTo>
                  <a:lnTo>
                    <a:pt x="4422" y="816"/>
                  </a:lnTo>
                  <a:lnTo>
                    <a:pt x="4427" y="808"/>
                  </a:lnTo>
                  <a:lnTo>
                    <a:pt x="4429" y="805"/>
                  </a:lnTo>
                  <a:lnTo>
                    <a:pt x="4433" y="802"/>
                  </a:lnTo>
                  <a:lnTo>
                    <a:pt x="4442" y="788"/>
                  </a:lnTo>
                  <a:lnTo>
                    <a:pt x="4443" y="783"/>
                  </a:lnTo>
                  <a:lnTo>
                    <a:pt x="4446" y="780"/>
                  </a:lnTo>
                  <a:lnTo>
                    <a:pt x="4451" y="772"/>
                  </a:lnTo>
                  <a:lnTo>
                    <a:pt x="4458" y="756"/>
                  </a:lnTo>
                  <a:lnTo>
                    <a:pt x="4463" y="736"/>
                  </a:lnTo>
                  <a:lnTo>
                    <a:pt x="4463" y="730"/>
                  </a:lnTo>
                  <a:lnTo>
                    <a:pt x="4464" y="726"/>
                  </a:lnTo>
                  <a:lnTo>
                    <a:pt x="4466" y="716"/>
                  </a:lnTo>
                  <a:lnTo>
                    <a:pt x="4469" y="694"/>
                  </a:lnTo>
                  <a:lnTo>
                    <a:pt x="4469" y="682"/>
                  </a:lnTo>
                  <a:lnTo>
                    <a:pt x="4469" y="676"/>
                  </a:lnTo>
                  <a:lnTo>
                    <a:pt x="4470" y="672"/>
                  </a:lnTo>
                  <a:lnTo>
                    <a:pt x="4470" y="192"/>
                  </a:lnTo>
                  <a:lnTo>
                    <a:pt x="4469" y="168"/>
                  </a:lnTo>
                  <a:lnTo>
                    <a:pt x="4466" y="146"/>
                  </a:lnTo>
                  <a:lnTo>
                    <a:pt x="4463" y="126"/>
                  </a:lnTo>
                  <a:lnTo>
                    <a:pt x="4458" y="108"/>
                  </a:lnTo>
                  <a:lnTo>
                    <a:pt x="4451" y="90"/>
                  </a:lnTo>
                  <a:lnTo>
                    <a:pt x="4442" y="74"/>
                  </a:lnTo>
                  <a:lnTo>
                    <a:pt x="4433" y="60"/>
                  </a:lnTo>
                  <a:lnTo>
                    <a:pt x="4422" y="48"/>
                  </a:lnTo>
                  <a:lnTo>
                    <a:pt x="4409" y="36"/>
                  </a:lnTo>
                  <a:lnTo>
                    <a:pt x="4394" y="26"/>
                  </a:lnTo>
                  <a:lnTo>
                    <a:pt x="4379" y="18"/>
                  </a:lnTo>
                  <a:lnTo>
                    <a:pt x="4362" y="12"/>
                  </a:lnTo>
                  <a:lnTo>
                    <a:pt x="4343" y="6"/>
                  </a:lnTo>
                  <a:lnTo>
                    <a:pt x="4322" y="2"/>
                  </a:lnTo>
                  <a:lnTo>
                    <a:pt x="4301" y="0"/>
                  </a:lnTo>
                  <a:lnTo>
                    <a:pt x="4278" y="0"/>
                  </a:lnTo>
                  <a:lnTo>
                    <a:pt x="3410" y="0"/>
                  </a:lnTo>
                  <a:lnTo>
                    <a:pt x="3385" y="1"/>
                  </a:lnTo>
                  <a:lnTo>
                    <a:pt x="3258" y="0"/>
                  </a:lnTo>
                  <a:lnTo>
                    <a:pt x="3131" y="1"/>
                  </a:lnTo>
                  <a:lnTo>
                    <a:pt x="3131" y="0"/>
                  </a:lnTo>
                  <a:close/>
                </a:path>
              </a:pathLst>
            </a:custGeom>
            <a:gradFill rotWithShape="1">
              <a:gsLst>
                <a:gs pos="0">
                  <a:srgbClr val="6AA121">
                    <a:gamma/>
                    <a:shade val="46275"/>
                    <a:invGamma/>
                  </a:srgbClr>
                </a:gs>
                <a:gs pos="50000">
                  <a:srgbClr val="6AA121">
                    <a:alpha val="89999"/>
                  </a:srgbClr>
                </a:gs>
                <a:gs pos="100000">
                  <a:srgbClr val="6AA121">
                    <a:gamma/>
                    <a:shade val="46275"/>
                    <a:invGamma/>
                  </a:srgbClr>
                </a:gs>
              </a:gsLst>
              <a:lin ang="5400000" scaled="1"/>
            </a:gradFill>
            <a:ln w="9525" cap="flat" cmpd="sng">
              <a:solidFill>
                <a:srgbClr val="000000"/>
              </a:solidFill>
              <a:prstDash val="solid"/>
              <a:round/>
              <a:headEnd type="none" w="med" len="med"/>
              <a:tailEnd type="none" w="med" len="med"/>
            </a:ln>
            <a:effectLst/>
          </p:spPr>
          <p:txBody>
            <a:bodyPr tIns="0" bIns="0" anchor="ctr"/>
            <a:lstStyle/>
            <a:p>
              <a:endParaRPr lang="en-US" sz="1400">
                <a:cs typeface="Calibri" pitchFamily="34" charset="0"/>
              </a:endParaRPr>
            </a:p>
          </p:txBody>
        </p:sp>
        <p:sp>
          <p:nvSpPr>
            <p:cNvPr id="27" name="Rectangle 509"/>
            <p:cNvSpPr>
              <a:spLocks noChangeArrowheads="1"/>
            </p:cNvSpPr>
            <p:nvPr/>
          </p:nvSpPr>
          <p:spPr bwMode="auto">
            <a:xfrm>
              <a:off x="1161573" y="2183275"/>
              <a:ext cx="639599" cy="161583"/>
            </a:xfrm>
            <a:prstGeom prst="rect">
              <a:avLst/>
            </a:prstGeom>
            <a:noFill/>
            <a:ln w="9525">
              <a:noFill/>
              <a:miter lim="800000"/>
              <a:headEnd/>
              <a:tailEnd/>
            </a:ln>
          </p:spPr>
          <p:txBody>
            <a:bodyPr wrap="none" lIns="0" tIns="0" rIns="0" bIns="0">
              <a:spAutoFit/>
            </a:bodyPr>
            <a:lstStyle/>
            <a:p>
              <a:pPr marL="354013" indent="-354013" defTabSz="941388"/>
              <a:r>
                <a:rPr lang="en-US" sz="1050" b="1" dirty="0">
                  <a:solidFill>
                    <a:schemeClr val="bg1"/>
                  </a:solidFill>
                  <a:cs typeface="Calibri" pitchFamily="34" charset="0"/>
                </a:rPr>
                <a:t>Application</a:t>
              </a:r>
              <a:endParaRPr lang="en-US" sz="1400" dirty="0">
                <a:solidFill>
                  <a:schemeClr val="bg1"/>
                </a:solidFill>
                <a:cs typeface="Calibri" pitchFamily="34" charset="0"/>
              </a:endParaRPr>
            </a:p>
          </p:txBody>
        </p:sp>
        <p:sp>
          <p:nvSpPr>
            <p:cNvPr id="28" name="Rectangle 510"/>
            <p:cNvSpPr>
              <a:spLocks noChangeArrowheads="1"/>
            </p:cNvSpPr>
            <p:nvPr/>
          </p:nvSpPr>
          <p:spPr bwMode="auto">
            <a:xfrm>
              <a:off x="929747" y="2640475"/>
              <a:ext cx="997068" cy="161583"/>
            </a:xfrm>
            <a:prstGeom prst="rect">
              <a:avLst/>
            </a:prstGeom>
            <a:noFill/>
            <a:ln w="9525">
              <a:noFill/>
              <a:miter lim="800000"/>
              <a:headEnd/>
              <a:tailEnd/>
            </a:ln>
          </p:spPr>
          <p:txBody>
            <a:bodyPr wrap="none" lIns="0" tIns="0" rIns="0" bIns="0">
              <a:spAutoFit/>
            </a:bodyPr>
            <a:lstStyle/>
            <a:p>
              <a:pPr marL="354013" indent="-354013" defTabSz="941388"/>
              <a:r>
                <a:rPr lang="en-US" sz="1050" b="1" dirty="0">
                  <a:solidFill>
                    <a:schemeClr val="bg1"/>
                  </a:solidFill>
                  <a:cs typeface="Calibri" pitchFamily="34" charset="0"/>
                </a:rPr>
                <a:t>Operating System</a:t>
              </a:r>
              <a:endParaRPr lang="en-US" sz="1400" dirty="0">
                <a:solidFill>
                  <a:schemeClr val="bg1"/>
                </a:solidFill>
                <a:cs typeface="Calibri" pitchFamily="34" charset="0"/>
              </a:endParaRPr>
            </a:p>
          </p:txBody>
        </p:sp>
        <p:sp>
          <p:nvSpPr>
            <p:cNvPr id="29" name="Rectangle 512"/>
            <p:cNvSpPr>
              <a:spLocks noChangeArrowheads="1"/>
            </p:cNvSpPr>
            <p:nvPr/>
          </p:nvSpPr>
          <p:spPr bwMode="auto">
            <a:xfrm>
              <a:off x="1244957" y="3125905"/>
              <a:ext cx="504946" cy="161583"/>
            </a:xfrm>
            <a:prstGeom prst="rect">
              <a:avLst/>
            </a:prstGeom>
            <a:noFill/>
            <a:ln w="9525">
              <a:noFill/>
              <a:miter lim="800000"/>
              <a:headEnd/>
              <a:tailEnd/>
            </a:ln>
          </p:spPr>
          <p:txBody>
            <a:bodyPr wrap="none" lIns="0" tIns="0" rIns="0" bIns="0">
              <a:spAutoFit/>
            </a:bodyPr>
            <a:lstStyle/>
            <a:p>
              <a:pPr marL="354013" indent="-354013" defTabSz="941388"/>
              <a:r>
                <a:rPr lang="en-US" sz="1050" b="1" dirty="0">
                  <a:solidFill>
                    <a:schemeClr val="bg1"/>
                  </a:solidFill>
                  <a:cs typeface="Calibri" pitchFamily="34" charset="0"/>
                </a:rPr>
                <a:t>NFS/CIFS</a:t>
              </a:r>
              <a:endParaRPr lang="en-US" sz="1400" dirty="0">
                <a:solidFill>
                  <a:schemeClr val="bg1"/>
                </a:solidFill>
                <a:cs typeface="Calibri" pitchFamily="34" charset="0"/>
              </a:endParaRPr>
            </a:p>
          </p:txBody>
        </p:sp>
        <p:sp>
          <p:nvSpPr>
            <p:cNvPr id="30" name="Rectangle 513"/>
            <p:cNvSpPr>
              <a:spLocks noChangeArrowheads="1"/>
            </p:cNvSpPr>
            <p:nvPr/>
          </p:nvSpPr>
          <p:spPr bwMode="auto">
            <a:xfrm>
              <a:off x="1125121" y="3556219"/>
              <a:ext cx="702115" cy="161583"/>
            </a:xfrm>
            <a:prstGeom prst="rect">
              <a:avLst/>
            </a:prstGeom>
            <a:noFill/>
            <a:ln w="9525">
              <a:noFill/>
              <a:miter lim="800000"/>
              <a:headEnd/>
              <a:tailEnd/>
            </a:ln>
          </p:spPr>
          <p:txBody>
            <a:bodyPr wrap="none" lIns="0" tIns="0" rIns="0" bIns="0">
              <a:spAutoFit/>
            </a:bodyPr>
            <a:lstStyle/>
            <a:p>
              <a:pPr marL="354013" indent="-354013" defTabSz="941388"/>
              <a:r>
                <a:rPr lang="en-US" sz="1050" b="1" dirty="0">
                  <a:solidFill>
                    <a:schemeClr val="bg1"/>
                  </a:solidFill>
                  <a:cs typeface="Calibri" pitchFamily="34" charset="0"/>
                </a:rPr>
                <a:t>TCP/IP Stack</a:t>
              </a:r>
              <a:endParaRPr lang="en-US" sz="1400" dirty="0">
                <a:solidFill>
                  <a:schemeClr val="bg1"/>
                </a:solidFill>
                <a:cs typeface="Calibri" pitchFamily="34" charset="0"/>
              </a:endParaRPr>
            </a:p>
          </p:txBody>
        </p:sp>
        <p:sp>
          <p:nvSpPr>
            <p:cNvPr id="31" name="Rectangle 514"/>
            <p:cNvSpPr>
              <a:spLocks noChangeArrowheads="1"/>
            </p:cNvSpPr>
            <p:nvPr/>
          </p:nvSpPr>
          <p:spPr bwMode="auto">
            <a:xfrm>
              <a:off x="911665" y="4003540"/>
              <a:ext cx="1019510" cy="161583"/>
            </a:xfrm>
            <a:prstGeom prst="rect">
              <a:avLst/>
            </a:prstGeom>
            <a:noFill/>
            <a:ln w="9525">
              <a:noFill/>
              <a:miter lim="800000"/>
              <a:headEnd/>
              <a:tailEnd/>
            </a:ln>
          </p:spPr>
          <p:txBody>
            <a:bodyPr wrap="none" lIns="0" tIns="0" rIns="0" bIns="0">
              <a:spAutoFit/>
            </a:bodyPr>
            <a:lstStyle/>
            <a:p>
              <a:pPr marL="354013" indent="-354013" defTabSz="941388"/>
              <a:r>
                <a:rPr lang="en-US" sz="1050" b="1" dirty="0">
                  <a:solidFill>
                    <a:schemeClr val="bg1"/>
                  </a:solidFill>
                  <a:cs typeface="Calibri" pitchFamily="34" charset="0"/>
                </a:rPr>
                <a:t>Network Interface</a:t>
              </a:r>
              <a:endParaRPr lang="en-US" sz="1400" dirty="0">
                <a:solidFill>
                  <a:schemeClr val="bg1"/>
                </a:solidFill>
                <a:cs typeface="Calibri" pitchFamily="34" charset="0"/>
              </a:endParaRPr>
            </a:p>
          </p:txBody>
        </p:sp>
        <p:grpSp>
          <p:nvGrpSpPr>
            <p:cNvPr id="32" name="Group 1007"/>
            <p:cNvGrpSpPr>
              <a:grpSpLocks/>
            </p:cNvGrpSpPr>
            <p:nvPr/>
          </p:nvGrpSpPr>
          <p:grpSpPr bwMode="auto">
            <a:xfrm>
              <a:off x="3048000" y="3691033"/>
              <a:ext cx="317500" cy="317500"/>
              <a:chOff x="1920" y="2880"/>
              <a:chExt cx="200" cy="200"/>
            </a:xfrm>
          </p:grpSpPr>
          <p:sp>
            <p:nvSpPr>
              <p:cNvPr id="54" name="Freeform 1008"/>
              <p:cNvSpPr>
                <a:spLocks/>
              </p:cNvSpPr>
              <p:nvPr/>
            </p:nvSpPr>
            <p:spPr bwMode="auto">
              <a:xfrm>
                <a:off x="1920" y="2880"/>
                <a:ext cx="200" cy="200"/>
              </a:xfrm>
              <a:custGeom>
                <a:avLst/>
                <a:gdLst/>
                <a:ahLst/>
                <a:cxnLst>
                  <a:cxn ang="0">
                    <a:pos x="532" y="489"/>
                  </a:cxn>
                  <a:cxn ang="0">
                    <a:pos x="550" y="466"/>
                  </a:cxn>
                  <a:cxn ang="0">
                    <a:pos x="564" y="441"/>
                  </a:cxn>
                  <a:cxn ang="0">
                    <a:pos x="566" y="431"/>
                  </a:cxn>
                  <a:cxn ang="0">
                    <a:pos x="570" y="427"/>
                  </a:cxn>
                  <a:cxn ang="0">
                    <a:pos x="581" y="401"/>
                  </a:cxn>
                  <a:cxn ang="0">
                    <a:pos x="589" y="373"/>
                  </a:cxn>
                  <a:cxn ang="0">
                    <a:pos x="594" y="352"/>
                  </a:cxn>
                  <a:cxn ang="0">
                    <a:pos x="598" y="330"/>
                  </a:cxn>
                  <a:cxn ang="0">
                    <a:pos x="599" y="315"/>
                  </a:cxn>
                  <a:cxn ang="0">
                    <a:pos x="598" y="269"/>
                  </a:cxn>
                  <a:cxn ang="0">
                    <a:pos x="586" y="210"/>
                  </a:cxn>
                  <a:cxn ang="0">
                    <a:pos x="564" y="157"/>
                  </a:cxn>
                  <a:cxn ang="0">
                    <a:pos x="532" y="109"/>
                  </a:cxn>
                  <a:cxn ang="0">
                    <a:pos x="488" y="66"/>
                  </a:cxn>
                  <a:cxn ang="0">
                    <a:pos x="440" y="33"/>
                  </a:cxn>
                  <a:cxn ang="0">
                    <a:pos x="388" y="11"/>
                  </a:cxn>
                  <a:cxn ang="0">
                    <a:pos x="330" y="1"/>
                  </a:cxn>
                  <a:cxn ang="0">
                    <a:pos x="269" y="1"/>
                  </a:cxn>
                  <a:cxn ang="0">
                    <a:pos x="210" y="11"/>
                  </a:cxn>
                  <a:cxn ang="0">
                    <a:pos x="157" y="33"/>
                  </a:cxn>
                  <a:cxn ang="0">
                    <a:pos x="109" y="66"/>
                  </a:cxn>
                  <a:cxn ang="0">
                    <a:pos x="66" y="109"/>
                  </a:cxn>
                  <a:cxn ang="0">
                    <a:pos x="32" y="157"/>
                  </a:cxn>
                  <a:cxn ang="0">
                    <a:pos x="11" y="210"/>
                  </a:cxn>
                  <a:cxn ang="0">
                    <a:pos x="1" y="269"/>
                  </a:cxn>
                  <a:cxn ang="0">
                    <a:pos x="1" y="330"/>
                  </a:cxn>
                  <a:cxn ang="0">
                    <a:pos x="11" y="388"/>
                  </a:cxn>
                  <a:cxn ang="0">
                    <a:pos x="32" y="441"/>
                  </a:cxn>
                  <a:cxn ang="0">
                    <a:pos x="66" y="489"/>
                  </a:cxn>
                  <a:cxn ang="0">
                    <a:pos x="109" y="532"/>
                  </a:cxn>
                  <a:cxn ang="0">
                    <a:pos x="157" y="564"/>
                  </a:cxn>
                  <a:cxn ang="0">
                    <a:pos x="210" y="586"/>
                  </a:cxn>
                  <a:cxn ang="0">
                    <a:pos x="269" y="598"/>
                  </a:cxn>
                  <a:cxn ang="0">
                    <a:pos x="314" y="599"/>
                  </a:cxn>
                  <a:cxn ang="0">
                    <a:pos x="330" y="598"/>
                  </a:cxn>
                  <a:cxn ang="0">
                    <a:pos x="352" y="594"/>
                  </a:cxn>
                  <a:cxn ang="0">
                    <a:pos x="373" y="589"/>
                  </a:cxn>
                  <a:cxn ang="0">
                    <a:pos x="401" y="581"/>
                  </a:cxn>
                  <a:cxn ang="0">
                    <a:pos x="427" y="570"/>
                  </a:cxn>
                  <a:cxn ang="0">
                    <a:pos x="431" y="567"/>
                  </a:cxn>
                  <a:cxn ang="0">
                    <a:pos x="440" y="564"/>
                  </a:cxn>
                  <a:cxn ang="0">
                    <a:pos x="466" y="550"/>
                  </a:cxn>
                  <a:cxn ang="0">
                    <a:pos x="488" y="532"/>
                  </a:cxn>
                </a:cxnLst>
                <a:rect l="0" t="0" r="r" b="b"/>
                <a:pathLst>
                  <a:path w="600" h="600">
                    <a:moveTo>
                      <a:pt x="512" y="513"/>
                    </a:moveTo>
                    <a:lnTo>
                      <a:pt x="532" y="489"/>
                    </a:lnTo>
                    <a:lnTo>
                      <a:pt x="540" y="477"/>
                    </a:lnTo>
                    <a:lnTo>
                      <a:pt x="550" y="466"/>
                    </a:lnTo>
                    <a:lnTo>
                      <a:pt x="557" y="453"/>
                    </a:lnTo>
                    <a:lnTo>
                      <a:pt x="564" y="441"/>
                    </a:lnTo>
                    <a:lnTo>
                      <a:pt x="566" y="433"/>
                    </a:lnTo>
                    <a:lnTo>
                      <a:pt x="566" y="431"/>
                    </a:lnTo>
                    <a:lnTo>
                      <a:pt x="568" y="430"/>
                    </a:lnTo>
                    <a:lnTo>
                      <a:pt x="570" y="427"/>
                    </a:lnTo>
                    <a:lnTo>
                      <a:pt x="577" y="415"/>
                    </a:lnTo>
                    <a:lnTo>
                      <a:pt x="581" y="401"/>
                    </a:lnTo>
                    <a:lnTo>
                      <a:pt x="586" y="388"/>
                    </a:lnTo>
                    <a:lnTo>
                      <a:pt x="589" y="373"/>
                    </a:lnTo>
                    <a:lnTo>
                      <a:pt x="594" y="360"/>
                    </a:lnTo>
                    <a:lnTo>
                      <a:pt x="594" y="352"/>
                    </a:lnTo>
                    <a:lnTo>
                      <a:pt x="595" y="345"/>
                    </a:lnTo>
                    <a:lnTo>
                      <a:pt x="598" y="330"/>
                    </a:lnTo>
                    <a:lnTo>
                      <a:pt x="598" y="322"/>
                    </a:lnTo>
                    <a:lnTo>
                      <a:pt x="599" y="315"/>
                    </a:lnTo>
                    <a:lnTo>
                      <a:pt x="600" y="300"/>
                    </a:lnTo>
                    <a:lnTo>
                      <a:pt x="598" y="269"/>
                    </a:lnTo>
                    <a:lnTo>
                      <a:pt x="594" y="239"/>
                    </a:lnTo>
                    <a:lnTo>
                      <a:pt x="586" y="210"/>
                    </a:lnTo>
                    <a:lnTo>
                      <a:pt x="577" y="184"/>
                    </a:lnTo>
                    <a:lnTo>
                      <a:pt x="564" y="157"/>
                    </a:lnTo>
                    <a:lnTo>
                      <a:pt x="550" y="133"/>
                    </a:lnTo>
                    <a:lnTo>
                      <a:pt x="532" y="109"/>
                    </a:lnTo>
                    <a:lnTo>
                      <a:pt x="512" y="88"/>
                    </a:lnTo>
                    <a:lnTo>
                      <a:pt x="488" y="66"/>
                    </a:lnTo>
                    <a:lnTo>
                      <a:pt x="466" y="48"/>
                    </a:lnTo>
                    <a:lnTo>
                      <a:pt x="440" y="33"/>
                    </a:lnTo>
                    <a:lnTo>
                      <a:pt x="415" y="22"/>
                    </a:lnTo>
                    <a:lnTo>
                      <a:pt x="388" y="11"/>
                    </a:lnTo>
                    <a:lnTo>
                      <a:pt x="360" y="5"/>
                    </a:lnTo>
                    <a:lnTo>
                      <a:pt x="330" y="1"/>
                    </a:lnTo>
                    <a:lnTo>
                      <a:pt x="300" y="0"/>
                    </a:lnTo>
                    <a:lnTo>
                      <a:pt x="269" y="1"/>
                    </a:lnTo>
                    <a:lnTo>
                      <a:pt x="239" y="5"/>
                    </a:lnTo>
                    <a:lnTo>
                      <a:pt x="210" y="11"/>
                    </a:lnTo>
                    <a:lnTo>
                      <a:pt x="184" y="22"/>
                    </a:lnTo>
                    <a:lnTo>
                      <a:pt x="157" y="33"/>
                    </a:lnTo>
                    <a:lnTo>
                      <a:pt x="133" y="48"/>
                    </a:lnTo>
                    <a:lnTo>
                      <a:pt x="109" y="66"/>
                    </a:lnTo>
                    <a:lnTo>
                      <a:pt x="88" y="88"/>
                    </a:lnTo>
                    <a:lnTo>
                      <a:pt x="66" y="109"/>
                    </a:lnTo>
                    <a:lnTo>
                      <a:pt x="48" y="133"/>
                    </a:lnTo>
                    <a:lnTo>
                      <a:pt x="32" y="157"/>
                    </a:lnTo>
                    <a:lnTo>
                      <a:pt x="22" y="184"/>
                    </a:lnTo>
                    <a:lnTo>
                      <a:pt x="11" y="210"/>
                    </a:lnTo>
                    <a:lnTo>
                      <a:pt x="5" y="239"/>
                    </a:lnTo>
                    <a:lnTo>
                      <a:pt x="1" y="269"/>
                    </a:lnTo>
                    <a:lnTo>
                      <a:pt x="0" y="300"/>
                    </a:lnTo>
                    <a:lnTo>
                      <a:pt x="1" y="330"/>
                    </a:lnTo>
                    <a:lnTo>
                      <a:pt x="5" y="360"/>
                    </a:lnTo>
                    <a:lnTo>
                      <a:pt x="11" y="388"/>
                    </a:lnTo>
                    <a:lnTo>
                      <a:pt x="22" y="415"/>
                    </a:lnTo>
                    <a:lnTo>
                      <a:pt x="32" y="441"/>
                    </a:lnTo>
                    <a:lnTo>
                      <a:pt x="48" y="466"/>
                    </a:lnTo>
                    <a:lnTo>
                      <a:pt x="66" y="489"/>
                    </a:lnTo>
                    <a:lnTo>
                      <a:pt x="88" y="513"/>
                    </a:lnTo>
                    <a:lnTo>
                      <a:pt x="109" y="532"/>
                    </a:lnTo>
                    <a:lnTo>
                      <a:pt x="133" y="550"/>
                    </a:lnTo>
                    <a:lnTo>
                      <a:pt x="157" y="564"/>
                    </a:lnTo>
                    <a:lnTo>
                      <a:pt x="184" y="577"/>
                    </a:lnTo>
                    <a:lnTo>
                      <a:pt x="210" y="586"/>
                    </a:lnTo>
                    <a:lnTo>
                      <a:pt x="239" y="594"/>
                    </a:lnTo>
                    <a:lnTo>
                      <a:pt x="269" y="598"/>
                    </a:lnTo>
                    <a:lnTo>
                      <a:pt x="300" y="600"/>
                    </a:lnTo>
                    <a:lnTo>
                      <a:pt x="314" y="599"/>
                    </a:lnTo>
                    <a:lnTo>
                      <a:pt x="322" y="598"/>
                    </a:lnTo>
                    <a:lnTo>
                      <a:pt x="330" y="598"/>
                    </a:lnTo>
                    <a:lnTo>
                      <a:pt x="344" y="595"/>
                    </a:lnTo>
                    <a:lnTo>
                      <a:pt x="352" y="594"/>
                    </a:lnTo>
                    <a:lnTo>
                      <a:pt x="360" y="594"/>
                    </a:lnTo>
                    <a:lnTo>
                      <a:pt x="373" y="589"/>
                    </a:lnTo>
                    <a:lnTo>
                      <a:pt x="388" y="586"/>
                    </a:lnTo>
                    <a:lnTo>
                      <a:pt x="401" y="581"/>
                    </a:lnTo>
                    <a:lnTo>
                      <a:pt x="415" y="577"/>
                    </a:lnTo>
                    <a:lnTo>
                      <a:pt x="427" y="570"/>
                    </a:lnTo>
                    <a:lnTo>
                      <a:pt x="430" y="568"/>
                    </a:lnTo>
                    <a:lnTo>
                      <a:pt x="431" y="567"/>
                    </a:lnTo>
                    <a:lnTo>
                      <a:pt x="433" y="567"/>
                    </a:lnTo>
                    <a:lnTo>
                      <a:pt x="440" y="564"/>
                    </a:lnTo>
                    <a:lnTo>
                      <a:pt x="452" y="557"/>
                    </a:lnTo>
                    <a:lnTo>
                      <a:pt x="466" y="550"/>
                    </a:lnTo>
                    <a:lnTo>
                      <a:pt x="476" y="540"/>
                    </a:lnTo>
                    <a:lnTo>
                      <a:pt x="488" y="532"/>
                    </a:lnTo>
                    <a:lnTo>
                      <a:pt x="512" y="513"/>
                    </a:lnTo>
                    <a:close/>
                  </a:path>
                </a:pathLst>
              </a:custGeom>
              <a:solidFill>
                <a:srgbClr val="FFFFFF"/>
              </a:solidFill>
              <a:ln w="9525">
                <a:noFill/>
                <a:round/>
                <a:headEnd/>
                <a:tailEnd/>
              </a:ln>
            </p:spPr>
            <p:txBody>
              <a:bodyPr/>
              <a:lstStyle/>
              <a:p>
                <a:endParaRPr lang="en-US" sz="1400">
                  <a:cs typeface="Calibri" pitchFamily="34" charset="0"/>
                </a:endParaRPr>
              </a:p>
            </p:txBody>
          </p:sp>
          <p:sp>
            <p:nvSpPr>
              <p:cNvPr id="55" name="Freeform 1009"/>
              <p:cNvSpPr>
                <a:spLocks/>
              </p:cNvSpPr>
              <p:nvPr/>
            </p:nvSpPr>
            <p:spPr bwMode="auto">
              <a:xfrm>
                <a:off x="1920" y="2880"/>
                <a:ext cx="200" cy="200"/>
              </a:xfrm>
              <a:custGeom>
                <a:avLst/>
                <a:gdLst/>
                <a:ahLst/>
                <a:cxnLst>
                  <a:cxn ang="0">
                    <a:pos x="598" y="269"/>
                  </a:cxn>
                  <a:cxn ang="0">
                    <a:pos x="586" y="210"/>
                  </a:cxn>
                  <a:cxn ang="0">
                    <a:pos x="564" y="157"/>
                  </a:cxn>
                  <a:cxn ang="0">
                    <a:pos x="532" y="109"/>
                  </a:cxn>
                  <a:cxn ang="0">
                    <a:pos x="488" y="66"/>
                  </a:cxn>
                  <a:cxn ang="0">
                    <a:pos x="440" y="33"/>
                  </a:cxn>
                  <a:cxn ang="0">
                    <a:pos x="388" y="11"/>
                  </a:cxn>
                  <a:cxn ang="0">
                    <a:pos x="330" y="1"/>
                  </a:cxn>
                  <a:cxn ang="0">
                    <a:pos x="269" y="1"/>
                  </a:cxn>
                  <a:cxn ang="0">
                    <a:pos x="210" y="11"/>
                  </a:cxn>
                  <a:cxn ang="0">
                    <a:pos x="157" y="33"/>
                  </a:cxn>
                  <a:cxn ang="0">
                    <a:pos x="109" y="66"/>
                  </a:cxn>
                  <a:cxn ang="0">
                    <a:pos x="66" y="109"/>
                  </a:cxn>
                  <a:cxn ang="0">
                    <a:pos x="32" y="157"/>
                  </a:cxn>
                  <a:cxn ang="0">
                    <a:pos x="11" y="210"/>
                  </a:cxn>
                  <a:cxn ang="0">
                    <a:pos x="1" y="269"/>
                  </a:cxn>
                  <a:cxn ang="0">
                    <a:pos x="1" y="330"/>
                  </a:cxn>
                  <a:cxn ang="0">
                    <a:pos x="11" y="388"/>
                  </a:cxn>
                  <a:cxn ang="0">
                    <a:pos x="32" y="441"/>
                  </a:cxn>
                  <a:cxn ang="0">
                    <a:pos x="66" y="489"/>
                  </a:cxn>
                  <a:cxn ang="0">
                    <a:pos x="109" y="532"/>
                  </a:cxn>
                  <a:cxn ang="0">
                    <a:pos x="157" y="564"/>
                  </a:cxn>
                  <a:cxn ang="0">
                    <a:pos x="210" y="586"/>
                  </a:cxn>
                  <a:cxn ang="0">
                    <a:pos x="269" y="598"/>
                  </a:cxn>
                  <a:cxn ang="0">
                    <a:pos x="314" y="599"/>
                  </a:cxn>
                  <a:cxn ang="0">
                    <a:pos x="330" y="598"/>
                  </a:cxn>
                  <a:cxn ang="0">
                    <a:pos x="352" y="594"/>
                  </a:cxn>
                  <a:cxn ang="0">
                    <a:pos x="373" y="589"/>
                  </a:cxn>
                  <a:cxn ang="0">
                    <a:pos x="401" y="581"/>
                  </a:cxn>
                  <a:cxn ang="0">
                    <a:pos x="427" y="570"/>
                  </a:cxn>
                  <a:cxn ang="0">
                    <a:pos x="431" y="567"/>
                  </a:cxn>
                  <a:cxn ang="0">
                    <a:pos x="440" y="564"/>
                  </a:cxn>
                  <a:cxn ang="0">
                    <a:pos x="466" y="550"/>
                  </a:cxn>
                  <a:cxn ang="0">
                    <a:pos x="488" y="532"/>
                  </a:cxn>
                  <a:cxn ang="0">
                    <a:pos x="532" y="489"/>
                  </a:cxn>
                  <a:cxn ang="0">
                    <a:pos x="550" y="466"/>
                  </a:cxn>
                  <a:cxn ang="0">
                    <a:pos x="564" y="441"/>
                  </a:cxn>
                  <a:cxn ang="0">
                    <a:pos x="566" y="431"/>
                  </a:cxn>
                  <a:cxn ang="0">
                    <a:pos x="570" y="427"/>
                  </a:cxn>
                  <a:cxn ang="0">
                    <a:pos x="581" y="401"/>
                  </a:cxn>
                  <a:cxn ang="0">
                    <a:pos x="589" y="373"/>
                  </a:cxn>
                  <a:cxn ang="0">
                    <a:pos x="594" y="352"/>
                  </a:cxn>
                  <a:cxn ang="0">
                    <a:pos x="598" y="330"/>
                  </a:cxn>
                  <a:cxn ang="0">
                    <a:pos x="599" y="315"/>
                  </a:cxn>
                </a:cxnLst>
                <a:rect l="0" t="0" r="r" b="b"/>
                <a:pathLst>
                  <a:path w="600" h="600">
                    <a:moveTo>
                      <a:pt x="600" y="300"/>
                    </a:moveTo>
                    <a:lnTo>
                      <a:pt x="598" y="269"/>
                    </a:lnTo>
                    <a:lnTo>
                      <a:pt x="594" y="239"/>
                    </a:lnTo>
                    <a:lnTo>
                      <a:pt x="586" y="210"/>
                    </a:lnTo>
                    <a:lnTo>
                      <a:pt x="577" y="184"/>
                    </a:lnTo>
                    <a:lnTo>
                      <a:pt x="564" y="157"/>
                    </a:lnTo>
                    <a:lnTo>
                      <a:pt x="550" y="133"/>
                    </a:lnTo>
                    <a:lnTo>
                      <a:pt x="532" y="109"/>
                    </a:lnTo>
                    <a:lnTo>
                      <a:pt x="512" y="88"/>
                    </a:lnTo>
                    <a:lnTo>
                      <a:pt x="488" y="66"/>
                    </a:lnTo>
                    <a:lnTo>
                      <a:pt x="466" y="48"/>
                    </a:lnTo>
                    <a:lnTo>
                      <a:pt x="440" y="33"/>
                    </a:lnTo>
                    <a:lnTo>
                      <a:pt x="415" y="22"/>
                    </a:lnTo>
                    <a:lnTo>
                      <a:pt x="388" y="11"/>
                    </a:lnTo>
                    <a:lnTo>
                      <a:pt x="360" y="5"/>
                    </a:lnTo>
                    <a:lnTo>
                      <a:pt x="330" y="1"/>
                    </a:lnTo>
                    <a:lnTo>
                      <a:pt x="300" y="0"/>
                    </a:lnTo>
                    <a:lnTo>
                      <a:pt x="269" y="1"/>
                    </a:lnTo>
                    <a:lnTo>
                      <a:pt x="239" y="5"/>
                    </a:lnTo>
                    <a:lnTo>
                      <a:pt x="210" y="11"/>
                    </a:lnTo>
                    <a:lnTo>
                      <a:pt x="184" y="22"/>
                    </a:lnTo>
                    <a:lnTo>
                      <a:pt x="157" y="33"/>
                    </a:lnTo>
                    <a:lnTo>
                      <a:pt x="133" y="48"/>
                    </a:lnTo>
                    <a:lnTo>
                      <a:pt x="109" y="66"/>
                    </a:lnTo>
                    <a:lnTo>
                      <a:pt x="88" y="88"/>
                    </a:lnTo>
                    <a:lnTo>
                      <a:pt x="66" y="109"/>
                    </a:lnTo>
                    <a:lnTo>
                      <a:pt x="48" y="133"/>
                    </a:lnTo>
                    <a:lnTo>
                      <a:pt x="32" y="157"/>
                    </a:lnTo>
                    <a:lnTo>
                      <a:pt x="22" y="184"/>
                    </a:lnTo>
                    <a:lnTo>
                      <a:pt x="11" y="210"/>
                    </a:lnTo>
                    <a:lnTo>
                      <a:pt x="5" y="239"/>
                    </a:lnTo>
                    <a:lnTo>
                      <a:pt x="1" y="269"/>
                    </a:lnTo>
                    <a:lnTo>
                      <a:pt x="0" y="300"/>
                    </a:lnTo>
                    <a:lnTo>
                      <a:pt x="1" y="330"/>
                    </a:lnTo>
                    <a:lnTo>
                      <a:pt x="5" y="360"/>
                    </a:lnTo>
                    <a:lnTo>
                      <a:pt x="11" y="388"/>
                    </a:lnTo>
                    <a:lnTo>
                      <a:pt x="22" y="415"/>
                    </a:lnTo>
                    <a:lnTo>
                      <a:pt x="32" y="441"/>
                    </a:lnTo>
                    <a:lnTo>
                      <a:pt x="48" y="466"/>
                    </a:lnTo>
                    <a:lnTo>
                      <a:pt x="66" y="489"/>
                    </a:lnTo>
                    <a:lnTo>
                      <a:pt x="88" y="513"/>
                    </a:lnTo>
                    <a:lnTo>
                      <a:pt x="109" y="532"/>
                    </a:lnTo>
                    <a:lnTo>
                      <a:pt x="133" y="550"/>
                    </a:lnTo>
                    <a:lnTo>
                      <a:pt x="157" y="564"/>
                    </a:lnTo>
                    <a:lnTo>
                      <a:pt x="184" y="577"/>
                    </a:lnTo>
                    <a:lnTo>
                      <a:pt x="210" y="586"/>
                    </a:lnTo>
                    <a:lnTo>
                      <a:pt x="239" y="594"/>
                    </a:lnTo>
                    <a:lnTo>
                      <a:pt x="269" y="598"/>
                    </a:lnTo>
                    <a:lnTo>
                      <a:pt x="300" y="600"/>
                    </a:lnTo>
                    <a:lnTo>
                      <a:pt x="314" y="599"/>
                    </a:lnTo>
                    <a:lnTo>
                      <a:pt x="322" y="598"/>
                    </a:lnTo>
                    <a:lnTo>
                      <a:pt x="330" y="598"/>
                    </a:lnTo>
                    <a:lnTo>
                      <a:pt x="344" y="595"/>
                    </a:lnTo>
                    <a:lnTo>
                      <a:pt x="352" y="594"/>
                    </a:lnTo>
                    <a:lnTo>
                      <a:pt x="360" y="594"/>
                    </a:lnTo>
                    <a:lnTo>
                      <a:pt x="373" y="589"/>
                    </a:lnTo>
                    <a:lnTo>
                      <a:pt x="388" y="586"/>
                    </a:lnTo>
                    <a:lnTo>
                      <a:pt x="401" y="581"/>
                    </a:lnTo>
                    <a:lnTo>
                      <a:pt x="415" y="577"/>
                    </a:lnTo>
                    <a:lnTo>
                      <a:pt x="427" y="570"/>
                    </a:lnTo>
                    <a:lnTo>
                      <a:pt x="430" y="568"/>
                    </a:lnTo>
                    <a:lnTo>
                      <a:pt x="431" y="567"/>
                    </a:lnTo>
                    <a:lnTo>
                      <a:pt x="433" y="567"/>
                    </a:lnTo>
                    <a:lnTo>
                      <a:pt x="440" y="564"/>
                    </a:lnTo>
                    <a:lnTo>
                      <a:pt x="452" y="557"/>
                    </a:lnTo>
                    <a:lnTo>
                      <a:pt x="466" y="550"/>
                    </a:lnTo>
                    <a:lnTo>
                      <a:pt x="476" y="540"/>
                    </a:lnTo>
                    <a:lnTo>
                      <a:pt x="488" y="532"/>
                    </a:lnTo>
                    <a:lnTo>
                      <a:pt x="512" y="513"/>
                    </a:lnTo>
                    <a:lnTo>
                      <a:pt x="532" y="489"/>
                    </a:lnTo>
                    <a:lnTo>
                      <a:pt x="540" y="477"/>
                    </a:lnTo>
                    <a:lnTo>
                      <a:pt x="550" y="466"/>
                    </a:lnTo>
                    <a:lnTo>
                      <a:pt x="557" y="453"/>
                    </a:lnTo>
                    <a:lnTo>
                      <a:pt x="564" y="441"/>
                    </a:lnTo>
                    <a:lnTo>
                      <a:pt x="566" y="433"/>
                    </a:lnTo>
                    <a:lnTo>
                      <a:pt x="566" y="431"/>
                    </a:lnTo>
                    <a:lnTo>
                      <a:pt x="568" y="430"/>
                    </a:lnTo>
                    <a:lnTo>
                      <a:pt x="570" y="427"/>
                    </a:lnTo>
                    <a:lnTo>
                      <a:pt x="577" y="415"/>
                    </a:lnTo>
                    <a:lnTo>
                      <a:pt x="581" y="401"/>
                    </a:lnTo>
                    <a:lnTo>
                      <a:pt x="586" y="388"/>
                    </a:lnTo>
                    <a:lnTo>
                      <a:pt x="589" y="373"/>
                    </a:lnTo>
                    <a:lnTo>
                      <a:pt x="594" y="360"/>
                    </a:lnTo>
                    <a:lnTo>
                      <a:pt x="594" y="352"/>
                    </a:lnTo>
                    <a:lnTo>
                      <a:pt x="595" y="345"/>
                    </a:lnTo>
                    <a:lnTo>
                      <a:pt x="598" y="330"/>
                    </a:lnTo>
                    <a:lnTo>
                      <a:pt x="598" y="322"/>
                    </a:lnTo>
                    <a:lnTo>
                      <a:pt x="599" y="315"/>
                    </a:lnTo>
                    <a:lnTo>
                      <a:pt x="600" y="300"/>
                    </a:lnTo>
                  </a:path>
                </a:pathLst>
              </a:custGeom>
              <a:solidFill>
                <a:srgbClr val="00AFDB"/>
              </a:solidFill>
              <a:ln w="25400" cap="flat" cmpd="sng">
                <a:solidFill>
                  <a:schemeClr val="tx1"/>
                </a:solidFill>
                <a:prstDash val="solid"/>
                <a:round/>
                <a:headEnd/>
                <a:tailEnd/>
              </a:ln>
              <a:effectLst/>
            </p:spPr>
            <p:txBody>
              <a:bodyPr tIns="0" bIns="0" anchor="ctr"/>
              <a:lstStyle/>
              <a:p>
                <a:endParaRPr lang="en-US" sz="1400">
                  <a:cs typeface="Calibri" pitchFamily="34" charset="0"/>
                </a:endParaRPr>
              </a:p>
            </p:txBody>
          </p:sp>
          <p:sp>
            <p:nvSpPr>
              <p:cNvPr id="56" name="Rectangle 1010"/>
              <p:cNvSpPr>
                <a:spLocks noChangeArrowheads="1"/>
              </p:cNvSpPr>
              <p:nvPr/>
            </p:nvSpPr>
            <p:spPr bwMode="auto">
              <a:xfrm>
                <a:off x="1992" y="2916"/>
                <a:ext cx="45" cy="107"/>
              </a:xfrm>
              <a:prstGeom prst="rect">
                <a:avLst/>
              </a:prstGeom>
              <a:noFill/>
              <a:ln w="9525">
                <a:noFill/>
                <a:miter lim="800000"/>
                <a:headEnd/>
                <a:tailEnd/>
              </a:ln>
            </p:spPr>
            <p:txBody>
              <a:bodyPr wrap="none" lIns="0" tIns="0" rIns="0" bIns="0">
                <a:spAutoFit/>
              </a:bodyPr>
              <a:lstStyle/>
              <a:p>
                <a:pPr marL="354013" indent="-354013" defTabSz="941388"/>
                <a:r>
                  <a:rPr lang="en-US" sz="1100" b="1" dirty="0">
                    <a:solidFill>
                      <a:schemeClr val="bg1"/>
                    </a:solidFill>
                    <a:cs typeface="Calibri" pitchFamily="34" charset="0"/>
                  </a:rPr>
                  <a:t>1</a:t>
                </a:r>
                <a:endParaRPr lang="en-US" sz="1600" dirty="0">
                  <a:solidFill>
                    <a:schemeClr val="bg1"/>
                  </a:solidFill>
                  <a:cs typeface="Calibri" pitchFamily="34" charset="0"/>
                </a:endParaRPr>
              </a:p>
            </p:txBody>
          </p:sp>
        </p:grpSp>
        <p:grpSp>
          <p:nvGrpSpPr>
            <p:cNvPr id="33" name="Group 1011"/>
            <p:cNvGrpSpPr>
              <a:grpSpLocks/>
            </p:cNvGrpSpPr>
            <p:nvPr/>
          </p:nvGrpSpPr>
          <p:grpSpPr bwMode="auto">
            <a:xfrm>
              <a:off x="6781800" y="2415116"/>
              <a:ext cx="317500" cy="317500"/>
              <a:chOff x="4272" y="1825"/>
              <a:chExt cx="200" cy="200"/>
            </a:xfrm>
          </p:grpSpPr>
          <p:sp>
            <p:nvSpPr>
              <p:cNvPr id="51" name="Freeform 1012"/>
              <p:cNvSpPr>
                <a:spLocks/>
              </p:cNvSpPr>
              <p:nvPr/>
            </p:nvSpPr>
            <p:spPr bwMode="auto">
              <a:xfrm>
                <a:off x="4272" y="1825"/>
                <a:ext cx="200" cy="200"/>
              </a:xfrm>
              <a:custGeom>
                <a:avLst/>
                <a:gdLst/>
                <a:ahLst/>
                <a:cxnLst>
                  <a:cxn ang="0">
                    <a:pos x="489" y="66"/>
                  </a:cxn>
                  <a:cxn ang="0">
                    <a:pos x="441" y="32"/>
                  </a:cxn>
                  <a:cxn ang="0">
                    <a:pos x="388" y="11"/>
                  </a:cxn>
                  <a:cxn ang="0">
                    <a:pos x="330" y="1"/>
                  </a:cxn>
                  <a:cxn ang="0">
                    <a:pos x="269" y="1"/>
                  </a:cxn>
                  <a:cxn ang="0">
                    <a:pos x="210" y="11"/>
                  </a:cxn>
                  <a:cxn ang="0">
                    <a:pos x="157" y="32"/>
                  </a:cxn>
                  <a:cxn ang="0">
                    <a:pos x="109" y="66"/>
                  </a:cxn>
                  <a:cxn ang="0">
                    <a:pos x="66" y="109"/>
                  </a:cxn>
                  <a:cxn ang="0">
                    <a:pos x="33" y="157"/>
                  </a:cxn>
                  <a:cxn ang="0">
                    <a:pos x="11" y="210"/>
                  </a:cxn>
                  <a:cxn ang="0">
                    <a:pos x="1" y="269"/>
                  </a:cxn>
                  <a:cxn ang="0">
                    <a:pos x="1" y="330"/>
                  </a:cxn>
                  <a:cxn ang="0">
                    <a:pos x="11" y="387"/>
                  </a:cxn>
                  <a:cxn ang="0">
                    <a:pos x="33" y="440"/>
                  </a:cxn>
                  <a:cxn ang="0">
                    <a:pos x="66" y="488"/>
                  </a:cxn>
                  <a:cxn ang="0">
                    <a:pos x="109" y="531"/>
                  </a:cxn>
                  <a:cxn ang="0">
                    <a:pos x="157" y="564"/>
                  </a:cxn>
                  <a:cxn ang="0">
                    <a:pos x="210" y="585"/>
                  </a:cxn>
                  <a:cxn ang="0">
                    <a:pos x="269" y="597"/>
                  </a:cxn>
                  <a:cxn ang="0">
                    <a:pos x="315" y="599"/>
                  </a:cxn>
                  <a:cxn ang="0">
                    <a:pos x="330" y="597"/>
                  </a:cxn>
                  <a:cxn ang="0">
                    <a:pos x="352" y="594"/>
                  </a:cxn>
                  <a:cxn ang="0">
                    <a:pos x="373" y="589"/>
                  </a:cxn>
                  <a:cxn ang="0">
                    <a:pos x="401" y="581"/>
                  </a:cxn>
                  <a:cxn ang="0">
                    <a:pos x="427" y="570"/>
                  </a:cxn>
                  <a:cxn ang="0">
                    <a:pos x="431" y="566"/>
                  </a:cxn>
                  <a:cxn ang="0">
                    <a:pos x="441" y="564"/>
                  </a:cxn>
                  <a:cxn ang="0">
                    <a:pos x="466" y="549"/>
                  </a:cxn>
                  <a:cxn ang="0">
                    <a:pos x="489" y="531"/>
                  </a:cxn>
                  <a:cxn ang="0">
                    <a:pos x="532" y="488"/>
                  </a:cxn>
                  <a:cxn ang="0">
                    <a:pos x="550" y="465"/>
                  </a:cxn>
                  <a:cxn ang="0">
                    <a:pos x="564" y="440"/>
                  </a:cxn>
                  <a:cxn ang="0">
                    <a:pos x="567" y="431"/>
                  </a:cxn>
                  <a:cxn ang="0">
                    <a:pos x="570" y="427"/>
                  </a:cxn>
                  <a:cxn ang="0">
                    <a:pos x="581" y="401"/>
                  </a:cxn>
                  <a:cxn ang="0">
                    <a:pos x="589" y="373"/>
                  </a:cxn>
                  <a:cxn ang="0">
                    <a:pos x="594" y="351"/>
                  </a:cxn>
                  <a:cxn ang="0">
                    <a:pos x="598" y="330"/>
                  </a:cxn>
                  <a:cxn ang="0">
                    <a:pos x="599" y="314"/>
                  </a:cxn>
                  <a:cxn ang="0">
                    <a:pos x="598" y="269"/>
                  </a:cxn>
                  <a:cxn ang="0">
                    <a:pos x="586" y="210"/>
                  </a:cxn>
                  <a:cxn ang="0">
                    <a:pos x="564" y="157"/>
                  </a:cxn>
                  <a:cxn ang="0">
                    <a:pos x="532" y="109"/>
                  </a:cxn>
                </a:cxnLst>
                <a:rect l="0" t="0" r="r" b="b"/>
                <a:pathLst>
                  <a:path w="600" h="600">
                    <a:moveTo>
                      <a:pt x="513" y="87"/>
                    </a:moveTo>
                    <a:lnTo>
                      <a:pt x="489" y="66"/>
                    </a:lnTo>
                    <a:lnTo>
                      <a:pt x="466" y="48"/>
                    </a:lnTo>
                    <a:lnTo>
                      <a:pt x="441" y="32"/>
                    </a:lnTo>
                    <a:lnTo>
                      <a:pt x="415" y="21"/>
                    </a:lnTo>
                    <a:lnTo>
                      <a:pt x="388" y="11"/>
                    </a:lnTo>
                    <a:lnTo>
                      <a:pt x="360" y="5"/>
                    </a:lnTo>
                    <a:lnTo>
                      <a:pt x="330" y="1"/>
                    </a:lnTo>
                    <a:lnTo>
                      <a:pt x="300" y="0"/>
                    </a:lnTo>
                    <a:lnTo>
                      <a:pt x="269" y="1"/>
                    </a:lnTo>
                    <a:lnTo>
                      <a:pt x="239" y="5"/>
                    </a:lnTo>
                    <a:lnTo>
                      <a:pt x="210" y="11"/>
                    </a:lnTo>
                    <a:lnTo>
                      <a:pt x="184" y="21"/>
                    </a:lnTo>
                    <a:lnTo>
                      <a:pt x="157" y="32"/>
                    </a:lnTo>
                    <a:lnTo>
                      <a:pt x="133" y="48"/>
                    </a:lnTo>
                    <a:lnTo>
                      <a:pt x="109" y="66"/>
                    </a:lnTo>
                    <a:lnTo>
                      <a:pt x="88" y="87"/>
                    </a:lnTo>
                    <a:lnTo>
                      <a:pt x="66" y="109"/>
                    </a:lnTo>
                    <a:lnTo>
                      <a:pt x="48" y="133"/>
                    </a:lnTo>
                    <a:lnTo>
                      <a:pt x="33" y="157"/>
                    </a:lnTo>
                    <a:lnTo>
                      <a:pt x="22" y="183"/>
                    </a:lnTo>
                    <a:lnTo>
                      <a:pt x="11" y="210"/>
                    </a:lnTo>
                    <a:lnTo>
                      <a:pt x="5" y="239"/>
                    </a:lnTo>
                    <a:lnTo>
                      <a:pt x="1" y="269"/>
                    </a:lnTo>
                    <a:lnTo>
                      <a:pt x="0" y="300"/>
                    </a:lnTo>
                    <a:lnTo>
                      <a:pt x="1" y="330"/>
                    </a:lnTo>
                    <a:lnTo>
                      <a:pt x="5" y="360"/>
                    </a:lnTo>
                    <a:lnTo>
                      <a:pt x="11" y="387"/>
                    </a:lnTo>
                    <a:lnTo>
                      <a:pt x="22" y="415"/>
                    </a:lnTo>
                    <a:lnTo>
                      <a:pt x="33" y="440"/>
                    </a:lnTo>
                    <a:lnTo>
                      <a:pt x="48" y="465"/>
                    </a:lnTo>
                    <a:lnTo>
                      <a:pt x="66" y="488"/>
                    </a:lnTo>
                    <a:lnTo>
                      <a:pt x="88" y="512"/>
                    </a:lnTo>
                    <a:lnTo>
                      <a:pt x="109" y="531"/>
                    </a:lnTo>
                    <a:lnTo>
                      <a:pt x="133" y="549"/>
                    </a:lnTo>
                    <a:lnTo>
                      <a:pt x="157" y="564"/>
                    </a:lnTo>
                    <a:lnTo>
                      <a:pt x="184" y="577"/>
                    </a:lnTo>
                    <a:lnTo>
                      <a:pt x="210" y="585"/>
                    </a:lnTo>
                    <a:lnTo>
                      <a:pt x="239" y="594"/>
                    </a:lnTo>
                    <a:lnTo>
                      <a:pt x="269" y="597"/>
                    </a:lnTo>
                    <a:lnTo>
                      <a:pt x="300" y="600"/>
                    </a:lnTo>
                    <a:lnTo>
                      <a:pt x="315" y="599"/>
                    </a:lnTo>
                    <a:lnTo>
                      <a:pt x="322" y="597"/>
                    </a:lnTo>
                    <a:lnTo>
                      <a:pt x="330" y="597"/>
                    </a:lnTo>
                    <a:lnTo>
                      <a:pt x="345" y="595"/>
                    </a:lnTo>
                    <a:lnTo>
                      <a:pt x="352" y="594"/>
                    </a:lnTo>
                    <a:lnTo>
                      <a:pt x="360" y="594"/>
                    </a:lnTo>
                    <a:lnTo>
                      <a:pt x="373" y="589"/>
                    </a:lnTo>
                    <a:lnTo>
                      <a:pt x="388" y="585"/>
                    </a:lnTo>
                    <a:lnTo>
                      <a:pt x="401" y="581"/>
                    </a:lnTo>
                    <a:lnTo>
                      <a:pt x="415" y="577"/>
                    </a:lnTo>
                    <a:lnTo>
                      <a:pt x="427" y="570"/>
                    </a:lnTo>
                    <a:lnTo>
                      <a:pt x="430" y="567"/>
                    </a:lnTo>
                    <a:lnTo>
                      <a:pt x="431" y="566"/>
                    </a:lnTo>
                    <a:lnTo>
                      <a:pt x="433" y="566"/>
                    </a:lnTo>
                    <a:lnTo>
                      <a:pt x="441" y="564"/>
                    </a:lnTo>
                    <a:lnTo>
                      <a:pt x="453" y="557"/>
                    </a:lnTo>
                    <a:lnTo>
                      <a:pt x="466" y="549"/>
                    </a:lnTo>
                    <a:lnTo>
                      <a:pt x="477" y="540"/>
                    </a:lnTo>
                    <a:lnTo>
                      <a:pt x="489" y="531"/>
                    </a:lnTo>
                    <a:lnTo>
                      <a:pt x="513" y="512"/>
                    </a:lnTo>
                    <a:lnTo>
                      <a:pt x="532" y="488"/>
                    </a:lnTo>
                    <a:lnTo>
                      <a:pt x="540" y="476"/>
                    </a:lnTo>
                    <a:lnTo>
                      <a:pt x="550" y="465"/>
                    </a:lnTo>
                    <a:lnTo>
                      <a:pt x="557" y="452"/>
                    </a:lnTo>
                    <a:lnTo>
                      <a:pt x="564" y="440"/>
                    </a:lnTo>
                    <a:lnTo>
                      <a:pt x="567" y="433"/>
                    </a:lnTo>
                    <a:lnTo>
                      <a:pt x="567" y="431"/>
                    </a:lnTo>
                    <a:lnTo>
                      <a:pt x="568" y="429"/>
                    </a:lnTo>
                    <a:lnTo>
                      <a:pt x="570" y="427"/>
                    </a:lnTo>
                    <a:lnTo>
                      <a:pt x="577" y="415"/>
                    </a:lnTo>
                    <a:lnTo>
                      <a:pt x="581" y="401"/>
                    </a:lnTo>
                    <a:lnTo>
                      <a:pt x="586" y="387"/>
                    </a:lnTo>
                    <a:lnTo>
                      <a:pt x="589" y="373"/>
                    </a:lnTo>
                    <a:lnTo>
                      <a:pt x="594" y="360"/>
                    </a:lnTo>
                    <a:lnTo>
                      <a:pt x="594" y="351"/>
                    </a:lnTo>
                    <a:lnTo>
                      <a:pt x="595" y="344"/>
                    </a:lnTo>
                    <a:lnTo>
                      <a:pt x="598" y="330"/>
                    </a:lnTo>
                    <a:lnTo>
                      <a:pt x="598" y="321"/>
                    </a:lnTo>
                    <a:lnTo>
                      <a:pt x="599" y="314"/>
                    </a:lnTo>
                    <a:lnTo>
                      <a:pt x="600" y="300"/>
                    </a:lnTo>
                    <a:lnTo>
                      <a:pt x="598" y="269"/>
                    </a:lnTo>
                    <a:lnTo>
                      <a:pt x="594" y="239"/>
                    </a:lnTo>
                    <a:lnTo>
                      <a:pt x="586" y="210"/>
                    </a:lnTo>
                    <a:lnTo>
                      <a:pt x="577" y="183"/>
                    </a:lnTo>
                    <a:lnTo>
                      <a:pt x="564" y="157"/>
                    </a:lnTo>
                    <a:lnTo>
                      <a:pt x="550" y="133"/>
                    </a:lnTo>
                    <a:lnTo>
                      <a:pt x="532" y="109"/>
                    </a:lnTo>
                    <a:lnTo>
                      <a:pt x="513" y="87"/>
                    </a:lnTo>
                    <a:close/>
                  </a:path>
                </a:pathLst>
              </a:custGeom>
              <a:solidFill>
                <a:srgbClr val="FFFFFF"/>
              </a:solidFill>
              <a:ln w="9525">
                <a:noFill/>
                <a:round/>
                <a:headEnd/>
                <a:tailEnd/>
              </a:ln>
            </p:spPr>
            <p:txBody>
              <a:bodyPr/>
              <a:lstStyle/>
              <a:p>
                <a:endParaRPr lang="en-US" sz="1600">
                  <a:cs typeface="Calibri" pitchFamily="34" charset="0"/>
                </a:endParaRPr>
              </a:p>
            </p:txBody>
          </p:sp>
          <p:sp>
            <p:nvSpPr>
              <p:cNvPr id="52" name="Freeform 1013"/>
              <p:cNvSpPr>
                <a:spLocks/>
              </p:cNvSpPr>
              <p:nvPr/>
            </p:nvSpPr>
            <p:spPr bwMode="auto">
              <a:xfrm>
                <a:off x="4272" y="1825"/>
                <a:ext cx="200" cy="200"/>
              </a:xfrm>
              <a:custGeom>
                <a:avLst/>
                <a:gdLst/>
                <a:ahLst/>
                <a:cxnLst>
                  <a:cxn ang="0">
                    <a:pos x="269" y="1"/>
                  </a:cxn>
                  <a:cxn ang="0">
                    <a:pos x="210" y="11"/>
                  </a:cxn>
                  <a:cxn ang="0">
                    <a:pos x="157" y="32"/>
                  </a:cxn>
                  <a:cxn ang="0">
                    <a:pos x="109" y="66"/>
                  </a:cxn>
                  <a:cxn ang="0">
                    <a:pos x="66" y="109"/>
                  </a:cxn>
                  <a:cxn ang="0">
                    <a:pos x="33" y="157"/>
                  </a:cxn>
                  <a:cxn ang="0">
                    <a:pos x="11" y="210"/>
                  </a:cxn>
                  <a:cxn ang="0">
                    <a:pos x="1" y="269"/>
                  </a:cxn>
                  <a:cxn ang="0">
                    <a:pos x="1" y="330"/>
                  </a:cxn>
                  <a:cxn ang="0">
                    <a:pos x="11" y="387"/>
                  </a:cxn>
                  <a:cxn ang="0">
                    <a:pos x="33" y="440"/>
                  </a:cxn>
                  <a:cxn ang="0">
                    <a:pos x="66" y="488"/>
                  </a:cxn>
                  <a:cxn ang="0">
                    <a:pos x="109" y="531"/>
                  </a:cxn>
                  <a:cxn ang="0">
                    <a:pos x="157" y="564"/>
                  </a:cxn>
                  <a:cxn ang="0">
                    <a:pos x="210" y="585"/>
                  </a:cxn>
                  <a:cxn ang="0">
                    <a:pos x="269" y="597"/>
                  </a:cxn>
                  <a:cxn ang="0">
                    <a:pos x="315" y="599"/>
                  </a:cxn>
                  <a:cxn ang="0">
                    <a:pos x="330" y="597"/>
                  </a:cxn>
                  <a:cxn ang="0">
                    <a:pos x="352" y="594"/>
                  </a:cxn>
                  <a:cxn ang="0">
                    <a:pos x="373" y="589"/>
                  </a:cxn>
                  <a:cxn ang="0">
                    <a:pos x="401" y="581"/>
                  </a:cxn>
                  <a:cxn ang="0">
                    <a:pos x="427" y="570"/>
                  </a:cxn>
                  <a:cxn ang="0">
                    <a:pos x="431" y="566"/>
                  </a:cxn>
                  <a:cxn ang="0">
                    <a:pos x="441" y="564"/>
                  </a:cxn>
                  <a:cxn ang="0">
                    <a:pos x="466" y="549"/>
                  </a:cxn>
                  <a:cxn ang="0">
                    <a:pos x="489" y="531"/>
                  </a:cxn>
                  <a:cxn ang="0">
                    <a:pos x="532" y="488"/>
                  </a:cxn>
                  <a:cxn ang="0">
                    <a:pos x="550" y="465"/>
                  </a:cxn>
                  <a:cxn ang="0">
                    <a:pos x="564" y="440"/>
                  </a:cxn>
                  <a:cxn ang="0">
                    <a:pos x="567" y="431"/>
                  </a:cxn>
                  <a:cxn ang="0">
                    <a:pos x="570" y="427"/>
                  </a:cxn>
                  <a:cxn ang="0">
                    <a:pos x="581" y="401"/>
                  </a:cxn>
                  <a:cxn ang="0">
                    <a:pos x="589" y="373"/>
                  </a:cxn>
                  <a:cxn ang="0">
                    <a:pos x="594" y="351"/>
                  </a:cxn>
                  <a:cxn ang="0">
                    <a:pos x="598" y="330"/>
                  </a:cxn>
                  <a:cxn ang="0">
                    <a:pos x="599" y="314"/>
                  </a:cxn>
                  <a:cxn ang="0">
                    <a:pos x="598" y="269"/>
                  </a:cxn>
                  <a:cxn ang="0">
                    <a:pos x="586" y="210"/>
                  </a:cxn>
                  <a:cxn ang="0">
                    <a:pos x="564" y="157"/>
                  </a:cxn>
                  <a:cxn ang="0">
                    <a:pos x="532" y="109"/>
                  </a:cxn>
                  <a:cxn ang="0">
                    <a:pos x="489" y="66"/>
                  </a:cxn>
                  <a:cxn ang="0">
                    <a:pos x="441" y="32"/>
                  </a:cxn>
                  <a:cxn ang="0">
                    <a:pos x="388" y="11"/>
                  </a:cxn>
                  <a:cxn ang="0">
                    <a:pos x="330" y="1"/>
                  </a:cxn>
                </a:cxnLst>
                <a:rect l="0" t="0" r="r" b="b"/>
                <a:pathLst>
                  <a:path w="600" h="600">
                    <a:moveTo>
                      <a:pt x="300" y="0"/>
                    </a:moveTo>
                    <a:lnTo>
                      <a:pt x="269" y="1"/>
                    </a:lnTo>
                    <a:lnTo>
                      <a:pt x="239" y="5"/>
                    </a:lnTo>
                    <a:lnTo>
                      <a:pt x="210" y="11"/>
                    </a:lnTo>
                    <a:lnTo>
                      <a:pt x="184" y="21"/>
                    </a:lnTo>
                    <a:lnTo>
                      <a:pt x="157" y="32"/>
                    </a:lnTo>
                    <a:lnTo>
                      <a:pt x="133" y="48"/>
                    </a:lnTo>
                    <a:lnTo>
                      <a:pt x="109" y="66"/>
                    </a:lnTo>
                    <a:lnTo>
                      <a:pt x="88" y="87"/>
                    </a:lnTo>
                    <a:lnTo>
                      <a:pt x="66" y="109"/>
                    </a:lnTo>
                    <a:lnTo>
                      <a:pt x="48" y="133"/>
                    </a:lnTo>
                    <a:lnTo>
                      <a:pt x="33" y="157"/>
                    </a:lnTo>
                    <a:lnTo>
                      <a:pt x="22" y="183"/>
                    </a:lnTo>
                    <a:lnTo>
                      <a:pt x="11" y="210"/>
                    </a:lnTo>
                    <a:lnTo>
                      <a:pt x="5" y="239"/>
                    </a:lnTo>
                    <a:lnTo>
                      <a:pt x="1" y="269"/>
                    </a:lnTo>
                    <a:lnTo>
                      <a:pt x="0" y="300"/>
                    </a:lnTo>
                    <a:lnTo>
                      <a:pt x="1" y="330"/>
                    </a:lnTo>
                    <a:lnTo>
                      <a:pt x="5" y="360"/>
                    </a:lnTo>
                    <a:lnTo>
                      <a:pt x="11" y="387"/>
                    </a:lnTo>
                    <a:lnTo>
                      <a:pt x="22" y="415"/>
                    </a:lnTo>
                    <a:lnTo>
                      <a:pt x="33" y="440"/>
                    </a:lnTo>
                    <a:lnTo>
                      <a:pt x="48" y="465"/>
                    </a:lnTo>
                    <a:lnTo>
                      <a:pt x="66" y="488"/>
                    </a:lnTo>
                    <a:lnTo>
                      <a:pt x="88" y="512"/>
                    </a:lnTo>
                    <a:lnTo>
                      <a:pt x="109" y="531"/>
                    </a:lnTo>
                    <a:lnTo>
                      <a:pt x="133" y="549"/>
                    </a:lnTo>
                    <a:lnTo>
                      <a:pt x="157" y="564"/>
                    </a:lnTo>
                    <a:lnTo>
                      <a:pt x="184" y="577"/>
                    </a:lnTo>
                    <a:lnTo>
                      <a:pt x="210" y="585"/>
                    </a:lnTo>
                    <a:lnTo>
                      <a:pt x="239" y="594"/>
                    </a:lnTo>
                    <a:lnTo>
                      <a:pt x="269" y="597"/>
                    </a:lnTo>
                    <a:lnTo>
                      <a:pt x="300" y="600"/>
                    </a:lnTo>
                    <a:lnTo>
                      <a:pt x="315" y="599"/>
                    </a:lnTo>
                    <a:lnTo>
                      <a:pt x="322" y="597"/>
                    </a:lnTo>
                    <a:lnTo>
                      <a:pt x="330" y="597"/>
                    </a:lnTo>
                    <a:lnTo>
                      <a:pt x="345" y="595"/>
                    </a:lnTo>
                    <a:lnTo>
                      <a:pt x="352" y="594"/>
                    </a:lnTo>
                    <a:lnTo>
                      <a:pt x="360" y="594"/>
                    </a:lnTo>
                    <a:lnTo>
                      <a:pt x="373" y="589"/>
                    </a:lnTo>
                    <a:lnTo>
                      <a:pt x="388" y="585"/>
                    </a:lnTo>
                    <a:lnTo>
                      <a:pt x="401" y="581"/>
                    </a:lnTo>
                    <a:lnTo>
                      <a:pt x="415" y="577"/>
                    </a:lnTo>
                    <a:lnTo>
                      <a:pt x="427" y="570"/>
                    </a:lnTo>
                    <a:lnTo>
                      <a:pt x="430" y="567"/>
                    </a:lnTo>
                    <a:lnTo>
                      <a:pt x="431" y="566"/>
                    </a:lnTo>
                    <a:lnTo>
                      <a:pt x="433" y="566"/>
                    </a:lnTo>
                    <a:lnTo>
                      <a:pt x="441" y="564"/>
                    </a:lnTo>
                    <a:lnTo>
                      <a:pt x="453" y="557"/>
                    </a:lnTo>
                    <a:lnTo>
                      <a:pt x="466" y="549"/>
                    </a:lnTo>
                    <a:lnTo>
                      <a:pt x="477" y="540"/>
                    </a:lnTo>
                    <a:lnTo>
                      <a:pt x="489" y="531"/>
                    </a:lnTo>
                    <a:lnTo>
                      <a:pt x="513" y="512"/>
                    </a:lnTo>
                    <a:lnTo>
                      <a:pt x="532" y="488"/>
                    </a:lnTo>
                    <a:lnTo>
                      <a:pt x="540" y="476"/>
                    </a:lnTo>
                    <a:lnTo>
                      <a:pt x="550" y="465"/>
                    </a:lnTo>
                    <a:lnTo>
                      <a:pt x="557" y="452"/>
                    </a:lnTo>
                    <a:lnTo>
                      <a:pt x="564" y="440"/>
                    </a:lnTo>
                    <a:lnTo>
                      <a:pt x="567" y="433"/>
                    </a:lnTo>
                    <a:lnTo>
                      <a:pt x="567" y="431"/>
                    </a:lnTo>
                    <a:lnTo>
                      <a:pt x="568" y="429"/>
                    </a:lnTo>
                    <a:lnTo>
                      <a:pt x="570" y="427"/>
                    </a:lnTo>
                    <a:lnTo>
                      <a:pt x="577" y="415"/>
                    </a:lnTo>
                    <a:lnTo>
                      <a:pt x="581" y="401"/>
                    </a:lnTo>
                    <a:lnTo>
                      <a:pt x="586" y="387"/>
                    </a:lnTo>
                    <a:lnTo>
                      <a:pt x="589" y="373"/>
                    </a:lnTo>
                    <a:lnTo>
                      <a:pt x="594" y="360"/>
                    </a:lnTo>
                    <a:lnTo>
                      <a:pt x="594" y="351"/>
                    </a:lnTo>
                    <a:lnTo>
                      <a:pt x="595" y="344"/>
                    </a:lnTo>
                    <a:lnTo>
                      <a:pt x="598" y="330"/>
                    </a:lnTo>
                    <a:lnTo>
                      <a:pt x="598" y="321"/>
                    </a:lnTo>
                    <a:lnTo>
                      <a:pt x="599" y="314"/>
                    </a:lnTo>
                    <a:lnTo>
                      <a:pt x="600" y="300"/>
                    </a:lnTo>
                    <a:lnTo>
                      <a:pt x="598" y="269"/>
                    </a:lnTo>
                    <a:lnTo>
                      <a:pt x="594" y="239"/>
                    </a:lnTo>
                    <a:lnTo>
                      <a:pt x="586" y="210"/>
                    </a:lnTo>
                    <a:lnTo>
                      <a:pt x="577" y="183"/>
                    </a:lnTo>
                    <a:lnTo>
                      <a:pt x="564" y="157"/>
                    </a:lnTo>
                    <a:lnTo>
                      <a:pt x="550" y="133"/>
                    </a:lnTo>
                    <a:lnTo>
                      <a:pt x="532" y="109"/>
                    </a:lnTo>
                    <a:lnTo>
                      <a:pt x="513" y="87"/>
                    </a:lnTo>
                    <a:lnTo>
                      <a:pt x="489" y="66"/>
                    </a:lnTo>
                    <a:lnTo>
                      <a:pt x="466" y="48"/>
                    </a:lnTo>
                    <a:lnTo>
                      <a:pt x="441" y="32"/>
                    </a:lnTo>
                    <a:lnTo>
                      <a:pt x="415" y="21"/>
                    </a:lnTo>
                    <a:lnTo>
                      <a:pt x="388" y="11"/>
                    </a:lnTo>
                    <a:lnTo>
                      <a:pt x="360" y="5"/>
                    </a:lnTo>
                    <a:lnTo>
                      <a:pt x="330" y="1"/>
                    </a:lnTo>
                    <a:lnTo>
                      <a:pt x="300" y="0"/>
                    </a:lnTo>
                  </a:path>
                </a:pathLst>
              </a:custGeom>
              <a:solidFill>
                <a:srgbClr val="00AFDB"/>
              </a:solidFill>
              <a:ln w="25400" cap="flat" cmpd="sng">
                <a:solidFill>
                  <a:schemeClr val="tx1"/>
                </a:solidFill>
                <a:prstDash val="solid"/>
                <a:round/>
                <a:headEnd type="none" w="med" len="med"/>
                <a:tailEnd type="none" w="med" len="med"/>
              </a:ln>
              <a:effectLst/>
            </p:spPr>
            <p:txBody>
              <a:bodyPr tIns="0" bIns="0" anchor="ctr"/>
              <a:lstStyle/>
              <a:p>
                <a:endParaRPr lang="en-US" sz="1600">
                  <a:cs typeface="Calibri" pitchFamily="34" charset="0"/>
                </a:endParaRPr>
              </a:p>
            </p:txBody>
          </p:sp>
          <p:sp>
            <p:nvSpPr>
              <p:cNvPr id="53" name="Rectangle 1014"/>
              <p:cNvSpPr>
                <a:spLocks noChangeArrowheads="1"/>
              </p:cNvSpPr>
              <p:nvPr/>
            </p:nvSpPr>
            <p:spPr bwMode="auto">
              <a:xfrm>
                <a:off x="4343" y="1868"/>
                <a:ext cx="45" cy="107"/>
              </a:xfrm>
              <a:prstGeom prst="rect">
                <a:avLst/>
              </a:prstGeom>
              <a:noFill/>
              <a:ln w="9525">
                <a:noFill/>
                <a:miter lim="800000"/>
                <a:headEnd/>
                <a:tailEnd/>
              </a:ln>
            </p:spPr>
            <p:txBody>
              <a:bodyPr wrap="none" lIns="0" tIns="0" rIns="0" bIns="0">
                <a:spAutoFit/>
              </a:bodyPr>
              <a:lstStyle/>
              <a:p>
                <a:pPr marL="354013" indent="-354013" defTabSz="941388"/>
                <a:r>
                  <a:rPr lang="en-US" sz="1100" b="1" dirty="0">
                    <a:solidFill>
                      <a:schemeClr val="bg1"/>
                    </a:solidFill>
                    <a:cs typeface="Calibri" pitchFamily="34" charset="0"/>
                  </a:rPr>
                  <a:t>3</a:t>
                </a:r>
                <a:endParaRPr lang="en-US" sz="1600" dirty="0">
                  <a:solidFill>
                    <a:schemeClr val="bg1"/>
                  </a:solidFill>
                  <a:cs typeface="Calibri" pitchFamily="34" charset="0"/>
                </a:endParaRPr>
              </a:p>
            </p:txBody>
          </p:sp>
        </p:grpSp>
        <p:grpSp>
          <p:nvGrpSpPr>
            <p:cNvPr id="34" name="Group 1015"/>
            <p:cNvGrpSpPr>
              <a:grpSpLocks/>
            </p:cNvGrpSpPr>
            <p:nvPr/>
          </p:nvGrpSpPr>
          <p:grpSpPr bwMode="auto">
            <a:xfrm>
              <a:off x="7315200" y="1795463"/>
              <a:ext cx="317500" cy="317500"/>
              <a:chOff x="4608" y="1392"/>
              <a:chExt cx="200" cy="200"/>
            </a:xfrm>
          </p:grpSpPr>
          <p:sp>
            <p:nvSpPr>
              <p:cNvPr id="48" name="Freeform 1016"/>
              <p:cNvSpPr>
                <a:spLocks/>
              </p:cNvSpPr>
              <p:nvPr/>
            </p:nvSpPr>
            <p:spPr bwMode="auto">
              <a:xfrm>
                <a:off x="4608" y="1392"/>
                <a:ext cx="200" cy="200"/>
              </a:xfrm>
              <a:custGeom>
                <a:avLst/>
                <a:gdLst/>
                <a:ahLst/>
                <a:cxnLst>
                  <a:cxn ang="0">
                    <a:pos x="531" y="489"/>
                  </a:cxn>
                  <a:cxn ang="0">
                    <a:pos x="549" y="466"/>
                  </a:cxn>
                  <a:cxn ang="0">
                    <a:pos x="564" y="441"/>
                  </a:cxn>
                  <a:cxn ang="0">
                    <a:pos x="566" y="431"/>
                  </a:cxn>
                  <a:cxn ang="0">
                    <a:pos x="570" y="427"/>
                  </a:cxn>
                  <a:cxn ang="0">
                    <a:pos x="580" y="401"/>
                  </a:cxn>
                  <a:cxn ang="0">
                    <a:pos x="589" y="373"/>
                  </a:cxn>
                  <a:cxn ang="0">
                    <a:pos x="594" y="352"/>
                  </a:cxn>
                  <a:cxn ang="0">
                    <a:pos x="597" y="330"/>
                  </a:cxn>
                  <a:cxn ang="0">
                    <a:pos x="598" y="315"/>
                  </a:cxn>
                  <a:cxn ang="0">
                    <a:pos x="597" y="269"/>
                  </a:cxn>
                  <a:cxn ang="0">
                    <a:pos x="585" y="210"/>
                  </a:cxn>
                  <a:cxn ang="0">
                    <a:pos x="564" y="157"/>
                  </a:cxn>
                  <a:cxn ang="0">
                    <a:pos x="531" y="109"/>
                  </a:cxn>
                  <a:cxn ang="0">
                    <a:pos x="488" y="66"/>
                  </a:cxn>
                  <a:cxn ang="0">
                    <a:pos x="440" y="33"/>
                  </a:cxn>
                  <a:cxn ang="0">
                    <a:pos x="387" y="11"/>
                  </a:cxn>
                  <a:cxn ang="0">
                    <a:pos x="330" y="1"/>
                  </a:cxn>
                  <a:cxn ang="0">
                    <a:pos x="268" y="1"/>
                  </a:cxn>
                  <a:cxn ang="0">
                    <a:pos x="210" y="11"/>
                  </a:cxn>
                  <a:cxn ang="0">
                    <a:pos x="157" y="33"/>
                  </a:cxn>
                  <a:cxn ang="0">
                    <a:pos x="109" y="66"/>
                  </a:cxn>
                  <a:cxn ang="0">
                    <a:pos x="66" y="109"/>
                  </a:cxn>
                  <a:cxn ang="0">
                    <a:pos x="32" y="157"/>
                  </a:cxn>
                  <a:cxn ang="0">
                    <a:pos x="10" y="210"/>
                  </a:cxn>
                  <a:cxn ang="0">
                    <a:pos x="1" y="269"/>
                  </a:cxn>
                  <a:cxn ang="0">
                    <a:pos x="1" y="330"/>
                  </a:cxn>
                  <a:cxn ang="0">
                    <a:pos x="10" y="388"/>
                  </a:cxn>
                  <a:cxn ang="0">
                    <a:pos x="32" y="441"/>
                  </a:cxn>
                  <a:cxn ang="0">
                    <a:pos x="66" y="489"/>
                  </a:cxn>
                  <a:cxn ang="0">
                    <a:pos x="109" y="532"/>
                  </a:cxn>
                  <a:cxn ang="0">
                    <a:pos x="157" y="564"/>
                  </a:cxn>
                  <a:cxn ang="0">
                    <a:pos x="210" y="586"/>
                  </a:cxn>
                  <a:cxn ang="0">
                    <a:pos x="268" y="598"/>
                  </a:cxn>
                  <a:cxn ang="0">
                    <a:pos x="314" y="599"/>
                  </a:cxn>
                  <a:cxn ang="0">
                    <a:pos x="330" y="598"/>
                  </a:cxn>
                  <a:cxn ang="0">
                    <a:pos x="351" y="594"/>
                  </a:cxn>
                  <a:cxn ang="0">
                    <a:pos x="373" y="590"/>
                  </a:cxn>
                  <a:cxn ang="0">
                    <a:pos x="400" y="581"/>
                  </a:cxn>
                  <a:cxn ang="0">
                    <a:pos x="427" y="570"/>
                  </a:cxn>
                  <a:cxn ang="0">
                    <a:pos x="430" y="567"/>
                  </a:cxn>
                  <a:cxn ang="0">
                    <a:pos x="440" y="564"/>
                  </a:cxn>
                  <a:cxn ang="0">
                    <a:pos x="465" y="550"/>
                  </a:cxn>
                  <a:cxn ang="0">
                    <a:pos x="488" y="532"/>
                  </a:cxn>
                </a:cxnLst>
                <a:rect l="0" t="0" r="r" b="b"/>
                <a:pathLst>
                  <a:path w="600" h="600">
                    <a:moveTo>
                      <a:pt x="512" y="513"/>
                    </a:moveTo>
                    <a:lnTo>
                      <a:pt x="531" y="489"/>
                    </a:lnTo>
                    <a:lnTo>
                      <a:pt x="540" y="477"/>
                    </a:lnTo>
                    <a:lnTo>
                      <a:pt x="549" y="466"/>
                    </a:lnTo>
                    <a:lnTo>
                      <a:pt x="556" y="453"/>
                    </a:lnTo>
                    <a:lnTo>
                      <a:pt x="564" y="441"/>
                    </a:lnTo>
                    <a:lnTo>
                      <a:pt x="566" y="434"/>
                    </a:lnTo>
                    <a:lnTo>
                      <a:pt x="566" y="431"/>
                    </a:lnTo>
                    <a:lnTo>
                      <a:pt x="567" y="430"/>
                    </a:lnTo>
                    <a:lnTo>
                      <a:pt x="570" y="427"/>
                    </a:lnTo>
                    <a:lnTo>
                      <a:pt x="577" y="415"/>
                    </a:lnTo>
                    <a:lnTo>
                      <a:pt x="580" y="401"/>
                    </a:lnTo>
                    <a:lnTo>
                      <a:pt x="585" y="388"/>
                    </a:lnTo>
                    <a:lnTo>
                      <a:pt x="589" y="373"/>
                    </a:lnTo>
                    <a:lnTo>
                      <a:pt x="594" y="360"/>
                    </a:lnTo>
                    <a:lnTo>
                      <a:pt x="594" y="352"/>
                    </a:lnTo>
                    <a:lnTo>
                      <a:pt x="595" y="345"/>
                    </a:lnTo>
                    <a:lnTo>
                      <a:pt x="597" y="330"/>
                    </a:lnTo>
                    <a:lnTo>
                      <a:pt x="597" y="322"/>
                    </a:lnTo>
                    <a:lnTo>
                      <a:pt x="598" y="315"/>
                    </a:lnTo>
                    <a:lnTo>
                      <a:pt x="600" y="300"/>
                    </a:lnTo>
                    <a:lnTo>
                      <a:pt x="597" y="269"/>
                    </a:lnTo>
                    <a:lnTo>
                      <a:pt x="594" y="239"/>
                    </a:lnTo>
                    <a:lnTo>
                      <a:pt x="585" y="210"/>
                    </a:lnTo>
                    <a:lnTo>
                      <a:pt x="577" y="184"/>
                    </a:lnTo>
                    <a:lnTo>
                      <a:pt x="564" y="157"/>
                    </a:lnTo>
                    <a:lnTo>
                      <a:pt x="549" y="133"/>
                    </a:lnTo>
                    <a:lnTo>
                      <a:pt x="531" y="109"/>
                    </a:lnTo>
                    <a:lnTo>
                      <a:pt x="512" y="88"/>
                    </a:lnTo>
                    <a:lnTo>
                      <a:pt x="488" y="66"/>
                    </a:lnTo>
                    <a:lnTo>
                      <a:pt x="465" y="48"/>
                    </a:lnTo>
                    <a:lnTo>
                      <a:pt x="440" y="33"/>
                    </a:lnTo>
                    <a:lnTo>
                      <a:pt x="415" y="22"/>
                    </a:lnTo>
                    <a:lnTo>
                      <a:pt x="387" y="11"/>
                    </a:lnTo>
                    <a:lnTo>
                      <a:pt x="360" y="5"/>
                    </a:lnTo>
                    <a:lnTo>
                      <a:pt x="330" y="1"/>
                    </a:lnTo>
                    <a:lnTo>
                      <a:pt x="300" y="0"/>
                    </a:lnTo>
                    <a:lnTo>
                      <a:pt x="268" y="1"/>
                    </a:lnTo>
                    <a:lnTo>
                      <a:pt x="238" y="5"/>
                    </a:lnTo>
                    <a:lnTo>
                      <a:pt x="210" y="11"/>
                    </a:lnTo>
                    <a:lnTo>
                      <a:pt x="183" y="22"/>
                    </a:lnTo>
                    <a:lnTo>
                      <a:pt x="157" y="33"/>
                    </a:lnTo>
                    <a:lnTo>
                      <a:pt x="133" y="48"/>
                    </a:lnTo>
                    <a:lnTo>
                      <a:pt x="109" y="66"/>
                    </a:lnTo>
                    <a:lnTo>
                      <a:pt x="87" y="88"/>
                    </a:lnTo>
                    <a:lnTo>
                      <a:pt x="66" y="109"/>
                    </a:lnTo>
                    <a:lnTo>
                      <a:pt x="48" y="133"/>
                    </a:lnTo>
                    <a:lnTo>
                      <a:pt x="32" y="157"/>
                    </a:lnTo>
                    <a:lnTo>
                      <a:pt x="21" y="184"/>
                    </a:lnTo>
                    <a:lnTo>
                      <a:pt x="10" y="210"/>
                    </a:lnTo>
                    <a:lnTo>
                      <a:pt x="4" y="239"/>
                    </a:lnTo>
                    <a:lnTo>
                      <a:pt x="1" y="269"/>
                    </a:lnTo>
                    <a:lnTo>
                      <a:pt x="0" y="300"/>
                    </a:lnTo>
                    <a:lnTo>
                      <a:pt x="1" y="330"/>
                    </a:lnTo>
                    <a:lnTo>
                      <a:pt x="4" y="360"/>
                    </a:lnTo>
                    <a:lnTo>
                      <a:pt x="10" y="388"/>
                    </a:lnTo>
                    <a:lnTo>
                      <a:pt x="21" y="415"/>
                    </a:lnTo>
                    <a:lnTo>
                      <a:pt x="32" y="441"/>
                    </a:lnTo>
                    <a:lnTo>
                      <a:pt x="48" y="466"/>
                    </a:lnTo>
                    <a:lnTo>
                      <a:pt x="66" y="489"/>
                    </a:lnTo>
                    <a:lnTo>
                      <a:pt x="87" y="513"/>
                    </a:lnTo>
                    <a:lnTo>
                      <a:pt x="109" y="532"/>
                    </a:lnTo>
                    <a:lnTo>
                      <a:pt x="133" y="550"/>
                    </a:lnTo>
                    <a:lnTo>
                      <a:pt x="157" y="564"/>
                    </a:lnTo>
                    <a:lnTo>
                      <a:pt x="183" y="578"/>
                    </a:lnTo>
                    <a:lnTo>
                      <a:pt x="210" y="586"/>
                    </a:lnTo>
                    <a:lnTo>
                      <a:pt x="238" y="594"/>
                    </a:lnTo>
                    <a:lnTo>
                      <a:pt x="268" y="598"/>
                    </a:lnTo>
                    <a:lnTo>
                      <a:pt x="300" y="600"/>
                    </a:lnTo>
                    <a:lnTo>
                      <a:pt x="314" y="599"/>
                    </a:lnTo>
                    <a:lnTo>
                      <a:pt x="321" y="598"/>
                    </a:lnTo>
                    <a:lnTo>
                      <a:pt x="330" y="598"/>
                    </a:lnTo>
                    <a:lnTo>
                      <a:pt x="344" y="596"/>
                    </a:lnTo>
                    <a:lnTo>
                      <a:pt x="351" y="594"/>
                    </a:lnTo>
                    <a:lnTo>
                      <a:pt x="360" y="594"/>
                    </a:lnTo>
                    <a:lnTo>
                      <a:pt x="373" y="590"/>
                    </a:lnTo>
                    <a:lnTo>
                      <a:pt x="387" y="586"/>
                    </a:lnTo>
                    <a:lnTo>
                      <a:pt x="400" y="581"/>
                    </a:lnTo>
                    <a:lnTo>
                      <a:pt x="415" y="578"/>
                    </a:lnTo>
                    <a:lnTo>
                      <a:pt x="427" y="570"/>
                    </a:lnTo>
                    <a:lnTo>
                      <a:pt x="429" y="568"/>
                    </a:lnTo>
                    <a:lnTo>
                      <a:pt x="430" y="567"/>
                    </a:lnTo>
                    <a:lnTo>
                      <a:pt x="433" y="567"/>
                    </a:lnTo>
                    <a:lnTo>
                      <a:pt x="440" y="564"/>
                    </a:lnTo>
                    <a:lnTo>
                      <a:pt x="452" y="557"/>
                    </a:lnTo>
                    <a:lnTo>
                      <a:pt x="465" y="550"/>
                    </a:lnTo>
                    <a:lnTo>
                      <a:pt x="476" y="540"/>
                    </a:lnTo>
                    <a:lnTo>
                      <a:pt x="488" y="532"/>
                    </a:lnTo>
                    <a:lnTo>
                      <a:pt x="512" y="513"/>
                    </a:lnTo>
                    <a:close/>
                  </a:path>
                </a:pathLst>
              </a:custGeom>
              <a:solidFill>
                <a:srgbClr val="FFFFFF"/>
              </a:solidFill>
              <a:ln w="9525">
                <a:noFill/>
                <a:round/>
                <a:headEnd/>
                <a:tailEnd/>
              </a:ln>
            </p:spPr>
            <p:txBody>
              <a:bodyPr/>
              <a:lstStyle/>
              <a:p>
                <a:endParaRPr lang="en-US" sz="1600">
                  <a:cs typeface="Calibri" pitchFamily="34" charset="0"/>
                </a:endParaRPr>
              </a:p>
            </p:txBody>
          </p:sp>
          <p:sp>
            <p:nvSpPr>
              <p:cNvPr id="49" name="Freeform 1017"/>
              <p:cNvSpPr>
                <a:spLocks/>
              </p:cNvSpPr>
              <p:nvPr/>
            </p:nvSpPr>
            <p:spPr bwMode="auto">
              <a:xfrm>
                <a:off x="4608" y="1392"/>
                <a:ext cx="200" cy="200"/>
              </a:xfrm>
              <a:custGeom>
                <a:avLst/>
                <a:gdLst/>
                <a:ahLst/>
                <a:cxnLst>
                  <a:cxn ang="0">
                    <a:pos x="597" y="269"/>
                  </a:cxn>
                  <a:cxn ang="0">
                    <a:pos x="585" y="210"/>
                  </a:cxn>
                  <a:cxn ang="0">
                    <a:pos x="564" y="157"/>
                  </a:cxn>
                  <a:cxn ang="0">
                    <a:pos x="531" y="109"/>
                  </a:cxn>
                  <a:cxn ang="0">
                    <a:pos x="488" y="66"/>
                  </a:cxn>
                  <a:cxn ang="0">
                    <a:pos x="440" y="33"/>
                  </a:cxn>
                  <a:cxn ang="0">
                    <a:pos x="387" y="11"/>
                  </a:cxn>
                  <a:cxn ang="0">
                    <a:pos x="330" y="1"/>
                  </a:cxn>
                  <a:cxn ang="0">
                    <a:pos x="268" y="1"/>
                  </a:cxn>
                  <a:cxn ang="0">
                    <a:pos x="210" y="11"/>
                  </a:cxn>
                  <a:cxn ang="0">
                    <a:pos x="157" y="33"/>
                  </a:cxn>
                  <a:cxn ang="0">
                    <a:pos x="109" y="66"/>
                  </a:cxn>
                  <a:cxn ang="0">
                    <a:pos x="66" y="109"/>
                  </a:cxn>
                  <a:cxn ang="0">
                    <a:pos x="32" y="157"/>
                  </a:cxn>
                  <a:cxn ang="0">
                    <a:pos x="10" y="210"/>
                  </a:cxn>
                  <a:cxn ang="0">
                    <a:pos x="1" y="269"/>
                  </a:cxn>
                  <a:cxn ang="0">
                    <a:pos x="1" y="330"/>
                  </a:cxn>
                  <a:cxn ang="0">
                    <a:pos x="10" y="388"/>
                  </a:cxn>
                  <a:cxn ang="0">
                    <a:pos x="32" y="441"/>
                  </a:cxn>
                  <a:cxn ang="0">
                    <a:pos x="66" y="489"/>
                  </a:cxn>
                  <a:cxn ang="0">
                    <a:pos x="109" y="532"/>
                  </a:cxn>
                  <a:cxn ang="0">
                    <a:pos x="157" y="564"/>
                  </a:cxn>
                  <a:cxn ang="0">
                    <a:pos x="210" y="586"/>
                  </a:cxn>
                  <a:cxn ang="0">
                    <a:pos x="268" y="598"/>
                  </a:cxn>
                  <a:cxn ang="0">
                    <a:pos x="314" y="599"/>
                  </a:cxn>
                  <a:cxn ang="0">
                    <a:pos x="330" y="598"/>
                  </a:cxn>
                  <a:cxn ang="0">
                    <a:pos x="351" y="594"/>
                  </a:cxn>
                  <a:cxn ang="0">
                    <a:pos x="373" y="590"/>
                  </a:cxn>
                  <a:cxn ang="0">
                    <a:pos x="400" y="581"/>
                  </a:cxn>
                  <a:cxn ang="0">
                    <a:pos x="427" y="570"/>
                  </a:cxn>
                  <a:cxn ang="0">
                    <a:pos x="430" y="567"/>
                  </a:cxn>
                  <a:cxn ang="0">
                    <a:pos x="440" y="564"/>
                  </a:cxn>
                  <a:cxn ang="0">
                    <a:pos x="465" y="550"/>
                  </a:cxn>
                  <a:cxn ang="0">
                    <a:pos x="488" y="532"/>
                  </a:cxn>
                  <a:cxn ang="0">
                    <a:pos x="531" y="489"/>
                  </a:cxn>
                  <a:cxn ang="0">
                    <a:pos x="549" y="466"/>
                  </a:cxn>
                  <a:cxn ang="0">
                    <a:pos x="564" y="441"/>
                  </a:cxn>
                  <a:cxn ang="0">
                    <a:pos x="566" y="431"/>
                  </a:cxn>
                  <a:cxn ang="0">
                    <a:pos x="570" y="427"/>
                  </a:cxn>
                  <a:cxn ang="0">
                    <a:pos x="580" y="401"/>
                  </a:cxn>
                  <a:cxn ang="0">
                    <a:pos x="589" y="373"/>
                  </a:cxn>
                  <a:cxn ang="0">
                    <a:pos x="594" y="352"/>
                  </a:cxn>
                  <a:cxn ang="0">
                    <a:pos x="597" y="330"/>
                  </a:cxn>
                  <a:cxn ang="0">
                    <a:pos x="598" y="315"/>
                  </a:cxn>
                </a:cxnLst>
                <a:rect l="0" t="0" r="r" b="b"/>
                <a:pathLst>
                  <a:path w="600" h="600">
                    <a:moveTo>
                      <a:pt x="600" y="300"/>
                    </a:moveTo>
                    <a:lnTo>
                      <a:pt x="597" y="269"/>
                    </a:lnTo>
                    <a:lnTo>
                      <a:pt x="594" y="239"/>
                    </a:lnTo>
                    <a:lnTo>
                      <a:pt x="585" y="210"/>
                    </a:lnTo>
                    <a:lnTo>
                      <a:pt x="577" y="184"/>
                    </a:lnTo>
                    <a:lnTo>
                      <a:pt x="564" y="157"/>
                    </a:lnTo>
                    <a:lnTo>
                      <a:pt x="549" y="133"/>
                    </a:lnTo>
                    <a:lnTo>
                      <a:pt x="531" y="109"/>
                    </a:lnTo>
                    <a:lnTo>
                      <a:pt x="512" y="88"/>
                    </a:lnTo>
                    <a:lnTo>
                      <a:pt x="488" y="66"/>
                    </a:lnTo>
                    <a:lnTo>
                      <a:pt x="465" y="48"/>
                    </a:lnTo>
                    <a:lnTo>
                      <a:pt x="440" y="33"/>
                    </a:lnTo>
                    <a:lnTo>
                      <a:pt x="415" y="22"/>
                    </a:lnTo>
                    <a:lnTo>
                      <a:pt x="387" y="11"/>
                    </a:lnTo>
                    <a:lnTo>
                      <a:pt x="360" y="5"/>
                    </a:lnTo>
                    <a:lnTo>
                      <a:pt x="330" y="1"/>
                    </a:lnTo>
                    <a:lnTo>
                      <a:pt x="300" y="0"/>
                    </a:lnTo>
                    <a:lnTo>
                      <a:pt x="268" y="1"/>
                    </a:lnTo>
                    <a:lnTo>
                      <a:pt x="238" y="5"/>
                    </a:lnTo>
                    <a:lnTo>
                      <a:pt x="210" y="11"/>
                    </a:lnTo>
                    <a:lnTo>
                      <a:pt x="183" y="22"/>
                    </a:lnTo>
                    <a:lnTo>
                      <a:pt x="157" y="33"/>
                    </a:lnTo>
                    <a:lnTo>
                      <a:pt x="133" y="48"/>
                    </a:lnTo>
                    <a:lnTo>
                      <a:pt x="109" y="66"/>
                    </a:lnTo>
                    <a:lnTo>
                      <a:pt x="87" y="88"/>
                    </a:lnTo>
                    <a:lnTo>
                      <a:pt x="66" y="109"/>
                    </a:lnTo>
                    <a:lnTo>
                      <a:pt x="48" y="133"/>
                    </a:lnTo>
                    <a:lnTo>
                      <a:pt x="32" y="157"/>
                    </a:lnTo>
                    <a:lnTo>
                      <a:pt x="21" y="184"/>
                    </a:lnTo>
                    <a:lnTo>
                      <a:pt x="10" y="210"/>
                    </a:lnTo>
                    <a:lnTo>
                      <a:pt x="4" y="239"/>
                    </a:lnTo>
                    <a:lnTo>
                      <a:pt x="1" y="269"/>
                    </a:lnTo>
                    <a:lnTo>
                      <a:pt x="0" y="300"/>
                    </a:lnTo>
                    <a:lnTo>
                      <a:pt x="1" y="330"/>
                    </a:lnTo>
                    <a:lnTo>
                      <a:pt x="4" y="360"/>
                    </a:lnTo>
                    <a:lnTo>
                      <a:pt x="10" y="388"/>
                    </a:lnTo>
                    <a:lnTo>
                      <a:pt x="21" y="415"/>
                    </a:lnTo>
                    <a:lnTo>
                      <a:pt x="32" y="441"/>
                    </a:lnTo>
                    <a:lnTo>
                      <a:pt x="48" y="466"/>
                    </a:lnTo>
                    <a:lnTo>
                      <a:pt x="66" y="489"/>
                    </a:lnTo>
                    <a:lnTo>
                      <a:pt x="87" y="513"/>
                    </a:lnTo>
                    <a:lnTo>
                      <a:pt x="109" y="532"/>
                    </a:lnTo>
                    <a:lnTo>
                      <a:pt x="133" y="550"/>
                    </a:lnTo>
                    <a:lnTo>
                      <a:pt x="157" y="564"/>
                    </a:lnTo>
                    <a:lnTo>
                      <a:pt x="183" y="578"/>
                    </a:lnTo>
                    <a:lnTo>
                      <a:pt x="210" y="586"/>
                    </a:lnTo>
                    <a:lnTo>
                      <a:pt x="238" y="594"/>
                    </a:lnTo>
                    <a:lnTo>
                      <a:pt x="268" y="598"/>
                    </a:lnTo>
                    <a:lnTo>
                      <a:pt x="300" y="600"/>
                    </a:lnTo>
                    <a:lnTo>
                      <a:pt x="314" y="599"/>
                    </a:lnTo>
                    <a:lnTo>
                      <a:pt x="321" y="598"/>
                    </a:lnTo>
                    <a:lnTo>
                      <a:pt x="330" y="598"/>
                    </a:lnTo>
                    <a:lnTo>
                      <a:pt x="344" y="596"/>
                    </a:lnTo>
                    <a:lnTo>
                      <a:pt x="351" y="594"/>
                    </a:lnTo>
                    <a:lnTo>
                      <a:pt x="360" y="594"/>
                    </a:lnTo>
                    <a:lnTo>
                      <a:pt x="373" y="590"/>
                    </a:lnTo>
                    <a:lnTo>
                      <a:pt x="387" y="586"/>
                    </a:lnTo>
                    <a:lnTo>
                      <a:pt x="400" y="581"/>
                    </a:lnTo>
                    <a:lnTo>
                      <a:pt x="415" y="578"/>
                    </a:lnTo>
                    <a:lnTo>
                      <a:pt x="427" y="570"/>
                    </a:lnTo>
                    <a:lnTo>
                      <a:pt x="429" y="568"/>
                    </a:lnTo>
                    <a:lnTo>
                      <a:pt x="430" y="567"/>
                    </a:lnTo>
                    <a:lnTo>
                      <a:pt x="433" y="567"/>
                    </a:lnTo>
                    <a:lnTo>
                      <a:pt x="440" y="564"/>
                    </a:lnTo>
                    <a:lnTo>
                      <a:pt x="452" y="557"/>
                    </a:lnTo>
                    <a:lnTo>
                      <a:pt x="465" y="550"/>
                    </a:lnTo>
                    <a:lnTo>
                      <a:pt x="476" y="540"/>
                    </a:lnTo>
                    <a:lnTo>
                      <a:pt x="488" y="532"/>
                    </a:lnTo>
                    <a:lnTo>
                      <a:pt x="512" y="513"/>
                    </a:lnTo>
                    <a:lnTo>
                      <a:pt x="531" y="489"/>
                    </a:lnTo>
                    <a:lnTo>
                      <a:pt x="540" y="477"/>
                    </a:lnTo>
                    <a:lnTo>
                      <a:pt x="549" y="466"/>
                    </a:lnTo>
                    <a:lnTo>
                      <a:pt x="556" y="453"/>
                    </a:lnTo>
                    <a:lnTo>
                      <a:pt x="564" y="441"/>
                    </a:lnTo>
                    <a:lnTo>
                      <a:pt x="566" y="434"/>
                    </a:lnTo>
                    <a:lnTo>
                      <a:pt x="566" y="431"/>
                    </a:lnTo>
                    <a:lnTo>
                      <a:pt x="567" y="430"/>
                    </a:lnTo>
                    <a:lnTo>
                      <a:pt x="570" y="427"/>
                    </a:lnTo>
                    <a:lnTo>
                      <a:pt x="577" y="415"/>
                    </a:lnTo>
                    <a:lnTo>
                      <a:pt x="580" y="401"/>
                    </a:lnTo>
                    <a:lnTo>
                      <a:pt x="585" y="388"/>
                    </a:lnTo>
                    <a:lnTo>
                      <a:pt x="589" y="373"/>
                    </a:lnTo>
                    <a:lnTo>
                      <a:pt x="594" y="360"/>
                    </a:lnTo>
                    <a:lnTo>
                      <a:pt x="594" y="352"/>
                    </a:lnTo>
                    <a:lnTo>
                      <a:pt x="595" y="345"/>
                    </a:lnTo>
                    <a:lnTo>
                      <a:pt x="597" y="330"/>
                    </a:lnTo>
                    <a:lnTo>
                      <a:pt x="597" y="322"/>
                    </a:lnTo>
                    <a:lnTo>
                      <a:pt x="598" y="315"/>
                    </a:lnTo>
                    <a:lnTo>
                      <a:pt x="600" y="300"/>
                    </a:lnTo>
                  </a:path>
                </a:pathLst>
              </a:custGeom>
              <a:solidFill>
                <a:srgbClr val="00AFDB"/>
              </a:solidFill>
              <a:ln w="25400" cap="flat" cmpd="sng">
                <a:solidFill>
                  <a:schemeClr val="tx1"/>
                </a:solidFill>
                <a:prstDash val="solid"/>
                <a:round/>
                <a:headEnd type="none" w="med" len="med"/>
                <a:tailEnd type="none" w="med" len="med"/>
              </a:ln>
              <a:effectLst/>
            </p:spPr>
            <p:txBody>
              <a:bodyPr tIns="0" bIns="0" anchor="ctr"/>
              <a:lstStyle/>
              <a:p>
                <a:endParaRPr lang="en-US" sz="1600">
                  <a:cs typeface="Calibri" pitchFamily="34" charset="0"/>
                </a:endParaRPr>
              </a:p>
            </p:txBody>
          </p:sp>
          <p:sp>
            <p:nvSpPr>
              <p:cNvPr id="50" name="Rectangle 1018"/>
              <p:cNvSpPr>
                <a:spLocks noChangeArrowheads="1"/>
              </p:cNvSpPr>
              <p:nvPr/>
            </p:nvSpPr>
            <p:spPr bwMode="auto">
              <a:xfrm>
                <a:off x="4674" y="1435"/>
                <a:ext cx="45" cy="107"/>
              </a:xfrm>
              <a:prstGeom prst="rect">
                <a:avLst/>
              </a:prstGeom>
              <a:noFill/>
              <a:ln w="9525">
                <a:noFill/>
                <a:miter lim="800000"/>
                <a:headEnd/>
                <a:tailEnd/>
              </a:ln>
            </p:spPr>
            <p:txBody>
              <a:bodyPr wrap="none" lIns="0" tIns="0" rIns="0" bIns="0">
                <a:spAutoFit/>
              </a:bodyPr>
              <a:lstStyle/>
              <a:p>
                <a:pPr marL="354013" indent="-354013" defTabSz="941388"/>
                <a:r>
                  <a:rPr lang="en-US" sz="1100" b="1" dirty="0">
                    <a:solidFill>
                      <a:schemeClr val="bg1"/>
                    </a:solidFill>
                    <a:cs typeface="Calibri" pitchFamily="34" charset="0"/>
                  </a:rPr>
                  <a:t>2</a:t>
                </a:r>
                <a:endParaRPr lang="en-US" sz="1600" dirty="0">
                  <a:solidFill>
                    <a:schemeClr val="bg1"/>
                  </a:solidFill>
                  <a:cs typeface="Calibri" pitchFamily="34" charset="0"/>
                </a:endParaRPr>
              </a:p>
            </p:txBody>
          </p:sp>
        </p:grpSp>
        <p:grpSp>
          <p:nvGrpSpPr>
            <p:cNvPr id="35" name="Group 1019"/>
            <p:cNvGrpSpPr>
              <a:grpSpLocks/>
            </p:cNvGrpSpPr>
            <p:nvPr/>
          </p:nvGrpSpPr>
          <p:grpSpPr bwMode="auto">
            <a:xfrm>
              <a:off x="3691182" y="4262080"/>
              <a:ext cx="317500" cy="328613"/>
              <a:chOff x="2303" y="3276"/>
              <a:chExt cx="200" cy="207"/>
            </a:xfrm>
          </p:grpSpPr>
          <p:sp>
            <p:nvSpPr>
              <p:cNvPr id="45" name="Freeform 1020"/>
              <p:cNvSpPr>
                <a:spLocks/>
              </p:cNvSpPr>
              <p:nvPr/>
            </p:nvSpPr>
            <p:spPr bwMode="auto">
              <a:xfrm>
                <a:off x="2303" y="3276"/>
                <a:ext cx="200" cy="200"/>
              </a:xfrm>
              <a:custGeom>
                <a:avLst/>
                <a:gdLst/>
                <a:ahLst/>
                <a:cxnLst>
                  <a:cxn ang="0">
                    <a:pos x="269" y="2"/>
                  </a:cxn>
                  <a:cxn ang="0">
                    <a:pos x="210" y="11"/>
                  </a:cxn>
                  <a:cxn ang="0">
                    <a:pos x="158" y="33"/>
                  </a:cxn>
                  <a:cxn ang="0">
                    <a:pos x="110" y="66"/>
                  </a:cxn>
                  <a:cxn ang="0">
                    <a:pos x="66" y="110"/>
                  </a:cxn>
                  <a:cxn ang="0">
                    <a:pos x="33" y="158"/>
                  </a:cxn>
                  <a:cxn ang="0">
                    <a:pos x="11" y="210"/>
                  </a:cxn>
                  <a:cxn ang="0">
                    <a:pos x="2" y="269"/>
                  </a:cxn>
                  <a:cxn ang="0">
                    <a:pos x="2" y="330"/>
                  </a:cxn>
                  <a:cxn ang="0">
                    <a:pos x="11" y="388"/>
                  </a:cxn>
                  <a:cxn ang="0">
                    <a:pos x="33" y="441"/>
                  </a:cxn>
                  <a:cxn ang="0">
                    <a:pos x="66" y="489"/>
                  </a:cxn>
                  <a:cxn ang="0">
                    <a:pos x="110" y="532"/>
                  </a:cxn>
                  <a:cxn ang="0">
                    <a:pos x="158" y="564"/>
                  </a:cxn>
                  <a:cxn ang="0">
                    <a:pos x="210" y="586"/>
                  </a:cxn>
                  <a:cxn ang="0">
                    <a:pos x="269" y="598"/>
                  </a:cxn>
                  <a:cxn ang="0">
                    <a:pos x="315" y="599"/>
                  </a:cxn>
                  <a:cxn ang="0">
                    <a:pos x="330" y="598"/>
                  </a:cxn>
                  <a:cxn ang="0">
                    <a:pos x="352" y="594"/>
                  </a:cxn>
                  <a:cxn ang="0">
                    <a:pos x="374" y="590"/>
                  </a:cxn>
                  <a:cxn ang="0">
                    <a:pos x="401" y="581"/>
                  </a:cxn>
                  <a:cxn ang="0">
                    <a:pos x="428" y="570"/>
                  </a:cxn>
                  <a:cxn ang="0">
                    <a:pos x="431" y="567"/>
                  </a:cxn>
                  <a:cxn ang="0">
                    <a:pos x="441" y="564"/>
                  </a:cxn>
                  <a:cxn ang="0">
                    <a:pos x="466" y="550"/>
                  </a:cxn>
                  <a:cxn ang="0">
                    <a:pos x="489" y="532"/>
                  </a:cxn>
                  <a:cxn ang="0">
                    <a:pos x="532" y="489"/>
                  </a:cxn>
                  <a:cxn ang="0">
                    <a:pos x="550" y="466"/>
                  </a:cxn>
                  <a:cxn ang="0">
                    <a:pos x="564" y="441"/>
                  </a:cxn>
                  <a:cxn ang="0">
                    <a:pos x="567" y="431"/>
                  </a:cxn>
                  <a:cxn ang="0">
                    <a:pos x="570" y="428"/>
                  </a:cxn>
                  <a:cxn ang="0">
                    <a:pos x="581" y="401"/>
                  </a:cxn>
                  <a:cxn ang="0">
                    <a:pos x="590" y="374"/>
                  </a:cxn>
                  <a:cxn ang="0">
                    <a:pos x="594" y="352"/>
                  </a:cxn>
                  <a:cxn ang="0">
                    <a:pos x="598" y="330"/>
                  </a:cxn>
                  <a:cxn ang="0">
                    <a:pos x="599" y="315"/>
                  </a:cxn>
                  <a:cxn ang="0">
                    <a:pos x="598" y="269"/>
                  </a:cxn>
                  <a:cxn ang="0">
                    <a:pos x="586" y="210"/>
                  </a:cxn>
                  <a:cxn ang="0">
                    <a:pos x="564" y="158"/>
                  </a:cxn>
                  <a:cxn ang="0">
                    <a:pos x="532" y="110"/>
                  </a:cxn>
                  <a:cxn ang="0">
                    <a:pos x="489" y="66"/>
                  </a:cxn>
                  <a:cxn ang="0">
                    <a:pos x="441" y="33"/>
                  </a:cxn>
                  <a:cxn ang="0">
                    <a:pos x="388" y="11"/>
                  </a:cxn>
                  <a:cxn ang="0">
                    <a:pos x="330" y="2"/>
                  </a:cxn>
                </a:cxnLst>
                <a:rect l="0" t="0" r="r" b="b"/>
                <a:pathLst>
                  <a:path w="600" h="600">
                    <a:moveTo>
                      <a:pt x="300" y="0"/>
                    </a:moveTo>
                    <a:lnTo>
                      <a:pt x="269" y="2"/>
                    </a:lnTo>
                    <a:lnTo>
                      <a:pt x="239" y="5"/>
                    </a:lnTo>
                    <a:lnTo>
                      <a:pt x="210" y="11"/>
                    </a:lnTo>
                    <a:lnTo>
                      <a:pt x="184" y="22"/>
                    </a:lnTo>
                    <a:lnTo>
                      <a:pt x="158" y="33"/>
                    </a:lnTo>
                    <a:lnTo>
                      <a:pt x="134" y="48"/>
                    </a:lnTo>
                    <a:lnTo>
                      <a:pt x="110" y="66"/>
                    </a:lnTo>
                    <a:lnTo>
                      <a:pt x="88" y="88"/>
                    </a:lnTo>
                    <a:lnTo>
                      <a:pt x="66" y="110"/>
                    </a:lnTo>
                    <a:lnTo>
                      <a:pt x="48" y="134"/>
                    </a:lnTo>
                    <a:lnTo>
                      <a:pt x="33" y="158"/>
                    </a:lnTo>
                    <a:lnTo>
                      <a:pt x="22" y="184"/>
                    </a:lnTo>
                    <a:lnTo>
                      <a:pt x="11" y="210"/>
                    </a:lnTo>
                    <a:lnTo>
                      <a:pt x="5" y="239"/>
                    </a:lnTo>
                    <a:lnTo>
                      <a:pt x="2" y="269"/>
                    </a:lnTo>
                    <a:lnTo>
                      <a:pt x="0" y="300"/>
                    </a:lnTo>
                    <a:lnTo>
                      <a:pt x="2" y="330"/>
                    </a:lnTo>
                    <a:lnTo>
                      <a:pt x="5" y="360"/>
                    </a:lnTo>
                    <a:lnTo>
                      <a:pt x="11" y="388"/>
                    </a:lnTo>
                    <a:lnTo>
                      <a:pt x="22" y="416"/>
                    </a:lnTo>
                    <a:lnTo>
                      <a:pt x="33" y="441"/>
                    </a:lnTo>
                    <a:lnTo>
                      <a:pt x="48" y="466"/>
                    </a:lnTo>
                    <a:lnTo>
                      <a:pt x="66" y="489"/>
                    </a:lnTo>
                    <a:lnTo>
                      <a:pt x="88" y="513"/>
                    </a:lnTo>
                    <a:lnTo>
                      <a:pt x="110" y="532"/>
                    </a:lnTo>
                    <a:lnTo>
                      <a:pt x="134" y="550"/>
                    </a:lnTo>
                    <a:lnTo>
                      <a:pt x="158" y="564"/>
                    </a:lnTo>
                    <a:lnTo>
                      <a:pt x="184" y="578"/>
                    </a:lnTo>
                    <a:lnTo>
                      <a:pt x="210" y="586"/>
                    </a:lnTo>
                    <a:lnTo>
                      <a:pt x="239" y="594"/>
                    </a:lnTo>
                    <a:lnTo>
                      <a:pt x="269" y="598"/>
                    </a:lnTo>
                    <a:lnTo>
                      <a:pt x="300" y="600"/>
                    </a:lnTo>
                    <a:lnTo>
                      <a:pt x="315" y="599"/>
                    </a:lnTo>
                    <a:lnTo>
                      <a:pt x="322" y="598"/>
                    </a:lnTo>
                    <a:lnTo>
                      <a:pt x="330" y="598"/>
                    </a:lnTo>
                    <a:lnTo>
                      <a:pt x="345" y="596"/>
                    </a:lnTo>
                    <a:lnTo>
                      <a:pt x="352" y="594"/>
                    </a:lnTo>
                    <a:lnTo>
                      <a:pt x="360" y="594"/>
                    </a:lnTo>
                    <a:lnTo>
                      <a:pt x="374" y="590"/>
                    </a:lnTo>
                    <a:lnTo>
                      <a:pt x="388" y="586"/>
                    </a:lnTo>
                    <a:lnTo>
                      <a:pt x="401" y="581"/>
                    </a:lnTo>
                    <a:lnTo>
                      <a:pt x="416" y="578"/>
                    </a:lnTo>
                    <a:lnTo>
                      <a:pt x="428" y="570"/>
                    </a:lnTo>
                    <a:lnTo>
                      <a:pt x="430" y="568"/>
                    </a:lnTo>
                    <a:lnTo>
                      <a:pt x="431" y="567"/>
                    </a:lnTo>
                    <a:lnTo>
                      <a:pt x="434" y="567"/>
                    </a:lnTo>
                    <a:lnTo>
                      <a:pt x="441" y="564"/>
                    </a:lnTo>
                    <a:lnTo>
                      <a:pt x="453" y="557"/>
                    </a:lnTo>
                    <a:lnTo>
                      <a:pt x="466" y="550"/>
                    </a:lnTo>
                    <a:lnTo>
                      <a:pt x="477" y="540"/>
                    </a:lnTo>
                    <a:lnTo>
                      <a:pt x="489" y="532"/>
                    </a:lnTo>
                    <a:lnTo>
                      <a:pt x="513" y="513"/>
                    </a:lnTo>
                    <a:lnTo>
                      <a:pt x="532" y="489"/>
                    </a:lnTo>
                    <a:lnTo>
                      <a:pt x="540" y="477"/>
                    </a:lnTo>
                    <a:lnTo>
                      <a:pt x="550" y="466"/>
                    </a:lnTo>
                    <a:lnTo>
                      <a:pt x="557" y="453"/>
                    </a:lnTo>
                    <a:lnTo>
                      <a:pt x="564" y="441"/>
                    </a:lnTo>
                    <a:lnTo>
                      <a:pt x="567" y="434"/>
                    </a:lnTo>
                    <a:lnTo>
                      <a:pt x="567" y="431"/>
                    </a:lnTo>
                    <a:lnTo>
                      <a:pt x="568" y="430"/>
                    </a:lnTo>
                    <a:lnTo>
                      <a:pt x="570" y="428"/>
                    </a:lnTo>
                    <a:lnTo>
                      <a:pt x="578" y="416"/>
                    </a:lnTo>
                    <a:lnTo>
                      <a:pt x="581" y="401"/>
                    </a:lnTo>
                    <a:lnTo>
                      <a:pt x="586" y="388"/>
                    </a:lnTo>
                    <a:lnTo>
                      <a:pt x="590" y="374"/>
                    </a:lnTo>
                    <a:lnTo>
                      <a:pt x="594" y="360"/>
                    </a:lnTo>
                    <a:lnTo>
                      <a:pt x="594" y="352"/>
                    </a:lnTo>
                    <a:lnTo>
                      <a:pt x="596" y="345"/>
                    </a:lnTo>
                    <a:lnTo>
                      <a:pt x="598" y="330"/>
                    </a:lnTo>
                    <a:lnTo>
                      <a:pt x="598" y="322"/>
                    </a:lnTo>
                    <a:lnTo>
                      <a:pt x="599" y="315"/>
                    </a:lnTo>
                    <a:lnTo>
                      <a:pt x="600" y="300"/>
                    </a:lnTo>
                    <a:lnTo>
                      <a:pt x="598" y="269"/>
                    </a:lnTo>
                    <a:lnTo>
                      <a:pt x="594" y="239"/>
                    </a:lnTo>
                    <a:lnTo>
                      <a:pt x="586" y="210"/>
                    </a:lnTo>
                    <a:lnTo>
                      <a:pt x="578" y="184"/>
                    </a:lnTo>
                    <a:lnTo>
                      <a:pt x="564" y="158"/>
                    </a:lnTo>
                    <a:lnTo>
                      <a:pt x="550" y="134"/>
                    </a:lnTo>
                    <a:lnTo>
                      <a:pt x="532" y="110"/>
                    </a:lnTo>
                    <a:lnTo>
                      <a:pt x="513" y="88"/>
                    </a:lnTo>
                    <a:lnTo>
                      <a:pt x="489" y="66"/>
                    </a:lnTo>
                    <a:lnTo>
                      <a:pt x="466" y="48"/>
                    </a:lnTo>
                    <a:lnTo>
                      <a:pt x="441" y="33"/>
                    </a:lnTo>
                    <a:lnTo>
                      <a:pt x="416" y="22"/>
                    </a:lnTo>
                    <a:lnTo>
                      <a:pt x="388" y="11"/>
                    </a:lnTo>
                    <a:lnTo>
                      <a:pt x="360" y="5"/>
                    </a:lnTo>
                    <a:lnTo>
                      <a:pt x="330" y="2"/>
                    </a:lnTo>
                    <a:lnTo>
                      <a:pt x="300" y="0"/>
                    </a:lnTo>
                    <a:close/>
                  </a:path>
                </a:pathLst>
              </a:custGeom>
              <a:solidFill>
                <a:srgbClr val="00AFDB"/>
              </a:solidFill>
              <a:ln w="9525" cap="flat" cmpd="sng">
                <a:noFill/>
                <a:prstDash val="solid"/>
                <a:round/>
                <a:headEnd type="none" w="med" len="med"/>
                <a:tailEnd type="none" w="med" len="med"/>
              </a:ln>
              <a:effectLst/>
            </p:spPr>
            <p:txBody>
              <a:bodyPr tIns="0" bIns="0" anchor="ctr"/>
              <a:lstStyle/>
              <a:p>
                <a:endParaRPr lang="en-US" sz="1400">
                  <a:cs typeface="Calibri" pitchFamily="34" charset="0"/>
                </a:endParaRPr>
              </a:p>
            </p:txBody>
          </p:sp>
          <p:sp>
            <p:nvSpPr>
              <p:cNvPr id="46" name="Freeform 1021"/>
              <p:cNvSpPr>
                <a:spLocks/>
              </p:cNvSpPr>
              <p:nvPr/>
            </p:nvSpPr>
            <p:spPr bwMode="auto">
              <a:xfrm>
                <a:off x="2303" y="3283"/>
                <a:ext cx="200" cy="200"/>
              </a:xfrm>
              <a:custGeom>
                <a:avLst/>
                <a:gdLst/>
                <a:ahLst/>
                <a:cxnLst>
                  <a:cxn ang="0">
                    <a:pos x="66" y="110"/>
                  </a:cxn>
                  <a:cxn ang="0">
                    <a:pos x="33" y="158"/>
                  </a:cxn>
                  <a:cxn ang="0">
                    <a:pos x="11" y="210"/>
                  </a:cxn>
                  <a:cxn ang="0">
                    <a:pos x="2" y="269"/>
                  </a:cxn>
                  <a:cxn ang="0">
                    <a:pos x="2" y="330"/>
                  </a:cxn>
                  <a:cxn ang="0">
                    <a:pos x="11" y="388"/>
                  </a:cxn>
                  <a:cxn ang="0">
                    <a:pos x="33" y="441"/>
                  </a:cxn>
                  <a:cxn ang="0">
                    <a:pos x="66" y="489"/>
                  </a:cxn>
                  <a:cxn ang="0">
                    <a:pos x="110" y="532"/>
                  </a:cxn>
                  <a:cxn ang="0">
                    <a:pos x="158" y="564"/>
                  </a:cxn>
                  <a:cxn ang="0">
                    <a:pos x="210" y="586"/>
                  </a:cxn>
                  <a:cxn ang="0">
                    <a:pos x="269" y="598"/>
                  </a:cxn>
                  <a:cxn ang="0">
                    <a:pos x="315" y="599"/>
                  </a:cxn>
                  <a:cxn ang="0">
                    <a:pos x="330" y="598"/>
                  </a:cxn>
                  <a:cxn ang="0">
                    <a:pos x="352" y="594"/>
                  </a:cxn>
                  <a:cxn ang="0">
                    <a:pos x="374" y="590"/>
                  </a:cxn>
                  <a:cxn ang="0">
                    <a:pos x="401" y="581"/>
                  </a:cxn>
                  <a:cxn ang="0">
                    <a:pos x="428" y="570"/>
                  </a:cxn>
                  <a:cxn ang="0">
                    <a:pos x="431" y="567"/>
                  </a:cxn>
                  <a:cxn ang="0">
                    <a:pos x="441" y="564"/>
                  </a:cxn>
                  <a:cxn ang="0">
                    <a:pos x="466" y="550"/>
                  </a:cxn>
                  <a:cxn ang="0">
                    <a:pos x="489" y="532"/>
                  </a:cxn>
                  <a:cxn ang="0">
                    <a:pos x="532" y="489"/>
                  </a:cxn>
                  <a:cxn ang="0">
                    <a:pos x="550" y="466"/>
                  </a:cxn>
                  <a:cxn ang="0">
                    <a:pos x="564" y="441"/>
                  </a:cxn>
                  <a:cxn ang="0">
                    <a:pos x="567" y="431"/>
                  </a:cxn>
                  <a:cxn ang="0">
                    <a:pos x="570" y="428"/>
                  </a:cxn>
                  <a:cxn ang="0">
                    <a:pos x="581" y="401"/>
                  </a:cxn>
                  <a:cxn ang="0">
                    <a:pos x="590" y="374"/>
                  </a:cxn>
                  <a:cxn ang="0">
                    <a:pos x="594" y="352"/>
                  </a:cxn>
                  <a:cxn ang="0">
                    <a:pos x="598" y="330"/>
                  </a:cxn>
                  <a:cxn ang="0">
                    <a:pos x="599" y="315"/>
                  </a:cxn>
                  <a:cxn ang="0">
                    <a:pos x="598" y="269"/>
                  </a:cxn>
                  <a:cxn ang="0">
                    <a:pos x="586" y="210"/>
                  </a:cxn>
                  <a:cxn ang="0">
                    <a:pos x="564" y="158"/>
                  </a:cxn>
                  <a:cxn ang="0">
                    <a:pos x="532" y="110"/>
                  </a:cxn>
                  <a:cxn ang="0">
                    <a:pos x="489" y="66"/>
                  </a:cxn>
                  <a:cxn ang="0">
                    <a:pos x="441" y="33"/>
                  </a:cxn>
                  <a:cxn ang="0">
                    <a:pos x="388" y="11"/>
                  </a:cxn>
                  <a:cxn ang="0">
                    <a:pos x="330" y="2"/>
                  </a:cxn>
                  <a:cxn ang="0">
                    <a:pos x="269" y="2"/>
                  </a:cxn>
                  <a:cxn ang="0">
                    <a:pos x="210" y="11"/>
                  </a:cxn>
                  <a:cxn ang="0">
                    <a:pos x="158" y="33"/>
                  </a:cxn>
                  <a:cxn ang="0">
                    <a:pos x="110" y="66"/>
                  </a:cxn>
                </a:cxnLst>
                <a:rect l="0" t="0" r="r" b="b"/>
                <a:pathLst>
                  <a:path w="600" h="600">
                    <a:moveTo>
                      <a:pt x="88" y="88"/>
                    </a:moveTo>
                    <a:lnTo>
                      <a:pt x="66" y="110"/>
                    </a:lnTo>
                    <a:lnTo>
                      <a:pt x="48" y="134"/>
                    </a:lnTo>
                    <a:lnTo>
                      <a:pt x="33" y="158"/>
                    </a:lnTo>
                    <a:lnTo>
                      <a:pt x="22" y="184"/>
                    </a:lnTo>
                    <a:lnTo>
                      <a:pt x="11" y="210"/>
                    </a:lnTo>
                    <a:lnTo>
                      <a:pt x="5" y="239"/>
                    </a:lnTo>
                    <a:lnTo>
                      <a:pt x="2" y="269"/>
                    </a:lnTo>
                    <a:lnTo>
                      <a:pt x="0" y="300"/>
                    </a:lnTo>
                    <a:lnTo>
                      <a:pt x="2" y="330"/>
                    </a:lnTo>
                    <a:lnTo>
                      <a:pt x="5" y="360"/>
                    </a:lnTo>
                    <a:lnTo>
                      <a:pt x="11" y="388"/>
                    </a:lnTo>
                    <a:lnTo>
                      <a:pt x="22" y="416"/>
                    </a:lnTo>
                    <a:lnTo>
                      <a:pt x="33" y="441"/>
                    </a:lnTo>
                    <a:lnTo>
                      <a:pt x="48" y="466"/>
                    </a:lnTo>
                    <a:lnTo>
                      <a:pt x="66" y="489"/>
                    </a:lnTo>
                    <a:lnTo>
                      <a:pt x="88" y="513"/>
                    </a:lnTo>
                    <a:lnTo>
                      <a:pt x="110" y="532"/>
                    </a:lnTo>
                    <a:lnTo>
                      <a:pt x="134" y="550"/>
                    </a:lnTo>
                    <a:lnTo>
                      <a:pt x="158" y="564"/>
                    </a:lnTo>
                    <a:lnTo>
                      <a:pt x="184" y="578"/>
                    </a:lnTo>
                    <a:lnTo>
                      <a:pt x="210" y="586"/>
                    </a:lnTo>
                    <a:lnTo>
                      <a:pt x="239" y="594"/>
                    </a:lnTo>
                    <a:lnTo>
                      <a:pt x="269" y="598"/>
                    </a:lnTo>
                    <a:lnTo>
                      <a:pt x="300" y="600"/>
                    </a:lnTo>
                    <a:lnTo>
                      <a:pt x="315" y="599"/>
                    </a:lnTo>
                    <a:lnTo>
                      <a:pt x="322" y="598"/>
                    </a:lnTo>
                    <a:lnTo>
                      <a:pt x="330" y="598"/>
                    </a:lnTo>
                    <a:lnTo>
                      <a:pt x="345" y="596"/>
                    </a:lnTo>
                    <a:lnTo>
                      <a:pt x="352" y="594"/>
                    </a:lnTo>
                    <a:lnTo>
                      <a:pt x="360" y="594"/>
                    </a:lnTo>
                    <a:lnTo>
                      <a:pt x="374" y="590"/>
                    </a:lnTo>
                    <a:lnTo>
                      <a:pt x="388" y="586"/>
                    </a:lnTo>
                    <a:lnTo>
                      <a:pt x="401" y="581"/>
                    </a:lnTo>
                    <a:lnTo>
                      <a:pt x="416" y="578"/>
                    </a:lnTo>
                    <a:lnTo>
                      <a:pt x="428" y="570"/>
                    </a:lnTo>
                    <a:lnTo>
                      <a:pt x="430" y="568"/>
                    </a:lnTo>
                    <a:lnTo>
                      <a:pt x="431" y="567"/>
                    </a:lnTo>
                    <a:lnTo>
                      <a:pt x="434" y="567"/>
                    </a:lnTo>
                    <a:lnTo>
                      <a:pt x="441" y="564"/>
                    </a:lnTo>
                    <a:lnTo>
                      <a:pt x="453" y="557"/>
                    </a:lnTo>
                    <a:lnTo>
                      <a:pt x="466" y="550"/>
                    </a:lnTo>
                    <a:lnTo>
                      <a:pt x="477" y="540"/>
                    </a:lnTo>
                    <a:lnTo>
                      <a:pt x="489" y="532"/>
                    </a:lnTo>
                    <a:lnTo>
                      <a:pt x="513" y="513"/>
                    </a:lnTo>
                    <a:lnTo>
                      <a:pt x="532" y="489"/>
                    </a:lnTo>
                    <a:lnTo>
                      <a:pt x="540" y="477"/>
                    </a:lnTo>
                    <a:lnTo>
                      <a:pt x="550" y="466"/>
                    </a:lnTo>
                    <a:lnTo>
                      <a:pt x="557" y="453"/>
                    </a:lnTo>
                    <a:lnTo>
                      <a:pt x="564" y="441"/>
                    </a:lnTo>
                    <a:lnTo>
                      <a:pt x="567" y="434"/>
                    </a:lnTo>
                    <a:lnTo>
                      <a:pt x="567" y="431"/>
                    </a:lnTo>
                    <a:lnTo>
                      <a:pt x="568" y="430"/>
                    </a:lnTo>
                    <a:lnTo>
                      <a:pt x="570" y="428"/>
                    </a:lnTo>
                    <a:lnTo>
                      <a:pt x="578" y="416"/>
                    </a:lnTo>
                    <a:lnTo>
                      <a:pt x="581" y="401"/>
                    </a:lnTo>
                    <a:lnTo>
                      <a:pt x="586" y="388"/>
                    </a:lnTo>
                    <a:lnTo>
                      <a:pt x="590" y="374"/>
                    </a:lnTo>
                    <a:lnTo>
                      <a:pt x="594" y="360"/>
                    </a:lnTo>
                    <a:lnTo>
                      <a:pt x="594" y="352"/>
                    </a:lnTo>
                    <a:lnTo>
                      <a:pt x="596" y="345"/>
                    </a:lnTo>
                    <a:lnTo>
                      <a:pt x="598" y="330"/>
                    </a:lnTo>
                    <a:lnTo>
                      <a:pt x="598" y="322"/>
                    </a:lnTo>
                    <a:lnTo>
                      <a:pt x="599" y="315"/>
                    </a:lnTo>
                    <a:lnTo>
                      <a:pt x="600" y="300"/>
                    </a:lnTo>
                    <a:lnTo>
                      <a:pt x="598" y="269"/>
                    </a:lnTo>
                    <a:lnTo>
                      <a:pt x="594" y="239"/>
                    </a:lnTo>
                    <a:lnTo>
                      <a:pt x="586" y="210"/>
                    </a:lnTo>
                    <a:lnTo>
                      <a:pt x="578" y="184"/>
                    </a:lnTo>
                    <a:lnTo>
                      <a:pt x="564" y="158"/>
                    </a:lnTo>
                    <a:lnTo>
                      <a:pt x="550" y="134"/>
                    </a:lnTo>
                    <a:lnTo>
                      <a:pt x="532" y="110"/>
                    </a:lnTo>
                    <a:lnTo>
                      <a:pt x="513" y="88"/>
                    </a:lnTo>
                    <a:lnTo>
                      <a:pt x="489" y="66"/>
                    </a:lnTo>
                    <a:lnTo>
                      <a:pt x="466" y="48"/>
                    </a:lnTo>
                    <a:lnTo>
                      <a:pt x="441" y="33"/>
                    </a:lnTo>
                    <a:lnTo>
                      <a:pt x="416" y="22"/>
                    </a:lnTo>
                    <a:lnTo>
                      <a:pt x="388" y="11"/>
                    </a:lnTo>
                    <a:lnTo>
                      <a:pt x="360" y="5"/>
                    </a:lnTo>
                    <a:lnTo>
                      <a:pt x="330" y="2"/>
                    </a:lnTo>
                    <a:lnTo>
                      <a:pt x="300" y="0"/>
                    </a:lnTo>
                    <a:lnTo>
                      <a:pt x="269" y="2"/>
                    </a:lnTo>
                    <a:lnTo>
                      <a:pt x="239" y="5"/>
                    </a:lnTo>
                    <a:lnTo>
                      <a:pt x="210" y="11"/>
                    </a:lnTo>
                    <a:lnTo>
                      <a:pt x="184" y="22"/>
                    </a:lnTo>
                    <a:lnTo>
                      <a:pt x="158" y="33"/>
                    </a:lnTo>
                    <a:lnTo>
                      <a:pt x="134" y="48"/>
                    </a:lnTo>
                    <a:lnTo>
                      <a:pt x="110" y="66"/>
                    </a:lnTo>
                    <a:lnTo>
                      <a:pt x="88" y="88"/>
                    </a:lnTo>
                  </a:path>
                </a:pathLst>
              </a:custGeom>
              <a:noFill/>
              <a:ln w="25400">
                <a:solidFill>
                  <a:schemeClr val="tx1"/>
                </a:solidFill>
                <a:prstDash val="solid"/>
                <a:round/>
                <a:headEnd/>
                <a:tailEnd/>
              </a:ln>
            </p:spPr>
            <p:txBody>
              <a:bodyPr/>
              <a:lstStyle/>
              <a:p>
                <a:endParaRPr lang="en-US" sz="1400">
                  <a:cs typeface="Calibri" pitchFamily="34" charset="0"/>
                </a:endParaRPr>
              </a:p>
            </p:txBody>
          </p:sp>
          <p:sp>
            <p:nvSpPr>
              <p:cNvPr id="47" name="Rectangle 1022"/>
              <p:cNvSpPr>
                <a:spLocks noChangeArrowheads="1"/>
              </p:cNvSpPr>
              <p:nvPr/>
            </p:nvSpPr>
            <p:spPr bwMode="auto">
              <a:xfrm>
                <a:off x="2364" y="3327"/>
                <a:ext cx="45" cy="107"/>
              </a:xfrm>
              <a:prstGeom prst="rect">
                <a:avLst/>
              </a:prstGeom>
              <a:noFill/>
              <a:ln w="9525">
                <a:noFill/>
                <a:miter lim="800000"/>
                <a:headEnd/>
                <a:tailEnd/>
              </a:ln>
            </p:spPr>
            <p:txBody>
              <a:bodyPr wrap="none" lIns="0" tIns="0" rIns="0" bIns="0">
                <a:spAutoFit/>
              </a:bodyPr>
              <a:lstStyle/>
              <a:p>
                <a:pPr marL="354013" indent="-354013" defTabSz="941388"/>
                <a:r>
                  <a:rPr lang="en-US" sz="1100" b="1" dirty="0">
                    <a:solidFill>
                      <a:schemeClr val="bg1"/>
                    </a:solidFill>
                    <a:cs typeface="Calibri" pitchFamily="34" charset="0"/>
                  </a:rPr>
                  <a:t>4</a:t>
                </a:r>
                <a:endParaRPr lang="en-US" sz="1600" dirty="0">
                  <a:solidFill>
                    <a:schemeClr val="bg1"/>
                  </a:solidFill>
                  <a:cs typeface="Calibri" pitchFamily="34" charset="0"/>
                </a:endParaRPr>
              </a:p>
            </p:txBody>
          </p:sp>
        </p:grpSp>
        <p:sp>
          <p:nvSpPr>
            <p:cNvPr id="36" name="Rectangle 1023"/>
            <p:cNvSpPr>
              <a:spLocks noChangeArrowheads="1"/>
            </p:cNvSpPr>
            <p:nvPr/>
          </p:nvSpPr>
          <p:spPr bwMode="auto">
            <a:xfrm>
              <a:off x="6994758" y="2797880"/>
              <a:ext cx="577081" cy="161583"/>
            </a:xfrm>
            <a:prstGeom prst="rect">
              <a:avLst/>
            </a:prstGeom>
            <a:noFill/>
            <a:ln w="9525">
              <a:noFill/>
              <a:miter lim="800000"/>
              <a:headEnd/>
              <a:tailEnd/>
            </a:ln>
          </p:spPr>
          <p:txBody>
            <a:bodyPr wrap="none" lIns="0" tIns="0" rIns="0" bIns="0">
              <a:spAutoFit/>
            </a:bodyPr>
            <a:lstStyle/>
            <a:p>
              <a:pPr marL="354013" indent="-354013" defTabSz="941388"/>
              <a:r>
                <a:rPr lang="en-US" sz="1050" b="1" dirty="0">
                  <a:solidFill>
                    <a:srgbClr val="000000"/>
                  </a:solidFill>
                  <a:cs typeface="Calibri" pitchFamily="34" charset="0"/>
                </a:rPr>
                <a:t>Block I/O </a:t>
              </a:r>
              <a:r>
                <a:rPr lang="en-US" sz="1050" b="1" dirty="0">
                  <a:solidFill>
                    <a:srgbClr val="000000"/>
                  </a:solidFill>
                  <a:cs typeface="Calibri" pitchFamily="34" charset="0"/>
                </a:rPr>
                <a:t> </a:t>
              </a:r>
              <a:endParaRPr lang="en-US" sz="2000" dirty="0">
                <a:cs typeface="Calibri" pitchFamily="34" charset="0"/>
              </a:endParaRPr>
            </a:p>
          </p:txBody>
        </p:sp>
        <p:sp>
          <p:nvSpPr>
            <p:cNvPr id="37" name="Rectangle 1025"/>
            <p:cNvSpPr>
              <a:spLocks noChangeArrowheads="1"/>
            </p:cNvSpPr>
            <p:nvPr/>
          </p:nvSpPr>
          <p:spPr bwMode="auto">
            <a:xfrm>
              <a:off x="7974121" y="3504516"/>
              <a:ext cx="428002" cy="161583"/>
            </a:xfrm>
            <a:prstGeom prst="rect">
              <a:avLst/>
            </a:prstGeom>
            <a:noFill/>
            <a:ln w="9525">
              <a:noFill/>
              <a:miter lim="800000"/>
              <a:headEnd/>
              <a:tailEnd/>
            </a:ln>
          </p:spPr>
          <p:txBody>
            <a:bodyPr wrap="none" lIns="0" tIns="0" rIns="0" bIns="0">
              <a:spAutoFit/>
            </a:bodyPr>
            <a:lstStyle/>
            <a:p>
              <a:pPr marL="354013" indent="-354013" defTabSz="941388"/>
              <a:r>
                <a:rPr lang="en-US" sz="1050" b="1" dirty="0">
                  <a:solidFill>
                    <a:srgbClr val="000000"/>
                  </a:solidFill>
                  <a:cs typeface="Calibri" pitchFamily="34" charset="0"/>
                </a:rPr>
                <a:t>Storage</a:t>
              </a:r>
              <a:endParaRPr lang="en-US" sz="2000" dirty="0">
                <a:cs typeface="Calibri" pitchFamily="34" charset="0"/>
              </a:endParaRPr>
            </a:p>
          </p:txBody>
        </p:sp>
        <p:sp>
          <p:nvSpPr>
            <p:cNvPr id="38" name="Line 1026"/>
            <p:cNvSpPr>
              <a:spLocks noChangeShapeType="1"/>
            </p:cNvSpPr>
            <p:nvPr/>
          </p:nvSpPr>
          <p:spPr bwMode="auto">
            <a:xfrm>
              <a:off x="2819400" y="4073037"/>
              <a:ext cx="1371600" cy="0"/>
            </a:xfrm>
            <a:prstGeom prst="line">
              <a:avLst/>
            </a:prstGeom>
            <a:noFill/>
            <a:ln w="38100">
              <a:solidFill>
                <a:srgbClr val="CC0000"/>
              </a:solidFill>
              <a:round/>
              <a:headEnd/>
              <a:tailEnd type="stealth" w="lg" len="lg"/>
            </a:ln>
            <a:effectLst/>
          </p:spPr>
          <p:txBody>
            <a:bodyPr lIns="0" tIns="0" rIns="0" bIns="0"/>
            <a:lstStyle/>
            <a:p>
              <a:endParaRPr lang="en-US" sz="1400">
                <a:cs typeface="Calibri" pitchFamily="34" charset="0"/>
              </a:endParaRPr>
            </a:p>
          </p:txBody>
        </p:sp>
        <p:sp>
          <p:nvSpPr>
            <p:cNvPr id="39" name="Line 1027"/>
            <p:cNvSpPr>
              <a:spLocks noChangeShapeType="1"/>
            </p:cNvSpPr>
            <p:nvPr/>
          </p:nvSpPr>
          <p:spPr bwMode="auto">
            <a:xfrm flipH="1">
              <a:off x="2800350" y="4215912"/>
              <a:ext cx="1371600" cy="0"/>
            </a:xfrm>
            <a:prstGeom prst="line">
              <a:avLst/>
            </a:prstGeom>
            <a:noFill/>
            <a:ln w="38100">
              <a:solidFill>
                <a:srgbClr val="CC0000"/>
              </a:solidFill>
              <a:round/>
              <a:headEnd/>
              <a:tailEnd type="stealth" w="lg" len="lg"/>
            </a:ln>
            <a:effectLst/>
          </p:spPr>
          <p:txBody>
            <a:bodyPr lIns="0" tIns="0" rIns="0" bIns="0"/>
            <a:lstStyle/>
            <a:p>
              <a:endParaRPr lang="en-US" sz="1400">
                <a:cs typeface="Calibri" pitchFamily="34" charset="0"/>
              </a:endParaRPr>
            </a:p>
          </p:txBody>
        </p:sp>
        <p:sp>
          <p:nvSpPr>
            <p:cNvPr id="40" name="Line 1028"/>
            <p:cNvSpPr>
              <a:spLocks noChangeShapeType="1"/>
            </p:cNvSpPr>
            <p:nvPr/>
          </p:nvSpPr>
          <p:spPr bwMode="auto">
            <a:xfrm flipV="1">
              <a:off x="6572250" y="2176462"/>
              <a:ext cx="1219200" cy="0"/>
            </a:xfrm>
            <a:prstGeom prst="line">
              <a:avLst/>
            </a:prstGeom>
            <a:noFill/>
            <a:ln w="38100">
              <a:solidFill>
                <a:srgbClr val="CC0000"/>
              </a:solidFill>
              <a:round/>
              <a:headEnd/>
              <a:tailEnd type="stealth" w="lg" len="lg"/>
            </a:ln>
            <a:effectLst/>
          </p:spPr>
          <p:txBody>
            <a:bodyPr lIns="0" tIns="0" rIns="0" bIns="0"/>
            <a:lstStyle/>
            <a:p>
              <a:endParaRPr lang="en-US" sz="1400">
                <a:cs typeface="Calibri" pitchFamily="34" charset="0"/>
              </a:endParaRPr>
            </a:p>
          </p:txBody>
        </p:sp>
        <p:sp>
          <p:nvSpPr>
            <p:cNvPr id="41" name="Line 1029"/>
            <p:cNvSpPr>
              <a:spLocks noChangeShapeType="1"/>
            </p:cNvSpPr>
            <p:nvPr/>
          </p:nvSpPr>
          <p:spPr bwMode="auto">
            <a:xfrm flipH="1">
              <a:off x="6562725" y="2328862"/>
              <a:ext cx="1219200" cy="0"/>
            </a:xfrm>
            <a:prstGeom prst="line">
              <a:avLst/>
            </a:prstGeom>
            <a:noFill/>
            <a:ln w="38100">
              <a:solidFill>
                <a:srgbClr val="CC0000"/>
              </a:solidFill>
              <a:round/>
              <a:headEnd/>
              <a:tailEnd type="stealth" w="lg" len="lg"/>
            </a:ln>
            <a:effectLst/>
          </p:spPr>
          <p:txBody>
            <a:bodyPr lIns="0" tIns="0" rIns="0" bIns="0"/>
            <a:lstStyle/>
            <a:p>
              <a:endParaRPr lang="en-US" sz="1400">
                <a:cs typeface="Calibri" pitchFamily="34" charset="0"/>
              </a:endParaRPr>
            </a:p>
          </p:txBody>
        </p:sp>
        <p:pic>
          <p:nvPicPr>
            <p:cNvPr id="42" name="Picture 11" descr="C:\Documents and Settings\sridhs\Desktop\ISM Book L3\colored Icons\Storage Array.png"/>
            <p:cNvPicPr>
              <a:picLocks noChangeAspect="1" noChangeArrowheads="1"/>
            </p:cNvPicPr>
            <p:nvPr/>
          </p:nvPicPr>
          <p:blipFill>
            <a:blip r:embed="rId4" cstate="print"/>
            <a:srcRect/>
            <a:stretch>
              <a:fillRect/>
            </a:stretch>
          </p:blipFill>
          <p:spPr bwMode="auto">
            <a:xfrm>
              <a:off x="7772400" y="1839688"/>
              <a:ext cx="969093" cy="1645920"/>
            </a:xfrm>
            <a:prstGeom prst="rect">
              <a:avLst/>
            </a:prstGeom>
            <a:noFill/>
          </p:spPr>
        </p:pic>
        <p:pic>
          <p:nvPicPr>
            <p:cNvPr id="43" name="Picture 5"/>
            <p:cNvPicPr>
              <a:picLocks noChangeAspect="1" noChangeArrowheads="1"/>
            </p:cNvPicPr>
            <p:nvPr/>
          </p:nvPicPr>
          <p:blipFill>
            <a:blip r:embed="rId5" cstate="print"/>
            <a:srcRect/>
            <a:stretch>
              <a:fillRect/>
            </a:stretch>
          </p:blipFill>
          <p:spPr bwMode="auto">
            <a:xfrm>
              <a:off x="4865914" y="1545770"/>
              <a:ext cx="987552" cy="432054"/>
            </a:xfrm>
            <a:prstGeom prst="rect">
              <a:avLst/>
            </a:prstGeom>
            <a:noFill/>
            <a:ln w="9525">
              <a:noFill/>
              <a:miter lim="800000"/>
              <a:headEnd/>
              <a:tailEnd/>
            </a:ln>
            <a:effectLst/>
          </p:spPr>
        </p:pic>
        <p:pic>
          <p:nvPicPr>
            <p:cNvPr id="44" name="Picture 2"/>
            <p:cNvPicPr>
              <a:picLocks noChangeAspect="1" noChangeArrowheads="1"/>
            </p:cNvPicPr>
            <p:nvPr/>
          </p:nvPicPr>
          <p:blipFill>
            <a:blip r:embed="rId6" cstate="print"/>
            <a:srcRect/>
            <a:stretch>
              <a:fillRect/>
            </a:stretch>
          </p:blipFill>
          <p:spPr bwMode="auto">
            <a:xfrm>
              <a:off x="1251856" y="1306288"/>
              <a:ext cx="685800" cy="685800"/>
            </a:xfrm>
            <a:prstGeom prst="rect">
              <a:avLst/>
            </a:prstGeom>
            <a:noFill/>
            <a:ln w="9525">
              <a:noFill/>
              <a:miter lim="800000"/>
              <a:headEnd/>
              <a:tailEnd/>
            </a:ln>
            <a:effectLst/>
          </p:spPr>
        </p:pic>
      </p:grpSp>
    </p:spTree>
    <p:custDataLst>
      <p:tags r:id="rId1"/>
    </p:custDataLst>
    <p:extLst>
      <p:ext uri="{BB962C8B-B14F-4D97-AF65-F5344CB8AC3E}">
        <p14:creationId xmlns:p14="http://schemas.microsoft.com/office/powerpoint/2010/main" val="39357913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Scale-out NAS I/O Operation</a:t>
            </a:r>
            <a:endParaRPr lang="en-US" dirty="0"/>
          </a:p>
        </p:txBody>
      </p:sp>
      <p:grpSp>
        <p:nvGrpSpPr>
          <p:cNvPr id="3" name="Group 2"/>
          <p:cNvGrpSpPr/>
          <p:nvPr/>
        </p:nvGrpSpPr>
        <p:grpSpPr>
          <a:xfrm>
            <a:off x="228601" y="1746060"/>
            <a:ext cx="8772661" cy="3587941"/>
            <a:chOff x="228600" y="857923"/>
            <a:chExt cx="8772661" cy="3587941"/>
          </a:xfrm>
        </p:grpSpPr>
        <p:cxnSp>
          <p:nvCxnSpPr>
            <p:cNvPr id="7" name="Straight Connector 6"/>
            <p:cNvCxnSpPr/>
            <p:nvPr/>
          </p:nvCxnSpPr>
          <p:spPr>
            <a:xfrm>
              <a:off x="1752600" y="2615030"/>
              <a:ext cx="471012" cy="962"/>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36" name="Picture 3" descr="C:\Users\patils1\Desktop\2013 Projects\CIS v2\CIS Slide Deck_Based on Book\Colored Graphics\LAN-WA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5400" y="2363570"/>
              <a:ext cx="779870" cy="502920"/>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228600" y="2866490"/>
              <a:ext cx="1157781" cy="1312652"/>
              <a:chOff x="228600" y="2902428"/>
              <a:chExt cx="1157781" cy="1312652"/>
            </a:xfrm>
          </p:grpSpPr>
          <p:grpSp>
            <p:nvGrpSpPr>
              <p:cNvPr id="52" name="Group 51"/>
              <p:cNvGrpSpPr/>
              <p:nvPr/>
            </p:nvGrpSpPr>
            <p:grpSpPr>
              <a:xfrm>
                <a:off x="366219" y="3007614"/>
                <a:ext cx="867762" cy="935736"/>
                <a:chOff x="351438" y="2779014"/>
                <a:chExt cx="867762" cy="935736"/>
              </a:xfrm>
            </p:grpSpPr>
            <p:pic>
              <p:nvPicPr>
                <p:cNvPr id="54" name="Picture 6" descr="C:\Users\patils1\Desktop\2013 Projects\CIS v2\CIS Slide Deck_Based on Book\Colored Graphics\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1438" y="2779014"/>
                  <a:ext cx="562962" cy="63093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C:\Users\patils1\Desktop\2013 Projects\CIS v2\CIS Slide Deck_Based on Book\Colored Graphics\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838" y="2931414"/>
                  <a:ext cx="562962" cy="63093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C:\Users\patils1\Desktop\2013 Projects\CIS v2\CIS Slide Deck_Based on Book\Colored Graphics\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6238" y="3083814"/>
                  <a:ext cx="562962" cy="630936"/>
                </a:xfrm>
                <a:prstGeom prst="rect">
                  <a:avLst/>
                </a:prstGeom>
                <a:noFill/>
                <a:extLst>
                  <a:ext uri="{909E8E84-426E-40DD-AFC4-6F175D3DCCD1}">
                    <a14:hiddenFill xmlns:a14="http://schemas.microsoft.com/office/drawing/2010/main">
                      <a:solidFill>
                        <a:srgbClr val="FFFFFF"/>
                      </a:solidFill>
                    </a14:hiddenFill>
                  </a:ext>
                </a:extLst>
              </p:spPr>
            </p:pic>
          </p:grpSp>
          <p:sp>
            <p:nvSpPr>
              <p:cNvPr id="53" name="Rounded Rectangle 52"/>
              <p:cNvSpPr/>
              <p:nvPr/>
            </p:nvSpPr>
            <p:spPr>
              <a:xfrm>
                <a:off x="228600" y="2902428"/>
                <a:ext cx="1157781" cy="1312652"/>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8" name="Group 37"/>
            <p:cNvGrpSpPr/>
            <p:nvPr/>
          </p:nvGrpSpPr>
          <p:grpSpPr>
            <a:xfrm>
              <a:off x="228600" y="1037690"/>
              <a:ext cx="1157781" cy="1312652"/>
              <a:chOff x="228600" y="2902428"/>
              <a:chExt cx="1157781" cy="1312652"/>
            </a:xfrm>
          </p:grpSpPr>
          <p:grpSp>
            <p:nvGrpSpPr>
              <p:cNvPr id="46" name="Group 45"/>
              <p:cNvGrpSpPr/>
              <p:nvPr/>
            </p:nvGrpSpPr>
            <p:grpSpPr>
              <a:xfrm>
                <a:off x="366219" y="3007614"/>
                <a:ext cx="867762" cy="935736"/>
                <a:chOff x="351438" y="2779014"/>
                <a:chExt cx="867762" cy="935736"/>
              </a:xfrm>
            </p:grpSpPr>
            <p:pic>
              <p:nvPicPr>
                <p:cNvPr id="48" name="Picture 6" descr="C:\Users\patils1\Desktop\2013 Projects\CIS v2\CIS Slide Deck_Based on Book\Colored Graphics\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1438" y="2779014"/>
                  <a:ext cx="562962" cy="63093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C:\Users\patils1\Desktop\2013 Projects\CIS v2\CIS Slide Deck_Based on Book\Colored Graphics\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838" y="2931414"/>
                  <a:ext cx="562962" cy="63093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C:\Users\patils1\Desktop\2013 Projects\CIS v2\CIS Slide Deck_Based on Book\Colored Graphics\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6238" y="3083814"/>
                  <a:ext cx="562962" cy="630936"/>
                </a:xfrm>
                <a:prstGeom prst="rect">
                  <a:avLst/>
                </a:prstGeom>
                <a:noFill/>
                <a:extLst>
                  <a:ext uri="{909E8E84-426E-40DD-AFC4-6F175D3DCCD1}">
                    <a14:hiddenFill xmlns:a14="http://schemas.microsoft.com/office/drawing/2010/main">
                      <a:solidFill>
                        <a:srgbClr val="FFFFFF"/>
                      </a:solidFill>
                    </a14:hiddenFill>
                  </a:ext>
                </a:extLst>
              </p:spPr>
            </p:pic>
          </p:grpSp>
          <p:sp>
            <p:nvSpPr>
              <p:cNvPr id="47" name="Rounded Rectangle 46"/>
              <p:cNvSpPr/>
              <p:nvPr/>
            </p:nvSpPr>
            <p:spPr>
              <a:xfrm>
                <a:off x="228600" y="2902428"/>
                <a:ext cx="1157781" cy="1312652"/>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39" name="Elbow Connector 38"/>
            <p:cNvCxnSpPr>
              <a:stCxn id="36" idx="0"/>
              <a:endCxn id="47" idx="3"/>
            </p:cNvCxnSpPr>
            <p:nvPr/>
          </p:nvCxnSpPr>
          <p:spPr>
            <a:xfrm rot="16200000" flipV="1">
              <a:off x="1201081" y="1879316"/>
              <a:ext cx="669554" cy="298954"/>
            </a:xfrm>
            <a:prstGeom prst="bentConnector2">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6" idx="2"/>
              <a:endCxn id="53" idx="3"/>
            </p:cNvCxnSpPr>
            <p:nvPr/>
          </p:nvCxnSpPr>
          <p:spPr>
            <a:xfrm rot="5400000">
              <a:off x="1207695" y="3045176"/>
              <a:ext cx="656326" cy="298954"/>
            </a:xfrm>
            <a:prstGeom prst="bentConnector2">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5119" y="4184254"/>
              <a:ext cx="569387" cy="261610"/>
            </a:xfrm>
            <a:prstGeom prst="rect">
              <a:avLst/>
            </a:prstGeom>
            <a:noFill/>
          </p:spPr>
          <p:txBody>
            <a:bodyPr wrap="none" rtlCol="0">
              <a:spAutoFit/>
            </a:bodyPr>
            <a:lstStyle/>
            <a:p>
              <a:r>
                <a:rPr lang="en-US" sz="1100" dirty="0">
                  <a:solidFill>
                    <a:sysClr val="windowText" lastClr="000000"/>
                  </a:solidFill>
                </a:rPr>
                <a:t>Clients</a:t>
              </a:r>
            </a:p>
          </p:txBody>
        </p:sp>
        <p:sp>
          <p:nvSpPr>
            <p:cNvPr id="43" name="TextBox 42"/>
            <p:cNvSpPr txBox="1"/>
            <p:nvPr/>
          </p:nvSpPr>
          <p:spPr>
            <a:xfrm>
              <a:off x="545119" y="2349574"/>
              <a:ext cx="569387" cy="261610"/>
            </a:xfrm>
            <a:prstGeom prst="rect">
              <a:avLst/>
            </a:prstGeom>
            <a:noFill/>
          </p:spPr>
          <p:txBody>
            <a:bodyPr wrap="none" rtlCol="0">
              <a:spAutoFit/>
            </a:bodyPr>
            <a:lstStyle/>
            <a:p>
              <a:r>
                <a:rPr lang="en-US" sz="1100" dirty="0">
                  <a:solidFill>
                    <a:sysClr val="windowText" lastClr="000000"/>
                  </a:solidFill>
                </a:rPr>
                <a:t>Clients</a:t>
              </a:r>
            </a:p>
          </p:txBody>
        </p:sp>
        <p:sp>
          <p:nvSpPr>
            <p:cNvPr id="44" name="TextBox 43"/>
            <p:cNvSpPr txBox="1"/>
            <p:nvPr/>
          </p:nvSpPr>
          <p:spPr>
            <a:xfrm>
              <a:off x="1447800" y="2478358"/>
              <a:ext cx="417102" cy="261610"/>
            </a:xfrm>
            <a:prstGeom prst="rect">
              <a:avLst/>
            </a:prstGeom>
            <a:noFill/>
          </p:spPr>
          <p:txBody>
            <a:bodyPr wrap="none" rtlCol="0">
              <a:spAutoFit/>
            </a:bodyPr>
            <a:lstStyle/>
            <a:p>
              <a:r>
                <a:rPr lang="en-US" sz="1100" dirty="0">
                  <a:solidFill>
                    <a:schemeClr val="bg1"/>
                  </a:solidFill>
                </a:rPr>
                <a:t>LAN</a:t>
              </a:r>
            </a:p>
          </p:txBody>
        </p:sp>
        <p:cxnSp>
          <p:nvCxnSpPr>
            <p:cNvPr id="9" name="Straight Connector 8"/>
            <p:cNvCxnSpPr/>
            <p:nvPr/>
          </p:nvCxnSpPr>
          <p:spPr>
            <a:xfrm>
              <a:off x="2492699" y="2677043"/>
              <a:ext cx="3284323"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802026" y="2069986"/>
              <a:ext cx="0" cy="60513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231942" y="2671875"/>
              <a:ext cx="0" cy="49078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351495" y="2671875"/>
              <a:ext cx="0" cy="49078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5441742" y="2671875"/>
              <a:ext cx="0" cy="49078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921579" y="2069986"/>
              <a:ext cx="0" cy="60513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11826" y="2069986"/>
              <a:ext cx="0" cy="60513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2209800" y="1011811"/>
              <a:ext cx="3886200" cy="3208361"/>
            </a:xfrm>
            <a:prstGeom prst="round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0" name="Picture 35" descr="C:\Users\patils1\Desktop\2013 Projects\CIS v2\CIS Slide Deck_Based on Book\Colored Graphics\Scal-out NAS Nod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66746" y="1543105"/>
              <a:ext cx="670560" cy="55275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5" descr="C:\Users\patils1\Desktop\2013 Projects\CIS v2\CIS Slide Deck_Based on Book\Colored Graphics\Scal-out NAS Nod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86299" y="1543105"/>
              <a:ext cx="670560" cy="55275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5" descr="C:\Users\patils1\Desktop\2013 Projects\CIS v2\CIS Slide Deck_Based on Book\Colored Graphics\Scal-out NAS Nod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76546" y="1543105"/>
              <a:ext cx="670560" cy="55275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2420351" y="1263493"/>
              <a:ext cx="763349" cy="261610"/>
            </a:xfrm>
            <a:prstGeom prst="rect">
              <a:avLst/>
            </a:prstGeom>
            <a:noFill/>
          </p:spPr>
          <p:txBody>
            <a:bodyPr wrap="none" rtlCol="0">
              <a:spAutoFit/>
            </a:bodyPr>
            <a:lstStyle/>
            <a:p>
              <a:pPr algn="ctr"/>
              <a:r>
                <a:rPr lang="en-US" sz="1100" dirty="0">
                  <a:solidFill>
                    <a:sysClr val="windowText" lastClr="000000"/>
                  </a:solidFill>
                </a:rPr>
                <a:t>NAS Node</a:t>
              </a:r>
            </a:p>
          </p:txBody>
        </p:sp>
        <p:pic>
          <p:nvPicPr>
            <p:cNvPr id="28" name="Picture 35" descr="C:\Users\patils1\Desktop\2013 Projects\CIS v2\CIS Slide Deck_Based on Book\Colored Graphics\Scal-out NAS Nod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96662" y="3162664"/>
              <a:ext cx="670560" cy="55275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5" descr="C:\Users\patils1\Desktop\2013 Projects\CIS v2\CIS Slide Deck_Based on Book\Colored Graphics\Scal-out NAS Nod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6215" y="3162664"/>
              <a:ext cx="670560" cy="55275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5" descr="C:\Users\patils1\Desktop\2013 Projects\CIS v2\CIS Slide Deck_Based on Book\Colored Graphics\Scal-out NAS Nod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6462" y="3162664"/>
              <a:ext cx="670560" cy="552759"/>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5044838" y="2400663"/>
              <a:ext cx="684803" cy="261610"/>
            </a:xfrm>
            <a:prstGeom prst="rect">
              <a:avLst/>
            </a:prstGeom>
            <a:noFill/>
          </p:spPr>
          <p:txBody>
            <a:bodyPr wrap="none" rtlCol="0">
              <a:spAutoFit/>
            </a:bodyPr>
            <a:lstStyle/>
            <a:p>
              <a:r>
                <a:rPr lang="en-US" sz="1100" dirty="0">
                  <a:solidFill>
                    <a:sysClr val="windowText" lastClr="000000"/>
                  </a:solidFill>
                </a:rPr>
                <a:t>Ethernet</a:t>
              </a:r>
            </a:p>
          </p:txBody>
        </p:sp>
        <p:sp>
          <p:nvSpPr>
            <p:cNvPr id="45" name="TextBox 44"/>
            <p:cNvSpPr txBox="1"/>
            <p:nvPr/>
          </p:nvSpPr>
          <p:spPr>
            <a:xfrm>
              <a:off x="3572586" y="857923"/>
              <a:ext cx="696922" cy="307777"/>
            </a:xfrm>
            <a:prstGeom prst="rect">
              <a:avLst/>
            </a:prstGeom>
            <a:solidFill>
              <a:schemeClr val="bg1"/>
            </a:solidFill>
          </p:spPr>
          <p:txBody>
            <a:bodyPr wrap="none" rtlCol="0">
              <a:spAutoFit/>
            </a:bodyPr>
            <a:lstStyle/>
            <a:p>
              <a:r>
                <a:rPr lang="en-US" sz="1400" dirty="0">
                  <a:solidFill>
                    <a:sysClr val="windowText" lastClr="000000"/>
                  </a:solidFill>
                </a:rPr>
                <a:t>Cluster</a:t>
              </a:r>
            </a:p>
          </p:txBody>
        </p:sp>
        <p:sp>
          <p:nvSpPr>
            <p:cNvPr id="58" name="TextBox 57"/>
            <p:cNvSpPr txBox="1"/>
            <p:nvPr/>
          </p:nvSpPr>
          <p:spPr>
            <a:xfrm>
              <a:off x="3539904" y="1264985"/>
              <a:ext cx="763349" cy="261610"/>
            </a:xfrm>
            <a:prstGeom prst="rect">
              <a:avLst/>
            </a:prstGeom>
            <a:noFill/>
          </p:spPr>
          <p:txBody>
            <a:bodyPr wrap="none" rtlCol="0">
              <a:spAutoFit/>
            </a:bodyPr>
            <a:lstStyle/>
            <a:p>
              <a:pPr algn="ctr"/>
              <a:r>
                <a:rPr lang="en-US" sz="1100" dirty="0">
                  <a:solidFill>
                    <a:sysClr val="windowText" lastClr="000000"/>
                  </a:solidFill>
                </a:rPr>
                <a:t>NAS Node</a:t>
              </a:r>
            </a:p>
          </p:txBody>
        </p:sp>
        <p:sp>
          <p:nvSpPr>
            <p:cNvPr id="59" name="TextBox 58"/>
            <p:cNvSpPr txBox="1"/>
            <p:nvPr/>
          </p:nvSpPr>
          <p:spPr>
            <a:xfrm>
              <a:off x="4630151" y="1260842"/>
              <a:ext cx="763349" cy="261610"/>
            </a:xfrm>
            <a:prstGeom prst="rect">
              <a:avLst/>
            </a:prstGeom>
            <a:noFill/>
          </p:spPr>
          <p:txBody>
            <a:bodyPr wrap="none" rtlCol="0">
              <a:spAutoFit/>
            </a:bodyPr>
            <a:lstStyle/>
            <a:p>
              <a:pPr algn="ctr"/>
              <a:r>
                <a:rPr lang="en-US" sz="1100" dirty="0">
                  <a:solidFill>
                    <a:sysClr val="windowText" lastClr="000000"/>
                  </a:solidFill>
                </a:rPr>
                <a:t>NAS Node</a:t>
              </a:r>
            </a:p>
          </p:txBody>
        </p:sp>
        <p:sp>
          <p:nvSpPr>
            <p:cNvPr id="62" name="TextBox 61"/>
            <p:cNvSpPr txBox="1"/>
            <p:nvPr/>
          </p:nvSpPr>
          <p:spPr>
            <a:xfrm>
              <a:off x="2851515" y="3700040"/>
              <a:ext cx="763349" cy="261610"/>
            </a:xfrm>
            <a:prstGeom prst="rect">
              <a:avLst/>
            </a:prstGeom>
            <a:noFill/>
          </p:spPr>
          <p:txBody>
            <a:bodyPr wrap="none" rtlCol="0">
              <a:spAutoFit/>
            </a:bodyPr>
            <a:lstStyle/>
            <a:p>
              <a:pPr algn="ctr"/>
              <a:r>
                <a:rPr lang="en-US" sz="1100" dirty="0">
                  <a:solidFill>
                    <a:sysClr val="windowText" lastClr="000000"/>
                  </a:solidFill>
                </a:rPr>
                <a:t>NAS Node</a:t>
              </a:r>
            </a:p>
          </p:txBody>
        </p:sp>
        <p:sp>
          <p:nvSpPr>
            <p:cNvPr id="63" name="TextBox 62"/>
            <p:cNvSpPr txBox="1"/>
            <p:nvPr/>
          </p:nvSpPr>
          <p:spPr>
            <a:xfrm>
              <a:off x="3977804" y="3711118"/>
              <a:ext cx="763349" cy="261610"/>
            </a:xfrm>
            <a:prstGeom prst="rect">
              <a:avLst/>
            </a:prstGeom>
            <a:noFill/>
          </p:spPr>
          <p:txBody>
            <a:bodyPr wrap="none" rtlCol="0">
              <a:spAutoFit/>
            </a:bodyPr>
            <a:lstStyle/>
            <a:p>
              <a:pPr algn="ctr"/>
              <a:r>
                <a:rPr lang="en-US" sz="1100" dirty="0">
                  <a:solidFill>
                    <a:sysClr val="windowText" lastClr="000000"/>
                  </a:solidFill>
                </a:rPr>
                <a:t>NAS Node</a:t>
              </a:r>
            </a:p>
          </p:txBody>
        </p:sp>
        <p:sp>
          <p:nvSpPr>
            <p:cNvPr id="64" name="TextBox 63"/>
            <p:cNvSpPr txBox="1"/>
            <p:nvPr/>
          </p:nvSpPr>
          <p:spPr>
            <a:xfrm>
              <a:off x="5059789" y="3715874"/>
              <a:ext cx="763349" cy="261610"/>
            </a:xfrm>
            <a:prstGeom prst="rect">
              <a:avLst/>
            </a:prstGeom>
            <a:noFill/>
          </p:spPr>
          <p:txBody>
            <a:bodyPr wrap="none" rtlCol="0">
              <a:spAutoFit/>
            </a:bodyPr>
            <a:lstStyle/>
            <a:p>
              <a:pPr algn="ctr"/>
              <a:r>
                <a:rPr lang="en-US" sz="1100">
                  <a:solidFill>
                    <a:sysClr val="windowText" lastClr="000000"/>
                  </a:solidFill>
                </a:rPr>
                <a:t>NAS Node</a:t>
              </a:r>
              <a:endParaRPr lang="en-US" sz="1100" dirty="0">
                <a:solidFill>
                  <a:sysClr val="windowText" lastClr="000000"/>
                </a:solidFill>
              </a:endParaRPr>
            </a:p>
          </p:txBody>
        </p:sp>
        <p:sp>
          <p:nvSpPr>
            <p:cNvPr id="67" name="Rounded Rectangle 66"/>
            <p:cNvSpPr/>
            <p:nvPr/>
          </p:nvSpPr>
          <p:spPr>
            <a:xfrm>
              <a:off x="6324600" y="1037691"/>
              <a:ext cx="2676661" cy="1571471"/>
            </a:xfrm>
            <a:prstGeom prst="roundRect">
              <a:avLst/>
            </a:prstGeom>
            <a:no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28600" indent="-228600">
                <a:buFont typeface="+mj-lt"/>
                <a:buAutoNum type="arabicPeriod"/>
              </a:pPr>
              <a:r>
                <a:rPr lang="en-US" sz="1050" dirty="0">
                  <a:solidFill>
                    <a:schemeClr val="tx1"/>
                  </a:solidFill>
                </a:rPr>
                <a:t>Client </a:t>
              </a:r>
              <a:r>
                <a:rPr lang="en-US" sz="1050" dirty="0">
                  <a:solidFill>
                    <a:schemeClr val="tx1"/>
                  </a:solidFill>
                </a:rPr>
                <a:t>sends a file to the NAS </a:t>
              </a:r>
              <a:r>
                <a:rPr lang="en-US" sz="1050" dirty="0">
                  <a:solidFill>
                    <a:schemeClr val="tx1"/>
                  </a:solidFill>
                </a:rPr>
                <a:t>node</a:t>
              </a:r>
            </a:p>
            <a:p>
              <a:pPr marL="228600" indent="-228600">
                <a:buFont typeface="+mj-lt"/>
                <a:buAutoNum type="arabicPeriod"/>
              </a:pPr>
              <a:endParaRPr lang="en-US" sz="1050" dirty="0">
                <a:solidFill>
                  <a:schemeClr val="tx1"/>
                </a:solidFill>
              </a:endParaRPr>
            </a:p>
            <a:p>
              <a:pPr marL="228600" indent="-228600">
                <a:buFont typeface="+mj-lt"/>
                <a:buAutoNum type="arabicPeriod"/>
              </a:pPr>
              <a:r>
                <a:rPr lang="en-US" sz="1050" dirty="0">
                  <a:solidFill>
                    <a:schemeClr val="tx1"/>
                  </a:solidFill>
                </a:rPr>
                <a:t>Node </a:t>
              </a:r>
              <a:r>
                <a:rPr lang="en-US" sz="1050" dirty="0">
                  <a:solidFill>
                    <a:schemeClr val="tx1"/>
                  </a:solidFill>
                </a:rPr>
                <a:t>to which the client is connected receives the </a:t>
              </a:r>
              <a:r>
                <a:rPr lang="en-US" sz="1050" dirty="0">
                  <a:solidFill>
                    <a:schemeClr val="tx1"/>
                  </a:solidFill>
                </a:rPr>
                <a:t>file</a:t>
              </a:r>
            </a:p>
            <a:p>
              <a:pPr marL="228600" indent="-228600">
                <a:buFont typeface="+mj-lt"/>
                <a:buAutoNum type="arabicPeriod"/>
              </a:pPr>
              <a:endParaRPr lang="en-US" sz="1050" dirty="0">
                <a:solidFill>
                  <a:schemeClr val="tx1"/>
                </a:solidFill>
              </a:endParaRPr>
            </a:p>
            <a:p>
              <a:pPr marL="228600" indent="-228600">
                <a:buFont typeface="+mj-lt"/>
                <a:buAutoNum type="arabicPeriod"/>
              </a:pPr>
              <a:r>
                <a:rPr lang="en-US" sz="1050" dirty="0">
                  <a:solidFill>
                    <a:schemeClr val="tx1"/>
                  </a:solidFill>
                </a:rPr>
                <a:t>File </a:t>
              </a:r>
              <a:r>
                <a:rPr lang="en-US" sz="1050" dirty="0">
                  <a:solidFill>
                    <a:schemeClr val="tx1"/>
                  </a:solidFill>
                </a:rPr>
                <a:t>is striped across the nodes</a:t>
              </a:r>
            </a:p>
            <a:p>
              <a:pPr marL="228600" indent="-228600">
                <a:buAutoNum type="arabicPeriod"/>
              </a:pPr>
              <a:endParaRPr lang="en-US" sz="1050" dirty="0">
                <a:solidFill>
                  <a:schemeClr val="tx1"/>
                </a:solidFill>
              </a:endParaRPr>
            </a:p>
          </p:txBody>
        </p:sp>
        <p:sp>
          <p:nvSpPr>
            <p:cNvPr id="76" name="TextBox 75"/>
            <p:cNvSpPr txBox="1"/>
            <p:nvPr/>
          </p:nvSpPr>
          <p:spPr>
            <a:xfrm>
              <a:off x="6960237" y="885152"/>
              <a:ext cx="1196674" cy="276999"/>
            </a:xfrm>
            <a:prstGeom prst="rect">
              <a:avLst/>
            </a:prstGeom>
            <a:solidFill>
              <a:schemeClr val="bg1"/>
            </a:solidFill>
          </p:spPr>
          <p:txBody>
            <a:bodyPr wrap="none" rtlCol="0">
              <a:spAutoFit/>
            </a:bodyPr>
            <a:lstStyle/>
            <a:p>
              <a:r>
                <a:rPr lang="en-US" sz="1200" dirty="0"/>
                <a:t>Write Operation</a:t>
              </a:r>
            </a:p>
          </p:txBody>
        </p:sp>
        <p:sp>
          <p:nvSpPr>
            <p:cNvPr id="77" name="Rounded Rectangle 76"/>
            <p:cNvSpPr/>
            <p:nvPr/>
          </p:nvSpPr>
          <p:spPr>
            <a:xfrm>
              <a:off x="6324600" y="2907318"/>
              <a:ext cx="2676661" cy="1464386"/>
            </a:xfrm>
            <a:prstGeom prst="roundRect">
              <a:avLst/>
            </a:prstGeom>
            <a:no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28600" indent="-228600">
                <a:buFont typeface="+mj-lt"/>
                <a:buAutoNum type="arabicPeriod"/>
              </a:pPr>
              <a:r>
                <a:rPr lang="en-US" sz="1050" dirty="0">
                  <a:solidFill>
                    <a:schemeClr val="tx1"/>
                  </a:solidFill>
                </a:rPr>
                <a:t>Client requests a file</a:t>
              </a:r>
            </a:p>
            <a:p>
              <a:pPr marL="228600" indent="-228600">
                <a:buFont typeface="+mj-lt"/>
                <a:buAutoNum type="arabicPeriod"/>
              </a:pPr>
              <a:endParaRPr lang="en-US" sz="1050" dirty="0">
                <a:solidFill>
                  <a:schemeClr val="tx1"/>
                </a:solidFill>
              </a:endParaRPr>
            </a:p>
            <a:p>
              <a:pPr marL="228600" indent="-228600">
                <a:buFont typeface="+mj-lt"/>
                <a:buAutoNum type="arabicPeriod"/>
              </a:pPr>
              <a:r>
                <a:rPr lang="en-US" sz="1050" dirty="0">
                  <a:solidFill>
                    <a:schemeClr val="tx1"/>
                  </a:solidFill>
                </a:rPr>
                <a:t>Node </a:t>
              </a:r>
              <a:r>
                <a:rPr lang="en-US" sz="1050" dirty="0">
                  <a:solidFill>
                    <a:schemeClr val="tx1"/>
                  </a:solidFill>
                </a:rPr>
                <a:t>to which the client is connected receives the </a:t>
              </a:r>
              <a:r>
                <a:rPr lang="en-US" sz="1050" dirty="0">
                  <a:solidFill>
                    <a:schemeClr val="tx1"/>
                  </a:solidFill>
                </a:rPr>
                <a:t>request</a:t>
              </a:r>
            </a:p>
            <a:p>
              <a:pPr marL="228600" indent="-228600">
                <a:buFont typeface="+mj-lt"/>
                <a:buAutoNum type="arabicPeriod"/>
              </a:pPr>
              <a:endParaRPr lang="en-US" sz="1050" dirty="0">
                <a:solidFill>
                  <a:schemeClr val="tx1"/>
                </a:solidFill>
              </a:endParaRPr>
            </a:p>
            <a:p>
              <a:pPr marL="228600" indent="-228600">
                <a:buFont typeface="+mj-lt"/>
                <a:buAutoNum type="arabicPeriod"/>
              </a:pPr>
              <a:r>
                <a:rPr lang="en-US" sz="1050" dirty="0">
                  <a:solidFill>
                    <a:schemeClr val="tx1"/>
                  </a:solidFill>
                </a:rPr>
                <a:t>The node retrieves and rebuilds the file and gives it to the client</a:t>
              </a:r>
              <a:endParaRPr lang="en-US" sz="1050" dirty="0">
                <a:solidFill>
                  <a:schemeClr val="tx1"/>
                </a:solidFill>
              </a:endParaRPr>
            </a:p>
          </p:txBody>
        </p:sp>
        <p:sp>
          <p:nvSpPr>
            <p:cNvPr id="78" name="TextBox 77"/>
            <p:cNvSpPr txBox="1"/>
            <p:nvPr/>
          </p:nvSpPr>
          <p:spPr>
            <a:xfrm>
              <a:off x="6960237" y="2722410"/>
              <a:ext cx="1161665" cy="276999"/>
            </a:xfrm>
            <a:prstGeom prst="rect">
              <a:avLst/>
            </a:prstGeom>
            <a:solidFill>
              <a:schemeClr val="bg1"/>
            </a:solidFill>
          </p:spPr>
          <p:txBody>
            <a:bodyPr wrap="none" rtlCol="0">
              <a:spAutoFit/>
            </a:bodyPr>
            <a:lstStyle/>
            <a:p>
              <a:r>
                <a:rPr lang="en-US" sz="1200" dirty="0"/>
                <a:t>Read Operation</a:t>
              </a:r>
            </a:p>
          </p:txBody>
        </p:sp>
      </p:grpSp>
    </p:spTree>
    <p:custDataLst>
      <p:tags r:id="rId1"/>
    </p:custDataLst>
    <p:extLst>
      <p:ext uri="{BB962C8B-B14F-4D97-AF65-F5344CB8AC3E}">
        <p14:creationId xmlns:p14="http://schemas.microsoft.com/office/powerpoint/2010/main" val="1196555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smtClean="0"/>
              <a:t>This lesson covers the following topics:</a:t>
            </a:r>
          </a:p>
          <a:p>
            <a:pPr>
              <a:defRPr/>
            </a:pPr>
            <a:r>
              <a:rPr lang="en-US" dirty="0" smtClean="0">
                <a:solidFill>
                  <a:schemeClr val="tx1"/>
                </a:solidFill>
              </a:rPr>
              <a:t>File-level virtualization</a:t>
            </a:r>
          </a:p>
          <a:p>
            <a:pPr>
              <a:defRPr/>
            </a:pPr>
            <a:r>
              <a:rPr lang="en-US" dirty="0" smtClean="0"/>
              <a:t>Storage tiering </a:t>
            </a:r>
            <a:endParaRPr lang="en-US" dirty="0" smtClean="0">
              <a:solidFill>
                <a:schemeClr val="tx1"/>
              </a:solidFill>
            </a:endParaRPr>
          </a:p>
          <a:p>
            <a:pPr>
              <a:defRPr/>
            </a:pPr>
            <a:r>
              <a:rPr lang="en-US" dirty="0" smtClean="0">
                <a:solidFill>
                  <a:schemeClr val="tx1"/>
                </a:solidFill>
              </a:rPr>
              <a:t>NAS use case</a:t>
            </a:r>
            <a:endParaRPr lang="en-US" dirty="0">
              <a:solidFill>
                <a:schemeClr val="tx1"/>
              </a:solidFill>
            </a:endParaRPr>
          </a:p>
        </p:txBody>
      </p:sp>
      <p:sp>
        <p:nvSpPr>
          <p:cNvPr id="4" name="Title 3"/>
          <p:cNvSpPr>
            <a:spLocks noGrp="1"/>
          </p:cNvSpPr>
          <p:nvPr>
            <p:ph type="title"/>
          </p:nvPr>
        </p:nvSpPr>
        <p:spPr/>
        <p:txBody>
          <a:bodyPr/>
          <a:lstStyle/>
          <a:p>
            <a:r>
              <a:rPr lang="en-US" dirty="0" smtClean="0"/>
              <a:t>Lesson 2: File-level Virtualization and Tiering</a:t>
            </a:r>
            <a:endParaRPr lang="en-US" dirty="0"/>
          </a:p>
        </p:txBody>
      </p:sp>
    </p:spTree>
    <p:custDataLst>
      <p:tags r:id="rId1"/>
    </p:custDataLst>
    <p:extLst>
      <p:ext uri="{BB962C8B-B14F-4D97-AF65-F5344CB8AC3E}">
        <p14:creationId xmlns:p14="http://schemas.microsoft.com/office/powerpoint/2010/main" val="3729616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Eliminates dependency between data accessed at the file-level and the location where the files are physically stored</a:t>
            </a:r>
          </a:p>
          <a:p>
            <a:r>
              <a:rPr lang="en-US" sz="2400" dirty="0"/>
              <a:t>Enables users to use a logical path, rather than a physical path, to access files</a:t>
            </a:r>
          </a:p>
          <a:p>
            <a:r>
              <a:rPr lang="en-US" sz="2400" dirty="0"/>
              <a:t>Uses </a:t>
            </a:r>
            <a:r>
              <a:rPr lang="en-US" sz="2400" dirty="0" smtClean="0"/>
              <a:t>global </a:t>
            </a:r>
            <a:r>
              <a:rPr lang="en-US" sz="2400" dirty="0"/>
              <a:t>namespace that maps logical path of file resources to their physical path</a:t>
            </a:r>
          </a:p>
          <a:p>
            <a:r>
              <a:rPr lang="en-US" sz="2400" dirty="0"/>
              <a:t>Provides non-disruptive file mobility across file servers or NAS devices </a:t>
            </a:r>
          </a:p>
        </p:txBody>
      </p:sp>
      <p:sp>
        <p:nvSpPr>
          <p:cNvPr id="2" name="Title 1"/>
          <p:cNvSpPr>
            <a:spLocks noGrp="1"/>
          </p:cNvSpPr>
          <p:nvPr>
            <p:ph type="title"/>
          </p:nvPr>
        </p:nvSpPr>
        <p:spPr/>
        <p:txBody>
          <a:bodyPr/>
          <a:lstStyle/>
          <a:p>
            <a:r>
              <a:rPr lang="en-US" dirty="0" smtClean="0"/>
              <a:t>What is File-level Virtualization?</a:t>
            </a:r>
            <a:endParaRPr lang="en-US" dirty="0"/>
          </a:p>
        </p:txBody>
      </p:sp>
    </p:spTree>
    <p:custDataLst>
      <p:tags r:id="rId1"/>
    </p:custDataLst>
    <p:extLst>
      <p:ext uri="{BB962C8B-B14F-4D97-AF65-F5344CB8AC3E}">
        <p14:creationId xmlns:p14="http://schemas.microsoft.com/office/powerpoint/2010/main" val="31699981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and After File-level Virtualization</a:t>
            </a:r>
            <a:endParaRPr lang="en-US" dirty="0"/>
          </a:p>
        </p:txBody>
      </p:sp>
      <p:grpSp>
        <p:nvGrpSpPr>
          <p:cNvPr id="894" name="Group 893"/>
          <p:cNvGrpSpPr/>
          <p:nvPr/>
        </p:nvGrpSpPr>
        <p:grpSpPr>
          <a:xfrm>
            <a:off x="609600" y="1752601"/>
            <a:ext cx="7835900" cy="3705999"/>
            <a:chOff x="609600" y="1047750"/>
            <a:chExt cx="7835900" cy="3705999"/>
          </a:xfrm>
        </p:grpSpPr>
        <p:grpSp>
          <p:nvGrpSpPr>
            <p:cNvPr id="893" name="Group 892"/>
            <p:cNvGrpSpPr/>
            <p:nvPr/>
          </p:nvGrpSpPr>
          <p:grpSpPr>
            <a:xfrm>
              <a:off x="609600" y="1054206"/>
              <a:ext cx="3657600" cy="3699543"/>
              <a:chOff x="609600" y="1054206"/>
              <a:chExt cx="3657600" cy="3699543"/>
            </a:xfrm>
          </p:grpSpPr>
          <p:grpSp>
            <p:nvGrpSpPr>
              <p:cNvPr id="855" name="Group 854"/>
              <p:cNvGrpSpPr/>
              <p:nvPr/>
            </p:nvGrpSpPr>
            <p:grpSpPr>
              <a:xfrm>
                <a:off x="609600" y="1054206"/>
                <a:ext cx="3657600" cy="3422544"/>
                <a:chOff x="850900" y="673206"/>
                <a:chExt cx="3657600" cy="3422544"/>
              </a:xfrm>
            </p:grpSpPr>
            <p:pic>
              <p:nvPicPr>
                <p:cNvPr id="821" name="Picture 35" descr="C:\Users\patils1\Desktop\2013 Projects\CIS v2\CIS Slide Deck_Based on Book\Colored Graphics\Scal-out NAS Nod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8229"/>
                <a:stretch/>
              </p:blipFill>
              <p:spPr bwMode="auto">
                <a:xfrm>
                  <a:off x="1219200" y="2980659"/>
                  <a:ext cx="609600" cy="260152"/>
                </a:xfrm>
                <a:prstGeom prst="rect">
                  <a:avLst/>
                </a:prstGeom>
                <a:noFill/>
                <a:extLst>
                  <a:ext uri="{909E8E84-426E-40DD-AFC4-6F175D3DCCD1}">
                    <a14:hiddenFill xmlns:a14="http://schemas.microsoft.com/office/drawing/2010/main">
                      <a:solidFill>
                        <a:srgbClr val="FFFFFF"/>
                      </a:solidFill>
                    </a14:hiddenFill>
                  </a:ext>
                </a:extLst>
              </p:spPr>
            </p:pic>
            <p:pic>
              <p:nvPicPr>
                <p:cNvPr id="823" name="Picture 6" descr="C:\Users\patils1\Desktop\2013 Projects\CIS v2\CIS Slide Deck_Based on Book\Colored Graphics\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09226" y="987818"/>
                  <a:ext cx="511784" cy="573579"/>
                </a:xfrm>
                <a:prstGeom prst="rect">
                  <a:avLst/>
                </a:prstGeom>
                <a:noFill/>
                <a:extLst>
                  <a:ext uri="{909E8E84-426E-40DD-AFC4-6F175D3DCCD1}">
                    <a14:hiddenFill xmlns:a14="http://schemas.microsoft.com/office/drawing/2010/main">
                      <a:solidFill>
                        <a:srgbClr val="FFFFFF"/>
                      </a:solidFill>
                    </a14:hiddenFill>
                  </a:ext>
                </a:extLst>
              </p:spPr>
            </p:pic>
            <p:pic>
              <p:nvPicPr>
                <p:cNvPr id="824"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44911" y="2419350"/>
                  <a:ext cx="644177" cy="1371600"/>
                </a:xfrm>
                <a:prstGeom prst="rect">
                  <a:avLst/>
                </a:prstGeom>
                <a:noFill/>
                <a:extLst>
                  <a:ext uri="{909E8E84-426E-40DD-AFC4-6F175D3DCCD1}">
                    <a14:hiddenFill xmlns:a14="http://schemas.microsoft.com/office/drawing/2010/main">
                      <a:solidFill>
                        <a:srgbClr val="FFFFFF"/>
                      </a:solidFill>
                    </a14:hiddenFill>
                  </a:ext>
                </a:extLst>
              </p:spPr>
            </p:pic>
            <p:pic>
              <p:nvPicPr>
                <p:cNvPr id="825" name="Picture 35" descr="C:\Users\patils1\Desktop\2013 Projects\CIS v2\CIS Slide Deck_Based on Book\Colored Graphics\Scal-out NAS Nod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7993"/>
                <a:stretch/>
              </p:blipFill>
              <p:spPr bwMode="auto">
                <a:xfrm>
                  <a:off x="3505200" y="2978150"/>
                  <a:ext cx="609600" cy="261338"/>
                </a:xfrm>
                <a:prstGeom prst="rect">
                  <a:avLst/>
                </a:prstGeom>
                <a:noFill/>
                <a:extLst>
                  <a:ext uri="{909E8E84-426E-40DD-AFC4-6F175D3DCCD1}">
                    <a14:hiddenFill xmlns:a14="http://schemas.microsoft.com/office/drawing/2010/main">
                      <a:solidFill>
                        <a:srgbClr val="FFFFFF"/>
                      </a:solidFill>
                    </a14:hiddenFill>
                  </a:ext>
                </a:extLst>
              </p:spPr>
            </p:pic>
            <p:pic>
              <p:nvPicPr>
                <p:cNvPr id="826" name="Picture 6" descr="C:\Users\patils1\Desktop\2013 Projects\CIS v2\CIS Slide Deck_Based on Book\Colored Graphics\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38389" y="987818"/>
                  <a:ext cx="511784" cy="573579"/>
                </a:xfrm>
                <a:prstGeom prst="rect">
                  <a:avLst/>
                </a:prstGeom>
                <a:noFill/>
                <a:extLst>
                  <a:ext uri="{909E8E84-426E-40DD-AFC4-6F175D3DCCD1}">
                    <a14:hiddenFill xmlns:a14="http://schemas.microsoft.com/office/drawing/2010/main">
                      <a:solidFill>
                        <a:srgbClr val="FFFFFF"/>
                      </a:solidFill>
                    </a14:hiddenFill>
                  </a:ext>
                </a:extLst>
              </p:spPr>
            </p:pic>
            <p:pic>
              <p:nvPicPr>
                <p:cNvPr id="827" name="Picture 6" descr="C:\Users\patils1\Desktop\2013 Projects\CIS v2\CIS Slide Deck_Based on Book\Colored Graphics\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0063" y="987818"/>
                  <a:ext cx="511784" cy="573579"/>
                </a:xfrm>
                <a:prstGeom prst="rect">
                  <a:avLst/>
                </a:prstGeom>
                <a:noFill/>
                <a:extLst>
                  <a:ext uri="{909E8E84-426E-40DD-AFC4-6F175D3DCCD1}">
                    <a14:hiddenFill xmlns:a14="http://schemas.microsoft.com/office/drawing/2010/main">
                      <a:solidFill>
                        <a:srgbClr val="FFFFFF"/>
                      </a:solidFill>
                    </a14:hiddenFill>
                  </a:ext>
                </a:extLst>
              </p:spPr>
            </p:pic>
            <p:pic>
              <p:nvPicPr>
                <p:cNvPr id="828" name="Picture 6" descr="C:\Users\patils1\Desktop\2013 Projects\CIS v2\CIS Slide Deck_Based on Book\Colored Graphics\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0900" y="987818"/>
                  <a:ext cx="511784" cy="573579"/>
                </a:xfrm>
                <a:prstGeom prst="rect">
                  <a:avLst/>
                </a:prstGeom>
                <a:noFill/>
                <a:extLst>
                  <a:ext uri="{909E8E84-426E-40DD-AFC4-6F175D3DCCD1}">
                    <a14:hiddenFill xmlns:a14="http://schemas.microsoft.com/office/drawing/2010/main">
                      <a:solidFill>
                        <a:srgbClr val="FFFFFF"/>
                      </a:solidFill>
                    </a14:hiddenFill>
                  </a:ext>
                </a:extLst>
              </p:spPr>
            </p:pic>
            <p:pic>
              <p:nvPicPr>
                <p:cNvPr id="829" name="Picture 6" descr="C:\Users\patils1\Desktop\2013 Projects\CIS v2\CIS Slide Deck_Based on Book\Colored Graphics\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6716" y="987818"/>
                  <a:ext cx="511784" cy="573579"/>
                </a:xfrm>
                <a:prstGeom prst="rect">
                  <a:avLst/>
                </a:prstGeom>
                <a:noFill/>
                <a:extLst>
                  <a:ext uri="{909E8E84-426E-40DD-AFC4-6F175D3DCCD1}">
                    <a14:hiddenFill xmlns:a14="http://schemas.microsoft.com/office/drawing/2010/main">
                      <a:solidFill>
                        <a:srgbClr val="FFFFFF"/>
                      </a:solidFill>
                    </a14:hiddenFill>
                  </a:ext>
                </a:extLst>
              </p:spPr>
            </p:pic>
            <p:pic>
              <p:nvPicPr>
                <p:cNvPr id="830" name="Picture 6" descr="C:\Users\patils1\Desktop\2013 Projects\CIS v2\CIS Slide Deck_Based on Book\Colored Graphics\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67552" y="987818"/>
                  <a:ext cx="511784" cy="573579"/>
                </a:xfrm>
                <a:prstGeom prst="rect">
                  <a:avLst/>
                </a:prstGeom>
                <a:noFill/>
                <a:extLst>
                  <a:ext uri="{909E8E84-426E-40DD-AFC4-6F175D3DCCD1}">
                    <a14:hiddenFill xmlns:a14="http://schemas.microsoft.com/office/drawing/2010/main">
                      <a:solidFill>
                        <a:srgbClr val="FFFFFF"/>
                      </a:solidFill>
                    </a14:hiddenFill>
                  </a:ext>
                </a:extLst>
              </p:spPr>
            </p:pic>
            <p:sp>
              <p:nvSpPr>
                <p:cNvPr id="832" name="Rounded Rectangle 831"/>
                <p:cNvSpPr/>
                <p:nvPr/>
              </p:nvSpPr>
              <p:spPr>
                <a:xfrm>
                  <a:off x="990600" y="1981390"/>
                  <a:ext cx="3352800" cy="2114360"/>
                </a:xfrm>
                <a:prstGeom prst="roundRect">
                  <a:avLst/>
                </a:prstGeom>
                <a:noFill/>
                <a:ln>
                  <a:solidFill>
                    <a:schemeClr val="tx1"/>
                  </a:solidFill>
                  <a:prstDash val="lg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chemeClr val="tx1"/>
                    </a:solidFill>
                  </a:endParaRPr>
                </a:p>
              </p:txBody>
            </p:sp>
            <p:cxnSp>
              <p:nvCxnSpPr>
                <p:cNvPr id="834" name="Straight Connector 833"/>
                <p:cNvCxnSpPr>
                  <a:stCxn id="828" idx="2"/>
                  <a:endCxn id="821" idx="0"/>
                </p:cNvCxnSpPr>
                <p:nvPr/>
              </p:nvCxnSpPr>
              <p:spPr>
                <a:xfrm>
                  <a:off x="1106792" y="1561397"/>
                  <a:ext cx="417208" cy="1419262"/>
                </a:xfrm>
                <a:prstGeom prst="line">
                  <a:avLst/>
                </a:prstGeom>
                <a:ln w="12700" cmpd="sng">
                  <a:solidFill>
                    <a:schemeClr val="bg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36" name="Straight Connector 835"/>
                <p:cNvCxnSpPr>
                  <a:stCxn id="827" idx="2"/>
                  <a:endCxn id="821" idx="0"/>
                </p:cNvCxnSpPr>
                <p:nvPr/>
              </p:nvCxnSpPr>
              <p:spPr>
                <a:xfrm flipH="1">
                  <a:off x="1524000" y="1561397"/>
                  <a:ext cx="211955" cy="1419262"/>
                </a:xfrm>
                <a:prstGeom prst="line">
                  <a:avLst/>
                </a:prstGeom>
                <a:ln w="12700" cmpd="sng">
                  <a:solidFill>
                    <a:schemeClr val="bg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38" name="Straight Connector 837"/>
                <p:cNvCxnSpPr>
                  <a:stCxn id="823" idx="2"/>
                  <a:endCxn id="821" idx="0"/>
                </p:cNvCxnSpPr>
                <p:nvPr/>
              </p:nvCxnSpPr>
              <p:spPr>
                <a:xfrm flipH="1">
                  <a:off x="1524000" y="1561397"/>
                  <a:ext cx="841118" cy="1419262"/>
                </a:xfrm>
                <a:prstGeom prst="line">
                  <a:avLst/>
                </a:prstGeom>
                <a:ln w="12700" cmpd="sng">
                  <a:solidFill>
                    <a:schemeClr val="bg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40" name="Straight Connector 839"/>
                <p:cNvCxnSpPr>
                  <a:stCxn id="826" idx="2"/>
                  <a:endCxn id="825" idx="0"/>
                </p:cNvCxnSpPr>
                <p:nvPr/>
              </p:nvCxnSpPr>
              <p:spPr>
                <a:xfrm>
                  <a:off x="2994281" y="1561397"/>
                  <a:ext cx="815719" cy="1416753"/>
                </a:xfrm>
                <a:prstGeom prst="line">
                  <a:avLst/>
                </a:prstGeom>
                <a:ln w="12700" cmpd="sng">
                  <a:solidFill>
                    <a:schemeClr val="bg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42" name="Straight Connector 841"/>
                <p:cNvCxnSpPr>
                  <a:stCxn id="830" idx="2"/>
                  <a:endCxn id="825" idx="0"/>
                </p:cNvCxnSpPr>
                <p:nvPr/>
              </p:nvCxnSpPr>
              <p:spPr>
                <a:xfrm>
                  <a:off x="3623444" y="1561397"/>
                  <a:ext cx="186556" cy="1416753"/>
                </a:xfrm>
                <a:prstGeom prst="line">
                  <a:avLst/>
                </a:prstGeom>
                <a:ln w="12700" cmpd="sng">
                  <a:solidFill>
                    <a:schemeClr val="bg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44" name="Straight Connector 843"/>
                <p:cNvCxnSpPr>
                  <a:stCxn id="829" idx="2"/>
                  <a:endCxn id="825" idx="0"/>
                </p:cNvCxnSpPr>
                <p:nvPr/>
              </p:nvCxnSpPr>
              <p:spPr>
                <a:xfrm flipH="1">
                  <a:off x="3810000" y="1561397"/>
                  <a:ext cx="442608" cy="1416753"/>
                </a:xfrm>
                <a:prstGeom prst="line">
                  <a:avLst/>
                </a:prstGeom>
                <a:ln w="12700" cmpd="sng">
                  <a:solidFill>
                    <a:schemeClr val="bg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46" name="Straight Connector 845"/>
                <p:cNvCxnSpPr>
                  <a:stCxn id="825" idx="1"/>
                  <a:endCxn id="824" idx="3"/>
                </p:cNvCxnSpPr>
                <p:nvPr/>
              </p:nvCxnSpPr>
              <p:spPr>
                <a:xfrm flipH="1" flipV="1">
                  <a:off x="2989088" y="3105150"/>
                  <a:ext cx="516112" cy="3669"/>
                </a:xfrm>
                <a:prstGeom prst="line">
                  <a:avLst/>
                </a:prstGeom>
                <a:ln w="12700" cmpd="sng">
                  <a:solidFill>
                    <a:schemeClr val="bg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48" name="Straight Connector 847"/>
                <p:cNvCxnSpPr>
                  <a:stCxn id="821" idx="3"/>
                  <a:endCxn id="824" idx="1"/>
                </p:cNvCxnSpPr>
                <p:nvPr/>
              </p:nvCxnSpPr>
              <p:spPr>
                <a:xfrm flipV="1">
                  <a:off x="1828800" y="3105150"/>
                  <a:ext cx="516111" cy="5585"/>
                </a:xfrm>
                <a:prstGeom prst="line">
                  <a:avLst/>
                </a:prstGeom>
                <a:ln w="12700" cmpd="sng">
                  <a:solidFill>
                    <a:schemeClr val="bg2"/>
                  </a:solidFill>
                  <a:prstDash val="dash"/>
                </a:ln>
                <a:effectLst/>
              </p:spPr>
              <p:style>
                <a:lnRef idx="2">
                  <a:schemeClr val="accent1"/>
                </a:lnRef>
                <a:fillRef idx="0">
                  <a:schemeClr val="accent1"/>
                </a:fillRef>
                <a:effectRef idx="1">
                  <a:schemeClr val="accent1"/>
                </a:effectRef>
                <a:fontRef idx="minor">
                  <a:schemeClr val="tx1"/>
                </a:fontRef>
              </p:style>
            </p:cxnSp>
            <p:sp>
              <p:nvSpPr>
                <p:cNvPr id="850" name="TextBox 849"/>
                <p:cNvSpPr txBox="1"/>
                <p:nvPr/>
              </p:nvSpPr>
              <p:spPr>
                <a:xfrm>
                  <a:off x="1032547" y="3255483"/>
                  <a:ext cx="806631" cy="276999"/>
                </a:xfrm>
                <a:prstGeom prst="rect">
                  <a:avLst/>
                </a:prstGeom>
                <a:noFill/>
              </p:spPr>
              <p:txBody>
                <a:bodyPr wrap="none" rtlCol="0">
                  <a:spAutoFit/>
                </a:bodyPr>
                <a:lstStyle/>
                <a:p>
                  <a:r>
                    <a:rPr lang="en-US" sz="1200" dirty="0"/>
                    <a:t>NAS Head</a:t>
                  </a:r>
                </a:p>
              </p:txBody>
            </p:sp>
            <p:sp>
              <p:nvSpPr>
                <p:cNvPr id="851" name="TextBox 850"/>
                <p:cNvSpPr txBox="1"/>
                <p:nvPr/>
              </p:nvSpPr>
              <p:spPr>
                <a:xfrm>
                  <a:off x="3329323" y="3229455"/>
                  <a:ext cx="806631" cy="276999"/>
                </a:xfrm>
                <a:prstGeom prst="rect">
                  <a:avLst/>
                </a:prstGeom>
                <a:noFill/>
              </p:spPr>
              <p:txBody>
                <a:bodyPr wrap="none" rtlCol="0">
                  <a:spAutoFit/>
                </a:bodyPr>
                <a:lstStyle/>
                <a:p>
                  <a:r>
                    <a:rPr lang="en-US" sz="1200" dirty="0"/>
                    <a:t>NAS Head</a:t>
                  </a:r>
                </a:p>
              </p:txBody>
            </p:sp>
            <p:sp>
              <p:nvSpPr>
                <p:cNvPr id="852" name="TextBox 851"/>
                <p:cNvSpPr txBox="1"/>
                <p:nvPr/>
              </p:nvSpPr>
              <p:spPr>
                <a:xfrm>
                  <a:off x="1955800" y="3790950"/>
                  <a:ext cx="1138710" cy="276999"/>
                </a:xfrm>
                <a:prstGeom prst="rect">
                  <a:avLst/>
                </a:prstGeom>
                <a:noFill/>
              </p:spPr>
              <p:txBody>
                <a:bodyPr wrap="none" rtlCol="0">
                  <a:spAutoFit/>
                </a:bodyPr>
                <a:lstStyle/>
                <a:p>
                  <a:r>
                    <a:rPr lang="en-US" sz="1200" dirty="0"/>
                    <a:t>Storage System</a:t>
                  </a:r>
                </a:p>
              </p:txBody>
            </p:sp>
            <p:sp>
              <p:nvSpPr>
                <p:cNvPr id="853" name="TextBox 852"/>
                <p:cNvSpPr txBox="1"/>
                <p:nvPr/>
              </p:nvSpPr>
              <p:spPr>
                <a:xfrm>
                  <a:off x="2350504" y="673206"/>
                  <a:ext cx="604846" cy="276999"/>
                </a:xfrm>
                <a:prstGeom prst="rect">
                  <a:avLst/>
                </a:prstGeom>
                <a:noFill/>
              </p:spPr>
              <p:txBody>
                <a:bodyPr wrap="none" rtlCol="0">
                  <a:spAutoFit/>
                </a:bodyPr>
                <a:lstStyle/>
                <a:p>
                  <a:r>
                    <a:rPr lang="en-US" sz="1200" dirty="0"/>
                    <a:t>Clients</a:t>
                  </a:r>
                </a:p>
              </p:txBody>
            </p:sp>
          </p:grpSp>
          <p:sp>
            <p:nvSpPr>
              <p:cNvPr id="886" name="TextBox 885"/>
              <p:cNvSpPr txBox="1"/>
              <p:nvPr/>
            </p:nvSpPr>
            <p:spPr>
              <a:xfrm>
                <a:off x="1205172" y="4476750"/>
                <a:ext cx="2052165" cy="276999"/>
              </a:xfrm>
              <a:prstGeom prst="rect">
                <a:avLst/>
              </a:prstGeom>
              <a:noFill/>
            </p:spPr>
            <p:txBody>
              <a:bodyPr wrap="none" rtlCol="0">
                <a:spAutoFit/>
              </a:bodyPr>
              <a:lstStyle/>
              <a:p>
                <a:r>
                  <a:rPr lang="en-US" sz="1200" dirty="0"/>
                  <a:t>Before File-level Virtualization</a:t>
                </a:r>
              </a:p>
            </p:txBody>
          </p:sp>
        </p:grpSp>
        <p:cxnSp>
          <p:nvCxnSpPr>
            <p:cNvPr id="888" name="Straight Connector 887"/>
            <p:cNvCxnSpPr/>
            <p:nvPr/>
          </p:nvCxnSpPr>
          <p:spPr>
            <a:xfrm>
              <a:off x="4521200" y="1137851"/>
              <a:ext cx="0" cy="3567499"/>
            </a:xfrm>
            <a:prstGeom prst="line">
              <a:avLst/>
            </a:prstGeom>
            <a:ln w="38100">
              <a:prstDash val="dash"/>
            </a:ln>
          </p:spPr>
          <p:style>
            <a:lnRef idx="1">
              <a:schemeClr val="accent4"/>
            </a:lnRef>
            <a:fillRef idx="0">
              <a:schemeClr val="accent4"/>
            </a:fillRef>
            <a:effectRef idx="0">
              <a:schemeClr val="accent4"/>
            </a:effectRef>
            <a:fontRef idx="minor">
              <a:schemeClr val="tx1"/>
            </a:fontRef>
          </p:style>
        </p:cxnSp>
        <p:grpSp>
          <p:nvGrpSpPr>
            <p:cNvPr id="892" name="Group 891"/>
            <p:cNvGrpSpPr/>
            <p:nvPr/>
          </p:nvGrpSpPr>
          <p:grpSpPr>
            <a:xfrm>
              <a:off x="4787900" y="1047750"/>
              <a:ext cx="3657600" cy="3705999"/>
              <a:chOff x="4787900" y="1047750"/>
              <a:chExt cx="3657600" cy="3705999"/>
            </a:xfrm>
          </p:grpSpPr>
          <p:pic>
            <p:nvPicPr>
              <p:cNvPr id="822" name="Picture 43" descr="C:\Users\patils1\Desktop\2013 Projects\CIS v2\CIS Slide Deck_Based on Book\Colored Graphics\Virtualization Applianc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83300" y="2236001"/>
                <a:ext cx="1102092" cy="259549"/>
              </a:xfrm>
              <a:prstGeom prst="rect">
                <a:avLst/>
              </a:prstGeom>
              <a:noFill/>
              <a:extLst>
                <a:ext uri="{909E8E84-426E-40DD-AFC4-6F175D3DCCD1}">
                  <a14:hiddenFill xmlns:a14="http://schemas.microsoft.com/office/drawing/2010/main">
                    <a:solidFill>
                      <a:srgbClr val="FFFFFF"/>
                    </a:solidFill>
                  </a14:hiddenFill>
                </a:ext>
              </a:extLst>
            </p:spPr>
          </p:pic>
          <p:pic>
            <p:nvPicPr>
              <p:cNvPr id="857" name="Picture 35" descr="C:\Users\patils1\Desktop\2013 Projects\CIS v2\CIS Slide Deck_Based on Book\Colored Graphics\Scal-out NAS Nod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8229"/>
              <a:stretch/>
            </p:blipFill>
            <p:spPr bwMode="auto">
              <a:xfrm>
                <a:off x="5156200" y="3355203"/>
                <a:ext cx="609600" cy="260152"/>
              </a:xfrm>
              <a:prstGeom prst="rect">
                <a:avLst/>
              </a:prstGeom>
              <a:noFill/>
              <a:extLst>
                <a:ext uri="{909E8E84-426E-40DD-AFC4-6F175D3DCCD1}">
                  <a14:hiddenFill xmlns:a14="http://schemas.microsoft.com/office/drawing/2010/main">
                    <a:solidFill>
                      <a:srgbClr val="FFFFFF"/>
                    </a:solidFill>
                  </a14:hiddenFill>
                </a:ext>
              </a:extLst>
            </p:spPr>
          </p:pic>
          <p:pic>
            <p:nvPicPr>
              <p:cNvPr id="858" name="Picture 6" descr="C:\Users\patils1\Desktop\2013 Projects\CIS v2\CIS Slide Deck_Based on Book\Colored Graphics\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46226" y="1362362"/>
                <a:ext cx="511784" cy="573579"/>
              </a:xfrm>
              <a:prstGeom prst="rect">
                <a:avLst/>
              </a:prstGeom>
              <a:noFill/>
              <a:extLst>
                <a:ext uri="{909E8E84-426E-40DD-AFC4-6F175D3DCCD1}">
                  <a14:hiddenFill xmlns:a14="http://schemas.microsoft.com/office/drawing/2010/main">
                    <a:solidFill>
                      <a:srgbClr val="FFFFFF"/>
                    </a:solidFill>
                  </a14:hiddenFill>
                </a:ext>
              </a:extLst>
            </p:spPr>
          </p:pic>
          <p:pic>
            <p:nvPicPr>
              <p:cNvPr id="859" name="Picture 9" descr="C:\Users\patils1\Desktop\2013 Projects\CIS v2\CIS Slide Deck_Based on Book\Colored Graphics\Storage Syste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81911" y="2793894"/>
                <a:ext cx="644177" cy="1371600"/>
              </a:xfrm>
              <a:prstGeom prst="rect">
                <a:avLst/>
              </a:prstGeom>
              <a:noFill/>
              <a:extLst>
                <a:ext uri="{909E8E84-426E-40DD-AFC4-6F175D3DCCD1}">
                  <a14:hiddenFill xmlns:a14="http://schemas.microsoft.com/office/drawing/2010/main">
                    <a:solidFill>
                      <a:srgbClr val="FFFFFF"/>
                    </a:solidFill>
                  </a14:hiddenFill>
                </a:ext>
              </a:extLst>
            </p:spPr>
          </p:pic>
          <p:pic>
            <p:nvPicPr>
              <p:cNvPr id="860" name="Picture 35" descr="C:\Users\patils1\Desktop\2013 Projects\CIS v2\CIS Slide Deck_Based on Book\Colored Graphics\Scal-out NAS Nod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7993"/>
              <a:stretch/>
            </p:blipFill>
            <p:spPr bwMode="auto">
              <a:xfrm>
                <a:off x="7442200" y="3352694"/>
                <a:ext cx="609600" cy="261338"/>
              </a:xfrm>
              <a:prstGeom prst="rect">
                <a:avLst/>
              </a:prstGeom>
              <a:noFill/>
              <a:extLst>
                <a:ext uri="{909E8E84-426E-40DD-AFC4-6F175D3DCCD1}">
                  <a14:hiddenFill xmlns:a14="http://schemas.microsoft.com/office/drawing/2010/main">
                    <a:solidFill>
                      <a:srgbClr val="FFFFFF"/>
                    </a:solidFill>
                  </a14:hiddenFill>
                </a:ext>
              </a:extLst>
            </p:spPr>
          </p:pic>
          <p:pic>
            <p:nvPicPr>
              <p:cNvPr id="861" name="Picture 6" descr="C:\Users\patils1\Desktop\2013 Projects\CIS v2\CIS Slide Deck_Based on Book\Colored Graphics\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5389" y="1362362"/>
                <a:ext cx="511784" cy="573579"/>
              </a:xfrm>
              <a:prstGeom prst="rect">
                <a:avLst/>
              </a:prstGeom>
              <a:noFill/>
              <a:extLst>
                <a:ext uri="{909E8E84-426E-40DD-AFC4-6F175D3DCCD1}">
                  <a14:hiddenFill xmlns:a14="http://schemas.microsoft.com/office/drawing/2010/main">
                    <a:solidFill>
                      <a:srgbClr val="FFFFFF"/>
                    </a:solidFill>
                  </a14:hiddenFill>
                </a:ext>
              </a:extLst>
            </p:spPr>
          </p:pic>
          <p:pic>
            <p:nvPicPr>
              <p:cNvPr id="862" name="Picture 6" descr="C:\Users\patils1\Desktop\2013 Projects\CIS v2\CIS Slide Deck_Based on Book\Colored Graphics\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17063" y="1362362"/>
                <a:ext cx="511784" cy="573579"/>
              </a:xfrm>
              <a:prstGeom prst="rect">
                <a:avLst/>
              </a:prstGeom>
              <a:noFill/>
              <a:extLst>
                <a:ext uri="{909E8E84-426E-40DD-AFC4-6F175D3DCCD1}">
                  <a14:hiddenFill xmlns:a14="http://schemas.microsoft.com/office/drawing/2010/main">
                    <a:solidFill>
                      <a:srgbClr val="FFFFFF"/>
                    </a:solidFill>
                  </a14:hiddenFill>
                </a:ext>
              </a:extLst>
            </p:spPr>
          </p:pic>
          <p:pic>
            <p:nvPicPr>
              <p:cNvPr id="863" name="Picture 6" descr="C:\Users\patils1\Desktop\2013 Projects\CIS v2\CIS Slide Deck_Based on Book\Colored Graphics\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87900" y="1362362"/>
                <a:ext cx="511784" cy="573579"/>
              </a:xfrm>
              <a:prstGeom prst="rect">
                <a:avLst/>
              </a:prstGeom>
              <a:noFill/>
              <a:extLst>
                <a:ext uri="{909E8E84-426E-40DD-AFC4-6F175D3DCCD1}">
                  <a14:hiddenFill xmlns:a14="http://schemas.microsoft.com/office/drawing/2010/main">
                    <a:solidFill>
                      <a:srgbClr val="FFFFFF"/>
                    </a:solidFill>
                  </a14:hiddenFill>
                </a:ext>
              </a:extLst>
            </p:spPr>
          </p:pic>
          <p:pic>
            <p:nvPicPr>
              <p:cNvPr id="864" name="Picture 6" descr="C:\Users\patils1\Desktop\2013 Projects\CIS v2\CIS Slide Deck_Based on Book\Colored Graphics\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3716" y="1362362"/>
                <a:ext cx="511784" cy="573579"/>
              </a:xfrm>
              <a:prstGeom prst="rect">
                <a:avLst/>
              </a:prstGeom>
              <a:noFill/>
              <a:extLst>
                <a:ext uri="{909E8E84-426E-40DD-AFC4-6F175D3DCCD1}">
                  <a14:hiddenFill xmlns:a14="http://schemas.microsoft.com/office/drawing/2010/main">
                    <a:solidFill>
                      <a:srgbClr val="FFFFFF"/>
                    </a:solidFill>
                  </a14:hiddenFill>
                </a:ext>
              </a:extLst>
            </p:spPr>
          </p:pic>
          <p:pic>
            <p:nvPicPr>
              <p:cNvPr id="865" name="Picture 6" descr="C:\Users\patils1\Desktop\2013 Projects\CIS v2\CIS Slide Deck_Based on Book\Colored Graphics\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04552" y="1362362"/>
                <a:ext cx="511784" cy="573579"/>
              </a:xfrm>
              <a:prstGeom prst="rect">
                <a:avLst/>
              </a:prstGeom>
              <a:noFill/>
              <a:extLst>
                <a:ext uri="{909E8E84-426E-40DD-AFC4-6F175D3DCCD1}">
                  <a14:hiddenFill xmlns:a14="http://schemas.microsoft.com/office/drawing/2010/main">
                    <a:solidFill>
                      <a:srgbClr val="FFFFFF"/>
                    </a:solidFill>
                  </a14:hiddenFill>
                </a:ext>
              </a:extLst>
            </p:spPr>
          </p:pic>
          <p:sp>
            <p:nvSpPr>
              <p:cNvPr id="866" name="Rounded Rectangle 865"/>
              <p:cNvSpPr/>
              <p:nvPr/>
            </p:nvSpPr>
            <p:spPr>
              <a:xfrm>
                <a:off x="4927600" y="2355934"/>
                <a:ext cx="3352800" cy="2114360"/>
              </a:xfrm>
              <a:prstGeom prst="roundRect">
                <a:avLst/>
              </a:prstGeom>
              <a:noFill/>
              <a:ln>
                <a:solidFill>
                  <a:schemeClr val="tx1"/>
                </a:solidFill>
                <a:prstDash val="lg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chemeClr val="tx1"/>
                  </a:solidFill>
                </a:endParaRPr>
              </a:p>
            </p:txBody>
          </p:sp>
          <p:cxnSp>
            <p:nvCxnSpPr>
              <p:cNvPr id="867" name="Straight Connector 866"/>
              <p:cNvCxnSpPr>
                <a:stCxn id="863" idx="2"/>
              </p:cNvCxnSpPr>
              <p:nvPr/>
            </p:nvCxnSpPr>
            <p:spPr>
              <a:xfrm>
                <a:off x="5043792" y="1935941"/>
                <a:ext cx="208604" cy="429834"/>
              </a:xfrm>
              <a:prstGeom prst="line">
                <a:avLst/>
              </a:prstGeom>
              <a:ln w="12700" cmpd="sng">
                <a:solidFill>
                  <a:schemeClr val="bg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68" name="Straight Connector 867"/>
              <p:cNvCxnSpPr>
                <a:stCxn id="862" idx="2"/>
              </p:cNvCxnSpPr>
              <p:nvPr/>
            </p:nvCxnSpPr>
            <p:spPr>
              <a:xfrm flipH="1">
                <a:off x="5566977" y="1935941"/>
                <a:ext cx="105978" cy="429834"/>
              </a:xfrm>
              <a:prstGeom prst="line">
                <a:avLst/>
              </a:prstGeom>
              <a:ln w="12700" cmpd="sng">
                <a:solidFill>
                  <a:schemeClr val="bg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69" name="Straight Connector 868"/>
              <p:cNvCxnSpPr>
                <a:stCxn id="858" idx="2"/>
              </p:cNvCxnSpPr>
              <p:nvPr/>
            </p:nvCxnSpPr>
            <p:spPr>
              <a:xfrm flipH="1">
                <a:off x="5892800" y="1935941"/>
                <a:ext cx="409318" cy="429834"/>
              </a:xfrm>
              <a:prstGeom prst="line">
                <a:avLst/>
              </a:prstGeom>
              <a:ln w="12700" cmpd="sng">
                <a:solidFill>
                  <a:schemeClr val="bg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0" name="Straight Connector 869"/>
              <p:cNvCxnSpPr>
                <a:stCxn id="861" idx="2"/>
              </p:cNvCxnSpPr>
              <p:nvPr/>
            </p:nvCxnSpPr>
            <p:spPr>
              <a:xfrm>
                <a:off x="6931281" y="1935941"/>
                <a:ext cx="407859" cy="419993"/>
              </a:xfrm>
              <a:prstGeom prst="line">
                <a:avLst/>
              </a:prstGeom>
              <a:ln w="12700" cmpd="sng">
                <a:solidFill>
                  <a:schemeClr val="bg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1" name="Straight Connector 870"/>
              <p:cNvCxnSpPr>
                <a:stCxn id="865" idx="2"/>
              </p:cNvCxnSpPr>
              <p:nvPr/>
            </p:nvCxnSpPr>
            <p:spPr>
              <a:xfrm>
                <a:off x="7560444" y="1935941"/>
                <a:ext cx="93278" cy="429834"/>
              </a:xfrm>
              <a:prstGeom prst="line">
                <a:avLst/>
              </a:prstGeom>
              <a:ln w="12700" cmpd="sng">
                <a:solidFill>
                  <a:schemeClr val="bg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2" name="Straight Connector 871"/>
              <p:cNvCxnSpPr>
                <a:stCxn id="864" idx="2"/>
              </p:cNvCxnSpPr>
              <p:nvPr/>
            </p:nvCxnSpPr>
            <p:spPr>
              <a:xfrm flipH="1">
                <a:off x="8051800" y="1935941"/>
                <a:ext cx="137808" cy="429834"/>
              </a:xfrm>
              <a:prstGeom prst="line">
                <a:avLst/>
              </a:prstGeom>
              <a:ln w="12700" cmpd="sng">
                <a:solidFill>
                  <a:schemeClr val="bg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3" name="Straight Connector 872"/>
              <p:cNvCxnSpPr>
                <a:stCxn id="860" idx="1"/>
                <a:endCxn id="859" idx="3"/>
              </p:cNvCxnSpPr>
              <p:nvPr/>
            </p:nvCxnSpPr>
            <p:spPr>
              <a:xfrm flipH="1" flipV="1">
                <a:off x="6926088" y="3479694"/>
                <a:ext cx="516112" cy="3669"/>
              </a:xfrm>
              <a:prstGeom prst="line">
                <a:avLst/>
              </a:prstGeom>
              <a:ln w="12700" cmpd="sng">
                <a:solidFill>
                  <a:schemeClr val="bg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4" name="Straight Connector 873"/>
              <p:cNvCxnSpPr>
                <a:stCxn id="857" idx="3"/>
                <a:endCxn id="859" idx="1"/>
              </p:cNvCxnSpPr>
              <p:nvPr/>
            </p:nvCxnSpPr>
            <p:spPr>
              <a:xfrm flipV="1">
                <a:off x="5765800" y="3479694"/>
                <a:ext cx="516111" cy="5585"/>
              </a:xfrm>
              <a:prstGeom prst="line">
                <a:avLst/>
              </a:prstGeom>
              <a:ln w="12700" cmpd="sng">
                <a:solidFill>
                  <a:schemeClr val="bg2"/>
                </a:solidFill>
                <a:prstDash val="dash"/>
              </a:ln>
              <a:effectLst/>
            </p:spPr>
            <p:style>
              <a:lnRef idx="2">
                <a:schemeClr val="accent1"/>
              </a:lnRef>
              <a:fillRef idx="0">
                <a:schemeClr val="accent1"/>
              </a:fillRef>
              <a:effectRef idx="1">
                <a:schemeClr val="accent1"/>
              </a:effectRef>
              <a:fontRef idx="minor">
                <a:schemeClr val="tx1"/>
              </a:fontRef>
            </p:style>
          </p:cxnSp>
          <p:sp>
            <p:nvSpPr>
              <p:cNvPr id="875" name="TextBox 874"/>
              <p:cNvSpPr txBox="1"/>
              <p:nvPr/>
            </p:nvSpPr>
            <p:spPr>
              <a:xfrm>
                <a:off x="4969547" y="3630027"/>
                <a:ext cx="806631" cy="276999"/>
              </a:xfrm>
              <a:prstGeom prst="rect">
                <a:avLst/>
              </a:prstGeom>
              <a:noFill/>
            </p:spPr>
            <p:txBody>
              <a:bodyPr wrap="none" rtlCol="0">
                <a:spAutoFit/>
              </a:bodyPr>
              <a:lstStyle/>
              <a:p>
                <a:r>
                  <a:rPr lang="en-US" sz="1200" dirty="0"/>
                  <a:t>NAS Head</a:t>
                </a:r>
              </a:p>
            </p:txBody>
          </p:sp>
          <p:sp>
            <p:nvSpPr>
              <p:cNvPr id="876" name="TextBox 875"/>
              <p:cNvSpPr txBox="1"/>
              <p:nvPr/>
            </p:nvSpPr>
            <p:spPr>
              <a:xfrm>
                <a:off x="7266323" y="3603999"/>
                <a:ext cx="806631" cy="276999"/>
              </a:xfrm>
              <a:prstGeom prst="rect">
                <a:avLst/>
              </a:prstGeom>
              <a:noFill/>
            </p:spPr>
            <p:txBody>
              <a:bodyPr wrap="none" rtlCol="0">
                <a:spAutoFit/>
              </a:bodyPr>
              <a:lstStyle/>
              <a:p>
                <a:r>
                  <a:rPr lang="en-US" sz="1200" dirty="0"/>
                  <a:t>NAS Head</a:t>
                </a:r>
              </a:p>
            </p:txBody>
          </p:sp>
          <p:sp>
            <p:nvSpPr>
              <p:cNvPr id="877" name="TextBox 876"/>
              <p:cNvSpPr txBox="1"/>
              <p:nvPr/>
            </p:nvSpPr>
            <p:spPr>
              <a:xfrm>
                <a:off x="5892800" y="4165494"/>
                <a:ext cx="1138710" cy="276999"/>
              </a:xfrm>
              <a:prstGeom prst="rect">
                <a:avLst/>
              </a:prstGeom>
              <a:noFill/>
            </p:spPr>
            <p:txBody>
              <a:bodyPr wrap="none" rtlCol="0">
                <a:spAutoFit/>
              </a:bodyPr>
              <a:lstStyle/>
              <a:p>
                <a:r>
                  <a:rPr lang="en-US" sz="1200" dirty="0"/>
                  <a:t>Storage System</a:t>
                </a:r>
              </a:p>
            </p:txBody>
          </p:sp>
          <p:sp>
            <p:nvSpPr>
              <p:cNvPr id="878" name="TextBox 877"/>
              <p:cNvSpPr txBox="1"/>
              <p:nvPr/>
            </p:nvSpPr>
            <p:spPr>
              <a:xfrm>
                <a:off x="6287504" y="1047750"/>
                <a:ext cx="604846" cy="276999"/>
              </a:xfrm>
              <a:prstGeom prst="rect">
                <a:avLst/>
              </a:prstGeom>
              <a:noFill/>
            </p:spPr>
            <p:txBody>
              <a:bodyPr wrap="none" rtlCol="0">
                <a:spAutoFit/>
              </a:bodyPr>
              <a:lstStyle/>
              <a:p>
                <a:r>
                  <a:rPr lang="en-US" sz="1200" dirty="0"/>
                  <a:t>Clients</a:t>
                </a:r>
              </a:p>
            </p:txBody>
          </p:sp>
          <p:sp>
            <p:nvSpPr>
              <p:cNvPr id="885" name="TextBox 884"/>
              <p:cNvSpPr txBox="1"/>
              <p:nvPr/>
            </p:nvSpPr>
            <p:spPr>
              <a:xfrm>
                <a:off x="5472372" y="4476750"/>
                <a:ext cx="1956113" cy="276999"/>
              </a:xfrm>
              <a:prstGeom prst="rect">
                <a:avLst/>
              </a:prstGeom>
              <a:noFill/>
            </p:spPr>
            <p:txBody>
              <a:bodyPr wrap="none" rtlCol="0">
                <a:spAutoFit/>
              </a:bodyPr>
              <a:lstStyle/>
              <a:p>
                <a:r>
                  <a:rPr lang="en-US" sz="1200" dirty="0"/>
                  <a:t>After File-level Virtualization</a:t>
                </a:r>
              </a:p>
            </p:txBody>
          </p:sp>
          <p:sp>
            <p:nvSpPr>
              <p:cNvPr id="889" name="TextBox 888"/>
              <p:cNvSpPr txBox="1"/>
              <p:nvPr/>
            </p:nvSpPr>
            <p:spPr>
              <a:xfrm>
                <a:off x="7085703" y="2724150"/>
                <a:ext cx="1014252" cy="461665"/>
              </a:xfrm>
              <a:prstGeom prst="rect">
                <a:avLst/>
              </a:prstGeom>
              <a:noFill/>
            </p:spPr>
            <p:txBody>
              <a:bodyPr wrap="none" rtlCol="0">
                <a:spAutoFit/>
              </a:bodyPr>
              <a:lstStyle/>
              <a:p>
                <a:pPr algn="ctr"/>
                <a:r>
                  <a:rPr lang="en-US" sz="1200" dirty="0"/>
                  <a:t>Virtualization</a:t>
                </a:r>
              </a:p>
              <a:p>
                <a:pPr algn="ctr"/>
                <a:r>
                  <a:rPr lang="en-US" sz="1200" dirty="0"/>
                  <a:t>Appliance</a:t>
                </a:r>
              </a:p>
            </p:txBody>
          </p:sp>
          <p:cxnSp>
            <p:nvCxnSpPr>
              <p:cNvPr id="891" name="Straight Arrow Connector 890"/>
              <p:cNvCxnSpPr>
                <a:stCxn id="889" idx="0"/>
              </p:cNvCxnSpPr>
              <p:nvPr/>
            </p:nvCxnSpPr>
            <p:spPr>
              <a:xfrm flipH="1" flipV="1">
                <a:off x="7187174" y="2495550"/>
                <a:ext cx="405655" cy="228600"/>
              </a:xfrm>
              <a:prstGeom prst="straightConnector1">
                <a:avLst/>
              </a:prstGeom>
              <a:ln w="127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pSp>
      </p:grpSp>
    </p:spTree>
    <p:custDataLst>
      <p:tags r:id="rId1"/>
    </p:custDataLst>
    <p:extLst>
      <p:ext uri="{BB962C8B-B14F-4D97-AF65-F5344CB8AC3E}">
        <p14:creationId xmlns:p14="http://schemas.microsoft.com/office/powerpoint/2010/main" val="26653248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a:t>Upon completion of this module, you </a:t>
            </a:r>
            <a:r>
              <a:rPr lang="en-US" dirty="0" smtClean="0"/>
              <a:t>should be </a:t>
            </a:r>
            <a:r>
              <a:rPr lang="en-US" dirty="0"/>
              <a:t>able to</a:t>
            </a:r>
            <a:r>
              <a:rPr lang="en-US" dirty="0" smtClean="0"/>
              <a:t>:</a:t>
            </a:r>
          </a:p>
          <a:p>
            <a:pPr>
              <a:defRPr/>
            </a:pPr>
            <a:r>
              <a:rPr lang="en-US" dirty="0" smtClean="0"/>
              <a:t>Describe </a:t>
            </a:r>
            <a:r>
              <a:rPr lang="en-US" dirty="0"/>
              <a:t>NAS components and </a:t>
            </a:r>
            <a:r>
              <a:rPr lang="en-US" dirty="0" smtClean="0"/>
              <a:t>architectures</a:t>
            </a:r>
            <a:endParaRPr lang="en-US" dirty="0"/>
          </a:p>
          <a:p>
            <a:pPr>
              <a:defRPr/>
            </a:pPr>
            <a:r>
              <a:rPr lang="en-US" dirty="0" smtClean="0"/>
              <a:t>Discuss </a:t>
            </a:r>
            <a:r>
              <a:rPr lang="en-US" dirty="0"/>
              <a:t>NAS file sharing </a:t>
            </a:r>
            <a:r>
              <a:rPr lang="en-US" dirty="0" smtClean="0"/>
              <a:t>methods</a:t>
            </a:r>
            <a:endParaRPr lang="en-US" dirty="0"/>
          </a:p>
          <a:p>
            <a:pPr>
              <a:defRPr/>
            </a:pPr>
            <a:r>
              <a:rPr lang="en-US" dirty="0" smtClean="0"/>
              <a:t>Discuss </a:t>
            </a:r>
            <a:r>
              <a:rPr lang="en-US" dirty="0"/>
              <a:t>file-level virtualization and tiering</a:t>
            </a:r>
          </a:p>
        </p:txBody>
      </p:sp>
      <p:sp>
        <p:nvSpPr>
          <p:cNvPr id="4" name="Title 3"/>
          <p:cNvSpPr>
            <a:spLocks noGrp="1"/>
          </p:cNvSpPr>
          <p:nvPr>
            <p:ph type="title"/>
          </p:nvPr>
        </p:nvSpPr>
        <p:spPr/>
        <p:txBody>
          <a:bodyPr/>
          <a:lstStyle/>
          <a:p>
            <a:r>
              <a:rPr lang="en-US" dirty="0" smtClean="0"/>
              <a:t>File-based </a:t>
            </a:r>
            <a:r>
              <a:rPr lang="en-US" dirty="0"/>
              <a:t>Storage System (NAS)</a:t>
            </a:r>
          </a:p>
        </p:txBody>
      </p:sp>
    </p:spTree>
    <p:custDataLst>
      <p:tags r:id="rId1"/>
    </p:custDataLst>
    <p:extLst>
      <p:ext uri="{BB962C8B-B14F-4D97-AF65-F5344CB8AC3E}">
        <p14:creationId xmlns:p14="http://schemas.microsoft.com/office/powerpoint/2010/main" val="570982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Moves files from higher tier to lower tier</a:t>
            </a:r>
          </a:p>
          <a:p>
            <a:r>
              <a:rPr lang="en-US" dirty="0" smtClean="0"/>
              <a:t>Storage tiers are defined based on cost, performance, and availability parameters</a:t>
            </a:r>
          </a:p>
          <a:p>
            <a:r>
              <a:rPr lang="en-US" dirty="0" smtClean="0"/>
              <a:t>Uses policy engine to determine the files that are required to move to the lower tier</a:t>
            </a:r>
          </a:p>
          <a:p>
            <a:r>
              <a:rPr lang="en-US" dirty="0" smtClean="0"/>
              <a:t>Predominant use of file </a:t>
            </a:r>
            <a:r>
              <a:rPr lang="en-US" dirty="0"/>
              <a:t>tiering is </a:t>
            </a:r>
            <a:r>
              <a:rPr lang="en-US" dirty="0" smtClean="0"/>
              <a:t>archival</a:t>
            </a:r>
            <a:endParaRPr lang="en-US" dirty="0"/>
          </a:p>
          <a:p>
            <a:endParaRPr lang="en-US" dirty="0"/>
          </a:p>
        </p:txBody>
      </p:sp>
      <p:sp>
        <p:nvSpPr>
          <p:cNvPr id="2" name="Title 1"/>
          <p:cNvSpPr>
            <a:spLocks noGrp="1"/>
          </p:cNvSpPr>
          <p:nvPr>
            <p:ph type="title"/>
          </p:nvPr>
        </p:nvSpPr>
        <p:spPr/>
        <p:txBody>
          <a:bodyPr/>
          <a:lstStyle/>
          <a:p>
            <a:r>
              <a:rPr lang="en-US" dirty="0" smtClean="0"/>
              <a:t>File-level Storage Tiering</a:t>
            </a:r>
            <a:endParaRPr lang="en-US" dirty="0"/>
          </a:p>
        </p:txBody>
      </p:sp>
    </p:spTree>
    <p:custDataLst>
      <p:tags r:id="rId1"/>
    </p:custDataLst>
    <p:extLst>
      <p:ext uri="{BB962C8B-B14F-4D97-AF65-F5344CB8AC3E}">
        <p14:creationId xmlns:p14="http://schemas.microsoft.com/office/powerpoint/2010/main" val="27591581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lstStyle/>
          <a:p>
            <a:r>
              <a:rPr lang="en-US" dirty="0"/>
              <a:t>Inter-array </a:t>
            </a:r>
            <a:r>
              <a:rPr lang="en-US" dirty="0" smtClean="0"/>
              <a:t>Tiering and </a:t>
            </a:r>
            <a:r>
              <a:rPr lang="en-US" dirty="0"/>
              <a:t>Cloud </a:t>
            </a:r>
            <a:r>
              <a:rPr lang="en-US" dirty="0" smtClean="0"/>
              <a:t>Tiering </a:t>
            </a:r>
            <a:endParaRPr lang="en-US" dirty="0"/>
          </a:p>
        </p:txBody>
      </p:sp>
      <p:sp>
        <p:nvSpPr>
          <p:cNvPr id="2" name="Title 1"/>
          <p:cNvSpPr>
            <a:spLocks noGrp="1"/>
          </p:cNvSpPr>
          <p:nvPr>
            <p:ph type="title"/>
          </p:nvPr>
        </p:nvSpPr>
        <p:spPr/>
        <p:txBody>
          <a:bodyPr/>
          <a:lstStyle/>
          <a:p>
            <a:r>
              <a:rPr lang="en-US" dirty="0"/>
              <a:t>File-level Storage </a:t>
            </a:r>
            <a:r>
              <a:rPr lang="en-US" dirty="0" smtClean="0"/>
              <a:t>Tiering (Cont’d)</a:t>
            </a:r>
            <a:endParaRPr lang="en-US" dirty="0"/>
          </a:p>
        </p:txBody>
      </p:sp>
      <p:grpSp>
        <p:nvGrpSpPr>
          <p:cNvPr id="5" name="Group 4"/>
          <p:cNvGrpSpPr/>
          <p:nvPr/>
        </p:nvGrpSpPr>
        <p:grpSpPr>
          <a:xfrm>
            <a:off x="152400" y="1676400"/>
            <a:ext cx="8747066" cy="4128432"/>
            <a:chOff x="228600" y="981727"/>
            <a:chExt cx="8747066" cy="4128432"/>
          </a:xfrm>
        </p:grpSpPr>
        <p:pic>
          <p:nvPicPr>
            <p:cNvPr id="28" name="Picture 27" descr="C:\Users\patils1\Desktop\2013 Projects\CIS v2\CIS Slide Deck_Based on Book\Colored Graphics\NA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96501" y="3117850"/>
              <a:ext cx="708594" cy="150876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2" descr="C:\Users\patils1\Desktop\2013 Projects\CIS v2\CIS Slide Deck_Based on Book\Colored Graphics\Policy Engin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86756" y="4019550"/>
              <a:ext cx="777696" cy="609600"/>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481937" y="1947640"/>
              <a:ext cx="1393210" cy="1363901"/>
              <a:chOff x="1221806" y="1947640"/>
              <a:chExt cx="1393210" cy="1363901"/>
            </a:xfrm>
          </p:grpSpPr>
          <p:pic>
            <p:nvPicPr>
              <p:cNvPr id="29" name="Picture 28" descr="C:\Users\patils1\Desktop\2013 Projects\CIS v2\CIS Slide Deck_Based on Book\Colored Graphics\Physical Compute System With Hyperv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21806" y="1947640"/>
                <a:ext cx="936010" cy="90670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C:\Users\patils1\Desktop\2013 Projects\CIS v2\CIS Slide Deck_Based on Book\Colored Graphics\Physical Compute System With Hyperv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74206" y="2100040"/>
                <a:ext cx="936010" cy="90670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C:\Users\patils1\Desktop\2013 Projects\CIS v2\CIS Slide Deck_Based on Book\Colored Graphics\Physical Compute System With Hyperv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6606" y="2252440"/>
                <a:ext cx="936010" cy="90670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C:\Users\patils1\Desktop\2013 Projects\CIS v2\CIS Slide Deck_Based on Book\Colored Graphics\Physical Compute System With Hyperv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79006" y="2404840"/>
                <a:ext cx="936010" cy="906701"/>
              </a:xfrm>
              <a:prstGeom prst="rect">
                <a:avLst/>
              </a:prstGeom>
              <a:noFill/>
              <a:extLst>
                <a:ext uri="{909E8E84-426E-40DD-AFC4-6F175D3DCCD1}">
                  <a14:hiddenFill xmlns:a14="http://schemas.microsoft.com/office/drawing/2010/main">
                    <a:solidFill>
                      <a:srgbClr val="FFFFFF"/>
                    </a:solidFill>
                  </a14:hiddenFill>
                </a:ext>
              </a:extLst>
            </p:spPr>
          </p:pic>
        </p:grpSp>
        <p:pic>
          <p:nvPicPr>
            <p:cNvPr id="35" name="Picture 34" descr="C:\Users\patils1\Desktop\2013 Projects\CIS v2\CIS Slide Deck_Based on Book\Colored Graphics\NA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8138" y="1702142"/>
              <a:ext cx="708594" cy="15087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46312" y="1072468"/>
              <a:ext cx="1065396" cy="557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ounded Rectangle 37"/>
            <p:cNvSpPr/>
            <p:nvPr/>
          </p:nvSpPr>
          <p:spPr>
            <a:xfrm>
              <a:off x="250731" y="1672126"/>
              <a:ext cx="1905000" cy="1886890"/>
            </a:xfrm>
            <a:prstGeom prst="round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 name="Straight Connector 39"/>
            <p:cNvCxnSpPr>
              <a:stCxn id="38" idx="3"/>
              <a:endCxn id="63" idx="1"/>
            </p:cNvCxnSpPr>
            <p:nvPr/>
          </p:nvCxnSpPr>
          <p:spPr>
            <a:xfrm>
              <a:off x="2155731" y="2615571"/>
              <a:ext cx="1440975" cy="502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63" idx="2"/>
              <a:endCxn id="30" idx="0"/>
            </p:cNvCxnSpPr>
            <p:nvPr/>
          </p:nvCxnSpPr>
          <p:spPr>
            <a:xfrm flipH="1">
              <a:off x="3975604" y="2872056"/>
              <a:ext cx="11037" cy="1147494"/>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8" idx="0"/>
            </p:cNvCxnSpPr>
            <p:nvPr/>
          </p:nvCxnSpPr>
          <p:spPr>
            <a:xfrm rot="16200000" flipV="1">
              <a:off x="4494639" y="2161691"/>
              <a:ext cx="335860" cy="1576458"/>
            </a:xfrm>
            <a:prstGeom prst="bentConnector2">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1" name="Elbow Connector 50"/>
            <p:cNvCxnSpPr>
              <a:endCxn id="36" idx="1"/>
            </p:cNvCxnSpPr>
            <p:nvPr/>
          </p:nvCxnSpPr>
          <p:spPr>
            <a:xfrm rot="5400000" flipH="1" flipV="1">
              <a:off x="4203110" y="1122229"/>
              <a:ext cx="1014320" cy="1472083"/>
            </a:xfrm>
            <a:prstGeom prst="bentConnector2">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35" idx="1"/>
              <a:endCxn id="64" idx="3"/>
            </p:cNvCxnSpPr>
            <p:nvPr/>
          </p:nvCxnSpPr>
          <p:spPr>
            <a:xfrm rot="10800000" flipV="1">
              <a:off x="4265574" y="2456522"/>
              <a:ext cx="3722564" cy="165436"/>
            </a:xfrm>
            <a:prstGeom prst="bentConnector3">
              <a:avLst>
                <a:gd name="adj1" fmla="val 50000"/>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28600" y="3567322"/>
              <a:ext cx="1587422" cy="307777"/>
            </a:xfrm>
            <a:prstGeom prst="rect">
              <a:avLst/>
            </a:prstGeom>
            <a:noFill/>
          </p:spPr>
          <p:txBody>
            <a:bodyPr wrap="none" rtlCol="0">
              <a:spAutoFit/>
            </a:bodyPr>
            <a:lstStyle/>
            <a:p>
              <a:r>
                <a:rPr lang="en-US" sz="1400" dirty="0"/>
                <a:t>Application Servers</a:t>
              </a:r>
            </a:p>
          </p:txBody>
        </p:sp>
        <p:sp>
          <p:nvSpPr>
            <p:cNvPr id="59" name="TextBox 58"/>
            <p:cNvSpPr txBox="1"/>
            <p:nvPr/>
          </p:nvSpPr>
          <p:spPr>
            <a:xfrm>
              <a:off x="3289935" y="4609048"/>
              <a:ext cx="1142877" cy="307777"/>
            </a:xfrm>
            <a:prstGeom prst="rect">
              <a:avLst/>
            </a:prstGeom>
            <a:noFill/>
          </p:spPr>
          <p:txBody>
            <a:bodyPr wrap="none" rtlCol="0">
              <a:spAutoFit/>
            </a:bodyPr>
            <a:lstStyle/>
            <a:p>
              <a:r>
                <a:rPr lang="en-US" sz="1400" dirty="0"/>
                <a:t>Policy Engine</a:t>
              </a:r>
            </a:p>
          </p:txBody>
        </p:sp>
        <p:sp>
          <p:nvSpPr>
            <p:cNvPr id="60" name="TextBox 59"/>
            <p:cNvSpPr txBox="1"/>
            <p:nvPr/>
          </p:nvSpPr>
          <p:spPr>
            <a:xfrm>
              <a:off x="6481666" y="981727"/>
              <a:ext cx="1200521" cy="523220"/>
            </a:xfrm>
            <a:prstGeom prst="rect">
              <a:avLst/>
            </a:prstGeom>
            <a:noFill/>
          </p:spPr>
          <p:txBody>
            <a:bodyPr wrap="none" rtlCol="0">
              <a:spAutoFit/>
            </a:bodyPr>
            <a:lstStyle/>
            <a:p>
              <a:pPr algn="ctr"/>
              <a:r>
                <a:rPr lang="en-US" sz="1400" dirty="0"/>
                <a:t>Cloud Storage</a:t>
              </a:r>
            </a:p>
            <a:p>
              <a:pPr algn="ctr"/>
              <a:r>
                <a:rPr lang="en-US" sz="1400" dirty="0"/>
                <a:t>Tier 2/Tier 3</a:t>
              </a:r>
            </a:p>
          </p:txBody>
        </p:sp>
        <p:sp>
          <p:nvSpPr>
            <p:cNvPr id="61" name="TextBox 60"/>
            <p:cNvSpPr txBox="1"/>
            <p:nvPr/>
          </p:nvSpPr>
          <p:spPr>
            <a:xfrm>
              <a:off x="4883008" y="4586939"/>
              <a:ext cx="1097672" cy="523220"/>
            </a:xfrm>
            <a:prstGeom prst="rect">
              <a:avLst/>
            </a:prstGeom>
            <a:noFill/>
          </p:spPr>
          <p:txBody>
            <a:bodyPr wrap="none" rtlCol="0">
              <a:spAutoFit/>
            </a:bodyPr>
            <a:lstStyle/>
            <a:p>
              <a:pPr algn="ctr"/>
              <a:r>
                <a:rPr lang="en-US" sz="1400" dirty="0"/>
                <a:t>Primary NAS</a:t>
              </a:r>
            </a:p>
            <a:p>
              <a:pPr algn="ctr"/>
              <a:r>
                <a:rPr lang="en-US" sz="1400" dirty="0"/>
                <a:t>Tier 1</a:t>
              </a:r>
            </a:p>
          </p:txBody>
        </p:sp>
        <p:sp>
          <p:nvSpPr>
            <p:cNvPr id="62" name="TextBox 61"/>
            <p:cNvSpPr txBox="1"/>
            <p:nvPr/>
          </p:nvSpPr>
          <p:spPr>
            <a:xfrm>
              <a:off x="7688712" y="3191530"/>
              <a:ext cx="1286954" cy="523220"/>
            </a:xfrm>
            <a:prstGeom prst="rect">
              <a:avLst/>
            </a:prstGeom>
            <a:noFill/>
          </p:spPr>
          <p:txBody>
            <a:bodyPr wrap="none" rtlCol="0">
              <a:spAutoFit/>
            </a:bodyPr>
            <a:lstStyle/>
            <a:p>
              <a:pPr algn="ctr"/>
              <a:r>
                <a:rPr lang="en-US" sz="1400" dirty="0"/>
                <a:t>Secondary NAS</a:t>
              </a:r>
            </a:p>
            <a:p>
              <a:pPr algn="ctr"/>
              <a:r>
                <a:rPr lang="en-US" sz="1400" dirty="0"/>
                <a:t>Tier 2</a:t>
              </a:r>
            </a:p>
          </p:txBody>
        </p:sp>
        <p:pic>
          <p:nvPicPr>
            <p:cNvPr id="63" name="Picture 3" descr="C:\Users\patils1\Desktop\2013 Projects\CIS v2\CIS Slide Deck_Based on Book\Colored Graphics\LAN-WA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96706" y="2369136"/>
              <a:ext cx="779870" cy="502920"/>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3531078" y="2498847"/>
              <a:ext cx="734496" cy="246221"/>
            </a:xfrm>
            <a:prstGeom prst="rect">
              <a:avLst/>
            </a:prstGeom>
            <a:noFill/>
          </p:spPr>
          <p:txBody>
            <a:bodyPr wrap="none" rtlCol="0">
              <a:spAutoFit/>
            </a:bodyPr>
            <a:lstStyle/>
            <a:p>
              <a:r>
                <a:rPr lang="en-US" sz="1000" b="1" dirty="0">
                  <a:solidFill>
                    <a:schemeClr val="bg1"/>
                  </a:solidFill>
                </a:rPr>
                <a:t>LAN/WAN</a:t>
              </a:r>
            </a:p>
          </p:txBody>
        </p:sp>
        <p:sp>
          <p:nvSpPr>
            <p:cNvPr id="68" name="TextBox 67"/>
            <p:cNvSpPr txBox="1"/>
            <p:nvPr/>
          </p:nvSpPr>
          <p:spPr>
            <a:xfrm>
              <a:off x="1244600" y="4040505"/>
              <a:ext cx="2057067" cy="578882"/>
            </a:xfrm>
            <a:prstGeom prst="round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dirty="0">
                  <a:solidFill>
                    <a:schemeClr val="tx1"/>
                  </a:solidFill>
                </a:rPr>
                <a:t>1. Policy engine scans the primary NAS system</a:t>
              </a:r>
            </a:p>
          </p:txBody>
        </p:sp>
        <p:sp>
          <p:nvSpPr>
            <p:cNvPr id="78" name="TextBox 77"/>
            <p:cNvSpPr txBox="1"/>
            <p:nvPr/>
          </p:nvSpPr>
          <p:spPr>
            <a:xfrm>
              <a:off x="6053392" y="3812436"/>
              <a:ext cx="2057067" cy="578882"/>
            </a:xfrm>
            <a:prstGeom prst="round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dirty="0">
                  <a:solidFill>
                    <a:schemeClr val="tx1"/>
                  </a:solidFill>
                </a:rPr>
                <a:t>2</a:t>
              </a:r>
              <a:r>
                <a:rPr lang="en-US" sz="1400" dirty="0">
                  <a:solidFill>
                    <a:schemeClr val="tx1"/>
                  </a:solidFill>
                </a:rPr>
                <a:t>. Creates a stub file on primary NAS system</a:t>
              </a:r>
            </a:p>
          </p:txBody>
        </p:sp>
        <p:sp>
          <p:nvSpPr>
            <p:cNvPr id="79" name="TextBox 78"/>
            <p:cNvSpPr txBox="1"/>
            <p:nvPr/>
          </p:nvSpPr>
          <p:spPr>
            <a:xfrm>
              <a:off x="5334000" y="1764268"/>
              <a:ext cx="2209800" cy="578882"/>
            </a:xfrm>
            <a:prstGeom prst="round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dirty="0">
                  <a:solidFill>
                    <a:schemeClr val="tx1"/>
                  </a:solidFill>
                </a:rPr>
                <a:t>3. File is stored in Tier 2/Tier 3 storage</a:t>
              </a:r>
            </a:p>
          </p:txBody>
        </p:sp>
      </p:grpSp>
    </p:spTree>
    <p:custDataLst>
      <p:tags r:id="rId1"/>
    </p:custDataLst>
    <p:extLst>
      <p:ext uri="{BB962C8B-B14F-4D97-AF65-F5344CB8AC3E}">
        <p14:creationId xmlns:p14="http://schemas.microsoft.com/office/powerpoint/2010/main" val="39113014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idx="1"/>
          </p:nvPr>
        </p:nvSpPr>
        <p:spPr/>
        <p:txBody>
          <a:bodyPr/>
          <a:lstStyle/>
          <a:p>
            <a:r>
              <a:rPr lang="en-US" dirty="0" smtClean="0"/>
              <a:t>Data Lake</a:t>
            </a:r>
            <a:endParaRPr lang="en-US" dirty="0"/>
          </a:p>
        </p:txBody>
      </p:sp>
      <p:sp>
        <p:nvSpPr>
          <p:cNvPr id="2" name="Title 1"/>
          <p:cNvSpPr>
            <a:spLocks noGrp="1"/>
          </p:cNvSpPr>
          <p:nvPr>
            <p:ph type="title"/>
          </p:nvPr>
        </p:nvSpPr>
        <p:spPr/>
        <p:txBody>
          <a:bodyPr/>
          <a:lstStyle/>
          <a:p>
            <a:r>
              <a:rPr lang="en-US" dirty="0" smtClean="0"/>
              <a:t>Use-case for Scale-out NAS</a:t>
            </a:r>
            <a:endParaRPr lang="en-US" dirty="0"/>
          </a:p>
        </p:txBody>
      </p:sp>
      <p:pic>
        <p:nvPicPr>
          <p:cNvPr id="8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5062495"/>
            <a:ext cx="1065396" cy="557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 name="Rounded Rectangle 87"/>
          <p:cNvSpPr/>
          <p:nvPr/>
        </p:nvSpPr>
        <p:spPr>
          <a:xfrm>
            <a:off x="228601" y="2292553"/>
            <a:ext cx="1871634" cy="3498647"/>
          </a:xfrm>
          <a:prstGeom prst="roundRect">
            <a:avLst/>
          </a:prstGeom>
          <a:no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Snip Single Corner Rectangle 92"/>
          <p:cNvSpPr/>
          <p:nvPr/>
        </p:nvSpPr>
        <p:spPr>
          <a:xfrm rot="16200000">
            <a:off x="2019300" y="4914900"/>
            <a:ext cx="990600" cy="457200"/>
          </a:xfrm>
          <a:prstGeom prst="snip1Rect">
            <a:avLst>
              <a:gd name="adj" fmla="val 50000"/>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Volume</a:t>
            </a:r>
            <a:endParaRPr lang="en-US" sz="1400" dirty="0"/>
          </a:p>
        </p:txBody>
      </p:sp>
      <p:grpSp>
        <p:nvGrpSpPr>
          <p:cNvPr id="3" name="Group 2"/>
          <p:cNvGrpSpPr/>
          <p:nvPr/>
        </p:nvGrpSpPr>
        <p:grpSpPr>
          <a:xfrm>
            <a:off x="332496" y="1923221"/>
            <a:ext cx="8538417" cy="3286003"/>
            <a:chOff x="332495" y="1065970"/>
            <a:chExt cx="8538417" cy="3286003"/>
          </a:xfrm>
        </p:grpSpPr>
        <p:sp>
          <p:nvSpPr>
            <p:cNvPr id="6" name="Rounded Rectangle 5"/>
            <p:cNvSpPr/>
            <p:nvPr/>
          </p:nvSpPr>
          <p:spPr>
            <a:xfrm>
              <a:off x="3962400" y="1683189"/>
              <a:ext cx="2819400" cy="2336361"/>
            </a:xfrm>
            <a:prstGeom prst="roundRect">
              <a:avLst/>
            </a:prstGeom>
            <a:solidFill>
              <a:schemeClr val="accent2">
                <a:lumMod val="20000"/>
                <a:lumOff val="80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31"/>
            <p:cNvSpPr txBox="1">
              <a:spLocks noChangeArrowheads="1"/>
            </p:cNvSpPr>
            <p:nvPr/>
          </p:nvSpPr>
          <p:spPr bwMode="auto">
            <a:xfrm>
              <a:off x="4939380" y="3698403"/>
              <a:ext cx="82234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sz="1100" b="1" dirty="0">
                  <a:latin typeface="+mn-lt"/>
                </a:rPr>
                <a:t>Scale-out NAS</a:t>
              </a:r>
              <a:endParaRPr lang="en-US" sz="1100" b="1" dirty="0">
                <a:latin typeface="+mn-lt"/>
              </a:endParaRPr>
            </a:p>
          </p:txBody>
        </p:sp>
        <p:sp>
          <p:nvSpPr>
            <p:cNvPr id="8" name="Can 7"/>
            <p:cNvSpPr/>
            <p:nvPr/>
          </p:nvSpPr>
          <p:spPr>
            <a:xfrm>
              <a:off x="4114800" y="1869069"/>
              <a:ext cx="2514600" cy="514350"/>
            </a:xfrm>
            <a:prstGeom prst="can">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Data </a:t>
              </a:r>
              <a:r>
                <a:rPr lang="en-US" sz="1200" dirty="0"/>
                <a:t>Lake</a:t>
              </a:r>
              <a:endParaRPr lang="en-US" sz="1200" dirty="0"/>
            </a:p>
          </p:txBody>
        </p:sp>
        <p:pic>
          <p:nvPicPr>
            <p:cNvPr id="18" name="Picture 35" descr="C:\Users\patils1\Desktop\2013 Projects\CIS v2\CIS Slide Deck_Based on Book\Colored Graphics\Scal-out NAS Nod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67889" y="2554678"/>
              <a:ext cx="670560" cy="55275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5" descr="C:\Users\patils1\Desktop\2013 Projects\CIS v2\CIS Slide Deck_Based on Book\Colored Graphics\Scal-out NAS Nod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12154" y="2554676"/>
              <a:ext cx="670560" cy="55275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5" descr="C:\Users\patils1\Desktop\2013 Projects\CIS v2\CIS Slide Deck_Based on Book\Colored Graphics\Scal-out NAS Nod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40022" y="2554677"/>
              <a:ext cx="670560" cy="55275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5" descr="C:\Users\patils1\Desktop\2013 Projects\CIS v2\CIS Slide Deck_Based on Book\Colored Graphics\Scal-out NAS Nod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67200" y="3146703"/>
              <a:ext cx="670560" cy="55275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5" descr="C:\Users\patils1\Desktop\2013 Projects\CIS v2\CIS Slide Deck_Based on Book\Colored Graphics\Scal-out NAS Nod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11465" y="3146701"/>
              <a:ext cx="670560" cy="55275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5" descr="C:\Users\patils1\Desktop\2013 Projects\CIS v2\CIS Slide Deck_Based on Book\Colored Graphics\Scal-out NAS Nod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9333" y="3146702"/>
              <a:ext cx="670560" cy="552759"/>
            </a:xfrm>
            <a:prstGeom prst="rect">
              <a:avLst/>
            </a:prstGeom>
            <a:noFill/>
            <a:extLst>
              <a:ext uri="{909E8E84-426E-40DD-AFC4-6F175D3DCCD1}">
                <a14:hiddenFill xmlns:a14="http://schemas.microsoft.com/office/drawing/2010/main">
                  <a:solidFill>
                    <a:srgbClr val="FFFFFF"/>
                  </a:solidFill>
                </a14:hiddenFill>
              </a:ext>
            </a:extLst>
          </p:spPr>
        </p:pic>
        <p:sp>
          <p:nvSpPr>
            <p:cNvPr id="25" name="Rounded Rectangle 24"/>
            <p:cNvSpPr/>
            <p:nvPr/>
          </p:nvSpPr>
          <p:spPr>
            <a:xfrm>
              <a:off x="4114800" y="2480261"/>
              <a:ext cx="2514600" cy="1387420"/>
            </a:xfrm>
            <a:prstGeom prst="round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89235" y="1435303"/>
              <a:ext cx="574378" cy="450016"/>
            </a:xfrm>
            <a:prstGeom prst="rect">
              <a:avLst/>
            </a:prstGeom>
          </p:spPr>
        </p:pic>
        <p:pic>
          <p:nvPicPr>
            <p:cNvPr id="54" name="Picture 5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12627" y="1511819"/>
              <a:ext cx="574378" cy="450016"/>
            </a:xfrm>
            <a:prstGeom prst="rect">
              <a:avLst/>
            </a:prstGeom>
          </p:spPr>
        </p:pic>
        <p:pic>
          <p:nvPicPr>
            <p:cNvPr id="55" name="Picture 5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6019" y="1588334"/>
              <a:ext cx="574378" cy="450016"/>
            </a:xfrm>
            <a:prstGeom prst="rect">
              <a:avLst/>
            </a:prstGeom>
          </p:spPr>
        </p:pic>
        <p:pic>
          <p:nvPicPr>
            <p:cNvPr id="57" name="Picture 56" descr="C:\Users\Brumas\Desktop\elle.png"/>
            <p:cNvPicPr>
              <a:picLocks noChangeAspect="1" noChangeArrowheads="1"/>
            </p:cNvPicPr>
            <p:nvPr/>
          </p:nvPicPr>
          <p:blipFill rotWithShape="1">
            <a:blip r:embed="rId7" cstate="screen">
              <a:extLst>
                <a:ext uri="{28A0092B-C50C-407E-A947-70E740481C1C}">
                  <a14:useLocalDpi xmlns:a14="http://schemas.microsoft.com/office/drawing/2010/main"/>
                </a:ext>
              </a:extLst>
            </a:blip>
            <a:stretch/>
          </p:blipFill>
          <p:spPr bwMode="auto">
            <a:xfrm>
              <a:off x="1076424" y="1986902"/>
              <a:ext cx="856606" cy="64375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1" name="Picture 50"/>
            <p:cNvPicPr>
              <a:picLocks noChangeAspect="1"/>
            </p:cNvPicPr>
            <p:nvPr/>
          </p:nvPicPr>
          <p:blipFill>
            <a:blip r:embed="rId8" cstate="screen">
              <a:duotone>
                <a:prstClr val="black"/>
                <a:schemeClr val="accent4">
                  <a:tint val="45000"/>
                  <a:satMod val="400000"/>
                </a:schemeClr>
              </a:duotone>
              <a:extLst>
                <a:ext uri="{BEBA8EAE-BF5A-486C-A8C5-ECC9F3942E4B}">
                  <a14:imgProps xmlns:a14="http://schemas.microsoft.com/office/drawing/2010/main">
                    <a14:imgLayer r:embed="rId9">
                      <a14:imgEffect>
                        <a14:brightnessContrast bright="-6000" contrast="33000"/>
                      </a14:imgEffect>
                    </a14:imgLayer>
                  </a14:imgProps>
                </a:ext>
                <a:ext uri="{28A0092B-C50C-407E-A947-70E740481C1C}">
                  <a14:useLocalDpi xmlns:a14="http://schemas.microsoft.com/office/drawing/2010/main"/>
                </a:ext>
              </a:extLst>
            </a:blip>
            <a:stretch>
              <a:fillRect/>
            </a:stretch>
          </p:blipFill>
          <p:spPr>
            <a:xfrm>
              <a:off x="512825" y="3494450"/>
              <a:ext cx="634954" cy="835549"/>
            </a:xfrm>
            <a:prstGeom prst="rect">
              <a:avLst/>
            </a:prstGeom>
          </p:spPr>
        </p:pic>
        <p:pic>
          <p:nvPicPr>
            <p:cNvPr id="81" name="Picture 29" descr="C:\Users\patils1\Desktop\2013 Projects\CIS v2\CIS Slide Deck_Based on Book\Colored Graphics\Physical Compute Syste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2495" y="2678126"/>
              <a:ext cx="934518" cy="210312"/>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9" descr="C:\Users\patils1\Desktop\2013 Projects\CIS v2\CIS Slide Deck_Based on Book\Colored Graphics\Physical Compute Syste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7082" y="2830526"/>
              <a:ext cx="934518" cy="210312"/>
            </a:xfrm>
            <a:prstGeom prst="rect">
              <a:avLst/>
            </a:prstGeom>
            <a:noFill/>
            <a:extLst>
              <a:ext uri="{909E8E84-426E-40DD-AFC4-6F175D3DCCD1}">
                <a14:hiddenFill xmlns:a14="http://schemas.microsoft.com/office/drawing/2010/main">
                  <a:solidFill>
                    <a:srgbClr val="FFFFFF"/>
                  </a:solidFill>
                </a14:hiddenFill>
              </a:ext>
            </a:extLst>
          </p:spPr>
        </p:pic>
        <p:grpSp>
          <p:nvGrpSpPr>
            <p:cNvPr id="87" name="Group 86"/>
            <p:cNvGrpSpPr/>
            <p:nvPr/>
          </p:nvGrpSpPr>
          <p:grpSpPr>
            <a:xfrm>
              <a:off x="1216323" y="3024373"/>
              <a:ext cx="840971" cy="617716"/>
              <a:chOff x="8847000" y="2238890"/>
              <a:chExt cx="840971" cy="617716"/>
            </a:xfrm>
          </p:grpSpPr>
          <p:pic>
            <p:nvPicPr>
              <p:cNvPr id="85" name="Picture 3" descr="C:\Users\prasap1\Desktop\laptop1.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041629" y="2238890"/>
                <a:ext cx="646342" cy="54000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C:\1_Projects\2_CIS\CIS v2\Module 1\Pics\tablet and phone.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847000" y="2460606"/>
                <a:ext cx="594000" cy="396000"/>
              </a:xfrm>
              <a:prstGeom prst="rect">
                <a:avLst/>
              </a:prstGeom>
              <a:noFill/>
              <a:extLst>
                <a:ext uri="{909E8E84-426E-40DD-AFC4-6F175D3DCCD1}">
                  <a14:hiddenFill xmlns:a14="http://schemas.microsoft.com/office/drawing/2010/main">
                    <a:solidFill>
                      <a:srgbClr val="FFFFFF"/>
                    </a:solidFill>
                  </a14:hiddenFill>
                </a:ext>
              </a:extLst>
            </p:spPr>
          </p:pic>
        </p:grpSp>
        <p:sp>
          <p:nvSpPr>
            <p:cNvPr id="89" name="TextBox 88"/>
            <p:cNvSpPr txBox="1"/>
            <p:nvPr/>
          </p:nvSpPr>
          <p:spPr>
            <a:xfrm>
              <a:off x="585310" y="1065970"/>
              <a:ext cx="913840" cy="369332"/>
            </a:xfrm>
            <a:prstGeom prst="rect">
              <a:avLst/>
            </a:prstGeom>
            <a:noFill/>
          </p:spPr>
          <p:txBody>
            <a:bodyPr wrap="none" rtlCol="0">
              <a:spAutoFit/>
            </a:bodyPr>
            <a:lstStyle/>
            <a:p>
              <a:r>
                <a:rPr lang="en-US" dirty="0">
                  <a:solidFill>
                    <a:schemeClr val="bg2"/>
                  </a:solidFill>
                </a:rPr>
                <a:t>Sources</a:t>
              </a:r>
            </a:p>
          </p:txBody>
        </p:sp>
        <p:sp>
          <p:nvSpPr>
            <p:cNvPr id="91" name="Snip Single Corner Rectangle 90"/>
            <p:cNvSpPr/>
            <p:nvPr/>
          </p:nvSpPr>
          <p:spPr>
            <a:xfrm rot="16200000">
              <a:off x="2019299" y="1619250"/>
              <a:ext cx="990600" cy="457200"/>
            </a:xfrm>
            <a:prstGeom prst="snip1Rect">
              <a:avLst>
                <a:gd name="adj" fmla="val 50000"/>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Velocity</a:t>
              </a:r>
              <a:endParaRPr lang="en-US" sz="1400" dirty="0"/>
            </a:p>
          </p:txBody>
        </p:sp>
        <p:sp>
          <p:nvSpPr>
            <p:cNvPr id="92" name="Snip Single Corner Rectangle 91"/>
            <p:cNvSpPr/>
            <p:nvPr/>
          </p:nvSpPr>
          <p:spPr>
            <a:xfrm rot="16200000">
              <a:off x="2019299" y="2838450"/>
              <a:ext cx="990600" cy="457200"/>
            </a:xfrm>
            <a:prstGeom prst="snip1Rect">
              <a:avLst>
                <a:gd name="adj" fmla="val 50000"/>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Variety</a:t>
              </a:r>
              <a:endParaRPr lang="en-US" sz="1400" dirty="0"/>
            </a:p>
          </p:txBody>
        </p:sp>
        <p:sp>
          <p:nvSpPr>
            <p:cNvPr id="94" name="Left-Right Arrow 93"/>
            <p:cNvSpPr/>
            <p:nvPr/>
          </p:nvSpPr>
          <p:spPr>
            <a:xfrm rot="970321">
              <a:off x="2895600" y="1875679"/>
              <a:ext cx="838200" cy="423459"/>
            </a:xfrm>
            <a:prstGeom prst="leftRightArrow">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Left-Right Arrow 94"/>
            <p:cNvSpPr/>
            <p:nvPr/>
          </p:nvSpPr>
          <p:spPr>
            <a:xfrm>
              <a:off x="2943845" y="2782040"/>
              <a:ext cx="838200" cy="423459"/>
            </a:xfrm>
            <a:prstGeom prst="leftRightArrow">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Left-Right Arrow 95"/>
            <p:cNvSpPr/>
            <p:nvPr/>
          </p:nvSpPr>
          <p:spPr>
            <a:xfrm rot="20359447">
              <a:off x="2943845" y="3654889"/>
              <a:ext cx="838200" cy="423459"/>
            </a:xfrm>
            <a:prstGeom prst="leftRightArrow">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TextBox 96"/>
            <p:cNvSpPr txBox="1"/>
            <p:nvPr/>
          </p:nvSpPr>
          <p:spPr>
            <a:xfrm>
              <a:off x="2811351" y="1065970"/>
              <a:ext cx="750847" cy="369332"/>
            </a:xfrm>
            <a:prstGeom prst="rect">
              <a:avLst/>
            </a:prstGeom>
            <a:noFill/>
          </p:spPr>
          <p:txBody>
            <a:bodyPr wrap="none" rtlCol="0">
              <a:spAutoFit/>
            </a:bodyPr>
            <a:lstStyle/>
            <a:p>
              <a:r>
                <a:rPr lang="en-US" dirty="0">
                  <a:solidFill>
                    <a:schemeClr val="bg2"/>
                  </a:solidFill>
                </a:rPr>
                <a:t>Ingest</a:t>
              </a:r>
            </a:p>
          </p:txBody>
        </p:sp>
        <p:sp>
          <p:nvSpPr>
            <p:cNvPr id="98" name="TextBox 97"/>
            <p:cNvSpPr txBox="1"/>
            <p:nvPr/>
          </p:nvSpPr>
          <p:spPr>
            <a:xfrm>
              <a:off x="4890107" y="1065970"/>
              <a:ext cx="679545" cy="369332"/>
            </a:xfrm>
            <a:prstGeom prst="rect">
              <a:avLst/>
            </a:prstGeom>
            <a:noFill/>
          </p:spPr>
          <p:txBody>
            <a:bodyPr wrap="none" rtlCol="0">
              <a:spAutoFit/>
            </a:bodyPr>
            <a:lstStyle/>
            <a:p>
              <a:r>
                <a:rPr lang="en-US" dirty="0">
                  <a:solidFill>
                    <a:schemeClr val="bg2"/>
                  </a:solidFill>
                </a:rPr>
                <a:t>Store</a:t>
              </a:r>
            </a:p>
          </p:txBody>
        </p:sp>
        <p:sp>
          <p:nvSpPr>
            <p:cNvPr id="99" name="TextBox 98"/>
            <p:cNvSpPr txBox="1"/>
            <p:nvPr/>
          </p:nvSpPr>
          <p:spPr>
            <a:xfrm>
              <a:off x="7842081" y="1352550"/>
              <a:ext cx="941999" cy="408623"/>
            </a:xfrm>
            <a:prstGeom prst="round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solidFill>
                    <a:schemeClr val="bg2"/>
                  </a:solidFill>
                </a:rPr>
                <a:t>Analyze</a:t>
              </a:r>
            </a:p>
          </p:txBody>
        </p:sp>
        <p:sp>
          <p:nvSpPr>
            <p:cNvPr id="100" name="TextBox 99"/>
            <p:cNvSpPr txBox="1"/>
            <p:nvPr/>
          </p:nvSpPr>
          <p:spPr>
            <a:xfrm>
              <a:off x="7734089" y="2641179"/>
              <a:ext cx="1136823" cy="408623"/>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chemeClr val="bg2"/>
                  </a:solidFill>
                </a:rPr>
                <a:t>Surface</a:t>
              </a:r>
            </a:p>
          </p:txBody>
        </p:sp>
        <p:sp>
          <p:nvSpPr>
            <p:cNvPr id="101" name="TextBox 100"/>
            <p:cNvSpPr txBox="1"/>
            <p:nvPr/>
          </p:nvSpPr>
          <p:spPr>
            <a:xfrm>
              <a:off x="7775451" y="3943350"/>
              <a:ext cx="1084173" cy="408623"/>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chemeClr val="bg2"/>
                  </a:solidFill>
                </a:rPr>
                <a:t>Act</a:t>
              </a:r>
            </a:p>
          </p:txBody>
        </p:sp>
        <p:sp>
          <p:nvSpPr>
            <p:cNvPr id="102" name="Left-Right Arrow 101"/>
            <p:cNvSpPr/>
            <p:nvPr/>
          </p:nvSpPr>
          <p:spPr>
            <a:xfrm>
              <a:off x="6846178" y="2603782"/>
              <a:ext cx="838200" cy="423459"/>
            </a:xfrm>
            <a:prstGeom prst="leftRightArrow">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Left-Right Arrow 102"/>
            <p:cNvSpPr/>
            <p:nvPr/>
          </p:nvSpPr>
          <p:spPr>
            <a:xfrm rot="20184291">
              <a:off x="6846178" y="1585857"/>
              <a:ext cx="838200" cy="423459"/>
            </a:xfrm>
            <a:prstGeom prst="leftRightArrow">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Left-Right Arrow 103"/>
            <p:cNvSpPr/>
            <p:nvPr/>
          </p:nvSpPr>
          <p:spPr>
            <a:xfrm rot="1533893">
              <a:off x="6886913" y="3617043"/>
              <a:ext cx="838200" cy="423459"/>
            </a:xfrm>
            <a:prstGeom prst="leftRightArrow">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1573206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3154" y="1051548"/>
            <a:ext cx="5000660" cy="4508927"/>
          </a:xfrm>
          <a:prstGeom prst="rect">
            <a:avLst/>
          </a:prstGeom>
          <a:noFill/>
        </p:spPr>
        <p:txBody>
          <a:bodyPr wrap="square" lIns="91440" tIns="45720" rIns="91440" bIns="45720">
            <a:spAutoFit/>
          </a:bodyPr>
          <a:lstStyle/>
          <a:p>
            <a:pPr algn="ctr"/>
            <a:r>
              <a:rPr lang="hr-HR" sz="287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a:t>
            </a:r>
            <a:endParaRPr lang="hr-HR" sz="287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5270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smtClean="0"/>
              <a:t>This lesson covers the following topics:</a:t>
            </a:r>
          </a:p>
          <a:p>
            <a:pPr>
              <a:defRPr/>
            </a:pPr>
            <a:r>
              <a:rPr lang="en-US" dirty="0" smtClean="0">
                <a:solidFill>
                  <a:schemeClr val="tx1"/>
                </a:solidFill>
              </a:rPr>
              <a:t>Components of NAS</a:t>
            </a:r>
          </a:p>
          <a:p>
            <a:pPr>
              <a:defRPr/>
            </a:pPr>
            <a:r>
              <a:rPr lang="en-US" dirty="0" smtClean="0">
                <a:solidFill>
                  <a:schemeClr val="tx1"/>
                </a:solidFill>
              </a:rPr>
              <a:t>NAS architectures</a:t>
            </a:r>
          </a:p>
          <a:p>
            <a:pPr>
              <a:defRPr/>
            </a:pPr>
            <a:r>
              <a:rPr lang="en-US" dirty="0" smtClean="0"/>
              <a:t>NAS file access methods</a:t>
            </a:r>
          </a:p>
          <a:p>
            <a:pPr>
              <a:defRPr/>
            </a:pPr>
            <a:r>
              <a:rPr lang="en-US" dirty="0" smtClean="0">
                <a:solidFill>
                  <a:schemeClr val="tx1"/>
                </a:solidFill>
              </a:rPr>
              <a:t>NAS I/O operations</a:t>
            </a:r>
            <a:endParaRPr lang="en-US" dirty="0">
              <a:solidFill>
                <a:schemeClr val="tx1"/>
              </a:solidFill>
            </a:endParaRPr>
          </a:p>
        </p:txBody>
      </p:sp>
      <p:sp>
        <p:nvSpPr>
          <p:cNvPr id="4" name="Title 3"/>
          <p:cNvSpPr>
            <a:spLocks noGrp="1"/>
          </p:cNvSpPr>
          <p:nvPr>
            <p:ph type="title"/>
          </p:nvPr>
        </p:nvSpPr>
        <p:spPr/>
        <p:txBody>
          <a:bodyPr/>
          <a:lstStyle/>
          <a:p>
            <a:r>
              <a:rPr lang="en-US" dirty="0" smtClean="0"/>
              <a:t>Lesson 1: </a:t>
            </a:r>
            <a:r>
              <a:rPr lang="en-US" dirty="0"/>
              <a:t>NAS Components </a:t>
            </a:r>
            <a:r>
              <a:rPr lang="en-US" dirty="0" smtClean="0"/>
              <a:t>and Architecture</a:t>
            </a:r>
            <a:endParaRPr lang="en-US" dirty="0"/>
          </a:p>
        </p:txBody>
      </p:sp>
    </p:spTree>
    <p:custDataLst>
      <p:tags r:id="rId1"/>
    </p:custDataLst>
    <p:extLst>
      <p:ext uri="{BB962C8B-B14F-4D97-AF65-F5344CB8AC3E}">
        <p14:creationId xmlns:p14="http://schemas.microsoft.com/office/powerpoint/2010/main" val="16095975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1800" dirty="0"/>
              <a:t>File sharing enables users to share files with other users</a:t>
            </a:r>
          </a:p>
          <a:p>
            <a:r>
              <a:rPr lang="en-US" sz="1800" dirty="0"/>
              <a:t>Creator or owner of a file determines the type of access to be given to other users </a:t>
            </a:r>
          </a:p>
          <a:p>
            <a:r>
              <a:rPr lang="en-US" sz="1800" dirty="0"/>
              <a:t>File sharing environment ensures data integrity when multiple users access a shared file at the same time</a:t>
            </a:r>
          </a:p>
          <a:p>
            <a:r>
              <a:rPr lang="en-US" sz="1800" dirty="0"/>
              <a:t>Examples of file sharing methods:</a:t>
            </a:r>
          </a:p>
          <a:p>
            <a:pPr lvl="1"/>
            <a:r>
              <a:rPr lang="en-US" sz="1600" dirty="0"/>
              <a:t>File Transfer Protocol (FTP)</a:t>
            </a:r>
          </a:p>
          <a:p>
            <a:pPr lvl="1"/>
            <a:r>
              <a:rPr lang="en-US" sz="1600" dirty="0"/>
              <a:t>Peer-to-Peer (P2P)</a:t>
            </a:r>
          </a:p>
          <a:p>
            <a:pPr lvl="1"/>
            <a:r>
              <a:rPr lang="en-US" sz="1600" dirty="0"/>
              <a:t>Network File System (NFS) and Common Internet File System (CIFS)</a:t>
            </a:r>
          </a:p>
          <a:p>
            <a:pPr lvl="1"/>
            <a:r>
              <a:rPr lang="en-US" sz="1600" dirty="0"/>
              <a:t>Distributed </a:t>
            </a:r>
            <a:r>
              <a:rPr lang="en-US" sz="1600" dirty="0"/>
              <a:t>File System (DFS</a:t>
            </a:r>
            <a:r>
              <a:rPr lang="en-US" sz="1600" dirty="0"/>
              <a:t>)</a:t>
            </a:r>
            <a:endParaRPr lang="en-US" sz="1600" dirty="0"/>
          </a:p>
        </p:txBody>
      </p:sp>
      <p:sp>
        <p:nvSpPr>
          <p:cNvPr id="2" name="Title 1"/>
          <p:cNvSpPr>
            <a:spLocks noGrp="1"/>
          </p:cNvSpPr>
          <p:nvPr>
            <p:ph type="title"/>
          </p:nvPr>
        </p:nvSpPr>
        <p:spPr/>
        <p:txBody>
          <a:bodyPr/>
          <a:lstStyle/>
          <a:p>
            <a:r>
              <a:rPr lang="en-US" dirty="0"/>
              <a:t>File Sharing Environment</a:t>
            </a:r>
          </a:p>
        </p:txBody>
      </p:sp>
    </p:spTree>
    <p:custDataLst>
      <p:tags r:id="rId1"/>
    </p:custDataLst>
    <p:extLst>
      <p:ext uri="{BB962C8B-B14F-4D97-AF65-F5344CB8AC3E}">
        <p14:creationId xmlns:p14="http://schemas.microsoft.com/office/powerpoint/2010/main" val="37455181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1148" y="2163016"/>
            <a:ext cx="6569243" cy="4192064"/>
          </a:xfrm>
        </p:spPr>
        <p:txBody>
          <a:bodyPr/>
          <a:lstStyle/>
          <a:p>
            <a:r>
              <a:rPr lang="en-US" sz="2000" dirty="0"/>
              <a:t>Enables NAS clients to share files over IP network</a:t>
            </a:r>
          </a:p>
          <a:p>
            <a:r>
              <a:rPr lang="en-US" sz="2000" dirty="0"/>
              <a:t>Uses specialized operating system that is optimized for file I/O</a:t>
            </a:r>
          </a:p>
          <a:p>
            <a:r>
              <a:rPr lang="en-US" sz="2000" dirty="0"/>
              <a:t>Enables both UNIX and Windows users to share </a:t>
            </a:r>
            <a:r>
              <a:rPr lang="en-US" sz="2000" dirty="0" smtClean="0"/>
              <a:t>data</a:t>
            </a:r>
            <a:endParaRPr lang="en-US" sz="2000" dirty="0"/>
          </a:p>
        </p:txBody>
      </p:sp>
      <p:sp>
        <p:nvSpPr>
          <p:cNvPr id="2" name="Title 1"/>
          <p:cNvSpPr>
            <a:spLocks noGrp="1"/>
          </p:cNvSpPr>
          <p:nvPr>
            <p:ph type="title"/>
          </p:nvPr>
        </p:nvSpPr>
        <p:spPr/>
        <p:txBody>
          <a:bodyPr/>
          <a:lstStyle/>
          <a:p>
            <a:r>
              <a:rPr lang="en-US" dirty="0"/>
              <a:t>What is NAS?</a:t>
            </a:r>
          </a:p>
        </p:txBody>
      </p:sp>
      <p:grpSp>
        <p:nvGrpSpPr>
          <p:cNvPr id="5" name="Group 4"/>
          <p:cNvGrpSpPr/>
          <p:nvPr/>
        </p:nvGrpSpPr>
        <p:grpSpPr>
          <a:xfrm>
            <a:off x="1545280" y="1151455"/>
            <a:ext cx="8545183" cy="1011561"/>
            <a:chOff x="125970" y="798190"/>
            <a:chExt cx="8545183" cy="1011561"/>
          </a:xfrm>
        </p:grpSpPr>
        <p:sp>
          <p:nvSpPr>
            <p:cNvPr id="6" name="Rectangle 5"/>
            <p:cNvSpPr/>
            <p:nvPr/>
          </p:nvSpPr>
          <p:spPr>
            <a:xfrm>
              <a:off x="125970" y="92820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endParaRPr lang="en-US"/>
            </a:p>
          </p:txBody>
        </p:sp>
        <p:sp>
          <p:nvSpPr>
            <p:cNvPr id="7" name="Rectangle 6"/>
            <p:cNvSpPr/>
            <p:nvPr/>
          </p:nvSpPr>
          <p:spPr>
            <a:xfrm>
              <a:off x="441553" y="996921"/>
              <a:ext cx="8229600" cy="81283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a:t>
              </a:r>
              <a:r>
                <a:rPr lang="en-US" sz="1600" dirty="0">
                  <a:solidFill>
                    <a:schemeClr val="tx1"/>
                  </a:solidFill>
                </a:rPr>
                <a:t>n </a:t>
              </a:r>
              <a:r>
                <a:rPr lang="en-US" sz="1600" dirty="0">
                  <a:solidFill>
                    <a:schemeClr val="tx1"/>
                  </a:solidFill>
                </a:rPr>
                <a:t>IP-based, dedicated, high-performance file sharing and storage device.</a:t>
              </a:r>
            </a:p>
          </p:txBody>
        </p:sp>
        <p:sp>
          <p:nvSpPr>
            <p:cNvPr id="8" name="Rectangle 7"/>
            <p:cNvSpPr/>
            <p:nvPr/>
          </p:nvSpPr>
          <p:spPr>
            <a:xfrm>
              <a:off x="175740" y="798190"/>
              <a:ext cx="4343400" cy="397459"/>
            </a:xfrm>
            <a:prstGeom prst="rect">
              <a:avLst/>
            </a:prstGeom>
            <a:solidFill>
              <a:srgbClr val="2C95D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kern="0" dirty="0">
                  <a:solidFill>
                    <a:schemeClr val="bg1"/>
                  </a:solidFill>
                  <a:ea typeface="Verdana" panose="020B0604030504040204" pitchFamily="34" charset="0"/>
                  <a:cs typeface="Verdana" panose="020B0604030504040204" pitchFamily="34" charset="0"/>
                </a:rPr>
                <a:t>NAS</a:t>
              </a:r>
              <a:endParaRPr lang="en-US" sz="1600" b="1" kern="0" dirty="0">
                <a:solidFill>
                  <a:schemeClr val="bg1"/>
                </a:solidFill>
                <a:ea typeface="Verdana" panose="020B0604030504040204" pitchFamily="34" charset="0"/>
                <a:cs typeface="Verdana" panose="020B0604030504040204" pitchFamily="34" charset="0"/>
              </a:endParaRPr>
            </a:p>
          </p:txBody>
        </p:sp>
      </p:grpSp>
      <p:grpSp>
        <p:nvGrpSpPr>
          <p:cNvPr id="44" name="Group 43"/>
          <p:cNvGrpSpPr/>
          <p:nvPr/>
        </p:nvGrpSpPr>
        <p:grpSpPr>
          <a:xfrm>
            <a:off x="2328160" y="4177528"/>
            <a:ext cx="4820351" cy="1815196"/>
            <a:chOff x="2286000" y="3105150"/>
            <a:chExt cx="4820351" cy="1815196"/>
          </a:xfrm>
        </p:grpSpPr>
        <p:pic>
          <p:nvPicPr>
            <p:cNvPr id="13" name="Picture 6" descr="C:\Users\patils1\Desktop\2013 Projects\CIS v2\CIS Slide Deck_Based on Book\Colored Graphics\Cli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7969" y="3132906"/>
              <a:ext cx="384511" cy="43093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C:\Users\patils1\Desktop\2013 Projects\CIS v2\CIS Slide Deck_Based on Book\Colored Graphics\Cli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5380" y="3132906"/>
              <a:ext cx="384511" cy="43093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C:\Users\patils1\Desktop\2013 Projects\CIS v2\CIS Slide Deck_Based on Book\Colored Graphics\Cli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1631" y="3132906"/>
              <a:ext cx="384511" cy="43093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Users\patils1\Desktop\2013 Projects\CIS v2\CIS Slide Deck_Based on Book\Colored Graphics\Cli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1820" y="3132906"/>
              <a:ext cx="384511" cy="43093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a:off x="2713493" y="3736315"/>
              <a:ext cx="3992107"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3" idx="2"/>
            </p:cNvCxnSpPr>
            <p:nvPr/>
          </p:nvCxnSpPr>
          <p:spPr>
            <a:xfrm flipH="1">
              <a:off x="3580224" y="3563844"/>
              <a:ext cx="1" cy="172471"/>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4" idx="2"/>
            </p:cNvCxnSpPr>
            <p:nvPr/>
          </p:nvCxnSpPr>
          <p:spPr>
            <a:xfrm flipH="1">
              <a:off x="4307635" y="3563844"/>
              <a:ext cx="1" cy="172471"/>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5" idx="2"/>
            </p:cNvCxnSpPr>
            <p:nvPr/>
          </p:nvCxnSpPr>
          <p:spPr>
            <a:xfrm flipH="1">
              <a:off x="5033886" y="3563844"/>
              <a:ext cx="1" cy="172471"/>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6" idx="2"/>
            </p:cNvCxnSpPr>
            <p:nvPr/>
          </p:nvCxnSpPr>
          <p:spPr>
            <a:xfrm flipH="1">
              <a:off x="6114075" y="3563844"/>
              <a:ext cx="1" cy="172471"/>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352800" y="4567926"/>
              <a:ext cx="38100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3733800" y="3736317"/>
              <a:ext cx="0" cy="83399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316436" y="3515736"/>
              <a:ext cx="417102" cy="261610"/>
            </a:xfrm>
            <a:prstGeom prst="rect">
              <a:avLst/>
            </a:prstGeom>
            <a:noFill/>
          </p:spPr>
          <p:txBody>
            <a:bodyPr wrap="none" rtlCol="0">
              <a:spAutoFit/>
            </a:bodyPr>
            <a:lstStyle/>
            <a:p>
              <a:r>
                <a:rPr lang="en-US" sz="1100" dirty="0"/>
                <a:t>LAN</a:t>
              </a:r>
            </a:p>
          </p:txBody>
        </p:sp>
        <p:cxnSp>
          <p:nvCxnSpPr>
            <p:cNvPr id="35" name="Straight Connector 34"/>
            <p:cNvCxnSpPr/>
            <p:nvPr/>
          </p:nvCxnSpPr>
          <p:spPr>
            <a:xfrm flipH="1" flipV="1">
              <a:off x="5956989" y="3739250"/>
              <a:ext cx="1" cy="29196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240408" y="4340213"/>
              <a:ext cx="865943" cy="261610"/>
            </a:xfrm>
            <a:prstGeom prst="rect">
              <a:avLst/>
            </a:prstGeom>
            <a:noFill/>
          </p:spPr>
          <p:txBody>
            <a:bodyPr wrap="none" rtlCol="0">
              <a:spAutoFit/>
            </a:bodyPr>
            <a:lstStyle/>
            <a:p>
              <a:r>
                <a:rPr lang="en-US" sz="1100" dirty="0"/>
                <a:t>NAS System</a:t>
              </a:r>
            </a:p>
          </p:txBody>
        </p:sp>
        <p:sp>
          <p:nvSpPr>
            <p:cNvPr id="38" name="TextBox 37"/>
            <p:cNvSpPr txBox="1"/>
            <p:nvPr/>
          </p:nvSpPr>
          <p:spPr>
            <a:xfrm>
              <a:off x="2286000" y="4629150"/>
              <a:ext cx="1285929" cy="261610"/>
            </a:xfrm>
            <a:prstGeom prst="rect">
              <a:avLst/>
            </a:prstGeom>
            <a:noFill/>
          </p:spPr>
          <p:txBody>
            <a:bodyPr wrap="none" rtlCol="0">
              <a:spAutoFit/>
            </a:bodyPr>
            <a:lstStyle/>
            <a:p>
              <a:r>
                <a:rPr lang="en-US" sz="1100" dirty="0"/>
                <a:t>Application Servers</a:t>
              </a:r>
            </a:p>
          </p:txBody>
        </p:sp>
        <p:sp>
          <p:nvSpPr>
            <p:cNvPr id="39" name="TextBox 38"/>
            <p:cNvSpPr txBox="1"/>
            <p:nvPr/>
          </p:nvSpPr>
          <p:spPr>
            <a:xfrm>
              <a:off x="2690439" y="3297542"/>
              <a:ext cx="569387" cy="261610"/>
            </a:xfrm>
            <a:prstGeom prst="rect">
              <a:avLst/>
            </a:prstGeom>
            <a:noFill/>
          </p:spPr>
          <p:txBody>
            <a:bodyPr wrap="none" rtlCol="0">
              <a:spAutoFit/>
            </a:bodyPr>
            <a:lstStyle/>
            <a:p>
              <a:r>
                <a:rPr lang="en-US" sz="1100" dirty="0"/>
                <a:t>Clients</a:t>
              </a:r>
            </a:p>
          </p:txBody>
        </p:sp>
        <p:sp>
          <p:nvSpPr>
            <p:cNvPr id="40" name="TextBox 39"/>
            <p:cNvSpPr txBox="1"/>
            <p:nvPr/>
          </p:nvSpPr>
          <p:spPr>
            <a:xfrm>
              <a:off x="5336038" y="3105150"/>
              <a:ext cx="404278" cy="461665"/>
            </a:xfrm>
            <a:prstGeom prst="rect">
              <a:avLst/>
            </a:prstGeom>
            <a:noFill/>
          </p:spPr>
          <p:txBody>
            <a:bodyPr wrap="none" rtlCol="0">
              <a:spAutoFit/>
            </a:bodyPr>
            <a:lstStyle/>
            <a:p>
              <a:r>
                <a:rPr lang="en-US" sz="2400" b="1" dirty="0"/>
                <a:t>…</a:t>
              </a:r>
            </a:p>
          </p:txBody>
        </p:sp>
        <p:pic>
          <p:nvPicPr>
            <p:cNvPr id="11"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493" y="4022936"/>
              <a:ext cx="639307" cy="61928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7" descr="C:\Users\patils1\Desktop\2013 Projects\CIS v2\CIS Slide Deck_Based on Book\Colored Graphics\NA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15000" y="3889842"/>
              <a:ext cx="483979" cy="1030504"/>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38705792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Purpose Servers Vs. NAS Devices</a:t>
            </a:r>
          </a:p>
        </p:txBody>
      </p:sp>
      <p:sp>
        <p:nvSpPr>
          <p:cNvPr id="35" name="Freeform 112"/>
          <p:cNvSpPr>
            <a:spLocks/>
          </p:cNvSpPr>
          <p:nvPr/>
        </p:nvSpPr>
        <p:spPr bwMode="auto">
          <a:xfrm>
            <a:off x="3597276" y="3382963"/>
            <a:ext cx="1789113" cy="1244600"/>
          </a:xfrm>
          <a:custGeom>
            <a:avLst/>
            <a:gdLst/>
            <a:ahLst/>
            <a:cxnLst>
              <a:cxn ang="0">
                <a:pos x="2329" y="1672"/>
              </a:cxn>
              <a:cxn ang="0">
                <a:pos x="2329" y="2352"/>
              </a:cxn>
              <a:cxn ang="0">
                <a:pos x="3379" y="1176"/>
              </a:cxn>
              <a:cxn ang="0">
                <a:pos x="2329" y="0"/>
              </a:cxn>
              <a:cxn ang="0">
                <a:pos x="2329" y="682"/>
              </a:cxn>
              <a:cxn ang="0">
                <a:pos x="0" y="682"/>
              </a:cxn>
              <a:cxn ang="0">
                <a:pos x="0" y="1672"/>
              </a:cxn>
              <a:cxn ang="0">
                <a:pos x="2329" y="1672"/>
              </a:cxn>
            </a:cxnLst>
            <a:rect l="0" t="0" r="r" b="b"/>
            <a:pathLst>
              <a:path w="3379" h="2352">
                <a:moveTo>
                  <a:pt x="2329" y="1672"/>
                </a:moveTo>
                <a:lnTo>
                  <a:pt x="2329" y="2352"/>
                </a:lnTo>
                <a:lnTo>
                  <a:pt x="3379" y="1176"/>
                </a:lnTo>
                <a:lnTo>
                  <a:pt x="2329" y="0"/>
                </a:lnTo>
                <a:lnTo>
                  <a:pt x="2329" y="682"/>
                </a:lnTo>
                <a:lnTo>
                  <a:pt x="0" y="682"/>
                </a:lnTo>
                <a:lnTo>
                  <a:pt x="0" y="1672"/>
                </a:lnTo>
                <a:lnTo>
                  <a:pt x="2329" y="1672"/>
                </a:lnTo>
                <a:close/>
              </a:path>
            </a:pathLst>
          </a:custGeom>
          <a:gradFill rotWithShape="1">
            <a:gsLst>
              <a:gs pos="0">
                <a:srgbClr val="00CCFF"/>
              </a:gs>
              <a:gs pos="100000">
                <a:srgbClr val="00CCFF">
                  <a:gamma/>
                  <a:shade val="46275"/>
                  <a:invGamma/>
                </a:srgbClr>
              </a:gs>
            </a:gsLst>
            <a:lin ang="5400000" scaled="1"/>
          </a:gradFill>
          <a:ln w="9525" cap="flat" cmpd="sng">
            <a:noFill/>
            <a:prstDash val="solid"/>
            <a:round/>
            <a:headEnd/>
            <a:tailEnd/>
          </a:ln>
          <a:effectLst/>
        </p:spPr>
        <p:txBody>
          <a:bodyPr tIns="0" bIns="0" anchor="ctr"/>
          <a:lstStyle/>
          <a:p>
            <a:pPr algn="ctr"/>
            <a:endParaRPr lang="en-US" sz="2400" b="1">
              <a:latin typeface="Calibri" pitchFamily="34" charset="0"/>
              <a:cs typeface="Calibri" pitchFamily="34" charset="0"/>
            </a:endParaRPr>
          </a:p>
        </p:txBody>
      </p:sp>
      <p:sp>
        <p:nvSpPr>
          <p:cNvPr id="36" name="Rectangle 113"/>
          <p:cNvSpPr>
            <a:spLocks noChangeArrowheads="1"/>
          </p:cNvSpPr>
          <p:nvPr/>
        </p:nvSpPr>
        <p:spPr bwMode="auto">
          <a:xfrm>
            <a:off x="3368676" y="3744914"/>
            <a:ext cx="49213" cy="523875"/>
          </a:xfrm>
          <a:prstGeom prst="rect">
            <a:avLst/>
          </a:prstGeom>
          <a:solidFill>
            <a:srgbClr val="6AA121"/>
          </a:solidFill>
          <a:ln w="9525" algn="ctr">
            <a:noFill/>
            <a:miter lim="800000"/>
            <a:headEnd/>
            <a:tailEnd/>
          </a:ln>
          <a:effectLst/>
        </p:spPr>
        <p:txBody>
          <a:bodyPr tIns="0" bIns="0" anchor="ctr"/>
          <a:lstStyle/>
          <a:p>
            <a:pPr algn="ctr"/>
            <a:endParaRPr lang="en-US" sz="2400" b="1">
              <a:latin typeface="Calibri" pitchFamily="34" charset="0"/>
              <a:cs typeface="Calibri" pitchFamily="34" charset="0"/>
            </a:endParaRPr>
          </a:p>
        </p:txBody>
      </p:sp>
      <p:sp>
        <p:nvSpPr>
          <p:cNvPr id="37" name="Rectangle 114"/>
          <p:cNvSpPr>
            <a:spLocks noChangeArrowheads="1"/>
          </p:cNvSpPr>
          <p:nvPr/>
        </p:nvSpPr>
        <p:spPr bwMode="auto">
          <a:xfrm>
            <a:off x="3444876" y="3744914"/>
            <a:ext cx="123825" cy="523875"/>
          </a:xfrm>
          <a:prstGeom prst="rect">
            <a:avLst/>
          </a:prstGeom>
          <a:gradFill rotWithShape="1">
            <a:gsLst>
              <a:gs pos="0">
                <a:srgbClr val="00CCFF"/>
              </a:gs>
              <a:gs pos="100000">
                <a:srgbClr val="00CCFF">
                  <a:gamma/>
                  <a:shade val="46275"/>
                  <a:invGamma/>
                </a:srgbClr>
              </a:gs>
            </a:gsLst>
            <a:lin ang="5400000" scaled="1"/>
          </a:gradFill>
          <a:ln w="9525" algn="ctr">
            <a:noFill/>
            <a:miter lim="800000"/>
            <a:headEnd/>
            <a:tailEnd/>
          </a:ln>
          <a:effectLst/>
        </p:spPr>
        <p:txBody>
          <a:bodyPr tIns="0" bIns="0" anchor="ctr"/>
          <a:lstStyle/>
          <a:p>
            <a:pPr algn="ctr"/>
            <a:endParaRPr lang="en-US" sz="2400" b="1">
              <a:latin typeface="Calibri" pitchFamily="34" charset="0"/>
              <a:cs typeface="Calibri" pitchFamily="34" charset="0"/>
            </a:endParaRPr>
          </a:p>
        </p:txBody>
      </p:sp>
      <p:sp>
        <p:nvSpPr>
          <p:cNvPr id="38" name="Rectangle 115"/>
          <p:cNvSpPr>
            <a:spLocks noChangeArrowheads="1"/>
          </p:cNvSpPr>
          <p:nvPr/>
        </p:nvSpPr>
        <p:spPr bwMode="auto">
          <a:xfrm>
            <a:off x="3368676" y="3744914"/>
            <a:ext cx="49213" cy="523875"/>
          </a:xfrm>
          <a:prstGeom prst="rect">
            <a:avLst/>
          </a:prstGeom>
          <a:gradFill rotWithShape="1">
            <a:gsLst>
              <a:gs pos="0">
                <a:srgbClr val="00CCFF"/>
              </a:gs>
              <a:gs pos="100000">
                <a:srgbClr val="00CCFF">
                  <a:gamma/>
                  <a:shade val="46275"/>
                  <a:invGamma/>
                </a:srgbClr>
              </a:gs>
            </a:gsLst>
            <a:lin ang="5400000" scaled="1"/>
          </a:gradFill>
          <a:ln w="9525" algn="ctr">
            <a:noFill/>
            <a:miter lim="800000"/>
            <a:headEnd/>
            <a:tailEnd/>
          </a:ln>
          <a:effectLst/>
        </p:spPr>
        <p:txBody>
          <a:bodyPr tIns="0" bIns="0" anchor="ctr"/>
          <a:lstStyle/>
          <a:p>
            <a:pPr algn="ctr"/>
            <a:endParaRPr lang="en-US" sz="2400" b="1">
              <a:latin typeface="Calibri" pitchFamily="34" charset="0"/>
              <a:cs typeface="Calibri" pitchFamily="34" charset="0"/>
            </a:endParaRPr>
          </a:p>
        </p:txBody>
      </p:sp>
      <p:sp>
        <p:nvSpPr>
          <p:cNvPr id="39" name="Rectangle 116"/>
          <p:cNvSpPr>
            <a:spLocks noChangeArrowheads="1"/>
          </p:cNvSpPr>
          <p:nvPr/>
        </p:nvSpPr>
        <p:spPr bwMode="auto">
          <a:xfrm>
            <a:off x="3444876" y="3744914"/>
            <a:ext cx="123825" cy="523875"/>
          </a:xfrm>
          <a:prstGeom prst="rect">
            <a:avLst/>
          </a:prstGeom>
          <a:gradFill rotWithShape="1">
            <a:gsLst>
              <a:gs pos="0">
                <a:srgbClr val="00CCFF"/>
              </a:gs>
              <a:gs pos="100000">
                <a:srgbClr val="00CCFF">
                  <a:gamma/>
                  <a:shade val="46275"/>
                  <a:invGamma/>
                </a:srgbClr>
              </a:gs>
            </a:gsLst>
            <a:lin ang="5400000" scaled="1"/>
          </a:gradFill>
          <a:ln w="9525" algn="ctr">
            <a:noFill/>
            <a:miter lim="800000"/>
            <a:headEnd/>
            <a:tailEnd/>
          </a:ln>
          <a:effectLst/>
        </p:spPr>
        <p:txBody>
          <a:bodyPr tIns="0" bIns="0" anchor="ctr"/>
          <a:lstStyle/>
          <a:p>
            <a:pPr algn="ctr"/>
            <a:endParaRPr lang="en-US" sz="2400" b="1">
              <a:latin typeface="Calibri" pitchFamily="34" charset="0"/>
              <a:cs typeface="Calibri" pitchFamily="34" charset="0"/>
            </a:endParaRPr>
          </a:p>
        </p:txBody>
      </p:sp>
      <p:sp>
        <p:nvSpPr>
          <p:cNvPr id="40" name="Freeform 117"/>
          <p:cNvSpPr>
            <a:spLocks/>
          </p:cNvSpPr>
          <p:nvPr/>
        </p:nvSpPr>
        <p:spPr bwMode="auto">
          <a:xfrm>
            <a:off x="3597276" y="3382963"/>
            <a:ext cx="1789113" cy="1244600"/>
          </a:xfrm>
          <a:custGeom>
            <a:avLst/>
            <a:gdLst/>
            <a:ahLst/>
            <a:cxnLst>
              <a:cxn ang="0">
                <a:pos x="2329" y="1672"/>
              </a:cxn>
              <a:cxn ang="0">
                <a:pos x="0" y="1672"/>
              </a:cxn>
              <a:cxn ang="0">
                <a:pos x="0" y="682"/>
              </a:cxn>
              <a:cxn ang="0">
                <a:pos x="2329" y="682"/>
              </a:cxn>
              <a:cxn ang="0">
                <a:pos x="2329" y="0"/>
              </a:cxn>
              <a:cxn ang="0">
                <a:pos x="3379" y="1176"/>
              </a:cxn>
              <a:cxn ang="0">
                <a:pos x="2329" y="2352"/>
              </a:cxn>
              <a:cxn ang="0">
                <a:pos x="2329" y="1672"/>
              </a:cxn>
            </a:cxnLst>
            <a:rect l="0" t="0" r="r" b="b"/>
            <a:pathLst>
              <a:path w="3379" h="2352">
                <a:moveTo>
                  <a:pt x="2329" y="1672"/>
                </a:moveTo>
                <a:lnTo>
                  <a:pt x="0" y="1672"/>
                </a:lnTo>
                <a:lnTo>
                  <a:pt x="0" y="682"/>
                </a:lnTo>
                <a:lnTo>
                  <a:pt x="2329" y="682"/>
                </a:lnTo>
                <a:lnTo>
                  <a:pt x="2329" y="0"/>
                </a:lnTo>
                <a:lnTo>
                  <a:pt x="3379" y="1176"/>
                </a:lnTo>
                <a:lnTo>
                  <a:pt x="2329" y="2352"/>
                </a:lnTo>
                <a:lnTo>
                  <a:pt x="2329" y="1672"/>
                </a:lnTo>
              </a:path>
            </a:pathLst>
          </a:custGeom>
          <a:noFill/>
          <a:ln w="0">
            <a:solidFill>
              <a:srgbClr val="000000"/>
            </a:solidFill>
            <a:prstDash val="solid"/>
            <a:round/>
            <a:headEnd/>
            <a:tailEnd/>
          </a:ln>
        </p:spPr>
        <p:txBody>
          <a:bodyPr/>
          <a:lstStyle/>
          <a:p>
            <a:pPr algn="ctr"/>
            <a:endParaRPr lang="en-US" sz="2400" b="1">
              <a:latin typeface="Calibri" pitchFamily="34" charset="0"/>
              <a:cs typeface="Calibri" pitchFamily="34" charset="0"/>
            </a:endParaRPr>
          </a:p>
        </p:txBody>
      </p:sp>
      <p:grpSp>
        <p:nvGrpSpPr>
          <p:cNvPr id="143" name="Group 142"/>
          <p:cNvGrpSpPr/>
          <p:nvPr/>
        </p:nvGrpSpPr>
        <p:grpSpPr>
          <a:xfrm>
            <a:off x="1588628" y="2424112"/>
            <a:ext cx="1447800" cy="2363788"/>
            <a:chOff x="1588628" y="1500868"/>
            <a:chExt cx="1447800" cy="2363788"/>
          </a:xfrm>
        </p:grpSpPr>
        <p:sp>
          <p:nvSpPr>
            <p:cNvPr id="13" name="Freeform 11"/>
            <p:cNvSpPr>
              <a:spLocks/>
            </p:cNvSpPr>
            <p:nvPr/>
          </p:nvSpPr>
          <p:spPr bwMode="auto">
            <a:xfrm>
              <a:off x="1588628" y="1500868"/>
              <a:ext cx="1447800" cy="344488"/>
            </a:xfrm>
            <a:custGeom>
              <a:avLst/>
              <a:gdLst/>
              <a:ahLst/>
              <a:cxnLst>
                <a:cxn ang="0">
                  <a:pos x="1761" y="84"/>
                </a:cxn>
                <a:cxn ang="0">
                  <a:pos x="1752" y="50"/>
                </a:cxn>
                <a:cxn ang="0">
                  <a:pos x="1741" y="34"/>
                </a:cxn>
                <a:cxn ang="0">
                  <a:pos x="1719" y="14"/>
                </a:cxn>
                <a:cxn ang="0">
                  <a:pos x="1689" y="2"/>
                </a:cxn>
                <a:cxn ang="0">
                  <a:pos x="1653" y="0"/>
                </a:cxn>
                <a:cxn ang="0">
                  <a:pos x="108" y="0"/>
                </a:cxn>
                <a:cxn ang="0">
                  <a:pos x="77" y="2"/>
                </a:cxn>
                <a:cxn ang="0">
                  <a:pos x="38" y="17"/>
                </a:cxn>
                <a:cxn ang="0">
                  <a:pos x="18" y="36"/>
                </a:cxn>
                <a:cxn ang="0">
                  <a:pos x="8" y="53"/>
                </a:cxn>
                <a:cxn ang="0">
                  <a:pos x="2" y="73"/>
                </a:cxn>
                <a:cxn ang="0">
                  <a:pos x="0" y="112"/>
                </a:cxn>
                <a:cxn ang="0">
                  <a:pos x="1" y="414"/>
                </a:cxn>
                <a:cxn ang="0">
                  <a:pos x="6" y="437"/>
                </a:cxn>
                <a:cxn ang="0">
                  <a:pos x="27" y="471"/>
                </a:cxn>
                <a:cxn ang="0">
                  <a:pos x="42" y="483"/>
                </a:cxn>
                <a:cxn ang="0">
                  <a:pos x="61" y="493"/>
                </a:cxn>
                <a:cxn ang="0">
                  <a:pos x="111" y="500"/>
                </a:cxn>
                <a:cxn ang="0">
                  <a:pos x="1665" y="499"/>
                </a:cxn>
                <a:cxn ang="0">
                  <a:pos x="1671" y="498"/>
                </a:cxn>
                <a:cxn ang="0">
                  <a:pos x="1689" y="495"/>
                </a:cxn>
                <a:cxn ang="0">
                  <a:pos x="1710" y="488"/>
                </a:cxn>
                <a:cxn ang="0">
                  <a:pos x="1721" y="481"/>
                </a:cxn>
                <a:cxn ang="0">
                  <a:pos x="1728" y="477"/>
                </a:cxn>
                <a:cxn ang="0">
                  <a:pos x="1731" y="474"/>
                </a:cxn>
                <a:cxn ang="0">
                  <a:pos x="1741" y="463"/>
                </a:cxn>
                <a:cxn ang="0">
                  <a:pos x="1745" y="456"/>
                </a:cxn>
                <a:cxn ang="0">
                  <a:pos x="1752" y="445"/>
                </a:cxn>
                <a:cxn ang="0">
                  <a:pos x="1759" y="425"/>
                </a:cxn>
                <a:cxn ang="0">
                  <a:pos x="1761" y="407"/>
                </a:cxn>
                <a:cxn ang="0">
                  <a:pos x="1763" y="401"/>
                </a:cxn>
                <a:cxn ang="0">
                  <a:pos x="1764" y="112"/>
                </a:cxn>
              </a:cxnLst>
              <a:rect l="0" t="0" r="r" b="b"/>
              <a:pathLst>
                <a:path w="1764" h="500">
                  <a:moveTo>
                    <a:pt x="1764" y="112"/>
                  </a:moveTo>
                  <a:lnTo>
                    <a:pt x="1761" y="84"/>
                  </a:lnTo>
                  <a:lnTo>
                    <a:pt x="1757" y="61"/>
                  </a:lnTo>
                  <a:lnTo>
                    <a:pt x="1752" y="50"/>
                  </a:lnTo>
                  <a:lnTo>
                    <a:pt x="1747" y="42"/>
                  </a:lnTo>
                  <a:lnTo>
                    <a:pt x="1741" y="34"/>
                  </a:lnTo>
                  <a:lnTo>
                    <a:pt x="1736" y="28"/>
                  </a:lnTo>
                  <a:lnTo>
                    <a:pt x="1719" y="14"/>
                  </a:lnTo>
                  <a:lnTo>
                    <a:pt x="1701" y="6"/>
                  </a:lnTo>
                  <a:lnTo>
                    <a:pt x="1689" y="2"/>
                  </a:lnTo>
                  <a:lnTo>
                    <a:pt x="1679" y="1"/>
                  </a:lnTo>
                  <a:lnTo>
                    <a:pt x="1653" y="0"/>
                  </a:lnTo>
                  <a:lnTo>
                    <a:pt x="111" y="0"/>
                  </a:lnTo>
                  <a:lnTo>
                    <a:pt x="108" y="0"/>
                  </a:lnTo>
                  <a:lnTo>
                    <a:pt x="102" y="0"/>
                  </a:lnTo>
                  <a:lnTo>
                    <a:pt x="77" y="2"/>
                  </a:lnTo>
                  <a:lnTo>
                    <a:pt x="56" y="8"/>
                  </a:lnTo>
                  <a:lnTo>
                    <a:pt x="38" y="17"/>
                  </a:lnTo>
                  <a:lnTo>
                    <a:pt x="25" y="30"/>
                  </a:lnTo>
                  <a:lnTo>
                    <a:pt x="18" y="36"/>
                  </a:lnTo>
                  <a:lnTo>
                    <a:pt x="13" y="44"/>
                  </a:lnTo>
                  <a:lnTo>
                    <a:pt x="8" y="53"/>
                  </a:lnTo>
                  <a:lnTo>
                    <a:pt x="6" y="64"/>
                  </a:lnTo>
                  <a:lnTo>
                    <a:pt x="2" y="73"/>
                  </a:lnTo>
                  <a:lnTo>
                    <a:pt x="1" y="85"/>
                  </a:lnTo>
                  <a:lnTo>
                    <a:pt x="0" y="112"/>
                  </a:lnTo>
                  <a:lnTo>
                    <a:pt x="0" y="389"/>
                  </a:lnTo>
                  <a:lnTo>
                    <a:pt x="1" y="414"/>
                  </a:lnTo>
                  <a:lnTo>
                    <a:pt x="2" y="425"/>
                  </a:lnTo>
                  <a:lnTo>
                    <a:pt x="6" y="437"/>
                  </a:lnTo>
                  <a:lnTo>
                    <a:pt x="14" y="455"/>
                  </a:lnTo>
                  <a:lnTo>
                    <a:pt x="27" y="471"/>
                  </a:lnTo>
                  <a:lnTo>
                    <a:pt x="33" y="477"/>
                  </a:lnTo>
                  <a:lnTo>
                    <a:pt x="42" y="483"/>
                  </a:lnTo>
                  <a:lnTo>
                    <a:pt x="50" y="488"/>
                  </a:lnTo>
                  <a:lnTo>
                    <a:pt x="61" y="493"/>
                  </a:lnTo>
                  <a:lnTo>
                    <a:pt x="84" y="498"/>
                  </a:lnTo>
                  <a:lnTo>
                    <a:pt x="111" y="500"/>
                  </a:lnTo>
                  <a:lnTo>
                    <a:pt x="1653" y="500"/>
                  </a:lnTo>
                  <a:lnTo>
                    <a:pt x="1665" y="499"/>
                  </a:lnTo>
                  <a:lnTo>
                    <a:pt x="1668" y="498"/>
                  </a:lnTo>
                  <a:lnTo>
                    <a:pt x="1671" y="498"/>
                  </a:lnTo>
                  <a:lnTo>
                    <a:pt x="1679" y="498"/>
                  </a:lnTo>
                  <a:lnTo>
                    <a:pt x="1689" y="495"/>
                  </a:lnTo>
                  <a:lnTo>
                    <a:pt x="1701" y="493"/>
                  </a:lnTo>
                  <a:lnTo>
                    <a:pt x="1710" y="488"/>
                  </a:lnTo>
                  <a:lnTo>
                    <a:pt x="1719" y="483"/>
                  </a:lnTo>
                  <a:lnTo>
                    <a:pt x="1721" y="481"/>
                  </a:lnTo>
                  <a:lnTo>
                    <a:pt x="1723" y="480"/>
                  </a:lnTo>
                  <a:lnTo>
                    <a:pt x="1728" y="477"/>
                  </a:lnTo>
                  <a:lnTo>
                    <a:pt x="1729" y="475"/>
                  </a:lnTo>
                  <a:lnTo>
                    <a:pt x="1731" y="474"/>
                  </a:lnTo>
                  <a:lnTo>
                    <a:pt x="1736" y="471"/>
                  </a:lnTo>
                  <a:lnTo>
                    <a:pt x="1741" y="463"/>
                  </a:lnTo>
                  <a:lnTo>
                    <a:pt x="1743" y="458"/>
                  </a:lnTo>
                  <a:lnTo>
                    <a:pt x="1745" y="456"/>
                  </a:lnTo>
                  <a:lnTo>
                    <a:pt x="1747" y="455"/>
                  </a:lnTo>
                  <a:lnTo>
                    <a:pt x="1752" y="445"/>
                  </a:lnTo>
                  <a:lnTo>
                    <a:pt x="1757" y="437"/>
                  </a:lnTo>
                  <a:lnTo>
                    <a:pt x="1759" y="425"/>
                  </a:lnTo>
                  <a:lnTo>
                    <a:pt x="1761" y="414"/>
                  </a:lnTo>
                  <a:lnTo>
                    <a:pt x="1761" y="407"/>
                  </a:lnTo>
                  <a:lnTo>
                    <a:pt x="1761" y="403"/>
                  </a:lnTo>
                  <a:lnTo>
                    <a:pt x="1763" y="401"/>
                  </a:lnTo>
                  <a:lnTo>
                    <a:pt x="1764" y="389"/>
                  </a:lnTo>
                  <a:lnTo>
                    <a:pt x="1764" y="112"/>
                  </a:lnTo>
                  <a:close/>
                </a:path>
              </a:pathLst>
            </a:cu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tIns="0" bIns="0" anchor="ctr"/>
            <a:lstStyle/>
            <a:p>
              <a:pPr algn="ctr"/>
              <a:endParaRPr lang="en-US" sz="1000" b="1">
                <a:cs typeface="Calibri" pitchFamily="34" charset="0"/>
              </a:endParaRPr>
            </a:p>
          </p:txBody>
        </p:sp>
        <p:sp>
          <p:nvSpPr>
            <p:cNvPr id="14" name="Freeform 12"/>
            <p:cNvSpPr>
              <a:spLocks/>
            </p:cNvSpPr>
            <p:nvPr/>
          </p:nvSpPr>
          <p:spPr bwMode="auto">
            <a:xfrm>
              <a:off x="1588628" y="1845356"/>
              <a:ext cx="1447800" cy="344487"/>
            </a:xfrm>
            <a:custGeom>
              <a:avLst/>
              <a:gdLst/>
              <a:ahLst/>
              <a:cxnLst>
                <a:cxn ang="0">
                  <a:pos x="0" y="112"/>
                </a:cxn>
                <a:cxn ang="0">
                  <a:pos x="0" y="390"/>
                </a:cxn>
                <a:cxn ang="0">
                  <a:pos x="1" y="415"/>
                </a:cxn>
                <a:cxn ang="0">
                  <a:pos x="2" y="426"/>
                </a:cxn>
                <a:cxn ang="0">
                  <a:pos x="6" y="438"/>
                </a:cxn>
                <a:cxn ang="0">
                  <a:pos x="14" y="456"/>
                </a:cxn>
                <a:cxn ang="0">
                  <a:pos x="27" y="473"/>
                </a:cxn>
                <a:cxn ang="0">
                  <a:pos x="33" y="478"/>
                </a:cxn>
                <a:cxn ang="0">
                  <a:pos x="42" y="484"/>
                </a:cxn>
                <a:cxn ang="0">
                  <a:pos x="50" y="489"/>
                </a:cxn>
                <a:cxn ang="0">
                  <a:pos x="61" y="493"/>
                </a:cxn>
                <a:cxn ang="0">
                  <a:pos x="84" y="498"/>
                </a:cxn>
                <a:cxn ang="0">
                  <a:pos x="111" y="501"/>
                </a:cxn>
                <a:cxn ang="0">
                  <a:pos x="1653" y="501"/>
                </a:cxn>
                <a:cxn ang="0">
                  <a:pos x="1665" y="499"/>
                </a:cxn>
                <a:cxn ang="0">
                  <a:pos x="1668" y="498"/>
                </a:cxn>
                <a:cxn ang="0">
                  <a:pos x="1671" y="498"/>
                </a:cxn>
                <a:cxn ang="0">
                  <a:pos x="1679" y="498"/>
                </a:cxn>
                <a:cxn ang="0">
                  <a:pos x="1689" y="496"/>
                </a:cxn>
                <a:cxn ang="0">
                  <a:pos x="1701" y="493"/>
                </a:cxn>
                <a:cxn ang="0">
                  <a:pos x="1710" y="489"/>
                </a:cxn>
                <a:cxn ang="0">
                  <a:pos x="1719" y="484"/>
                </a:cxn>
                <a:cxn ang="0">
                  <a:pos x="1721" y="481"/>
                </a:cxn>
                <a:cxn ang="0">
                  <a:pos x="1723" y="480"/>
                </a:cxn>
                <a:cxn ang="0">
                  <a:pos x="1728" y="478"/>
                </a:cxn>
                <a:cxn ang="0">
                  <a:pos x="1736" y="473"/>
                </a:cxn>
                <a:cxn ang="0">
                  <a:pos x="1741" y="465"/>
                </a:cxn>
                <a:cxn ang="0">
                  <a:pos x="1743" y="460"/>
                </a:cxn>
                <a:cxn ang="0">
                  <a:pos x="1745" y="457"/>
                </a:cxn>
                <a:cxn ang="0">
                  <a:pos x="1747" y="456"/>
                </a:cxn>
                <a:cxn ang="0">
                  <a:pos x="1752" y="447"/>
                </a:cxn>
                <a:cxn ang="0">
                  <a:pos x="1757" y="438"/>
                </a:cxn>
                <a:cxn ang="0">
                  <a:pos x="1759" y="426"/>
                </a:cxn>
                <a:cxn ang="0">
                  <a:pos x="1761" y="415"/>
                </a:cxn>
                <a:cxn ang="0">
                  <a:pos x="1761" y="408"/>
                </a:cxn>
                <a:cxn ang="0">
                  <a:pos x="1761" y="405"/>
                </a:cxn>
                <a:cxn ang="0">
                  <a:pos x="1763" y="402"/>
                </a:cxn>
                <a:cxn ang="0">
                  <a:pos x="1764" y="390"/>
                </a:cxn>
                <a:cxn ang="0">
                  <a:pos x="1764" y="112"/>
                </a:cxn>
                <a:cxn ang="0">
                  <a:pos x="1761" y="84"/>
                </a:cxn>
                <a:cxn ang="0">
                  <a:pos x="1757" y="61"/>
                </a:cxn>
                <a:cxn ang="0">
                  <a:pos x="1752" y="51"/>
                </a:cxn>
                <a:cxn ang="0">
                  <a:pos x="1747" y="42"/>
                </a:cxn>
                <a:cxn ang="0">
                  <a:pos x="1741" y="34"/>
                </a:cxn>
                <a:cxn ang="0">
                  <a:pos x="1736" y="28"/>
                </a:cxn>
                <a:cxn ang="0">
                  <a:pos x="1719" y="15"/>
                </a:cxn>
                <a:cxn ang="0">
                  <a:pos x="1701" y="6"/>
                </a:cxn>
                <a:cxn ang="0">
                  <a:pos x="1689" y="3"/>
                </a:cxn>
                <a:cxn ang="0">
                  <a:pos x="1679" y="1"/>
                </a:cxn>
                <a:cxn ang="0">
                  <a:pos x="1653" y="0"/>
                </a:cxn>
                <a:cxn ang="0">
                  <a:pos x="111" y="0"/>
                </a:cxn>
                <a:cxn ang="0">
                  <a:pos x="84" y="1"/>
                </a:cxn>
                <a:cxn ang="0">
                  <a:pos x="61" y="6"/>
                </a:cxn>
                <a:cxn ang="0">
                  <a:pos x="42" y="15"/>
                </a:cxn>
                <a:cxn ang="0">
                  <a:pos x="27" y="28"/>
                </a:cxn>
                <a:cxn ang="0">
                  <a:pos x="14" y="42"/>
                </a:cxn>
                <a:cxn ang="0">
                  <a:pos x="6" y="61"/>
                </a:cxn>
                <a:cxn ang="0">
                  <a:pos x="1" y="84"/>
                </a:cxn>
                <a:cxn ang="0">
                  <a:pos x="0" y="112"/>
                </a:cxn>
              </a:cxnLst>
              <a:rect l="0" t="0" r="r" b="b"/>
              <a:pathLst>
                <a:path w="1764" h="501">
                  <a:moveTo>
                    <a:pt x="0" y="112"/>
                  </a:moveTo>
                  <a:lnTo>
                    <a:pt x="0" y="390"/>
                  </a:lnTo>
                  <a:lnTo>
                    <a:pt x="1" y="415"/>
                  </a:lnTo>
                  <a:lnTo>
                    <a:pt x="2" y="426"/>
                  </a:lnTo>
                  <a:lnTo>
                    <a:pt x="6" y="438"/>
                  </a:lnTo>
                  <a:lnTo>
                    <a:pt x="14" y="456"/>
                  </a:lnTo>
                  <a:lnTo>
                    <a:pt x="27" y="473"/>
                  </a:lnTo>
                  <a:lnTo>
                    <a:pt x="33" y="478"/>
                  </a:lnTo>
                  <a:lnTo>
                    <a:pt x="42" y="484"/>
                  </a:lnTo>
                  <a:lnTo>
                    <a:pt x="50" y="489"/>
                  </a:lnTo>
                  <a:lnTo>
                    <a:pt x="61" y="493"/>
                  </a:lnTo>
                  <a:lnTo>
                    <a:pt x="84" y="498"/>
                  </a:lnTo>
                  <a:lnTo>
                    <a:pt x="111" y="501"/>
                  </a:lnTo>
                  <a:lnTo>
                    <a:pt x="1653" y="501"/>
                  </a:lnTo>
                  <a:lnTo>
                    <a:pt x="1665" y="499"/>
                  </a:lnTo>
                  <a:lnTo>
                    <a:pt x="1668" y="498"/>
                  </a:lnTo>
                  <a:lnTo>
                    <a:pt x="1671" y="498"/>
                  </a:lnTo>
                  <a:lnTo>
                    <a:pt x="1679" y="498"/>
                  </a:lnTo>
                  <a:lnTo>
                    <a:pt x="1689" y="496"/>
                  </a:lnTo>
                  <a:lnTo>
                    <a:pt x="1701" y="493"/>
                  </a:lnTo>
                  <a:lnTo>
                    <a:pt x="1710" y="489"/>
                  </a:lnTo>
                  <a:lnTo>
                    <a:pt x="1719" y="484"/>
                  </a:lnTo>
                  <a:lnTo>
                    <a:pt x="1721" y="481"/>
                  </a:lnTo>
                  <a:lnTo>
                    <a:pt x="1723" y="480"/>
                  </a:lnTo>
                  <a:lnTo>
                    <a:pt x="1728" y="478"/>
                  </a:lnTo>
                  <a:lnTo>
                    <a:pt x="1736" y="473"/>
                  </a:lnTo>
                  <a:lnTo>
                    <a:pt x="1741" y="465"/>
                  </a:lnTo>
                  <a:lnTo>
                    <a:pt x="1743" y="460"/>
                  </a:lnTo>
                  <a:lnTo>
                    <a:pt x="1745" y="457"/>
                  </a:lnTo>
                  <a:lnTo>
                    <a:pt x="1747" y="456"/>
                  </a:lnTo>
                  <a:lnTo>
                    <a:pt x="1752" y="447"/>
                  </a:lnTo>
                  <a:lnTo>
                    <a:pt x="1757" y="438"/>
                  </a:lnTo>
                  <a:lnTo>
                    <a:pt x="1759" y="426"/>
                  </a:lnTo>
                  <a:lnTo>
                    <a:pt x="1761" y="415"/>
                  </a:lnTo>
                  <a:lnTo>
                    <a:pt x="1761" y="408"/>
                  </a:lnTo>
                  <a:lnTo>
                    <a:pt x="1761" y="405"/>
                  </a:lnTo>
                  <a:lnTo>
                    <a:pt x="1763" y="402"/>
                  </a:lnTo>
                  <a:lnTo>
                    <a:pt x="1764" y="390"/>
                  </a:lnTo>
                  <a:lnTo>
                    <a:pt x="1764" y="112"/>
                  </a:lnTo>
                  <a:lnTo>
                    <a:pt x="1761" y="84"/>
                  </a:lnTo>
                  <a:lnTo>
                    <a:pt x="1757" y="61"/>
                  </a:lnTo>
                  <a:lnTo>
                    <a:pt x="1752" y="51"/>
                  </a:lnTo>
                  <a:lnTo>
                    <a:pt x="1747" y="42"/>
                  </a:lnTo>
                  <a:lnTo>
                    <a:pt x="1741" y="34"/>
                  </a:lnTo>
                  <a:lnTo>
                    <a:pt x="1736" y="28"/>
                  </a:lnTo>
                  <a:lnTo>
                    <a:pt x="1719" y="15"/>
                  </a:lnTo>
                  <a:lnTo>
                    <a:pt x="1701" y="6"/>
                  </a:lnTo>
                  <a:lnTo>
                    <a:pt x="1689" y="3"/>
                  </a:lnTo>
                  <a:lnTo>
                    <a:pt x="1679" y="1"/>
                  </a:lnTo>
                  <a:lnTo>
                    <a:pt x="1653" y="0"/>
                  </a:lnTo>
                  <a:lnTo>
                    <a:pt x="111" y="0"/>
                  </a:lnTo>
                  <a:lnTo>
                    <a:pt x="84" y="1"/>
                  </a:lnTo>
                  <a:lnTo>
                    <a:pt x="61" y="6"/>
                  </a:lnTo>
                  <a:lnTo>
                    <a:pt x="42" y="15"/>
                  </a:lnTo>
                  <a:lnTo>
                    <a:pt x="27" y="28"/>
                  </a:lnTo>
                  <a:lnTo>
                    <a:pt x="14" y="42"/>
                  </a:lnTo>
                  <a:lnTo>
                    <a:pt x="6" y="61"/>
                  </a:lnTo>
                  <a:lnTo>
                    <a:pt x="1" y="84"/>
                  </a:lnTo>
                  <a:lnTo>
                    <a:pt x="0" y="112"/>
                  </a:lnTo>
                  <a:close/>
                </a:path>
              </a:pathLst>
            </a:cu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tIns="0" bIns="0" anchor="ctr"/>
            <a:lstStyle/>
            <a:p>
              <a:pPr algn="ctr"/>
              <a:endParaRPr lang="en-US" sz="1000" b="1">
                <a:cs typeface="Calibri" pitchFamily="34" charset="0"/>
              </a:endParaRPr>
            </a:p>
          </p:txBody>
        </p:sp>
        <p:sp>
          <p:nvSpPr>
            <p:cNvPr id="15" name="Freeform 13"/>
            <p:cNvSpPr>
              <a:spLocks/>
            </p:cNvSpPr>
            <p:nvPr/>
          </p:nvSpPr>
          <p:spPr bwMode="auto">
            <a:xfrm>
              <a:off x="1588628" y="2189843"/>
              <a:ext cx="1447800" cy="346075"/>
            </a:xfrm>
            <a:custGeom>
              <a:avLst/>
              <a:gdLst/>
              <a:ahLst/>
              <a:cxnLst>
                <a:cxn ang="0">
                  <a:pos x="0" y="390"/>
                </a:cxn>
                <a:cxn ang="0">
                  <a:pos x="1" y="415"/>
                </a:cxn>
                <a:cxn ang="0">
                  <a:pos x="2" y="426"/>
                </a:cxn>
                <a:cxn ang="0">
                  <a:pos x="6" y="438"/>
                </a:cxn>
                <a:cxn ang="0">
                  <a:pos x="14" y="456"/>
                </a:cxn>
                <a:cxn ang="0">
                  <a:pos x="27" y="473"/>
                </a:cxn>
                <a:cxn ang="0">
                  <a:pos x="33" y="477"/>
                </a:cxn>
                <a:cxn ang="0">
                  <a:pos x="42" y="483"/>
                </a:cxn>
                <a:cxn ang="0">
                  <a:pos x="50" y="488"/>
                </a:cxn>
                <a:cxn ang="0">
                  <a:pos x="61" y="493"/>
                </a:cxn>
                <a:cxn ang="0">
                  <a:pos x="84" y="498"/>
                </a:cxn>
                <a:cxn ang="0">
                  <a:pos x="111" y="500"/>
                </a:cxn>
                <a:cxn ang="0">
                  <a:pos x="1653" y="500"/>
                </a:cxn>
                <a:cxn ang="0">
                  <a:pos x="1665" y="499"/>
                </a:cxn>
                <a:cxn ang="0">
                  <a:pos x="1668" y="498"/>
                </a:cxn>
                <a:cxn ang="0">
                  <a:pos x="1671" y="498"/>
                </a:cxn>
                <a:cxn ang="0">
                  <a:pos x="1679" y="498"/>
                </a:cxn>
                <a:cxn ang="0">
                  <a:pos x="1689" y="495"/>
                </a:cxn>
                <a:cxn ang="0">
                  <a:pos x="1701" y="493"/>
                </a:cxn>
                <a:cxn ang="0">
                  <a:pos x="1710" y="488"/>
                </a:cxn>
                <a:cxn ang="0">
                  <a:pos x="1719" y="483"/>
                </a:cxn>
                <a:cxn ang="0">
                  <a:pos x="1721" y="481"/>
                </a:cxn>
                <a:cxn ang="0">
                  <a:pos x="1723" y="480"/>
                </a:cxn>
                <a:cxn ang="0">
                  <a:pos x="1728" y="477"/>
                </a:cxn>
                <a:cxn ang="0">
                  <a:pos x="1736" y="473"/>
                </a:cxn>
                <a:cxn ang="0">
                  <a:pos x="1741" y="464"/>
                </a:cxn>
                <a:cxn ang="0">
                  <a:pos x="1743" y="459"/>
                </a:cxn>
                <a:cxn ang="0">
                  <a:pos x="1745" y="457"/>
                </a:cxn>
                <a:cxn ang="0">
                  <a:pos x="1747" y="456"/>
                </a:cxn>
                <a:cxn ang="0">
                  <a:pos x="1752" y="446"/>
                </a:cxn>
                <a:cxn ang="0">
                  <a:pos x="1757" y="438"/>
                </a:cxn>
                <a:cxn ang="0">
                  <a:pos x="1759" y="426"/>
                </a:cxn>
                <a:cxn ang="0">
                  <a:pos x="1761" y="415"/>
                </a:cxn>
                <a:cxn ang="0">
                  <a:pos x="1761" y="408"/>
                </a:cxn>
                <a:cxn ang="0">
                  <a:pos x="1761" y="404"/>
                </a:cxn>
                <a:cxn ang="0">
                  <a:pos x="1763" y="402"/>
                </a:cxn>
                <a:cxn ang="0">
                  <a:pos x="1764" y="390"/>
                </a:cxn>
                <a:cxn ang="0">
                  <a:pos x="1764" y="111"/>
                </a:cxn>
                <a:cxn ang="0">
                  <a:pos x="1761" y="84"/>
                </a:cxn>
                <a:cxn ang="0">
                  <a:pos x="1757" y="61"/>
                </a:cxn>
                <a:cxn ang="0">
                  <a:pos x="1752" y="50"/>
                </a:cxn>
                <a:cxn ang="0">
                  <a:pos x="1747" y="42"/>
                </a:cxn>
                <a:cxn ang="0">
                  <a:pos x="1741" y="33"/>
                </a:cxn>
                <a:cxn ang="0">
                  <a:pos x="1736" y="27"/>
                </a:cxn>
                <a:cxn ang="0">
                  <a:pos x="1719" y="14"/>
                </a:cxn>
                <a:cxn ang="0">
                  <a:pos x="1701" y="6"/>
                </a:cxn>
                <a:cxn ang="0">
                  <a:pos x="1689" y="2"/>
                </a:cxn>
                <a:cxn ang="0">
                  <a:pos x="1679" y="1"/>
                </a:cxn>
                <a:cxn ang="0">
                  <a:pos x="1653" y="0"/>
                </a:cxn>
                <a:cxn ang="0">
                  <a:pos x="111" y="0"/>
                </a:cxn>
                <a:cxn ang="0">
                  <a:pos x="84" y="1"/>
                </a:cxn>
                <a:cxn ang="0">
                  <a:pos x="61" y="6"/>
                </a:cxn>
                <a:cxn ang="0">
                  <a:pos x="42" y="14"/>
                </a:cxn>
                <a:cxn ang="0">
                  <a:pos x="27" y="27"/>
                </a:cxn>
                <a:cxn ang="0">
                  <a:pos x="14" y="42"/>
                </a:cxn>
                <a:cxn ang="0">
                  <a:pos x="6" y="61"/>
                </a:cxn>
                <a:cxn ang="0">
                  <a:pos x="1" y="84"/>
                </a:cxn>
                <a:cxn ang="0">
                  <a:pos x="0" y="111"/>
                </a:cxn>
                <a:cxn ang="0">
                  <a:pos x="0" y="390"/>
                </a:cxn>
              </a:cxnLst>
              <a:rect l="0" t="0" r="r" b="b"/>
              <a:pathLst>
                <a:path w="1764" h="500">
                  <a:moveTo>
                    <a:pt x="0" y="390"/>
                  </a:moveTo>
                  <a:lnTo>
                    <a:pt x="1" y="415"/>
                  </a:lnTo>
                  <a:lnTo>
                    <a:pt x="2" y="426"/>
                  </a:lnTo>
                  <a:lnTo>
                    <a:pt x="6" y="438"/>
                  </a:lnTo>
                  <a:lnTo>
                    <a:pt x="14" y="456"/>
                  </a:lnTo>
                  <a:lnTo>
                    <a:pt x="27" y="473"/>
                  </a:lnTo>
                  <a:lnTo>
                    <a:pt x="33" y="477"/>
                  </a:lnTo>
                  <a:lnTo>
                    <a:pt x="42" y="483"/>
                  </a:lnTo>
                  <a:lnTo>
                    <a:pt x="50" y="488"/>
                  </a:lnTo>
                  <a:lnTo>
                    <a:pt x="61" y="493"/>
                  </a:lnTo>
                  <a:lnTo>
                    <a:pt x="84" y="498"/>
                  </a:lnTo>
                  <a:lnTo>
                    <a:pt x="111" y="500"/>
                  </a:lnTo>
                  <a:lnTo>
                    <a:pt x="1653" y="500"/>
                  </a:lnTo>
                  <a:lnTo>
                    <a:pt x="1665" y="499"/>
                  </a:lnTo>
                  <a:lnTo>
                    <a:pt x="1668" y="498"/>
                  </a:lnTo>
                  <a:lnTo>
                    <a:pt x="1671" y="498"/>
                  </a:lnTo>
                  <a:lnTo>
                    <a:pt x="1679" y="498"/>
                  </a:lnTo>
                  <a:lnTo>
                    <a:pt x="1689" y="495"/>
                  </a:lnTo>
                  <a:lnTo>
                    <a:pt x="1701" y="493"/>
                  </a:lnTo>
                  <a:lnTo>
                    <a:pt x="1710" y="488"/>
                  </a:lnTo>
                  <a:lnTo>
                    <a:pt x="1719" y="483"/>
                  </a:lnTo>
                  <a:lnTo>
                    <a:pt x="1721" y="481"/>
                  </a:lnTo>
                  <a:lnTo>
                    <a:pt x="1723" y="480"/>
                  </a:lnTo>
                  <a:lnTo>
                    <a:pt x="1728" y="477"/>
                  </a:lnTo>
                  <a:lnTo>
                    <a:pt x="1736" y="473"/>
                  </a:lnTo>
                  <a:lnTo>
                    <a:pt x="1741" y="464"/>
                  </a:lnTo>
                  <a:lnTo>
                    <a:pt x="1743" y="459"/>
                  </a:lnTo>
                  <a:lnTo>
                    <a:pt x="1745" y="457"/>
                  </a:lnTo>
                  <a:lnTo>
                    <a:pt x="1747" y="456"/>
                  </a:lnTo>
                  <a:lnTo>
                    <a:pt x="1752" y="446"/>
                  </a:lnTo>
                  <a:lnTo>
                    <a:pt x="1757" y="438"/>
                  </a:lnTo>
                  <a:lnTo>
                    <a:pt x="1759" y="426"/>
                  </a:lnTo>
                  <a:lnTo>
                    <a:pt x="1761" y="415"/>
                  </a:lnTo>
                  <a:lnTo>
                    <a:pt x="1761" y="408"/>
                  </a:lnTo>
                  <a:lnTo>
                    <a:pt x="1761" y="404"/>
                  </a:lnTo>
                  <a:lnTo>
                    <a:pt x="1763" y="402"/>
                  </a:lnTo>
                  <a:lnTo>
                    <a:pt x="1764" y="390"/>
                  </a:lnTo>
                  <a:lnTo>
                    <a:pt x="1764" y="111"/>
                  </a:lnTo>
                  <a:lnTo>
                    <a:pt x="1761" y="84"/>
                  </a:lnTo>
                  <a:lnTo>
                    <a:pt x="1757" y="61"/>
                  </a:lnTo>
                  <a:lnTo>
                    <a:pt x="1752" y="50"/>
                  </a:lnTo>
                  <a:lnTo>
                    <a:pt x="1747" y="42"/>
                  </a:lnTo>
                  <a:lnTo>
                    <a:pt x="1741" y="33"/>
                  </a:lnTo>
                  <a:lnTo>
                    <a:pt x="1736" y="27"/>
                  </a:lnTo>
                  <a:lnTo>
                    <a:pt x="1719" y="14"/>
                  </a:lnTo>
                  <a:lnTo>
                    <a:pt x="1701" y="6"/>
                  </a:lnTo>
                  <a:lnTo>
                    <a:pt x="1689" y="2"/>
                  </a:lnTo>
                  <a:lnTo>
                    <a:pt x="1679" y="1"/>
                  </a:lnTo>
                  <a:lnTo>
                    <a:pt x="1653" y="0"/>
                  </a:lnTo>
                  <a:lnTo>
                    <a:pt x="111" y="0"/>
                  </a:lnTo>
                  <a:lnTo>
                    <a:pt x="84" y="1"/>
                  </a:lnTo>
                  <a:lnTo>
                    <a:pt x="61" y="6"/>
                  </a:lnTo>
                  <a:lnTo>
                    <a:pt x="42" y="14"/>
                  </a:lnTo>
                  <a:lnTo>
                    <a:pt x="27" y="27"/>
                  </a:lnTo>
                  <a:lnTo>
                    <a:pt x="14" y="42"/>
                  </a:lnTo>
                  <a:lnTo>
                    <a:pt x="6" y="61"/>
                  </a:lnTo>
                  <a:lnTo>
                    <a:pt x="1" y="84"/>
                  </a:lnTo>
                  <a:lnTo>
                    <a:pt x="0" y="111"/>
                  </a:lnTo>
                  <a:lnTo>
                    <a:pt x="0" y="390"/>
                  </a:lnTo>
                  <a:close/>
                </a:path>
              </a:pathLst>
            </a:cu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tIns="0" bIns="0" anchor="ctr"/>
            <a:lstStyle/>
            <a:p>
              <a:pPr algn="ctr"/>
              <a:endParaRPr lang="en-US" sz="1000" b="1">
                <a:cs typeface="Calibri" pitchFamily="34" charset="0"/>
              </a:endParaRPr>
            </a:p>
          </p:txBody>
        </p:sp>
        <p:sp>
          <p:nvSpPr>
            <p:cNvPr id="16" name="Freeform 14"/>
            <p:cNvSpPr>
              <a:spLocks/>
            </p:cNvSpPr>
            <p:nvPr/>
          </p:nvSpPr>
          <p:spPr bwMode="auto">
            <a:xfrm>
              <a:off x="1588628" y="2537506"/>
              <a:ext cx="1447800" cy="344487"/>
            </a:xfrm>
            <a:custGeom>
              <a:avLst/>
              <a:gdLst/>
              <a:ahLst/>
              <a:cxnLst>
                <a:cxn ang="0">
                  <a:pos x="111" y="0"/>
                </a:cxn>
                <a:cxn ang="0">
                  <a:pos x="84" y="1"/>
                </a:cxn>
                <a:cxn ang="0">
                  <a:pos x="61" y="6"/>
                </a:cxn>
                <a:cxn ang="0">
                  <a:pos x="42" y="14"/>
                </a:cxn>
                <a:cxn ang="0">
                  <a:pos x="27" y="27"/>
                </a:cxn>
                <a:cxn ang="0">
                  <a:pos x="14" y="42"/>
                </a:cxn>
                <a:cxn ang="0">
                  <a:pos x="6" y="61"/>
                </a:cxn>
                <a:cxn ang="0">
                  <a:pos x="1" y="84"/>
                </a:cxn>
                <a:cxn ang="0">
                  <a:pos x="0" y="111"/>
                </a:cxn>
                <a:cxn ang="0">
                  <a:pos x="0" y="390"/>
                </a:cxn>
                <a:cxn ang="0">
                  <a:pos x="1" y="415"/>
                </a:cxn>
                <a:cxn ang="0">
                  <a:pos x="2" y="426"/>
                </a:cxn>
                <a:cxn ang="0">
                  <a:pos x="6" y="438"/>
                </a:cxn>
                <a:cxn ang="0">
                  <a:pos x="14" y="456"/>
                </a:cxn>
                <a:cxn ang="0">
                  <a:pos x="27" y="473"/>
                </a:cxn>
                <a:cxn ang="0">
                  <a:pos x="33" y="477"/>
                </a:cxn>
                <a:cxn ang="0">
                  <a:pos x="42" y="483"/>
                </a:cxn>
                <a:cxn ang="0">
                  <a:pos x="50" y="488"/>
                </a:cxn>
                <a:cxn ang="0">
                  <a:pos x="61" y="493"/>
                </a:cxn>
                <a:cxn ang="0">
                  <a:pos x="84" y="498"/>
                </a:cxn>
                <a:cxn ang="0">
                  <a:pos x="111" y="500"/>
                </a:cxn>
                <a:cxn ang="0">
                  <a:pos x="1653" y="500"/>
                </a:cxn>
                <a:cxn ang="0">
                  <a:pos x="1665" y="499"/>
                </a:cxn>
                <a:cxn ang="0">
                  <a:pos x="1668" y="498"/>
                </a:cxn>
                <a:cxn ang="0">
                  <a:pos x="1671" y="498"/>
                </a:cxn>
                <a:cxn ang="0">
                  <a:pos x="1679" y="498"/>
                </a:cxn>
                <a:cxn ang="0">
                  <a:pos x="1689" y="495"/>
                </a:cxn>
                <a:cxn ang="0">
                  <a:pos x="1701" y="493"/>
                </a:cxn>
                <a:cxn ang="0">
                  <a:pos x="1710" y="488"/>
                </a:cxn>
                <a:cxn ang="0">
                  <a:pos x="1719" y="483"/>
                </a:cxn>
                <a:cxn ang="0">
                  <a:pos x="1721" y="481"/>
                </a:cxn>
                <a:cxn ang="0">
                  <a:pos x="1723" y="480"/>
                </a:cxn>
                <a:cxn ang="0">
                  <a:pos x="1728" y="477"/>
                </a:cxn>
                <a:cxn ang="0">
                  <a:pos x="1736" y="473"/>
                </a:cxn>
                <a:cxn ang="0">
                  <a:pos x="1741" y="464"/>
                </a:cxn>
                <a:cxn ang="0">
                  <a:pos x="1743" y="459"/>
                </a:cxn>
                <a:cxn ang="0">
                  <a:pos x="1745" y="457"/>
                </a:cxn>
                <a:cxn ang="0">
                  <a:pos x="1747" y="456"/>
                </a:cxn>
                <a:cxn ang="0">
                  <a:pos x="1752" y="446"/>
                </a:cxn>
                <a:cxn ang="0">
                  <a:pos x="1757" y="438"/>
                </a:cxn>
                <a:cxn ang="0">
                  <a:pos x="1759" y="426"/>
                </a:cxn>
                <a:cxn ang="0">
                  <a:pos x="1761" y="415"/>
                </a:cxn>
                <a:cxn ang="0">
                  <a:pos x="1761" y="408"/>
                </a:cxn>
                <a:cxn ang="0">
                  <a:pos x="1761" y="404"/>
                </a:cxn>
                <a:cxn ang="0">
                  <a:pos x="1763" y="402"/>
                </a:cxn>
                <a:cxn ang="0">
                  <a:pos x="1764" y="390"/>
                </a:cxn>
                <a:cxn ang="0">
                  <a:pos x="1764" y="111"/>
                </a:cxn>
                <a:cxn ang="0">
                  <a:pos x="1761" y="84"/>
                </a:cxn>
                <a:cxn ang="0">
                  <a:pos x="1757" y="61"/>
                </a:cxn>
                <a:cxn ang="0">
                  <a:pos x="1752" y="50"/>
                </a:cxn>
                <a:cxn ang="0">
                  <a:pos x="1747" y="42"/>
                </a:cxn>
                <a:cxn ang="0">
                  <a:pos x="1741" y="33"/>
                </a:cxn>
                <a:cxn ang="0">
                  <a:pos x="1736" y="27"/>
                </a:cxn>
                <a:cxn ang="0">
                  <a:pos x="1719" y="14"/>
                </a:cxn>
                <a:cxn ang="0">
                  <a:pos x="1701" y="6"/>
                </a:cxn>
                <a:cxn ang="0">
                  <a:pos x="1689" y="2"/>
                </a:cxn>
                <a:cxn ang="0">
                  <a:pos x="1679" y="1"/>
                </a:cxn>
                <a:cxn ang="0">
                  <a:pos x="1653" y="0"/>
                </a:cxn>
                <a:cxn ang="0">
                  <a:pos x="111" y="0"/>
                </a:cxn>
              </a:cxnLst>
              <a:rect l="0" t="0" r="r" b="b"/>
              <a:pathLst>
                <a:path w="1764" h="500">
                  <a:moveTo>
                    <a:pt x="111" y="0"/>
                  </a:moveTo>
                  <a:lnTo>
                    <a:pt x="84" y="1"/>
                  </a:lnTo>
                  <a:lnTo>
                    <a:pt x="61" y="6"/>
                  </a:lnTo>
                  <a:lnTo>
                    <a:pt x="42" y="14"/>
                  </a:lnTo>
                  <a:lnTo>
                    <a:pt x="27" y="27"/>
                  </a:lnTo>
                  <a:lnTo>
                    <a:pt x="14" y="42"/>
                  </a:lnTo>
                  <a:lnTo>
                    <a:pt x="6" y="61"/>
                  </a:lnTo>
                  <a:lnTo>
                    <a:pt x="1" y="84"/>
                  </a:lnTo>
                  <a:lnTo>
                    <a:pt x="0" y="111"/>
                  </a:lnTo>
                  <a:lnTo>
                    <a:pt x="0" y="390"/>
                  </a:lnTo>
                  <a:lnTo>
                    <a:pt x="1" y="415"/>
                  </a:lnTo>
                  <a:lnTo>
                    <a:pt x="2" y="426"/>
                  </a:lnTo>
                  <a:lnTo>
                    <a:pt x="6" y="438"/>
                  </a:lnTo>
                  <a:lnTo>
                    <a:pt x="14" y="456"/>
                  </a:lnTo>
                  <a:lnTo>
                    <a:pt x="27" y="473"/>
                  </a:lnTo>
                  <a:lnTo>
                    <a:pt x="33" y="477"/>
                  </a:lnTo>
                  <a:lnTo>
                    <a:pt x="42" y="483"/>
                  </a:lnTo>
                  <a:lnTo>
                    <a:pt x="50" y="488"/>
                  </a:lnTo>
                  <a:lnTo>
                    <a:pt x="61" y="493"/>
                  </a:lnTo>
                  <a:lnTo>
                    <a:pt x="84" y="498"/>
                  </a:lnTo>
                  <a:lnTo>
                    <a:pt x="111" y="500"/>
                  </a:lnTo>
                  <a:lnTo>
                    <a:pt x="1653" y="500"/>
                  </a:lnTo>
                  <a:lnTo>
                    <a:pt x="1665" y="499"/>
                  </a:lnTo>
                  <a:lnTo>
                    <a:pt x="1668" y="498"/>
                  </a:lnTo>
                  <a:lnTo>
                    <a:pt x="1671" y="498"/>
                  </a:lnTo>
                  <a:lnTo>
                    <a:pt x="1679" y="498"/>
                  </a:lnTo>
                  <a:lnTo>
                    <a:pt x="1689" y="495"/>
                  </a:lnTo>
                  <a:lnTo>
                    <a:pt x="1701" y="493"/>
                  </a:lnTo>
                  <a:lnTo>
                    <a:pt x="1710" y="488"/>
                  </a:lnTo>
                  <a:lnTo>
                    <a:pt x="1719" y="483"/>
                  </a:lnTo>
                  <a:lnTo>
                    <a:pt x="1721" y="481"/>
                  </a:lnTo>
                  <a:lnTo>
                    <a:pt x="1723" y="480"/>
                  </a:lnTo>
                  <a:lnTo>
                    <a:pt x="1728" y="477"/>
                  </a:lnTo>
                  <a:lnTo>
                    <a:pt x="1736" y="473"/>
                  </a:lnTo>
                  <a:lnTo>
                    <a:pt x="1741" y="464"/>
                  </a:lnTo>
                  <a:lnTo>
                    <a:pt x="1743" y="459"/>
                  </a:lnTo>
                  <a:lnTo>
                    <a:pt x="1745" y="457"/>
                  </a:lnTo>
                  <a:lnTo>
                    <a:pt x="1747" y="456"/>
                  </a:lnTo>
                  <a:lnTo>
                    <a:pt x="1752" y="446"/>
                  </a:lnTo>
                  <a:lnTo>
                    <a:pt x="1757" y="438"/>
                  </a:lnTo>
                  <a:lnTo>
                    <a:pt x="1759" y="426"/>
                  </a:lnTo>
                  <a:lnTo>
                    <a:pt x="1761" y="415"/>
                  </a:lnTo>
                  <a:lnTo>
                    <a:pt x="1761" y="408"/>
                  </a:lnTo>
                  <a:lnTo>
                    <a:pt x="1761" y="404"/>
                  </a:lnTo>
                  <a:lnTo>
                    <a:pt x="1763" y="402"/>
                  </a:lnTo>
                  <a:lnTo>
                    <a:pt x="1764" y="390"/>
                  </a:lnTo>
                  <a:lnTo>
                    <a:pt x="1764" y="111"/>
                  </a:lnTo>
                  <a:lnTo>
                    <a:pt x="1761" y="84"/>
                  </a:lnTo>
                  <a:lnTo>
                    <a:pt x="1757" y="61"/>
                  </a:lnTo>
                  <a:lnTo>
                    <a:pt x="1752" y="50"/>
                  </a:lnTo>
                  <a:lnTo>
                    <a:pt x="1747" y="42"/>
                  </a:lnTo>
                  <a:lnTo>
                    <a:pt x="1741" y="33"/>
                  </a:lnTo>
                  <a:lnTo>
                    <a:pt x="1736" y="27"/>
                  </a:lnTo>
                  <a:lnTo>
                    <a:pt x="1719" y="14"/>
                  </a:lnTo>
                  <a:lnTo>
                    <a:pt x="1701" y="6"/>
                  </a:lnTo>
                  <a:lnTo>
                    <a:pt x="1689" y="2"/>
                  </a:lnTo>
                  <a:lnTo>
                    <a:pt x="1679" y="1"/>
                  </a:lnTo>
                  <a:lnTo>
                    <a:pt x="1653" y="0"/>
                  </a:lnTo>
                  <a:lnTo>
                    <a:pt x="111" y="0"/>
                  </a:lnTo>
                  <a:close/>
                </a:path>
              </a:pathLst>
            </a:cu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tIns="0" bIns="0" anchor="ctr"/>
            <a:lstStyle/>
            <a:p>
              <a:pPr algn="ctr"/>
              <a:endParaRPr lang="en-US" sz="1000" b="1">
                <a:cs typeface="Calibri" pitchFamily="34" charset="0"/>
              </a:endParaRPr>
            </a:p>
          </p:txBody>
        </p:sp>
        <p:sp>
          <p:nvSpPr>
            <p:cNvPr id="17" name="Freeform 15"/>
            <p:cNvSpPr>
              <a:spLocks/>
            </p:cNvSpPr>
            <p:nvPr/>
          </p:nvSpPr>
          <p:spPr bwMode="auto">
            <a:xfrm>
              <a:off x="1588628" y="2883581"/>
              <a:ext cx="1447800" cy="346075"/>
            </a:xfrm>
            <a:custGeom>
              <a:avLst/>
              <a:gdLst/>
              <a:ahLst/>
              <a:cxnLst>
                <a:cxn ang="0">
                  <a:pos x="0" y="111"/>
                </a:cxn>
                <a:cxn ang="0">
                  <a:pos x="0" y="388"/>
                </a:cxn>
                <a:cxn ang="0">
                  <a:pos x="1" y="414"/>
                </a:cxn>
                <a:cxn ang="0">
                  <a:pos x="2" y="424"/>
                </a:cxn>
                <a:cxn ang="0">
                  <a:pos x="6" y="436"/>
                </a:cxn>
                <a:cxn ang="0">
                  <a:pos x="14" y="454"/>
                </a:cxn>
                <a:cxn ang="0">
                  <a:pos x="27" y="471"/>
                </a:cxn>
                <a:cxn ang="0">
                  <a:pos x="33" y="477"/>
                </a:cxn>
                <a:cxn ang="0">
                  <a:pos x="42" y="483"/>
                </a:cxn>
                <a:cxn ang="0">
                  <a:pos x="50" y="488"/>
                </a:cxn>
                <a:cxn ang="0">
                  <a:pos x="61" y="493"/>
                </a:cxn>
                <a:cxn ang="0">
                  <a:pos x="84" y="498"/>
                </a:cxn>
                <a:cxn ang="0">
                  <a:pos x="111" y="500"/>
                </a:cxn>
                <a:cxn ang="0">
                  <a:pos x="1653" y="500"/>
                </a:cxn>
                <a:cxn ang="0">
                  <a:pos x="1665" y="499"/>
                </a:cxn>
                <a:cxn ang="0">
                  <a:pos x="1668" y="498"/>
                </a:cxn>
                <a:cxn ang="0">
                  <a:pos x="1671" y="498"/>
                </a:cxn>
                <a:cxn ang="0">
                  <a:pos x="1679" y="498"/>
                </a:cxn>
                <a:cxn ang="0">
                  <a:pos x="1689" y="495"/>
                </a:cxn>
                <a:cxn ang="0">
                  <a:pos x="1701" y="493"/>
                </a:cxn>
                <a:cxn ang="0">
                  <a:pos x="1710" y="488"/>
                </a:cxn>
                <a:cxn ang="0">
                  <a:pos x="1719" y="483"/>
                </a:cxn>
                <a:cxn ang="0">
                  <a:pos x="1721" y="481"/>
                </a:cxn>
                <a:cxn ang="0">
                  <a:pos x="1723" y="480"/>
                </a:cxn>
                <a:cxn ang="0">
                  <a:pos x="1728" y="477"/>
                </a:cxn>
                <a:cxn ang="0">
                  <a:pos x="1729" y="475"/>
                </a:cxn>
                <a:cxn ang="0">
                  <a:pos x="1731" y="474"/>
                </a:cxn>
                <a:cxn ang="0">
                  <a:pos x="1736" y="471"/>
                </a:cxn>
                <a:cxn ang="0">
                  <a:pos x="1741" y="463"/>
                </a:cxn>
                <a:cxn ang="0">
                  <a:pos x="1743" y="458"/>
                </a:cxn>
                <a:cxn ang="0">
                  <a:pos x="1745" y="456"/>
                </a:cxn>
                <a:cxn ang="0">
                  <a:pos x="1747" y="454"/>
                </a:cxn>
                <a:cxn ang="0">
                  <a:pos x="1752" y="445"/>
                </a:cxn>
                <a:cxn ang="0">
                  <a:pos x="1757" y="436"/>
                </a:cxn>
                <a:cxn ang="0">
                  <a:pos x="1759" y="424"/>
                </a:cxn>
                <a:cxn ang="0">
                  <a:pos x="1761" y="414"/>
                </a:cxn>
                <a:cxn ang="0">
                  <a:pos x="1761" y="406"/>
                </a:cxn>
                <a:cxn ang="0">
                  <a:pos x="1761" y="403"/>
                </a:cxn>
                <a:cxn ang="0">
                  <a:pos x="1763" y="400"/>
                </a:cxn>
                <a:cxn ang="0">
                  <a:pos x="1764" y="388"/>
                </a:cxn>
                <a:cxn ang="0">
                  <a:pos x="1764" y="111"/>
                </a:cxn>
                <a:cxn ang="0">
                  <a:pos x="1761" y="84"/>
                </a:cxn>
                <a:cxn ang="0">
                  <a:pos x="1757" y="61"/>
                </a:cxn>
                <a:cxn ang="0">
                  <a:pos x="1752" y="50"/>
                </a:cxn>
                <a:cxn ang="0">
                  <a:pos x="1747" y="42"/>
                </a:cxn>
                <a:cxn ang="0">
                  <a:pos x="1741" y="33"/>
                </a:cxn>
                <a:cxn ang="0">
                  <a:pos x="1736" y="27"/>
                </a:cxn>
                <a:cxn ang="0">
                  <a:pos x="1719" y="14"/>
                </a:cxn>
                <a:cxn ang="0">
                  <a:pos x="1701" y="6"/>
                </a:cxn>
                <a:cxn ang="0">
                  <a:pos x="1689" y="2"/>
                </a:cxn>
                <a:cxn ang="0">
                  <a:pos x="1679" y="1"/>
                </a:cxn>
                <a:cxn ang="0">
                  <a:pos x="1653" y="0"/>
                </a:cxn>
                <a:cxn ang="0">
                  <a:pos x="111" y="0"/>
                </a:cxn>
                <a:cxn ang="0">
                  <a:pos x="84" y="1"/>
                </a:cxn>
                <a:cxn ang="0">
                  <a:pos x="61" y="6"/>
                </a:cxn>
                <a:cxn ang="0">
                  <a:pos x="42" y="14"/>
                </a:cxn>
                <a:cxn ang="0">
                  <a:pos x="27" y="27"/>
                </a:cxn>
                <a:cxn ang="0">
                  <a:pos x="14" y="42"/>
                </a:cxn>
                <a:cxn ang="0">
                  <a:pos x="6" y="61"/>
                </a:cxn>
                <a:cxn ang="0">
                  <a:pos x="1" y="84"/>
                </a:cxn>
                <a:cxn ang="0">
                  <a:pos x="0" y="111"/>
                </a:cxn>
              </a:cxnLst>
              <a:rect l="0" t="0" r="r" b="b"/>
              <a:pathLst>
                <a:path w="1764" h="500">
                  <a:moveTo>
                    <a:pt x="0" y="111"/>
                  </a:moveTo>
                  <a:lnTo>
                    <a:pt x="0" y="388"/>
                  </a:lnTo>
                  <a:lnTo>
                    <a:pt x="1" y="414"/>
                  </a:lnTo>
                  <a:lnTo>
                    <a:pt x="2" y="424"/>
                  </a:lnTo>
                  <a:lnTo>
                    <a:pt x="6" y="436"/>
                  </a:lnTo>
                  <a:lnTo>
                    <a:pt x="14" y="454"/>
                  </a:lnTo>
                  <a:lnTo>
                    <a:pt x="27" y="471"/>
                  </a:lnTo>
                  <a:lnTo>
                    <a:pt x="33" y="477"/>
                  </a:lnTo>
                  <a:lnTo>
                    <a:pt x="42" y="483"/>
                  </a:lnTo>
                  <a:lnTo>
                    <a:pt x="50" y="488"/>
                  </a:lnTo>
                  <a:lnTo>
                    <a:pt x="61" y="493"/>
                  </a:lnTo>
                  <a:lnTo>
                    <a:pt x="84" y="498"/>
                  </a:lnTo>
                  <a:lnTo>
                    <a:pt x="111" y="500"/>
                  </a:lnTo>
                  <a:lnTo>
                    <a:pt x="1653" y="500"/>
                  </a:lnTo>
                  <a:lnTo>
                    <a:pt x="1665" y="499"/>
                  </a:lnTo>
                  <a:lnTo>
                    <a:pt x="1668" y="498"/>
                  </a:lnTo>
                  <a:lnTo>
                    <a:pt x="1671" y="498"/>
                  </a:lnTo>
                  <a:lnTo>
                    <a:pt x="1679" y="498"/>
                  </a:lnTo>
                  <a:lnTo>
                    <a:pt x="1689" y="495"/>
                  </a:lnTo>
                  <a:lnTo>
                    <a:pt x="1701" y="493"/>
                  </a:lnTo>
                  <a:lnTo>
                    <a:pt x="1710" y="488"/>
                  </a:lnTo>
                  <a:lnTo>
                    <a:pt x="1719" y="483"/>
                  </a:lnTo>
                  <a:lnTo>
                    <a:pt x="1721" y="481"/>
                  </a:lnTo>
                  <a:lnTo>
                    <a:pt x="1723" y="480"/>
                  </a:lnTo>
                  <a:lnTo>
                    <a:pt x="1728" y="477"/>
                  </a:lnTo>
                  <a:lnTo>
                    <a:pt x="1729" y="475"/>
                  </a:lnTo>
                  <a:lnTo>
                    <a:pt x="1731" y="474"/>
                  </a:lnTo>
                  <a:lnTo>
                    <a:pt x="1736" y="471"/>
                  </a:lnTo>
                  <a:lnTo>
                    <a:pt x="1741" y="463"/>
                  </a:lnTo>
                  <a:lnTo>
                    <a:pt x="1743" y="458"/>
                  </a:lnTo>
                  <a:lnTo>
                    <a:pt x="1745" y="456"/>
                  </a:lnTo>
                  <a:lnTo>
                    <a:pt x="1747" y="454"/>
                  </a:lnTo>
                  <a:lnTo>
                    <a:pt x="1752" y="445"/>
                  </a:lnTo>
                  <a:lnTo>
                    <a:pt x="1757" y="436"/>
                  </a:lnTo>
                  <a:lnTo>
                    <a:pt x="1759" y="424"/>
                  </a:lnTo>
                  <a:lnTo>
                    <a:pt x="1761" y="414"/>
                  </a:lnTo>
                  <a:lnTo>
                    <a:pt x="1761" y="406"/>
                  </a:lnTo>
                  <a:lnTo>
                    <a:pt x="1761" y="403"/>
                  </a:lnTo>
                  <a:lnTo>
                    <a:pt x="1763" y="400"/>
                  </a:lnTo>
                  <a:lnTo>
                    <a:pt x="1764" y="388"/>
                  </a:lnTo>
                  <a:lnTo>
                    <a:pt x="1764" y="111"/>
                  </a:lnTo>
                  <a:lnTo>
                    <a:pt x="1761" y="84"/>
                  </a:lnTo>
                  <a:lnTo>
                    <a:pt x="1757" y="61"/>
                  </a:lnTo>
                  <a:lnTo>
                    <a:pt x="1752" y="50"/>
                  </a:lnTo>
                  <a:lnTo>
                    <a:pt x="1747" y="42"/>
                  </a:lnTo>
                  <a:lnTo>
                    <a:pt x="1741" y="33"/>
                  </a:lnTo>
                  <a:lnTo>
                    <a:pt x="1736" y="27"/>
                  </a:lnTo>
                  <a:lnTo>
                    <a:pt x="1719" y="14"/>
                  </a:lnTo>
                  <a:lnTo>
                    <a:pt x="1701" y="6"/>
                  </a:lnTo>
                  <a:lnTo>
                    <a:pt x="1689" y="2"/>
                  </a:lnTo>
                  <a:lnTo>
                    <a:pt x="1679" y="1"/>
                  </a:lnTo>
                  <a:lnTo>
                    <a:pt x="1653" y="0"/>
                  </a:lnTo>
                  <a:lnTo>
                    <a:pt x="111" y="0"/>
                  </a:lnTo>
                  <a:lnTo>
                    <a:pt x="84" y="1"/>
                  </a:lnTo>
                  <a:lnTo>
                    <a:pt x="61" y="6"/>
                  </a:lnTo>
                  <a:lnTo>
                    <a:pt x="42" y="14"/>
                  </a:lnTo>
                  <a:lnTo>
                    <a:pt x="27" y="27"/>
                  </a:lnTo>
                  <a:lnTo>
                    <a:pt x="14" y="42"/>
                  </a:lnTo>
                  <a:lnTo>
                    <a:pt x="6" y="61"/>
                  </a:lnTo>
                  <a:lnTo>
                    <a:pt x="1" y="84"/>
                  </a:lnTo>
                  <a:lnTo>
                    <a:pt x="0" y="111"/>
                  </a:lnTo>
                  <a:close/>
                </a:path>
              </a:pathLst>
            </a:cu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tIns="0" bIns="0" anchor="ctr"/>
            <a:lstStyle/>
            <a:p>
              <a:pPr algn="ctr"/>
              <a:endParaRPr lang="en-US" sz="1000" b="1">
                <a:cs typeface="Calibri" pitchFamily="34" charset="0"/>
              </a:endParaRPr>
            </a:p>
          </p:txBody>
        </p:sp>
        <p:sp>
          <p:nvSpPr>
            <p:cNvPr id="18" name="Freeform 16"/>
            <p:cNvSpPr>
              <a:spLocks/>
            </p:cNvSpPr>
            <p:nvPr/>
          </p:nvSpPr>
          <p:spPr bwMode="auto">
            <a:xfrm>
              <a:off x="1588628" y="3232831"/>
              <a:ext cx="1447800" cy="631825"/>
            </a:xfrm>
            <a:custGeom>
              <a:avLst/>
              <a:gdLst/>
              <a:ahLst/>
              <a:cxnLst>
                <a:cxn ang="0">
                  <a:pos x="111" y="0"/>
                </a:cxn>
                <a:cxn ang="0">
                  <a:pos x="84" y="1"/>
                </a:cxn>
                <a:cxn ang="0">
                  <a:pos x="61" y="6"/>
                </a:cxn>
                <a:cxn ang="0">
                  <a:pos x="42" y="15"/>
                </a:cxn>
                <a:cxn ang="0">
                  <a:pos x="27" y="28"/>
                </a:cxn>
                <a:cxn ang="0">
                  <a:pos x="14" y="42"/>
                </a:cxn>
                <a:cxn ang="0">
                  <a:pos x="6" y="61"/>
                </a:cxn>
                <a:cxn ang="0">
                  <a:pos x="1" y="84"/>
                </a:cxn>
                <a:cxn ang="0">
                  <a:pos x="0" y="112"/>
                </a:cxn>
                <a:cxn ang="0">
                  <a:pos x="0" y="807"/>
                </a:cxn>
                <a:cxn ang="0">
                  <a:pos x="1" y="832"/>
                </a:cxn>
                <a:cxn ang="0">
                  <a:pos x="2" y="843"/>
                </a:cxn>
                <a:cxn ang="0">
                  <a:pos x="6" y="855"/>
                </a:cxn>
                <a:cxn ang="0">
                  <a:pos x="14" y="873"/>
                </a:cxn>
                <a:cxn ang="0">
                  <a:pos x="27" y="889"/>
                </a:cxn>
                <a:cxn ang="0">
                  <a:pos x="33" y="894"/>
                </a:cxn>
                <a:cxn ang="0">
                  <a:pos x="42" y="900"/>
                </a:cxn>
                <a:cxn ang="0">
                  <a:pos x="50" y="905"/>
                </a:cxn>
                <a:cxn ang="0">
                  <a:pos x="61" y="910"/>
                </a:cxn>
                <a:cxn ang="0">
                  <a:pos x="84" y="915"/>
                </a:cxn>
                <a:cxn ang="0">
                  <a:pos x="111" y="917"/>
                </a:cxn>
                <a:cxn ang="0">
                  <a:pos x="1653" y="917"/>
                </a:cxn>
                <a:cxn ang="0">
                  <a:pos x="1665" y="916"/>
                </a:cxn>
                <a:cxn ang="0">
                  <a:pos x="1668" y="915"/>
                </a:cxn>
                <a:cxn ang="0">
                  <a:pos x="1671" y="915"/>
                </a:cxn>
                <a:cxn ang="0">
                  <a:pos x="1679" y="915"/>
                </a:cxn>
                <a:cxn ang="0">
                  <a:pos x="1689" y="912"/>
                </a:cxn>
                <a:cxn ang="0">
                  <a:pos x="1701" y="910"/>
                </a:cxn>
                <a:cxn ang="0">
                  <a:pos x="1710" y="905"/>
                </a:cxn>
                <a:cxn ang="0">
                  <a:pos x="1719" y="900"/>
                </a:cxn>
                <a:cxn ang="0">
                  <a:pos x="1721" y="898"/>
                </a:cxn>
                <a:cxn ang="0">
                  <a:pos x="1723" y="897"/>
                </a:cxn>
                <a:cxn ang="0">
                  <a:pos x="1728" y="894"/>
                </a:cxn>
                <a:cxn ang="0">
                  <a:pos x="1736" y="889"/>
                </a:cxn>
                <a:cxn ang="0">
                  <a:pos x="1741" y="881"/>
                </a:cxn>
                <a:cxn ang="0">
                  <a:pos x="1743" y="876"/>
                </a:cxn>
                <a:cxn ang="0">
                  <a:pos x="1745" y="874"/>
                </a:cxn>
                <a:cxn ang="0">
                  <a:pos x="1747" y="873"/>
                </a:cxn>
                <a:cxn ang="0">
                  <a:pos x="1752" y="863"/>
                </a:cxn>
                <a:cxn ang="0">
                  <a:pos x="1757" y="855"/>
                </a:cxn>
                <a:cxn ang="0">
                  <a:pos x="1759" y="843"/>
                </a:cxn>
                <a:cxn ang="0">
                  <a:pos x="1761" y="832"/>
                </a:cxn>
                <a:cxn ang="0">
                  <a:pos x="1761" y="825"/>
                </a:cxn>
                <a:cxn ang="0">
                  <a:pos x="1761" y="821"/>
                </a:cxn>
                <a:cxn ang="0">
                  <a:pos x="1763" y="819"/>
                </a:cxn>
                <a:cxn ang="0">
                  <a:pos x="1764" y="807"/>
                </a:cxn>
                <a:cxn ang="0">
                  <a:pos x="1764" y="112"/>
                </a:cxn>
                <a:cxn ang="0">
                  <a:pos x="1761" y="84"/>
                </a:cxn>
                <a:cxn ang="0">
                  <a:pos x="1757" y="61"/>
                </a:cxn>
                <a:cxn ang="0">
                  <a:pos x="1752" y="51"/>
                </a:cxn>
                <a:cxn ang="0">
                  <a:pos x="1747" y="42"/>
                </a:cxn>
                <a:cxn ang="0">
                  <a:pos x="1741" y="34"/>
                </a:cxn>
                <a:cxn ang="0">
                  <a:pos x="1736" y="28"/>
                </a:cxn>
                <a:cxn ang="0">
                  <a:pos x="1719" y="15"/>
                </a:cxn>
                <a:cxn ang="0">
                  <a:pos x="1701" y="6"/>
                </a:cxn>
                <a:cxn ang="0">
                  <a:pos x="1689" y="3"/>
                </a:cxn>
                <a:cxn ang="0">
                  <a:pos x="1679" y="1"/>
                </a:cxn>
                <a:cxn ang="0">
                  <a:pos x="1653" y="0"/>
                </a:cxn>
                <a:cxn ang="0">
                  <a:pos x="111" y="0"/>
                </a:cxn>
              </a:cxnLst>
              <a:rect l="0" t="0" r="r" b="b"/>
              <a:pathLst>
                <a:path w="1764" h="917">
                  <a:moveTo>
                    <a:pt x="111" y="0"/>
                  </a:moveTo>
                  <a:lnTo>
                    <a:pt x="84" y="1"/>
                  </a:lnTo>
                  <a:lnTo>
                    <a:pt x="61" y="6"/>
                  </a:lnTo>
                  <a:lnTo>
                    <a:pt x="42" y="15"/>
                  </a:lnTo>
                  <a:lnTo>
                    <a:pt x="27" y="28"/>
                  </a:lnTo>
                  <a:lnTo>
                    <a:pt x="14" y="42"/>
                  </a:lnTo>
                  <a:lnTo>
                    <a:pt x="6" y="61"/>
                  </a:lnTo>
                  <a:lnTo>
                    <a:pt x="1" y="84"/>
                  </a:lnTo>
                  <a:lnTo>
                    <a:pt x="0" y="112"/>
                  </a:lnTo>
                  <a:lnTo>
                    <a:pt x="0" y="807"/>
                  </a:lnTo>
                  <a:lnTo>
                    <a:pt x="1" y="832"/>
                  </a:lnTo>
                  <a:lnTo>
                    <a:pt x="2" y="843"/>
                  </a:lnTo>
                  <a:lnTo>
                    <a:pt x="6" y="855"/>
                  </a:lnTo>
                  <a:lnTo>
                    <a:pt x="14" y="873"/>
                  </a:lnTo>
                  <a:lnTo>
                    <a:pt x="27" y="889"/>
                  </a:lnTo>
                  <a:lnTo>
                    <a:pt x="33" y="894"/>
                  </a:lnTo>
                  <a:lnTo>
                    <a:pt x="42" y="900"/>
                  </a:lnTo>
                  <a:lnTo>
                    <a:pt x="50" y="905"/>
                  </a:lnTo>
                  <a:lnTo>
                    <a:pt x="61" y="910"/>
                  </a:lnTo>
                  <a:lnTo>
                    <a:pt x="84" y="915"/>
                  </a:lnTo>
                  <a:lnTo>
                    <a:pt x="111" y="917"/>
                  </a:lnTo>
                  <a:lnTo>
                    <a:pt x="1653" y="917"/>
                  </a:lnTo>
                  <a:lnTo>
                    <a:pt x="1665" y="916"/>
                  </a:lnTo>
                  <a:lnTo>
                    <a:pt x="1668" y="915"/>
                  </a:lnTo>
                  <a:lnTo>
                    <a:pt x="1671" y="915"/>
                  </a:lnTo>
                  <a:lnTo>
                    <a:pt x="1679" y="915"/>
                  </a:lnTo>
                  <a:lnTo>
                    <a:pt x="1689" y="912"/>
                  </a:lnTo>
                  <a:lnTo>
                    <a:pt x="1701" y="910"/>
                  </a:lnTo>
                  <a:lnTo>
                    <a:pt x="1710" y="905"/>
                  </a:lnTo>
                  <a:lnTo>
                    <a:pt x="1719" y="900"/>
                  </a:lnTo>
                  <a:lnTo>
                    <a:pt x="1721" y="898"/>
                  </a:lnTo>
                  <a:lnTo>
                    <a:pt x="1723" y="897"/>
                  </a:lnTo>
                  <a:lnTo>
                    <a:pt x="1728" y="894"/>
                  </a:lnTo>
                  <a:lnTo>
                    <a:pt x="1736" y="889"/>
                  </a:lnTo>
                  <a:lnTo>
                    <a:pt x="1741" y="881"/>
                  </a:lnTo>
                  <a:lnTo>
                    <a:pt x="1743" y="876"/>
                  </a:lnTo>
                  <a:lnTo>
                    <a:pt x="1745" y="874"/>
                  </a:lnTo>
                  <a:lnTo>
                    <a:pt x="1747" y="873"/>
                  </a:lnTo>
                  <a:lnTo>
                    <a:pt x="1752" y="863"/>
                  </a:lnTo>
                  <a:lnTo>
                    <a:pt x="1757" y="855"/>
                  </a:lnTo>
                  <a:lnTo>
                    <a:pt x="1759" y="843"/>
                  </a:lnTo>
                  <a:lnTo>
                    <a:pt x="1761" y="832"/>
                  </a:lnTo>
                  <a:lnTo>
                    <a:pt x="1761" y="825"/>
                  </a:lnTo>
                  <a:lnTo>
                    <a:pt x="1761" y="821"/>
                  </a:lnTo>
                  <a:lnTo>
                    <a:pt x="1763" y="819"/>
                  </a:lnTo>
                  <a:lnTo>
                    <a:pt x="1764" y="807"/>
                  </a:lnTo>
                  <a:lnTo>
                    <a:pt x="1764" y="112"/>
                  </a:lnTo>
                  <a:lnTo>
                    <a:pt x="1761" y="84"/>
                  </a:lnTo>
                  <a:lnTo>
                    <a:pt x="1757" y="61"/>
                  </a:lnTo>
                  <a:lnTo>
                    <a:pt x="1752" y="51"/>
                  </a:lnTo>
                  <a:lnTo>
                    <a:pt x="1747" y="42"/>
                  </a:lnTo>
                  <a:lnTo>
                    <a:pt x="1741" y="34"/>
                  </a:lnTo>
                  <a:lnTo>
                    <a:pt x="1736" y="28"/>
                  </a:lnTo>
                  <a:lnTo>
                    <a:pt x="1719" y="15"/>
                  </a:lnTo>
                  <a:lnTo>
                    <a:pt x="1701" y="6"/>
                  </a:lnTo>
                  <a:lnTo>
                    <a:pt x="1689" y="3"/>
                  </a:lnTo>
                  <a:lnTo>
                    <a:pt x="1679" y="1"/>
                  </a:lnTo>
                  <a:lnTo>
                    <a:pt x="1653" y="0"/>
                  </a:lnTo>
                  <a:lnTo>
                    <a:pt x="111" y="0"/>
                  </a:lnTo>
                  <a:close/>
                </a:path>
              </a:pathLst>
            </a:custGeom>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tIns="0" bIns="0" anchor="ctr"/>
            <a:lstStyle/>
            <a:p>
              <a:pPr algn="ctr"/>
              <a:endParaRPr lang="en-US" sz="2400" b="1">
                <a:cs typeface="Calibri" pitchFamily="34" charset="0"/>
              </a:endParaRPr>
            </a:p>
          </p:txBody>
        </p:sp>
        <p:sp>
          <p:nvSpPr>
            <p:cNvPr id="19" name="Rectangle 17"/>
            <p:cNvSpPr>
              <a:spLocks noChangeArrowheads="1"/>
            </p:cNvSpPr>
            <p:nvPr/>
          </p:nvSpPr>
          <p:spPr bwMode="auto">
            <a:xfrm>
              <a:off x="1982309" y="1596168"/>
              <a:ext cx="660437" cy="153888"/>
            </a:xfrm>
            <a:prstGeom prst="rect">
              <a:avLst/>
            </a:prstGeom>
            <a:noFill/>
            <a:ln w="9525">
              <a:noFill/>
              <a:miter lim="800000"/>
              <a:headEnd/>
              <a:tailEnd/>
            </a:ln>
          </p:spPr>
          <p:txBody>
            <a:bodyPr wrap="none" lIns="0" tIns="0" rIns="0" bIns="0">
              <a:spAutoFit/>
            </a:bodyPr>
            <a:lstStyle/>
            <a:p>
              <a:pPr marL="354013" indent="-354013" algn="ctr" defTabSz="941388"/>
              <a:r>
                <a:rPr lang="en-US" sz="1000" b="1" dirty="0">
                  <a:solidFill>
                    <a:srgbClr val="000000"/>
                  </a:solidFill>
                  <a:cs typeface="Calibri" pitchFamily="34" charset="0"/>
                </a:rPr>
                <a:t>Applications</a:t>
              </a:r>
            </a:p>
          </p:txBody>
        </p:sp>
        <p:sp>
          <p:nvSpPr>
            <p:cNvPr id="20" name="Rectangle 18"/>
            <p:cNvSpPr>
              <a:spLocks noChangeArrowheads="1"/>
            </p:cNvSpPr>
            <p:nvPr/>
          </p:nvSpPr>
          <p:spPr bwMode="auto">
            <a:xfrm>
              <a:off x="1979104" y="1940655"/>
              <a:ext cx="666849" cy="153888"/>
            </a:xfrm>
            <a:prstGeom prst="rect">
              <a:avLst/>
            </a:prstGeom>
            <a:noFill/>
            <a:ln w="9525">
              <a:noFill/>
              <a:miter lim="800000"/>
              <a:headEnd/>
              <a:tailEnd/>
            </a:ln>
          </p:spPr>
          <p:txBody>
            <a:bodyPr wrap="none" lIns="0" tIns="0" rIns="0" bIns="0">
              <a:spAutoFit/>
            </a:bodyPr>
            <a:lstStyle/>
            <a:p>
              <a:pPr marL="354013" indent="-354013" algn="ctr" defTabSz="941388"/>
              <a:r>
                <a:rPr lang="en-US" sz="1000" b="1" dirty="0">
                  <a:solidFill>
                    <a:srgbClr val="000000"/>
                  </a:solidFill>
                  <a:cs typeface="Calibri" pitchFamily="34" charset="0"/>
                </a:rPr>
                <a:t>Print Drivers</a:t>
              </a:r>
            </a:p>
          </p:txBody>
        </p:sp>
        <p:sp>
          <p:nvSpPr>
            <p:cNvPr id="21" name="Rectangle 19"/>
            <p:cNvSpPr>
              <a:spLocks noChangeArrowheads="1"/>
            </p:cNvSpPr>
            <p:nvPr/>
          </p:nvSpPr>
          <p:spPr bwMode="auto">
            <a:xfrm>
              <a:off x="2011163" y="2285936"/>
              <a:ext cx="602729" cy="153888"/>
            </a:xfrm>
            <a:prstGeom prst="rect">
              <a:avLst/>
            </a:prstGeom>
            <a:noFill/>
            <a:ln w="9525">
              <a:noFill/>
              <a:miter lim="800000"/>
              <a:headEnd/>
              <a:tailEnd/>
            </a:ln>
          </p:spPr>
          <p:txBody>
            <a:bodyPr wrap="none" lIns="0" tIns="0" rIns="0" bIns="0">
              <a:spAutoFit/>
            </a:bodyPr>
            <a:lstStyle/>
            <a:p>
              <a:pPr marL="354013" indent="-354013" algn="ctr" defTabSz="941388"/>
              <a:r>
                <a:rPr lang="en-US" sz="1000" b="1">
                  <a:solidFill>
                    <a:srgbClr val="000000"/>
                  </a:solidFill>
                  <a:cs typeface="Calibri" pitchFamily="34" charset="0"/>
                </a:rPr>
                <a:t>File System</a:t>
              </a:r>
            </a:p>
          </p:txBody>
        </p:sp>
        <p:sp>
          <p:nvSpPr>
            <p:cNvPr id="22" name="Rectangle 20"/>
            <p:cNvSpPr>
              <a:spLocks noChangeArrowheads="1"/>
            </p:cNvSpPr>
            <p:nvPr/>
          </p:nvSpPr>
          <p:spPr bwMode="auto">
            <a:xfrm>
              <a:off x="1838039" y="2632805"/>
              <a:ext cx="948978" cy="153888"/>
            </a:xfrm>
            <a:prstGeom prst="rect">
              <a:avLst/>
            </a:prstGeom>
            <a:noFill/>
            <a:ln w="9525">
              <a:noFill/>
              <a:miter lim="800000"/>
              <a:headEnd/>
              <a:tailEnd/>
            </a:ln>
          </p:spPr>
          <p:txBody>
            <a:bodyPr wrap="none" lIns="0" tIns="0" rIns="0" bIns="0">
              <a:spAutoFit/>
            </a:bodyPr>
            <a:lstStyle/>
            <a:p>
              <a:pPr marL="354013" indent="-354013" algn="ctr" defTabSz="941388"/>
              <a:r>
                <a:rPr lang="en-US" sz="1000" b="1">
                  <a:solidFill>
                    <a:srgbClr val="000000"/>
                  </a:solidFill>
                  <a:cs typeface="Calibri" pitchFamily="34" charset="0"/>
                </a:rPr>
                <a:t>Operating System</a:t>
              </a:r>
            </a:p>
          </p:txBody>
        </p:sp>
        <p:sp>
          <p:nvSpPr>
            <p:cNvPr id="23" name="Rectangle 21"/>
            <p:cNvSpPr>
              <a:spLocks noChangeArrowheads="1"/>
            </p:cNvSpPr>
            <p:nvPr/>
          </p:nvSpPr>
          <p:spPr bwMode="auto">
            <a:xfrm>
              <a:off x="1827620" y="2979674"/>
              <a:ext cx="969816" cy="153888"/>
            </a:xfrm>
            <a:prstGeom prst="rect">
              <a:avLst/>
            </a:prstGeom>
            <a:noFill/>
            <a:ln w="9525">
              <a:noFill/>
              <a:miter lim="800000"/>
              <a:headEnd/>
              <a:tailEnd/>
            </a:ln>
          </p:spPr>
          <p:txBody>
            <a:bodyPr wrap="none" lIns="0" tIns="0" rIns="0" bIns="0">
              <a:spAutoFit/>
            </a:bodyPr>
            <a:lstStyle/>
            <a:p>
              <a:pPr marL="354013" indent="-354013" algn="ctr" defTabSz="941388"/>
              <a:r>
                <a:rPr lang="en-US" sz="1000" b="1" dirty="0">
                  <a:solidFill>
                    <a:srgbClr val="000000"/>
                  </a:solidFill>
                  <a:cs typeface="Calibri" pitchFamily="34" charset="0"/>
                </a:rPr>
                <a:t>Network Interface</a:t>
              </a:r>
              <a:endParaRPr lang="en-US" sz="1000" b="1" dirty="0">
                <a:solidFill>
                  <a:srgbClr val="000000"/>
                </a:solidFill>
                <a:cs typeface="Calibri" pitchFamily="34" charset="0"/>
              </a:endParaRPr>
            </a:p>
          </p:txBody>
        </p:sp>
        <p:pic>
          <p:nvPicPr>
            <p:cNvPr id="48"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2241774" y="3364138"/>
              <a:ext cx="304800" cy="304800"/>
            </a:xfrm>
            <a:prstGeom prst="rect">
              <a:avLst/>
            </a:prstGeom>
            <a:noFill/>
          </p:spPr>
        </p:pic>
        <p:pic>
          <p:nvPicPr>
            <p:cNvPr id="49"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2002286" y="3494768"/>
              <a:ext cx="304800" cy="304800"/>
            </a:xfrm>
            <a:prstGeom prst="rect">
              <a:avLst/>
            </a:prstGeom>
            <a:noFill/>
          </p:spPr>
        </p:pic>
      </p:grpSp>
      <p:grpSp>
        <p:nvGrpSpPr>
          <p:cNvPr id="3" name="Group 2"/>
          <p:cNvGrpSpPr/>
          <p:nvPr/>
        </p:nvGrpSpPr>
        <p:grpSpPr>
          <a:xfrm>
            <a:off x="5510212" y="2595562"/>
            <a:ext cx="1500188" cy="2192338"/>
            <a:chOff x="5510212" y="1738312"/>
            <a:chExt cx="1500188" cy="2192338"/>
          </a:xfrm>
        </p:grpSpPr>
        <p:sp>
          <p:nvSpPr>
            <p:cNvPr id="26" name="Freeform 63"/>
            <p:cNvSpPr>
              <a:spLocks/>
            </p:cNvSpPr>
            <p:nvPr/>
          </p:nvSpPr>
          <p:spPr bwMode="auto">
            <a:xfrm>
              <a:off x="5510212" y="1738312"/>
              <a:ext cx="1500188" cy="344488"/>
            </a:xfrm>
            <a:custGeom>
              <a:avLst/>
              <a:gdLst/>
              <a:ahLst/>
              <a:cxnLst>
                <a:cxn ang="0">
                  <a:pos x="2180" y="112"/>
                </a:cxn>
                <a:cxn ang="0">
                  <a:pos x="2178" y="84"/>
                </a:cxn>
                <a:cxn ang="0">
                  <a:pos x="2173" y="61"/>
                </a:cxn>
                <a:cxn ang="0">
                  <a:pos x="2168" y="51"/>
                </a:cxn>
                <a:cxn ang="0">
                  <a:pos x="2163" y="42"/>
                </a:cxn>
                <a:cxn ang="0">
                  <a:pos x="2157" y="34"/>
                </a:cxn>
                <a:cxn ang="0">
                  <a:pos x="2152" y="28"/>
                </a:cxn>
                <a:cxn ang="0">
                  <a:pos x="2136" y="15"/>
                </a:cxn>
                <a:cxn ang="0">
                  <a:pos x="2118" y="6"/>
                </a:cxn>
                <a:cxn ang="0">
                  <a:pos x="2106" y="3"/>
                </a:cxn>
                <a:cxn ang="0">
                  <a:pos x="2095" y="1"/>
                </a:cxn>
                <a:cxn ang="0">
                  <a:pos x="2070" y="0"/>
                </a:cxn>
                <a:cxn ang="0">
                  <a:pos x="110" y="0"/>
                </a:cxn>
                <a:cxn ang="0">
                  <a:pos x="84" y="1"/>
                </a:cxn>
                <a:cxn ang="0">
                  <a:pos x="61" y="6"/>
                </a:cxn>
                <a:cxn ang="0">
                  <a:pos x="42" y="15"/>
                </a:cxn>
                <a:cxn ang="0">
                  <a:pos x="27" y="28"/>
                </a:cxn>
                <a:cxn ang="0">
                  <a:pos x="14" y="42"/>
                </a:cxn>
                <a:cxn ang="0">
                  <a:pos x="6" y="61"/>
                </a:cxn>
                <a:cxn ang="0">
                  <a:pos x="1" y="84"/>
                </a:cxn>
                <a:cxn ang="0">
                  <a:pos x="0" y="112"/>
                </a:cxn>
                <a:cxn ang="0">
                  <a:pos x="0" y="389"/>
                </a:cxn>
                <a:cxn ang="0">
                  <a:pos x="1" y="414"/>
                </a:cxn>
                <a:cxn ang="0">
                  <a:pos x="2" y="425"/>
                </a:cxn>
                <a:cxn ang="0">
                  <a:pos x="6" y="437"/>
                </a:cxn>
                <a:cxn ang="0">
                  <a:pos x="14" y="455"/>
                </a:cxn>
                <a:cxn ang="0">
                  <a:pos x="19" y="463"/>
                </a:cxn>
                <a:cxn ang="0">
                  <a:pos x="26" y="472"/>
                </a:cxn>
                <a:cxn ang="0">
                  <a:pos x="32" y="477"/>
                </a:cxn>
                <a:cxn ang="0">
                  <a:pos x="40" y="483"/>
                </a:cxn>
                <a:cxn ang="0">
                  <a:pos x="58" y="492"/>
                </a:cxn>
                <a:cxn ang="0">
                  <a:pos x="68" y="495"/>
                </a:cxn>
                <a:cxn ang="0">
                  <a:pos x="80" y="497"/>
                </a:cxn>
                <a:cxn ang="0">
                  <a:pos x="92" y="498"/>
                </a:cxn>
                <a:cxn ang="0">
                  <a:pos x="106" y="501"/>
                </a:cxn>
                <a:cxn ang="0">
                  <a:pos x="2073" y="501"/>
                </a:cxn>
                <a:cxn ang="0">
                  <a:pos x="2085" y="498"/>
                </a:cxn>
                <a:cxn ang="0">
                  <a:pos x="2097" y="497"/>
                </a:cxn>
                <a:cxn ang="0">
                  <a:pos x="2108" y="495"/>
                </a:cxn>
                <a:cxn ang="0">
                  <a:pos x="2119" y="492"/>
                </a:cxn>
                <a:cxn ang="0">
                  <a:pos x="2127" y="487"/>
                </a:cxn>
                <a:cxn ang="0">
                  <a:pos x="2137" y="483"/>
                </a:cxn>
                <a:cxn ang="0">
                  <a:pos x="2144" y="477"/>
                </a:cxn>
                <a:cxn ang="0">
                  <a:pos x="2152" y="472"/>
                </a:cxn>
                <a:cxn ang="0">
                  <a:pos x="2157" y="463"/>
                </a:cxn>
                <a:cxn ang="0">
                  <a:pos x="2160" y="459"/>
                </a:cxn>
                <a:cxn ang="0">
                  <a:pos x="2161" y="456"/>
                </a:cxn>
                <a:cxn ang="0">
                  <a:pos x="2163" y="455"/>
                </a:cxn>
                <a:cxn ang="0">
                  <a:pos x="2168" y="445"/>
                </a:cxn>
                <a:cxn ang="0">
                  <a:pos x="2173" y="437"/>
                </a:cxn>
                <a:cxn ang="0">
                  <a:pos x="2175" y="425"/>
                </a:cxn>
                <a:cxn ang="0">
                  <a:pos x="2178" y="414"/>
                </a:cxn>
                <a:cxn ang="0">
                  <a:pos x="2178" y="407"/>
                </a:cxn>
                <a:cxn ang="0">
                  <a:pos x="2178" y="403"/>
                </a:cxn>
                <a:cxn ang="0">
                  <a:pos x="2179" y="401"/>
                </a:cxn>
                <a:cxn ang="0">
                  <a:pos x="2180" y="389"/>
                </a:cxn>
                <a:cxn ang="0">
                  <a:pos x="2180" y="112"/>
                </a:cxn>
              </a:cxnLst>
              <a:rect l="0" t="0" r="r" b="b"/>
              <a:pathLst>
                <a:path w="2180" h="501">
                  <a:moveTo>
                    <a:pt x="2180" y="112"/>
                  </a:moveTo>
                  <a:lnTo>
                    <a:pt x="2178" y="84"/>
                  </a:lnTo>
                  <a:lnTo>
                    <a:pt x="2173" y="61"/>
                  </a:lnTo>
                  <a:lnTo>
                    <a:pt x="2168" y="51"/>
                  </a:lnTo>
                  <a:lnTo>
                    <a:pt x="2163" y="42"/>
                  </a:lnTo>
                  <a:lnTo>
                    <a:pt x="2157" y="34"/>
                  </a:lnTo>
                  <a:lnTo>
                    <a:pt x="2152" y="28"/>
                  </a:lnTo>
                  <a:lnTo>
                    <a:pt x="2136" y="15"/>
                  </a:lnTo>
                  <a:lnTo>
                    <a:pt x="2118" y="6"/>
                  </a:lnTo>
                  <a:lnTo>
                    <a:pt x="2106" y="3"/>
                  </a:lnTo>
                  <a:lnTo>
                    <a:pt x="2095" y="1"/>
                  </a:lnTo>
                  <a:lnTo>
                    <a:pt x="2070" y="0"/>
                  </a:lnTo>
                  <a:lnTo>
                    <a:pt x="110" y="0"/>
                  </a:lnTo>
                  <a:lnTo>
                    <a:pt x="84" y="1"/>
                  </a:lnTo>
                  <a:lnTo>
                    <a:pt x="61" y="6"/>
                  </a:lnTo>
                  <a:lnTo>
                    <a:pt x="42" y="15"/>
                  </a:lnTo>
                  <a:lnTo>
                    <a:pt x="27" y="28"/>
                  </a:lnTo>
                  <a:lnTo>
                    <a:pt x="14" y="42"/>
                  </a:lnTo>
                  <a:lnTo>
                    <a:pt x="6" y="61"/>
                  </a:lnTo>
                  <a:lnTo>
                    <a:pt x="1" y="84"/>
                  </a:lnTo>
                  <a:lnTo>
                    <a:pt x="0" y="112"/>
                  </a:lnTo>
                  <a:lnTo>
                    <a:pt x="0" y="389"/>
                  </a:lnTo>
                  <a:lnTo>
                    <a:pt x="1" y="414"/>
                  </a:lnTo>
                  <a:lnTo>
                    <a:pt x="2" y="425"/>
                  </a:lnTo>
                  <a:lnTo>
                    <a:pt x="6" y="437"/>
                  </a:lnTo>
                  <a:lnTo>
                    <a:pt x="14" y="455"/>
                  </a:lnTo>
                  <a:lnTo>
                    <a:pt x="19" y="463"/>
                  </a:lnTo>
                  <a:lnTo>
                    <a:pt x="26" y="472"/>
                  </a:lnTo>
                  <a:lnTo>
                    <a:pt x="32" y="477"/>
                  </a:lnTo>
                  <a:lnTo>
                    <a:pt x="40" y="483"/>
                  </a:lnTo>
                  <a:lnTo>
                    <a:pt x="58" y="492"/>
                  </a:lnTo>
                  <a:lnTo>
                    <a:pt x="68" y="495"/>
                  </a:lnTo>
                  <a:lnTo>
                    <a:pt x="80" y="497"/>
                  </a:lnTo>
                  <a:lnTo>
                    <a:pt x="92" y="498"/>
                  </a:lnTo>
                  <a:lnTo>
                    <a:pt x="106" y="501"/>
                  </a:lnTo>
                  <a:lnTo>
                    <a:pt x="2073" y="501"/>
                  </a:lnTo>
                  <a:lnTo>
                    <a:pt x="2085" y="498"/>
                  </a:lnTo>
                  <a:lnTo>
                    <a:pt x="2097" y="497"/>
                  </a:lnTo>
                  <a:lnTo>
                    <a:pt x="2108" y="495"/>
                  </a:lnTo>
                  <a:lnTo>
                    <a:pt x="2119" y="492"/>
                  </a:lnTo>
                  <a:lnTo>
                    <a:pt x="2127" y="487"/>
                  </a:lnTo>
                  <a:lnTo>
                    <a:pt x="2137" y="483"/>
                  </a:lnTo>
                  <a:lnTo>
                    <a:pt x="2144" y="477"/>
                  </a:lnTo>
                  <a:lnTo>
                    <a:pt x="2152" y="472"/>
                  </a:lnTo>
                  <a:lnTo>
                    <a:pt x="2157" y="463"/>
                  </a:lnTo>
                  <a:lnTo>
                    <a:pt x="2160" y="459"/>
                  </a:lnTo>
                  <a:lnTo>
                    <a:pt x="2161" y="456"/>
                  </a:lnTo>
                  <a:lnTo>
                    <a:pt x="2163" y="455"/>
                  </a:lnTo>
                  <a:lnTo>
                    <a:pt x="2168" y="445"/>
                  </a:lnTo>
                  <a:lnTo>
                    <a:pt x="2173" y="437"/>
                  </a:lnTo>
                  <a:lnTo>
                    <a:pt x="2175" y="425"/>
                  </a:lnTo>
                  <a:lnTo>
                    <a:pt x="2178" y="414"/>
                  </a:lnTo>
                  <a:lnTo>
                    <a:pt x="2178" y="407"/>
                  </a:lnTo>
                  <a:lnTo>
                    <a:pt x="2178" y="403"/>
                  </a:lnTo>
                  <a:lnTo>
                    <a:pt x="2179" y="401"/>
                  </a:lnTo>
                  <a:lnTo>
                    <a:pt x="2180" y="389"/>
                  </a:lnTo>
                  <a:lnTo>
                    <a:pt x="2180" y="112"/>
                  </a:lnTo>
                  <a:close/>
                </a:path>
              </a:pathLst>
            </a:cu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tIns="0" bIns="0" anchor="ctr"/>
            <a:lstStyle/>
            <a:p>
              <a:pPr algn="ctr"/>
              <a:endParaRPr lang="en-US" sz="1000" b="1">
                <a:cs typeface="Calibri" pitchFamily="34" charset="0"/>
              </a:endParaRPr>
            </a:p>
          </p:txBody>
        </p:sp>
        <p:sp>
          <p:nvSpPr>
            <p:cNvPr id="27" name="Freeform 64"/>
            <p:cNvSpPr>
              <a:spLocks/>
            </p:cNvSpPr>
            <p:nvPr/>
          </p:nvSpPr>
          <p:spPr bwMode="auto">
            <a:xfrm>
              <a:off x="5510212" y="2082800"/>
              <a:ext cx="1500188" cy="342900"/>
            </a:xfrm>
            <a:custGeom>
              <a:avLst/>
              <a:gdLst/>
              <a:ahLst/>
              <a:cxnLst>
                <a:cxn ang="0">
                  <a:pos x="2180" y="111"/>
                </a:cxn>
                <a:cxn ang="0">
                  <a:pos x="2179" y="97"/>
                </a:cxn>
                <a:cxn ang="0">
                  <a:pos x="2178" y="85"/>
                </a:cxn>
                <a:cxn ang="0">
                  <a:pos x="2173" y="62"/>
                </a:cxn>
                <a:cxn ang="0">
                  <a:pos x="2168" y="51"/>
                </a:cxn>
                <a:cxn ang="0">
                  <a:pos x="2163" y="43"/>
                </a:cxn>
                <a:cxn ang="0">
                  <a:pos x="2152" y="27"/>
                </a:cxn>
                <a:cxn ang="0">
                  <a:pos x="2137" y="14"/>
                </a:cxn>
                <a:cxn ang="0">
                  <a:pos x="2119" y="5"/>
                </a:cxn>
                <a:cxn ang="0">
                  <a:pos x="2108" y="2"/>
                </a:cxn>
                <a:cxn ang="0">
                  <a:pos x="2097" y="1"/>
                </a:cxn>
                <a:cxn ang="0">
                  <a:pos x="2073" y="0"/>
                </a:cxn>
                <a:cxn ang="0">
                  <a:pos x="106" y="0"/>
                </a:cxn>
                <a:cxn ang="0">
                  <a:pos x="80" y="1"/>
                </a:cxn>
                <a:cxn ang="0">
                  <a:pos x="68" y="2"/>
                </a:cxn>
                <a:cxn ang="0">
                  <a:pos x="58" y="5"/>
                </a:cxn>
                <a:cxn ang="0">
                  <a:pos x="40" y="14"/>
                </a:cxn>
                <a:cxn ang="0">
                  <a:pos x="26" y="27"/>
                </a:cxn>
                <a:cxn ang="0">
                  <a:pos x="14" y="43"/>
                </a:cxn>
                <a:cxn ang="0">
                  <a:pos x="6" y="62"/>
                </a:cxn>
                <a:cxn ang="0">
                  <a:pos x="1" y="85"/>
                </a:cxn>
                <a:cxn ang="0">
                  <a:pos x="0" y="111"/>
                </a:cxn>
                <a:cxn ang="0">
                  <a:pos x="0" y="389"/>
                </a:cxn>
                <a:cxn ang="0">
                  <a:pos x="1" y="415"/>
                </a:cxn>
                <a:cxn ang="0">
                  <a:pos x="2" y="425"/>
                </a:cxn>
                <a:cxn ang="0">
                  <a:pos x="6" y="437"/>
                </a:cxn>
                <a:cxn ang="0">
                  <a:pos x="14" y="455"/>
                </a:cxn>
                <a:cxn ang="0">
                  <a:pos x="27" y="472"/>
                </a:cxn>
                <a:cxn ang="0">
                  <a:pos x="33" y="477"/>
                </a:cxn>
                <a:cxn ang="0">
                  <a:pos x="42" y="483"/>
                </a:cxn>
                <a:cxn ang="0">
                  <a:pos x="50" y="488"/>
                </a:cxn>
                <a:cxn ang="0">
                  <a:pos x="61" y="493"/>
                </a:cxn>
                <a:cxn ang="0">
                  <a:pos x="84" y="497"/>
                </a:cxn>
                <a:cxn ang="0">
                  <a:pos x="96" y="499"/>
                </a:cxn>
                <a:cxn ang="0">
                  <a:pos x="110" y="500"/>
                </a:cxn>
                <a:cxn ang="0">
                  <a:pos x="2070" y="500"/>
                </a:cxn>
                <a:cxn ang="0">
                  <a:pos x="2082" y="499"/>
                </a:cxn>
                <a:cxn ang="0">
                  <a:pos x="2084" y="497"/>
                </a:cxn>
                <a:cxn ang="0">
                  <a:pos x="2088" y="497"/>
                </a:cxn>
                <a:cxn ang="0">
                  <a:pos x="2095" y="497"/>
                </a:cxn>
                <a:cxn ang="0">
                  <a:pos x="2106" y="495"/>
                </a:cxn>
                <a:cxn ang="0">
                  <a:pos x="2118" y="493"/>
                </a:cxn>
                <a:cxn ang="0">
                  <a:pos x="2126" y="488"/>
                </a:cxn>
                <a:cxn ang="0">
                  <a:pos x="2136" y="483"/>
                </a:cxn>
                <a:cxn ang="0">
                  <a:pos x="2137" y="481"/>
                </a:cxn>
                <a:cxn ang="0">
                  <a:pos x="2139" y="479"/>
                </a:cxn>
                <a:cxn ang="0">
                  <a:pos x="2144" y="477"/>
                </a:cxn>
                <a:cxn ang="0">
                  <a:pos x="2152" y="472"/>
                </a:cxn>
                <a:cxn ang="0">
                  <a:pos x="2157" y="464"/>
                </a:cxn>
                <a:cxn ang="0">
                  <a:pos x="2160" y="459"/>
                </a:cxn>
                <a:cxn ang="0">
                  <a:pos x="2161" y="457"/>
                </a:cxn>
                <a:cxn ang="0">
                  <a:pos x="2163" y="455"/>
                </a:cxn>
                <a:cxn ang="0">
                  <a:pos x="2168" y="446"/>
                </a:cxn>
                <a:cxn ang="0">
                  <a:pos x="2173" y="437"/>
                </a:cxn>
                <a:cxn ang="0">
                  <a:pos x="2175" y="425"/>
                </a:cxn>
                <a:cxn ang="0">
                  <a:pos x="2178" y="415"/>
                </a:cxn>
                <a:cxn ang="0">
                  <a:pos x="2178" y="407"/>
                </a:cxn>
                <a:cxn ang="0">
                  <a:pos x="2178" y="404"/>
                </a:cxn>
                <a:cxn ang="0">
                  <a:pos x="2179" y="401"/>
                </a:cxn>
                <a:cxn ang="0">
                  <a:pos x="2180" y="389"/>
                </a:cxn>
                <a:cxn ang="0">
                  <a:pos x="2180" y="111"/>
                </a:cxn>
              </a:cxnLst>
              <a:rect l="0" t="0" r="r" b="b"/>
              <a:pathLst>
                <a:path w="2180" h="500">
                  <a:moveTo>
                    <a:pt x="2180" y="111"/>
                  </a:moveTo>
                  <a:lnTo>
                    <a:pt x="2179" y="97"/>
                  </a:lnTo>
                  <a:lnTo>
                    <a:pt x="2178" y="85"/>
                  </a:lnTo>
                  <a:lnTo>
                    <a:pt x="2173" y="62"/>
                  </a:lnTo>
                  <a:lnTo>
                    <a:pt x="2168" y="51"/>
                  </a:lnTo>
                  <a:lnTo>
                    <a:pt x="2163" y="43"/>
                  </a:lnTo>
                  <a:lnTo>
                    <a:pt x="2152" y="27"/>
                  </a:lnTo>
                  <a:lnTo>
                    <a:pt x="2137" y="14"/>
                  </a:lnTo>
                  <a:lnTo>
                    <a:pt x="2119" y="5"/>
                  </a:lnTo>
                  <a:lnTo>
                    <a:pt x="2108" y="2"/>
                  </a:lnTo>
                  <a:lnTo>
                    <a:pt x="2097" y="1"/>
                  </a:lnTo>
                  <a:lnTo>
                    <a:pt x="2073" y="0"/>
                  </a:lnTo>
                  <a:lnTo>
                    <a:pt x="106" y="0"/>
                  </a:lnTo>
                  <a:lnTo>
                    <a:pt x="80" y="1"/>
                  </a:lnTo>
                  <a:lnTo>
                    <a:pt x="68" y="2"/>
                  </a:lnTo>
                  <a:lnTo>
                    <a:pt x="58" y="5"/>
                  </a:lnTo>
                  <a:lnTo>
                    <a:pt x="40" y="14"/>
                  </a:lnTo>
                  <a:lnTo>
                    <a:pt x="26" y="27"/>
                  </a:lnTo>
                  <a:lnTo>
                    <a:pt x="14" y="43"/>
                  </a:lnTo>
                  <a:lnTo>
                    <a:pt x="6" y="62"/>
                  </a:lnTo>
                  <a:lnTo>
                    <a:pt x="1" y="85"/>
                  </a:lnTo>
                  <a:lnTo>
                    <a:pt x="0" y="111"/>
                  </a:lnTo>
                  <a:lnTo>
                    <a:pt x="0" y="389"/>
                  </a:lnTo>
                  <a:lnTo>
                    <a:pt x="1" y="415"/>
                  </a:lnTo>
                  <a:lnTo>
                    <a:pt x="2" y="425"/>
                  </a:lnTo>
                  <a:lnTo>
                    <a:pt x="6" y="437"/>
                  </a:lnTo>
                  <a:lnTo>
                    <a:pt x="14" y="455"/>
                  </a:lnTo>
                  <a:lnTo>
                    <a:pt x="27" y="472"/>
                  </a:lnTo>
                  <a:lnTo>
                    <a:pt x="33" y="477"/>
                  </a:lnTo>
                  <a:lnTo>
                    <a:pt x="42" y="483"/>
                  </a:lnTo>
                  <a:lnTo>
                    <a:pt x="50" y="488"/>
                  </a:lnTo>
                  <a:lnTo>
                    <a:pt x="61" y="493"/>
                  </a:lnTo>
                  <a:lnTo>
                    <a:pt x="84" y="497"/>
                  </a:lnTo>
                  <a:lnTo>
                    <a:pt x="96" y="499"/>
                  </a:lnTo>
                  <a:lnTo>
                    <a:pt x="110" y="500"/>
                  </a:lnTo>
                  <a:lnTo>
                    <a:pt x="2070" y="500"/>
                  </a:lnTo>
                  <a:lnTo>
                    <a:pt x="2082" y="499"/>
                  </a:lnTo>
                  <a:lnTo>
                    <a:pt x="2084" y="497"/>
                  </a:lnTo>
                  <a:lnTo>
                    <a:pt x="2088" y="497"/>
                  </a:lnTo>
                  <a:lnTo>
                    <a:pt x="2095" y="497"/>
                  </a:lnTo>
                  <a:lnTo>
                    <a:pt x="2106" y="495"/>
                  </a:lnTo>
                  <a:lnTo>
                    <a:pt x="2118" y="493"/>
                  </a:lnTo>
                  <a:lnTo>
                    <a:pt x="2126" y="488"/>
                  </a:lnTo>
                  <a:lnTo>
                    <a:pt x="2136" y="483"/>
                  </a:lnTo>
                  <a:lnTo>
                    <a:pt x="2137" y="481"/>
                  </a:lnTo>
                  <a:lnTo>
                    <a:pt x="2139" y="479"/>
                  </a:lnTo>
                  <a:lnTo>
                    <a:pt x="2144" y="477"/>
                  </a:lnTo>
                  <a:lnTo>
                    <a:pt x="2152" y="472"/>
                  </a:lnTo>
                  <a:lnTo>
                    <a:pt x="2157" y="464"/>
                  </a:lnTo>
                  <a:lnTo>
                    <a:pt x="2160" y="459"/>
                  </a:lnTo>
                  <a:lnTo>
                    <a:pt x="2161" y="457"/>
                  </a:lnTo>
                  <a:lnTo>
                    <a:pt x="2163" y="455"/>
                  </a:lnTo>
                  <a:lnTo>
                    <a:pt x="2168" y="446"/>
                  </a:lnTo>
                  <a:lnTo>
                    <a:pt x="2173" y="437"/>
                  </a:lnTo>
                  <a:lnTo>
                    <a:pt x="2175" y="425"/>
                  </a:lnTo>
                  <a:lnTo>
                    <a:pt x="2178" y="415"/>
                  </a:lnTo>
                  <a:lnTo>
                    <a:pt x="2178" y="407"/>
                  </a:lnTo>
                  <a:lnTo>
                    <a:pt x="2178" y="404"/>
                  </a:lnTo>
                  <a:lnTo>
                    <a:pt x="2179" y="401"/>
                  </a:lnTo>
                  <a:lnTo>
                    <a:pt x="2180" y="389"/>
                  </a:lnTo>
                  <a:lnTo>
                    <a:pt x="2180" y="111"/>
                  </a:lnTo>
                  <a:close/>
                </a:path>
              </a:pathLst>
            </a:cu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tIns="0" bIns="0" anchor="ctr"/>
            <a:lstStyle/>
            <a:p>
              <a:pPr algn="ctr"/>
              <a:endParaRPr lang="en-US" sz="1000" b="1">
                <a:cs typeface="Calibri" pitchFamily="34" charset="0"/>
              </a:endParaRPr>
            </a:p>
          </p:txBody>
        </p:sp>
        <p:sp>
          <p:nvSpPr>
            <p:cNvPr id="28" name="Freeform 65"/>
            <p:cNvSpPr>
              <a:spLocks/>
            </p:cNvSpPr>
            <p:nvPr/>
          </p:nvSpPr>
          <p:spPr bwMode="auto">
            <a:xfrm>
              <a:off x="5510212" y="2427287"/>
              <a:ext cx="1500188" cy="342900"/>
            </a:xfrm>
            <a:custGeom>
              <a:avLst/>
              <a:gdLst/>
              <a:ahLst/>
              <a:cxnLst>
                <a:cxn ang="0">
                  <a:pos x="2180" y="112"/>
                </a:cxn>
                <a:cxn ang="0">
                  <a:pos x="2178" y="84"/>
                </a:cxn>
                <a:cxn ang="0">
                  <a:pos x="2173" y="61"/>
                </a:cxn>
                <a:cxn ang="0">
                  <a:pos x="2168" y="50"/>
                </a:cxn>
                <a:cxn ang="0">
                  <a:pos x="2163" y="42"/>
                </a:cxn>
                <a:cxn ang="0">
                  <a:pos x="2157" y="34"/>
                </a:cxn>
                <a:cxn ang="0">
                  <a:pos x="2152" y="28"/>
                </a:cxn>
                <a:cxn ang="0">
                  <a:pos x="2136" y="14"/>
                </a:cxn>
                <a:cxn ang="0">
                  <a:pos x="2118" y="6"/>
                </a:cxn>
                <a:cxn ang="0">
                  <a:pos x="2106" y="2"/>
                </a:cxn>
                <a:cxn ang="0">
                  <a:pos x="2095" y="1"/>
                </a:cxn>
                <a:cxn ang="0">
                  <a:pos x="2070" y="0"/>
                </a:cxn>
                <a:cxn ang="0">
                  <a:pos x="110" y="0"/>
                </a:cxn>
                <a:cxn ang="0">
                  <a:pos x="84" y="1"/>
                </a:cxn>
                <a:cxn ang="0">
                  <a:pos x="61" y="6"/>
                </a:cxn>
                <a:cxn ang="0">
                  <a:pos x="42" y="14"/>
                </a:cxn>
                <a:cxn ang="0">
                  <a:pos x="27" y="28"/>
                </a:cxn>
                <a:cxn ang="0">
                  <a:pos x="14" y="42"/>
                </a:cxn>
                <a:cxn ang="0">
                  <a:pos x="6" y="61"/>
                </a:cxn>
                <a:cxn ang="0">
                  <a:pos x="1" y="84"/>
                </a:cxn>
                <a:cxn ang="0">
                  <a:pos x="0" y="112"/>
                </a:cxn>
                <a:cxn ang="0">
                  <a:pos x="0" y="390"/>
                </a:cxn>
                <a:cxn ang="0">
                  <a:pos x="1" y="415"/>
                </a:cxn>
                <a:cxn ang="0">
                  <a:pos x="2" y="426"/>
                </a:cxn>
                <a:cxn ang="0">
                  <a:pos x="6" y="438"/>
                </a:cxn>
                <a:cxn ang="0">
                  <a:pos x="14" y="456"/>
                </a:cxn>
                <a:cxn ang="0">
                  <a:pos x="27" y="473"/>
                </a:cxn>
                <a:cxn ang="0">
                  <a:pos x="33" y="478"/>
                </a:cxn>
                <a:cxn ang="0">
                  <a:pos x="42" y="484"/>
                </a:cxn>
                <a:cxn ang="0">
                  <a:pos x="50" y="488"/>
                </a:cxn>
                <a:cxn ang="0">
                  <a:pos x="61" y="493"/>
                </a:cxn>
                <a:cxn ang="0">
                  <a:pos x="84" y="498"/>
                </a:cxn>
                <a:cxn ang="0">
                  <a:pos x="96" y="499"/>
                </a:cxn>
                <a:cxn ang="0">
                  <a:pos x="110" y="500"/>
                </a:cxn>
                <a:cxn ang="0">
                  <a:pos x="2070" y="500"/>
                </a:cxn>
                <a:cxn ang="0">
                  <a:pos x="2082" y="499"/>
                </a:cxn>
                <a:cxn ang="0">
                  <a:pos x="2084" y="498"/>
                </a:cxn>
                <a:cxn ang="0">
                  <a:pos x="2088" y="498"/>
                </a:cxn>
                <a:cxn ang="0">
                  <a:pos x="2095" y="498"/>
                </a:cxn>
                <a:cxn ang="0">
                  <a:pos x="2106" y="496"/>
                </a:cxn>
                <a:cxn ang="0">
                  <a:pos x="2118" y="493"/>
                </a:cxn>
                <a:cxn ang="0">
                  <a:pos x="2126" y="488"/>
                </a:cxn>
                <a:cxn ang="0">
                  <a:pos x="2136" y="484"/>
                </a:cxn>
                <a:cxn ang="0">
                  <a:pos x="2137" y="481"/>
                </a:cxn>
                <a:cxn ang="0">
                  <a:pos x="2139" y="480"/>
                </a:cxn>
                <a:cxn ang="0">
                  <a:pos x="2144" y="478"/>
                </a:cxn>
                <a:cxn ang="0">
                  <a:pos x="2152" y="473"/>
                </a:cxn>
                <a:cxn ang="0">
                  <a:pos x="2157" y="464"/>
                </a:cxn>
                <a:cxn ang="0">
                  <a:pos x="2160" y="460"/>
                </a:cxn>
                <a:cxn ang="0">
                  <a:pos x="2161" y="457"/>
                </a:cxn>
                <a:cxn ang="0">
                  <a:pos x="2163" y="456"/>
                </a:cxn>
                <a:cxn ang="0">
                  <a:pos x="2168" y="446"/>
                </a:cxn>
                <a:cxn ang="0">
                  <a:pos x="2173" y="438"/>
                </a:cxn>
                <a:cxn ang="0">
                  <a:pos x="2175" y="426"/>
                </a:cxn>
                <a:cxn ang="0">
                  <a:pos x="2178" y="415"/>
                </a:cxn>
                <a:cxn ang="0">
                  <a:pos x="2178" y="408"/>
                </a:cxn>
                <a:cxn ang="0">
                  <a:pos x="2178" y="404"/>
                </a:cxn>
                <a:cxn ang="0">
                  <a:pos x="2179" y="402"/>
                </a:cxn>
                <a:cxn ang="0">
                  <a:pos x="2180" y="390"/>
                </a:cxn>
                <a:cxn ang="0">
                  <a:pos x="2180" y="112"/>
                </a:cxn>
              </a:cxnLst>
              <a:rect l="0" t="0" r="r" b="b"/>
              <a:pathLst>
                <a:path w="2180" h="500">
                  <a:moveTo>
                    <a:pt x="2180" y="112"/>
                  </a:moveTo>
                  <a:lnTo>
                    <a:pt x="2178" y="84"/>
                  </a:lnTo>
                  <a:lnTo>
                    <a:pt x="2173" y="61"/>
                  </a:lnTo>
                  <a:lnTo>
                    <a:pt x="2168" y="50"/>
                  </a:lnTo>
                  <a:lnTo>
                    <a:pt x="2163" y="42"/>
                  </a:lnTo>
                  <a:lnTo>
                    <a:pt x="2157" y="34"/>
                  </a:lnTo>
                  <a:lnTo>
                    <a:pt x="2152" y="28"/>
                  </a:lnTo>
                  <a:lnTo>
                    <a:pt x="2136" y="14"/>
                  </a:lnTo>
                  <a:lnTo>
                    <a:pt x="2118" y="6"/>
                  </a:lnTo>
                  <a:lnTo>
                    <a:pt x="2106" y="2"/>
                  </a:lnTo>
                  <a:lnTo>
                    <a:pt x="2095" y="1"/>
                  </a:lnTo>
                  <a:lnTo>
                    <a:pt x="2070" y="0"/>
                  </a:lnTo>
                  <a:lnTo>
                    <a:pt x="110" y="0"/>
                  </a:lnTo>
                  <a:lnTo>
                    <a:pt x="84" y="1"/>
                  </a:lnTo>
                  <a:lnTo>
                    <a:pt x="61" y="6"/>
                  </a:lnTo>
                  <a:lnTo>
                    <a:pt x="42" y="14"/>
                  </a:lnTo>
                  <a:lnTo>
                    <a:pt x="27" y="28"/>
                  </a:lnTo>
                  <a:lnTo>
                    <a:pt x="14" y="42"/>
                  </a:lnTo>
                  <a:lnTo>
                    <a:pt x="6" y="61"/>
                  </a:lnTo>
                  <a:lnTo>
                    <a:pt x="1" y="84"/>
                  </a:lnTo>
                  <a:lnTo>
                    <a:pt x="0" y="112"/>
                  </a:lnTo>
                  <a:lnTo>
                    <a:pt x="0" y="390"/>
                  </a:lnTo>
                  <a:lnTo>
                    <a:pt x="1" y="415"/>
                  </a:lnTo>
                  <a:lnTo>
                    <a:pt x="2" y="426"/>
                  </a:lnTo>
                  <a:lnTo>
                    <a:pt x="6" y="438"/>
                  </a:lnTo>
                  <a:lnTo>
                    <a:pt x="14" y="456"/>
                  </a:lnTo>
                  <a:lnTo>
                    <a:pt x="27" y="473"/>
                  </a:lnTo>
                  <a:lnTo>
                    <a:pt x="33" y="478"/>
                  </a:lnTo>
                  <a:lnTo>
                    <a:pt x="42" y="484"/>
                  </a:lnTo>
                  <a:lnTo>
                    <a:pt x="50" y="488"/>
                  </a:lnTo>
                  <a:lnTo>
                    <a:pt x="61" y="493"/>
                  </a:lnTo>
                  <a:lnTo>
                    <a:pt x="84" y="498"/>
                  </a:lnTo>
                  <a:lnTo>
                    <a:pt x="96" y="499"/>
                  </a:lnTo>
                  <a:lnTo>
                    <a:pt x="110" y="500"/>
                  </a:lnTo>
                  <a:lnTo>
                    <a:pt x="2070" y="500"/>
                  </a:lnTo>
                  <a:lnTo>
                    <a:pt x="2082" y="499"/>
                  </a:lnTo>
                  <a:lnTo>
                    <a:pt x="2084" y="498"/>
                  </a:lnTo>
                  <a:lnTo>
                    <a:pt x="2088" y="498"/>
                  </a:lnTo>
                  <a:lnTo>
                    <a:pt x="2095" y="498"/>
                  </a:lnTo>
                  <a:lnTo>
                    <a:pt x="2106" y="496"/>
                  </a:lnTo>
                  <a:lnTo>
                    <a:pt x="2118" y="493"/>
                  </a:lnTo>
                  <a:lnTo>
                    <a:pt x="2126" y="488"/>
                  </a:lnTo>
                  <a:lnTo>
                    <a:pt x="2136" y="484"/>
                  </a:lnTo>
                  <a:lnTo>
                    <a:pt x="2137" y="481"/>
                  </a:lnTo>
                  <a:lnTo>
                    <a:pt x="2139" y="480"/>
                  </a:lnTo>
                  <a:lnTo>
                    <a:pt x="2144" y="478"/>
                  </a:lnTo>
                  <a:lnTo>
                    <a:pt x="2152" y="473"/>
                  </a:lnTo>
                  <a:lnTo>
                    <a:pt x="2157" y="464"/>
                  </a:lnTo>
                  <a:lnTo>
                    <a:pt x="2160" y="460"/>
                  </a:lnTo>
                  <a:lnTo>
                    <a:pt x="2161" y="457"/>
                  </a:lnTo>
                  <a:lnTo>
                    <a:pt x="2163" y="456"/>
                  </a:lnTo>
                  <a:lnTo>
                    <a:pt x="2168" y="446"/>
                  </a:lnTo>
                  <a:lnTo>
                    <a:pt x="2173" y="438"/>
                  </a:lnTo>
                  <a:lnTo>
                    <a:pt x="2175" y="426"/>
                  </a:lnTo>
                  <a:lnTo>
                    <a:pt x="2178" y="415"/>
                  </a:lnTo>
                  <a:lnTo>
                    <a:pt x="2178" y="408"/>
                  </a:lnTo>
                  <a:lnTo>
                    <a:pt x="2178" y="404"/>
                  </a:lnTo>
                  <a:lnTo>
                    <a:pt x="2179" y="402"/>
                  </a:lnTo>
                  <a:lnTo>
                    <a:pt x="2180" y="390"/>
                  </a:lnTo>
                  <a:lnTo>
                    <a:pt x="2180" y="112"/>
                  </a:lnTo>
                  <a:close/>
                </a:path>
              </a:pathLst>
            </a:cu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tIns="0" bIns="0" anchor="ctr"/>
            <a:lstStyle/>
            <a:p>
              <a:pPr algn="ctr"/>
              <a:endParaRPr lang="en-US" sz="1000" b="1">
                <a:cs typeface="Calibri" pitchFamily="34" charset="0"/>
              </a:endParaRPr>
            </a:p>
          </p:txBody>
        </p:sp>
        <p:sp>
          <p:nvSpPr>
            <p:cNvPr id="29" name="Freeform 66"/>
            <p:cNvSpPr>
              <a:spLocks/>
            </p:cNvSpPr>
            <p:nvPr/>
          </p:nvSpPr>
          <p:spPr bwMode="auto">
            <a:xfrm>
              <a:off x="5510212" y="2774950"/>
              <a:ext cx="1500188" cy="1155700"/>
            </a:xfrm>
            <a:custGeom>
              <a:avLst/>
              <a:gdLst/>
              <a:ahLst/>
              <a:cxnLst>
                <a:cxn ang="0">
                  <a:pos x="2180" y="112"/>
                </a:cxn>
                <a:cxn ang="0">
                  <a:pos x="2178" y="84"/>
                </a:cxn>
                <a:cxn ang="0">
                  <a:pos x="2173" y="61"/>
                </a:cxn>
                <a:cxn ang="0">
                  <a:pos x="2168" y="50"/>
                </a:cxn>
                <a:cxn ang="0">
                  <a:pos x="2163" y="42"/>
                </a:cxn>
                <a:cxn ang="0">
                  <a:pos x="2157" y="34"/>
                </a:cxn>
                <a:cxn ang="0">
                  <a:pos x="2152" y="28"/>
                </a:cxn>
                <a:cxn ang="0">
                  <a:pos x="2136" y="14"/>
                </a:cxn>
                <a:cxn ang="0">
                  <a:pos x="2118" y="6"/>
                </a:cxn>
                <a:cxn ang="0">
                  <a:pos x="2106" y="2"/>
                </a:cxn>
                <a:cxn ang="0">
                  <a:pos x="2095" y="1"/>
                </a:cxn>
                <a:cxn ang="0">
                  <a:pos x="2070" y="0"/>
                </a:cxn>
                <a:cxn ang="0">
                  <a:pos x="110" y="0"/>
                </a:cxn>
                <a:cxn ang="0">
                  <a:pos x="84" y="1"/>
                </a:cxn>
                <a:cxn ang="0">
                  <a:pos x="61" y="6"/>
                </a:cxn>
                <a:cxn ang="0">
                  <a:pos x="42" y="14"/>
                </a:cxn>
                <a:cxn ang="0">
                  <a:pos x="27" y="28"/>
                </a:cxn>
                <a:cxn ang="0">
                  <a:pos x="14" y="42"/>
                </a:cxn>
                <a:cxn ang="0">
                  <a:pos x="6" y="61"/>
                </a:cxn>
                <a:cxn ang="0">
                  <a:pos x="1" y="84"/>
                </a:cxn>
                <a:cxn ang="0">
                  <a:pos x="0" y="112"/>
                </a:cxn>
                <a:cxn ang="0">
                  <a:pos x="0" y="1571"/>
                </a:cxn>
                <a:cxn ang="0">
                  <a:pos x="1" y="1596"/>
                </a:cxn>
                <a:cxn ang="0">
                  <a:pos x="2" y="1607"/>
                </a:cxn>
                <a:cxn ang="0">
                  <a:pos x="6" y="1619"/>
                </a:cxn>
                <a:cxn ang="0">
                  <a:pos x="14" y="1637"/>
                </a:cxn>
                <a:cxn ang="0">
                  <a:pos x="27" y="1653"/>
                </a:cxn>
                <a:cxn ang="0">
                  <a:pos x="33" y="1659"/>
                </a:cxn>
                <a:cxn ang="0">
                  <a:pos x="42" y="1665"/>
                </a:cxn>
                <a:cxn ang="0">
                  <a:pos x="50" y="1670"/>
                </a:cxn>
                <a:cxn ang="0">
                  <a:pos x="61" y="1675"/>
                </a:cxn>
                <a:cxn ang="0">
                  <a:pos x="84" y="1680"/>
                </a:cxn>
                <a:cxn ang="0">
                  <a:pos x="96" y="1681"/>
                </a:cxn>
                <a:cxn ang="0">
                  <a:pos x="110" y="1682"/>
                </a:cxn>
                <a:cxn ang="0">
                  <a:pos x="2070" y="1682"/>
                </a:cxn>
                <a:cxn ang="0">
                  <a:pos x="2082" y="1681"/>
                </a:cxn>
                <a:cxn ang="0">
                  <a:pos x="2084" y="1680"/>
                </a:cxn>
                <a:cxn ang="0">
                  <a:pos x="2088" y="1680"/>
                </a:cxn>
                <a:cxn ang="0">
                  <a:pos x="2095" y="1680"/>
                </a:cxn>
                <a:cxn ang="0">
                  <a:pos x="2106" y="1677"/>
                </a:cxn>
                <a:cxn ang="0">
                  <a:pos x="2118" y="1675"/>
                </a:cxn>
                <a:cxn ang="0">
                  <a:pos x="2126" y="1670"/>
                </a:cxn>
                <a:cxn ang="0">
                  <a:pos x="2136" y="1665"/>
                </a:cxn>
                <a:cxn ang="0">
                  <a:pos x="2137" y="1663"/>
                </a:cxn>
                <a:cxn ang="0">
                  <a:pos x="2139" y="1662"/>
                </a:cxn>
                <a:cxn ang="0">
                  <a:pos x="2144" y="1659"/>
                </a:cxn>
                <a:cxn ang="0">
                  <a:pos x="2145" y="1657"/>
                </a:cxn>
                <a:cxn ang="0">
                  <a:pos x="2148" y="1656"/>
                </a:cxn>
                <a:cxn ang="0">
                  <a:pos x="2152" y="1653"/>
                </a:cxn>
                <a:cxn ang="0">
                  <a:pos x="2157" y="1645"/>
                </a:cxn>
                <a:cxn ang="0">
                  <a:pos x="2160" y="1640"/>
                </a:cxn>
                <a:cxn ang="0">
                  <a:pos x="2161" y="1638"/>
                </a:cxn>
                <a:cxn ang="0">
                  <a:pos x="2163" y="1637"/>
                </a:cxn>
                <a:cxn ang="0">
                  <a:pos x="2168" y="1627"/>
                </a:cxn>
                <a:cxn ang="0">
                  <a:pos x="2173" y="1619"/>
                </a:cxn>
                <a:cxn ang="0">
                  <a:pos x="2175" y="1607"/>
                </a:cxn>
                <a:cxn ang="0">
                  <a:pos x="2178" y="1596"/>
                </a:cxn>
                <a:cxn ang="0">
                  <a:pos x="2178" y="1589"/>
                </a:cxn>
                <a:cxn ang="0">
                  <a:pos x="2178" y="1585"/>
                </a:cxn>
                <a:cxn ang="0">
                  <a:pos x="2179" y="1583"/>
                </a:cxn>
                <a:cxn ang="0">
                  <a:pos x="2180" y="1571"/>
                </a:cxn>
                <a:cxn ang="0">
                  <a:pos x="2180" y="112"/>
                </a:cxn>
              </a:cxnLst>
              <a:rect l="0" t="0" r="r" b="b"/>
              <a:pathLst>
                <a:path w="2180" h="1682">
                  <a:moveTo>
                    <a:pt x="2180" y="112"/>
                  </a:moveTo>
                  <a:lnTo>
                    <a:pt x="2178" y="84"/>
                  </a:lnTo>
                  <a:lnTo>
                    <a:pt x="2173" y="61"/>
                  </a:lnTo>
                  <a:lnTo>
                    <a:pt x="2168" y="50"/>
                  </a:lnTo>
                  <a:lnTo>
                    <a:pt x="2163" y="42"/>
                  </a:lnTo>
                  <a:lnTo>
                    <a:pt x="2157" y="34"/>
                  </a:lnTo>
                  <a:lnTo>
                    <a:pt x="2152" y="28"/>
                  </a:lnTo>
                  <a:lnTo>
                    <a:pt x="2136" y="14"/>
                  </a:lnTo>
                  <a:lnTo>
                    <a:pt x="2118" y="6"/>
                  </a:lnTo>
                  <a:lnTo>
                    <a:pt x="2106" y="2"/>
                  </a:lnTo>
                  <a:lnTo>
                    <a:pt x="2095" y="1"/>
                  </a:lnTo>
                  <a:lnTo>
                    <a:pt x="2070" y="0"/>
                  </a:lnTo>
                  <a:lnTo>
                    <a:pt x="110" y="0"/>
                  </a:lnTo>
                  <a:lnTo>
                    <a:pt x="84" y="1"/>
                  </a:lnTo>
                  <a:lnTo>
                    <a:pt x="61" y="6"/>
                  </a:lnTo>
                  <a:lnTo>
                    <a:pt x="42" y="14"/>
                  </a:lnTo>
                  <a:lnTo>
                    <a:pt x="27" y="28"/>
                  </a:lnTo>
                  <a:lnTo>
                    <a:pt x="14" y="42"/>
                  </a:lnTo>
                  <a:lnTo>
                    <a:pt x="6" y="61"/>
                  </a:lnTo>
                  <a:lnTo>
                    <a:pt x="1" y="84"/>
                  </a:lnTo>
                  <a:lnTo>
                    <a:pt x="0" y="112"/>
                  </a:lnTo>
                  <a:lnTo>
                    <a:pt x="0" y="1571"/>
                  </a:lnTo>
                  <a:lnTo>
                    <a:pt x="1" y="1596"/>
                  </a:lnTo>
                  <a:lnTo>
                    <a:pt x="2" y="1607"/>
                  </a:lnTo>
                  <a:lnTo>
                    <a:pt x="6" y="1619"/>
                  </a:lnTo>
                  <a:lnTo>
                    <a:pt x="14" y="1637"/>
                  </a:lnTo>
                  <a:lnTo>
                    <a:pt x="27" y="1653"/>
                  </a:lnTo>
                  <a:lnTo>
                    <a:pt x="33" y="1659"/>
                  </a:lnTo>
                  <a:lnTo>
                    <a:pt x="42" y="1665"/>
                  </a:lnTo>
                  <a:lnTo>
                    <a:pt x="50" y="1670"/>
                  </a:lnTo>
                  <a:lnTo>
                    <a:pt x="61" y="1675"/>
                  </a:lnTo>
                  <a:lnTo>
                    <a:pt x="84" y="1680"/>
                  </a:lnTo>
                  <a:lnTo>
                    <a:pt x="96" y="1681"/>
                  </a:lnTo>
                  <a:lnTo>
                    <a:pt x="110" y="1682"/>
                  </a:lnTo>
                  <a:lnTo>
                    <a:pt x="2070" y="1682"/>
                  </a:lnTo>
                  <a:lnTo>
                    <a:pt x="2082" y="1681"/>
                  </a:lnTo>
                  <a:lnTo>
                    <a:pt x="2084" y="1680"/>
                  </a:lnTo>
                  <a:lnTo>
                    <a:pt x="2088" y="1680"/>
                  </a:lnTo>
                  <a:lnTo>
                    <a:pt x="2095" y="1680"/>
                  </a:lnTo>
                  <a:lnTo>
                    <a:pt x="2106" y="1677"/>
                  </a:lnTo>
                  <a:lnTo>
                    <a:pt x="2118" y="1675"/>
                  </a:lnTo>
                  <a:lnTo>
                    <a:pt x="2126" y="1670"/>
                  </a:lnTo>
                  <a:lnTo>
                    <a:pt x="2136" y="1665"/>
                  </a:lnTo>
                  <a:lnTo>
                    <a:pt x="2137" y="1663"/>
                  </a:lnTo>
                  <a:lnTo>
                    <a:pt x="2139" y="1662"/>
                  </a:lnTo>
                  <a:lnTo>
                    <a:pt x="2144" y="1659"/>
                  </a:lnTo>
                  <a:lnTo>
                    <a:pt x="2145" y="1657"/>
                  </a:lnTo>
                  <a:lnTo>
                    <a:pt x="2148" y="1656"/>
                  </a:lnTo>
                  <a:lnTo>
                    <a:pt x="2152" y="1653"/>
                  </a:lnTo>
                  <a:lnTo>
                    <a:pt x="2157" y="1645"/>
                  </a:lnTo>
                  <a:lnTo>
                    <a:pt x="2160" y="1640"/>
                  </a:lnTo>
                  <a:lnTo>
                    <a:pt x="2161" y="1638"/>
                  </a:lnTo>
                  <a:lnTo>
                    <a:pt x="2163" y="1637"/>
                  </a:lnTo>
                  <a:lnTo>
                    <a:pt x="2168" y="1627"/>
                  </a:lnTo>
                  <a:lnTo>
                    <a:pt x="2173" y="1619"/>
                  </a:lnTo>
                  <a:lnTo>
                    <a:pt x="2175" y="1607"/>
                  </a:lnTo>
                  <a:lnTo>
                    <a:pt x="2178" y="1596"/>
                  </a:lnTo>
                  <a:lnTo>
                    <a:pt x="2178" y="1589"/>
                  </a:lnTo>
                  <a:lnTo>
                    <a:pt x="2178" y="1585"/>
                  </a:lnTo>
                  <a:lnTo>
                    <a:pt x="2179" y="1583"/>
                  </a:lnTo>
                  <a:lnTo>
                    <a:pt x="2180" y="1571"/>
                  </a:lnTo>
                  <a:lnTo>
                    <a:pt x="2180" y="112"/>
                  </a:lnTo>
                  <a:close/>
                </a:path>
              </a:pathLst>
            </a:custGeom>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tIns="0" bIns="0" anchor="ctr"/>
            <a:lstStyle/>
            <a:p>
              <a:pPr algn="ctr"/>
              <a:endParaRPr lang="en-US" sz="2400" b="1">
                <a:cs typeface="Calibri" pitchFamily="34" charset="0"/>
              </a:endParaRPr>
            </a:p>
          </p:txBody>
        </p:sp>
        <p:sp>
          <p:nvSpPr>
            <p:cNvPr id="30" name="Rectangle 67"/>
            <p:cNvSpPr>
              <a:spLocks noChangeArrowheads="1"/>
            </p:cNvSpPr>
            <p:nvPr/>
          </p:nvSpPr>
          <p:spPr bwMode="auto">
            <a:xfrm>
              <a:off x="5958941" y="1825918"/>
              <a:ext cx="602729" cy="153888"/>
            </a:xfrm>
            <a:prstGeom prst="rect">
              <a:avLst/>
            </a:prstGeom>
            <a:noFill/>
            <a:ln w="9525">
              <a:noFill/>
              <a:miter lim="800000"/>
              <a:headEnd/>
              <a:tailEnd/>
            </a:ln>
          </p:spPr>
          <p:txBody>
            <a:bodyPr wrap="none" lIns="0" tIns="0" rIns="0" bIns="0">
              <a:spAutoFit/>
            </a:bodyPr>
            <a:lstStyle/>
            <a:p>
              <a:pPr marL="354013" indent="-354013" algn="ctr" defTabSz="941388"/>
              <a:r>
                <a:rPr lang="en-US" sz="1000" b="1" dirty="0">
                  <a:solidFill>
                    <a:srgbClr val="000000"/>
                  </a:solidFill>
                  <a:cs typeface="Calibri" pitchFamily="34" charset="0"/>
                </a:rPr>
                <a:t>File System</a:t>
              </a:r>
            </a:p>
          </p:txBody>
        </p:sp>
        <p:sp>
          <p:nvSpPr>
            <p:cNvPr id="31" name="Rectangle 68"/>
            <p:cNvSpPr>
              <a:spLocks noChangeArrowheads="1"/>
            </p:cNvSpPr>
            <p:nvPr/>
          </p:nvSpPr>
          <p:spPr bwMode="auto">
            <a:xfrm>
              <a:off x="5785817" y="2169612"/>
              <a:ext cx="948978" cy="153888"/>
            </a:xfrm>
            <a:prstGeom prst="rect">
              <a:avLst/>
            </a:prstGeom>
            <a:noFill/>
            <a:ln w="9525">
              <a:noFill/>
              <a:miter lim="800000"/>
              <a:headEnd/>
              <a:tailEnd/>
            </a:ln>
          </p:spPr>
          <p:txBody>
            <a:bodyPr wrap="none" lIns="0" tIns="0" rIns="0" bIns="0">
              <a:spAutoFit/>
            </a:bodyPr>
            <a:lstStyle/>
            <a:p>
              <a:pPr marL="354013" indent="-354013" algn="ctr" defTabSz="941388"/>
              <a:r>
                <a:rPr lang="en-US" sz="1000" b="1" dirty="0">
                  <a:solidFill>
                    <a:srgbClr val="000000"/>
                  </a:solidFill>
                  <a:cs typeface="Calibri" pitchFamily="34" charset="0"/>
                </a:rPr>
                <a:t>Operating System</a:t>
              </a:r>
            </a:p>
          </p:txBody>
        </p:sp>
        <p:sp>
          <p:nvSpPr>
            <p:cNvPr id="32" name="Rectangle 69"/>
            <p:cNvSpPr>
              <a:spLocks noChangeArrowheads="1"/>
            </p:cNvSpPr>
            <p:nvPr/>
          </p:nvSpPr>
          <p:spPr bwMode="auto">
            <a:xfrm>
              <a:off x="5775399" y="2514099"/>
              <a:ext cx="969816" cy="153888"/>
            </a:xfrm>
            <a:prstGeom prst="rect">
              <a:avLst/>
            </a:prstGeom>
            <a:noFill/>
            <a:ln w="9525">
              <a:noFill/>
              <a:miter lim="800000"/>
              <a:headEnd/>
              <a:tailEnd/>
            </a:ln>
          </p:spPr>
          <p:txBody>
            <a:bodyPr wrap="none" lIns="0" tIns="0" rIns="0" bIns="0">
              <a:spAutoFit/>
            </a:bodyPr>
            <a:lstStyle/>
            <a:p>
              <a:pPr marL="354013" indent="-354013" algn="ctr" defTabSz="941388"/>
              <a:r>
                <a:rPr lang="en-US" sz="1000" b="1" dirty="0">
                  <a:solidFill>
                    <a:srgbClr val="000000"/>
                  </a:solidFill>
                  <a:cs typeface="Calibri" pitchFamily="34" charset="0"/>
                </a:rPr>
                <a:t>Network Interface</a:t>
              </a:r>
              <a:endParaRPr lang="en-US" sz="1000" b="1" dirty="0">
                <a:solidFill>
                  <a:srgbClr val="000000"/>
                </a:solidFill>
                <a:cs typeface="Calibri" pitchFamily="34" charset="0"/>
              </a:endParaRPr>
            </a:p>
          </p:txBody>
        </p:sp>
        <p:pic>
          <p:nvPicPr>
            <p:cNvPr id="50"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5804581" y="2881767"/>
              <a:ext cx="304800" cy="304800"/>
            </a:xfrm>
            <a:prstGeom prst="rect">
              <a:avLst/>
            </a:prstGeom>
            <a:noFill/>
          </p:spPr>
        </p:pic>
        <p:pic>
          <p:nvPicPr>
            <p:cNvPr id="51"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6218237" y="2881767"/>
              <a:ext cx="304800" cy="304800"/>
            </a:xfrm>
            <a:prstGeom prst="rect">
              <a:avLst/>
            </a:prstGeom>
            <a:noFill/>
          </p:spPr>
        </p:pic>
        <p:pic>
          <p:nvPicPr>
            <p:cNvPr id="52"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6631893" y="2881767"/>
              <a:ext cx="304800" cy="304800"/>
            </a:xfrm>
            <a:prstGeom prst="rect">
              <a:avLst/>
            </a:prstGeom>
            <a:noFill/>
          </p:spPr>
        </p:pic>
        <p:pic>
          <p:nvPicPr>
            <p:cNvPr id="53"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5608637" y="3055937"/>
              <a:ext cx="304800" cy="304800"/>
            </a:xfrm>
            <a:prstGeom prst="rect">
              <a:avLst/>
            </a:prstGeom>
            <a:noFill/>
          </p:spPr>
        </p:pic>
        <p:pic>
          <p:nvPicPr>
            <p:cNvPr id="54"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6022293" y="3055937"/>
              <a:ext cx="304800" cy="304800"/>
            </a:xfrm>
            <a:prstGeom prst="rect">
              <a:avLst/>
            </a:prstGeom>
            <a:noFill/>
          </p:spPr>
        </p:pic>
        <p:pic>
          <p:nvPicPr>
            <p:cNvPr id="55"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6435949" y="3055937"/>
              <a:ext cx="304800" cy="304800"/>
            </a:xfrm>
            <a:prstGeom prst="rect">
              <a:avLst/>
            </a:prstGeom>
            <a:noFill/>
          </p:spPr>
        </p:pic>
        <p:pic>
          <p:nvPicPr>
            <p:cNvPr id="56"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5815465" y="3251881"/>
              <a:ext cx="304800" cy="304800"/>
            </a:xfrm>
            <a:prstGeom prst="rect">
              <a:avLst/>
            </a:prstGeom>
            <a:noFill/>
          </p:spPr>
        </p:pic>
        <p:pic>
          <p:nvPicPr>
            <p:cNvPr id="57"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6229121" y="3251881"/>
              <a:ext cx="304800" cy="304800"/>
            </a:xfrm>
            <a:prstGeom prst="rect">
              <a:avLst/>
            </a:prstGeom>
            <a:noFill/>
          </p:spPr>
        </p:pic>
        <p:pic>
          <p:nvPicPr>
            <p:cNvPr id="58"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6642777" y="3251881"/>
              <a:ext cx="304800" cy="304800"/>
            </a:xfrm>
            <a:prstGeom prst="rect">
              <a:avLst/>
            </a:prstGeom>
            <a:noFill/>
          </p:spPr>
        </p:pic>
        <p:pic>
          <p:nvPicPr>
            <p:cNvPr id="59"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5608637" y="3447815"/>
              <a:ext cx="304800" cy="304800"/>
            </a:xfrm>
            <a:prstGeom prst="rect">
              <a:avLst/>
            </a:prstGeom>
            <a:noFill/>
          </p:spPr>
        </p:pic>
        <p:pic>
          <p:nvPicPr>
            <p:cNvPr id="60"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6022293" y="3447815"/>
              <a:ext cx="304800" cy="304800"/>
            </a:xfrm>
            <a:prstGeom prst="rect">
              <a:avLst/>
            </a:prstGeom>
            <a:noFill/>
          </p:spPr>
        </p:pic>
        <p:pic>
          <p:nvPicPr>
            <p:cNvPr id="61"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6435949" y="3447815"/>
              <a:ext cx="304800" cy="304800"/>
            </a:xfrm>
            <a:prstGeom prst="rect">
              <a:avLst/>
            </a:prstGeom>
            <a:noFill/>
          </p:spPr>
        </p:pic>
      </p:grpSp>
      <p:sp>
        <p:nvSpPr>
          <p:cNvPr id="144" name="TextBox 143"/>
          <p:cNvSpPr txBox="1"/>
          <p:nvPr/>
        </p:nvSpPr>
        <p:spPr>
          <a:xfrm>
            <a:off x="1303694" y="4843761"/>
            <a:ext cx="1657826" cy="276999"/>
          </a:xfrm>
          <a:prstGeom prst="rect">
            <a:avLst/>
          </a:prstGeom>
          <a:noFill/>
        </p:spPr>
        <p:txBody>
          <a:bodyPr wrap="none" rtlCol="0">
            <a:spAutoFit/>
          </a:bodyPr>
          <a:lstStyle/>
          <a:p>
            <a:r>
              <a:rPr lang="en-US" sz="1200" dirty="0"/>
              <a:t>General Purpose Server</a:t>
            </a:r>
          </a:p>
        </p:txBody>
      </p:sp>
      <p:sp>
        <p:nvSpPr>
          <p:cNvPr id="145" name="TextBox 144"/>
          <p:cNvSpPr txBox="1"/>
          <p:nvPr/>
        </p:nvSpPr>
        <p:spPr>
          <a:xfrm>
            <a:off x="5689382" y="4787901"/>
            <a:ext cx="924997" cy="276999"/>
          </a:xfrm>
          <a:prstGeom prst="rect">
            <a:avLst/>
          </a:prstGeom>
          <a:noFill/>
        </p:spPr>
        <p:txBody>
          <a:bodyPr wrap="none" rtlCol="0">
            <a:spAutoFit/>
          </a:bodyPr>
          <a:lstStyle/>
          <a:p>
            <a:r>
              <a:rPr lang="en-US" sz="1200" dirty="0"/>
              <a:t>NAS System</a:t>
            </a:r>
          </a:p>
        </p:txBody>
      </p:sp>
    </p:spTree>
    <p:custDataLst>
      <p:tags r:id="rId1"/>
    </p:custDataLst>
    <p:extLst>
      <p:ext uri="{BB962C8B-B14F-4D97-AF65-F5344CB8AC3E}">
        <p14:creationId xmlns:p14="http://schemas.microsoft.com/office/powerpoint/2010/main" val="23139786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Controller/NAS head consists of:</a:t>
            </a:r>
          </a:p>
          <a:p>
            <a:pPr lvl="1"/>
            <a:r>
              <a:rPr lang="en-US" sz="2400" dirty="0" smtClean="0"/>
              <a:t>CPU, memory, network adaptor, and so on</a:t>
            </a:r>
          </a:p>
          <a:p>
            <a:pPr lvl="1"/>
            <a:r>
              <a:rPr lang="en-US" sz="2400" dirty="0" smtClean="0"/>
              <a:t>Specialized operating systems installed</a:t>
            </a:r>
          </a:p>
          <a:p>
            <a:r>
              <a:rPr lang="en-US" sz="2400" dirty="0" smtClean="0"/>
              <a:t>Storage</a:t>
            </a:r>
          </a:p>
          <a:p>
            <a:pPr lvl="1"/>
            <a:r>
              <a:rPr lang="en-US" sz="2400" dirty="0" smtClean="0"/>
              <a:t>Supports different types of storage devices</a:t>
            </a:r>
          </a:p>
          <a:p>
            <a:r>
              <a:rPr lang="en-US" sz="2400" dirty="0" smtClean="0"/>
              <a:t>Scalability of the components depends on NAS architecture</a:t>
            </a:r>
          </a:p>
          <a:p>
            <a:pPr lvl="1"/>
            <a:r>
              <a:rPr lang="en-US" sz="2400" dirty="0"/>
              <a:t>Scale-up NAS</a:t>
            </a:r>
          </a:p>
          <a:p>
            <a:pPr lvl="1"/>
            <a:r>
              <a:rPr lang="en-US" sz="2400" dirty="0"/>
              <a:t>Scale-out NAS</a:t>
            </a:r>
          </a:p>
          <a:p>
            <a:endParaRPr lang="en-US" sz="2400" dirty="0"/>
          </a:p>
        </p:txBody>
      </p:sp>
      <p:sp>
        <p:nvSpPr>
          <p:cNvPr id="2" name="Title 1"/>
          <p:cNvSpPr>
            <a:spLocks noGrp="1"/>
          </p:cNvSpPr>
          <p:nvPr>
            <p:ph type="title"/>
          </p:nvPr>
        </p:nvSpPr>
        <p:spPr/>
        <p:txBody>
          <a:bodyPr/>
          <a:lstStyle/>
          <a:p>
            <a:r>
              <a:rPr lang="en-US" dirty="0"/>
              <a:t>Components of </a:t>
            </a:r>
            <a:r>
              <a:rPr lang="en-US" dirty="0" smtClean="0"/>
              <a:t>NAS System</a:t>
            </a:r>
            <a:endParaRPr lang="en-US" dirty="0"/>
          </a:p>
        </p:txBody>
      </p:sp>
    </p:spTree>
    <p:custDataLst>
      <p:tags r:id="rId1"/>
    </p:custDataLst>
    <p:extLst>
      <p:ext uri="{BB962C8B-B14F-4D97-AF65-F5344CB8AC3E}">
        <p14:creationId xmlns:p14="http://schemas.microsoft.com/office/powerpoint/2010/main" val="27885133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Provides capability </a:t>
            </a:r>
            <a:r>
              <a:rPr lang="en-US" dirty="0"/>
              <a:t>to scale </a:t>
            </a:r>
            <a:r>
              <a:rPr lang="en-US" dirty="0" smtClean="0"/>
              <a:t>capacity </a:t>
            </a:r>
            <a:r>
              <a:rPr lang="en-US" dirty="0"/>
              <a:t>and performance of a single NAS </a:t>
            </a:r>
            <a:r>
              <a:rPr lang="en-US" dirty="0" smtClean="0"/>
              <a:t>system</a:t>
            </a:r>
          </a:p>
          <a:p>
            <a:r>
              <a:rPr lang="en-US" dirty="0"/>
              <a:t>NAS systems have a fixed capacity </a:t>
            </a:r>
            <a:r>
              <a:rPr lang="en-US" dirty="0" smtClean="0"/>
              <a:t>ceiling</a:t>
            </a:r>
          </a:p>
          <a:p>
            <a:pPr lvl="1"/>
            <a:r>
              <a:rPr lang="en-US" dirty="0" smtClean="0"/>
              <a:t>Performance may degrade after reaching the capacity limit</a:t>
            </a:r>
            <a:endParaRPr lang="en-US" dirty="0"/>
          </a:p>
          <a:p>
            <a:endParaRPr lang="en-US" dirty="0"/>
          </a:p>
        </p:txBody>
      </p:sp>
      <p:sp>
        <p:nvSpPr>
          <p:cNvPr id="2" name="Title 1"/>
          <p:cNvSpPr>
            <a:spLocks noGrp="1"/>
          </p:cNvSpPr>
          <p:nvPr>
            <p:ph type="title"/>
          </p:nvPr>
        </p:nvSpPr>
        <p:spPr/>
        <p:txBody>
          <a:bodyPr/>
          <a:lstStyle/>
          <a:p>
            <a:r>
              <a:rPr lang="en-US" dirty="0" smtClean="0"/>
              <a:t>Scale-up NAS</a:t>
            </a:r>
            <a:endParaRPr lang="en-US" dirty="0"/>
          </a:p>
        </p:txBody>
      </p:sp>
      <p:grpSp>
        <p:nvGrpSpPr>
          <p:cNvPr id="5" name="Group 4"/>
          <p:cNvGrpSpPr/>
          <p:nvPr/>
        </p:nvGrpSpPr>
        <p:grpSpPr>
          <a:xfrm>
            <a:off x="6934200" y="1864660"/>
            <a:ext cx="1828800" cy="3393140"/>
            <a:chOff x="6019800" y="971550"/>
            <a:chExt cx="1828800" cy="3393140"/>
          </a:xfrm>
        </p:grpSpPr>
        <p:sp>
          <p:nvSpPr>
            <p:cNvPr id="6" name="Rectangle 5"/>
            <p:cNvSpPr/>
            <p:nvPr/>
          </p:nvSpPr>
          <p:spPr>
            <a:xfrm>
              <a:off x="6019800" y="3755090"/>
              <a:ext cx="1828800" cy="609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NAS Head(s)</a:t>
              </a:r>
              <a:endParaRPr lang="en-US" dirty="0"/>
            </a:p>
          </p:txBody>
        </p:sp>
        <p:sp>
          <p:nvSpPr>
            <p:cNvPr id="7" name="Rectangle 6"/>
            <p:cNvSpPr/>
            <p:nvPr/>
          </p:nvSpPr>
          <p:spPr>
            <a:xfrm>
              <a:off x="6019800" y="971550"/>
              <a:ext cx="1828800" cy="278802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Storage</a:t>
              </a: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p:txBody>
        </p:sp>
        <p:pic>
          <p:nvPicPr>
            <p:cNvPr id="8"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327548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7800" y="327548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9600" y="327548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1400" y="327548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87655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7800" y="287655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9600" y="287655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1400" y="287655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48210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7800" y="248210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9600" y="248210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1400" y="248210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08317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7800" y="208317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9600" y="208317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1400" y="208317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167976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7800" y="167976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9600" y="167976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1400" y="167976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128083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7800" y="128083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9600" y="128083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1" descr="C:\Users\patils1\Desktop\2013 Projects\CIS v2\CIS Slide Deck_Based on Book\Colored Graphics\Disk Dr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1400" y="1280835"/>
              <a:ext cx="381000" cy="381000"/>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Up Arrow 31"/>
          <p:cNvSpPr/>
          <p:nvPr/>
        </p:nvSpPr>
        <p:spPr>
          <a:xfrm>
            <a:off x="6236590" y="2216980"/>
            <a:ext cx="621411" cy="2736020"/>
          </a:xfrm>
          <a:prstGeom prst="upArrow">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a:t>Scale-up NAS</a:t>
            </a:r>
            <a:endParaRPr lang="en-US" dirty="0"/>
          </a:p>
        </p:txBody>
      </p:sp>
    </p:spTree>
    <p:custDataLst>
      <p:tags r:id="rId1"/>
    </p:custDataLst>
    <p:extLst>
      <p:ext uri="{BB962C8B-B14F-4D97-AF65-F5344CB8AC3E}">
        <p14:creationId xmlns:p14="http://schemas.microsoft.com/office/powerpoint/2010/main" val="3705371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idx="1"/>
          </p:nvPr>
        </p:nvSpPr>
        <p:spPr/>
        <p:txBody>
          <a:bodyPr/>
          <a:lstStyle/>
          <a:p>
            <a:r>
              <a:rPr lang="en-US" dirty="0" smtClean="0"/>
              <a:t>Integrated NAS and Gateway NAS</a:t>
            </a:r>
            <a:endParaRPr lang="en-US" dirty="0"/>
          </a:p>
        </p:txBody>
      </p:sp>
      <p:sp>
        <p:nvSpPr>
          <p:cNvPr id="2" name="Title 1"/>
          <p:cNvSpPr>
            <a:spLocks noGrp="1"/>
          </p:cNvSpPr>
          <p:nvPr>
            <p:ph type="title"/>
          </p:nvPr>
        </p:nvSpPr>
        <p:spPr/>
        <p:txBody>
          <a:bodyPr/>
          <a:lstStyle/>
          <a:p>
            <a:r>
              <a:rPr lang="en-US" dirty="0"/>
              <a:t>Scale-up </a:t>
            </a:r>
            <a:r>
              <a:rPr lang="en-US" dirty="0" smtClean="0"/>
              <a:t>NAS (Cont’d)</a:t>
            </a:r>
            <a:endParaRPr lang="en-US" dirty="0"/>
          </a:p>
        </p:txBody>
      </p:sp>
      <p:cxnSp>
        <p:nvCxnSpPr>
          <p:cNvPr id="6" name="Straight Connector 5"/>
          <p:cNvCxnSpPr/>
          <p:nvPr/>
        </p:nvCxnSpPr>
        <p:spPr>
          <a:xfrm>
            <a:off x="4639989" y="2744773"/>
            <a:ext cx="0" cy="2986171"/>
          </a:xfrm>
          <a:prstGeom prst="line">
            <a:avLst/>
          </a:prstGeom>
          <a:ln w="38100" cmpd="sng">
            <a:solidFill>
              <a:schemeClr val="bg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57" name="Group 156"/>
          <p:cNvGrpSpPr/>
          <p:nvPr/>
        </p:nvGrpSpPr>
        <p:grpSpPr>
          <a:xfrm>
            <a:off x="601980" y="2709534"/>
            <a:ext cx="3637948" cy="3026898"/>
            <a:chOff x="567379" y="1379844"/>
            <a:chExt cx="3637948" cy="3026898"/>
          </a:xfrm>
        </p:grpSpPr>
        <p:cxnSp>
          <p:nvCxnSpPr>
            <p:cNvPr id="105" name="Straight Connector 104"/>
            <p:cNvCxnSpPr/>
            <p:nvPr/>
          </p:nvCxnSpPr>
          <p:spPr>
            <a:xfrm flipV="1">
              <a:off x="2505668" y="2892693"/>
              <a:ext cx="1164805" cy="2105"/>
            </a:xfrm>
            <a:prstGeom prst="line">
              <a:avLst/>
            </a:prstGeom>
            <a:noFill/>
            <a:ln w="12700">
              <a:solidFill>
                <a:srgbClr val="0000FF"/>
              </a:solidFill>
              <a:prstDash val="solid"/>
              <a:round/>
              <a:headEnd/>
              <a:tailEnd/>
            </a:ln>
          </p:spPr>
        </p:cxnSp>
        <p:pic>
          <p:nvPicPr>
            <p:cNvPr id="80" name="Picture 27" descr="C:\Users\patils1\Desktop\2013 Projects\CIS v2\CIS Slide Deck_Based on Book\Colored Graphics\NA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0588" y="2185032"/>
              <a:ext cx="624739" cy="1376196"/>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1742" y="1379844"/>
              <a:ext cx="825242" cy="827036"/>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1742" y="2479176"/>
              <a:ext cx="825242" cy="827036"/>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C:\Users\patils1\Desktop\2013 Projects\CIS v2\CIS Slide Deck_Based on Book\Colored Graphics\Clie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8022" y="3599061"/>
              <a:ext cx="496341" cy="57550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C:\Users\patils1\Desktop\2013 Projects\CIS v2\CIS Slide Deck_Based on Book\Colored Graphics\Clie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62019" y="3614556"/>
              <a:ext cx="496341" cy="57550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3" descr="C:\Users\patils1\Desktop\2013 Projects\CIS v2\CIS Slide Deck_Based on Book\Colored Graphics\LAN-WA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01026" y="3725987"/>
              <a:ext cx="687580" cy="458732"/>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 descr="C:\Users\patils1\Desktop\2013 Projects\CIS v2\CIS Slide Deck_Based on Book\Colored Graphics\LAN-WA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01026" y="2665432"/>
              <a:ext cx="687580" cy="458732"/>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C:\Users\patils1\Desktop\2013 Projects\CIS v2\CIS Slide Deck_Based on Book\Colored Graphics\FC SA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01026" y="1679222"/>
              <a:ext cx="685689" cy="458732"/>
            </a:xfrm>
            <a:prstGeom prst="rect">
              <a:avLst/>
            </a:prstGeom>
            <a:noFill/>
            <a:extLst>
              <a:ext uri="{909E8E84-426E-40DD-AFC4-6F175D3DCCD1}">
                <a14:hiddenFill xmlns:a14="http://schemas.microsoft.com/office/drawing/2010/main">
                  <a:solidFill>
                    <a:srgbClr val="FFFFFF"/>
                  </a:solidFill>
                </a14:hiddenFill>
              </a:ext>
            </a:extLst>
          </p:spPr>
        </p:pic>
        <p:cxnSp>
          <p:nvCxnSpPr>
            <p:cNvPr id="96" name="Elbow Connector 95"/>
            <p:cNvCxnSpPr>
              <a:stCxn id="86" idx="3"/>
              <a:endCxn id="92" idx="1"/>
            </p:cNvCxnSpPr>
            <p:nvPr/>
          </p:nvCxnSpPr>
          <p:spPr>
            <a:xfrm>
              <a:off x="1516984" y="1793362"/>
              <a:ext cx="384042" cy="115226"/>
            </a:xfrm>
            <a:prstGeom prst="bentConnector3">
              <a:avLst/>
            </a:prstGeom>
            <a:noFill/>
            <a:ln w="38100">
              <a:solidFill>
                <a:srgbClr val="FD9B00"/>
              </a:solidFill>
              <a:prstDash val="solid"/>
              <a:round/>
              <a:headEnd/>
              <a:tailEnd/>
            </a:ln>
          </p:spPr>
        </p:cxnSp>
        <p:cxnSp>
          <p:nvCxnSpPr>
            <p:cNvPr id="98" name="Elbow Connector 97"/>
            <p:cNvCxnSpPr>
              <a:stCxn id="92" idx="3"/>
            </p:cNvCxnSpPr>
            <p:nvPr/>
          </p:nvCxnSpPr>
          <p:spPr>
            <a:xfrm>
              <a:off x="2586715" y="1908588"/>
              <a:ext cx="993873" cy="605879"/>
            </a:xfrm>
            <a:prstGeom prst="bentConnector3">
              <a:avLst>
                <a:gd name="adj1" fmla="val 53900"/>
              </a:avLst>
            </a:prstGeom>
            <a:noFill/>
            <a:ln w="38100">
              <a:solidFill>
                <a:srgbClr val="FD9B00"/>
              </a:solidFill>
              <a:prstDash val="solid"/>
              <a:round/>
              <a:headEnd/>
              <a:tailEnd/>
            </a:ln>
          </p:spPr>
        </p:cxnSp>
        <p:sp>
          <p:nvSpPr>
            <p:cNvPr id="99" name="Rectangle 17"/>
            <p:cNvSpPr>
              <a:spLocks noChangeArrowheads="1"/>
            </p:cNvSpPr>
            <p:nvPr/>
          </p:nvSpPr>
          <p:spPr bwMode="auto">
            <a:xfrm>
              <a:off x="2027639" y="1837593"/>
              <a:ext cx="333425" cy="138499"/>
            </a:xfrm>
            <a:prstGeom prst="rect">
              <a:avLst/>
            </a:prstGeom>
            <a:noFill/>
            <a:ln w="9525">
              <a:noFill/>
              <a:miter lim="800000"/>
              <a:headEnd/>
              <a:tailEnd/>
            </a:ln>
          </p:spPr>
          <p:txBody>
            <a:bodyPr wrap="none" lIns="0" tIns="0" rIns="0" bIns="0">
              <a:spAutoFit/>
            </a:bodyPr>
            <a:lstStyle/>
            <a:p>
              <a:pPr>
                <a:spcBef>
                  <a:spcPct val="0"/>
                </a:spcBef>
                <a:buClrTx/>
                <a:buFontTx/>
                <a:buNone/>
              </a:pPr>
              <a:r>
                <a:rPr lang="en-US" sz="900" dirty="0">
                  <a:cs typeface="Calibri" pitchFamily="34" charset="0"/>
                </a:rPr>
                <a:t>FC SAN</a:t>
              </a:r>
              <a:endParaRPr lang="en-US" sz="900" dirty="0">
                <a:cs typeface="Calibri" pitchFamily="34" charset="0"/>
              </a:endParaRPr>
            </a:p>
          </p:txBody>
        </p:sp>
        <p:cxnSp>
          <p:nvCxnSpPr>
            <p:cNvPr id="103" name="Straight Connector 102"/>
            <p:cNvCxnSpPr>
              <a:stCxn id="87" idx="3"/>
              <a:endCxn id="91" idx="1"/>
            </p:cNvCxnSpPr>
            <p:nvPr/>
          </p:nvCxnSpPr>
          <p:spPr>
            <a:xfrm>
              <a:off x="1516984" y="2892694"/>
              <a:ext cx="384042" cy="2104"/>
            </a:xfrm>
            <a:prstGeom prst="line">
              <a:avLst/>
            </a:prstGeom>
            <a:noFill/>
            <a:ln w="12700">
              <a:solidFill>
                <a:srgbClr val="0000FF"/>
              </a:solidFill>
              <a:prstDash val="solid"/>
              <a:round/>
              <a:headEnd/>
              <a:tailEnd/>
            </a:ln>
          </p:spPr>
        </p:cxnSp>
        <p:sp>
          <p:nvSpPr>
            <p:cNvPr id="107" name="Rounded Rectangle 106"/>
            <p:cNvSpPr/>
            <p:nvPr/>
          </p:nvSpPr>
          <p:spPr>
            <a:xfrm>
              <a:off x="567379" y="3561227"/>
              <a:ext cx="1147603" cy="793254"/>
            </a:xfrm>
            <a:prstGeom prst="roundRect">
              <a:avLst>
                <a:gd name="adj" fmla="val 9542"/>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cs typeface="Calibri" pitchFamily="34" charset="0"/>
              </a:endParaRPr>
            </a:p>
          </p:txBody>
        </p:sp>
        <p:sp>
          <p:nvSpPr>
            <p:cNvPr id="109" name="Rectangle 2909"/>
            <p:cNvSpPr>
              <a:spLocks noChangeArrowheads="1"/>
            </p:cNvSpPr>
            <p:nvPr/>
          </p:nvSpPr>
          <p:spPr bwMode="auto">
            <a:xfrm>
              <a:off x="845638" y="4283631"/>
              <a:ext cx="476092" cy="123111"/>
            </a:xfrm>
            <a:prstGeom prst="rect">
              <a:avLst/>
            </a:prstGeom>
            <a:solidFill>
              <a:schemeClr val="bg1"/>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a:solidFill>
                    <a:srgbClr val="000000"/>
                  </a:solidFill>
                  <a:cs typeface="Calibri" pitchFamily="34" charset="0"/>
                </a:rPr>
                <a:t>NAS Clients</a:t>
              </a:r>
              <a:endParaRPr lang="en-US" sz="800" dirty="0">
                <a:cs typeface="Calibri" pitchFamily="34" charset="0"/>
              </a:endParaRPr>
            </a:p>
          </p:txBody>
        </p:sp>
        <p:cxnSp>
          <p:nvCxnSpPr>
            <p:cNvPr id="111" name="Straight Connector 110"/>
            <p:cNvCxnSpPr>
              <a:stCxn id="107" idx="3"/>
              <a:endCxn id="90" idx="1"/>
            </p:cNvCxnSpPr>
            <p:nvPr/>
          </p:nvCxnSpPr>
          <p:spPr>
            <a:xfrm flipV="1">
              <a:off x="1714982" y="3955353"/>
              <a:ext cx="186044" cy="2501"/>
            </a:xfrm>
            <a:prstGeom prst="line">
              <a:avLst/>
            </a:prstGeom>
            <a:noFill/>
            <a:ln w="12700">
              <a:solidFill>
                <a:srgbClr val="0000FF"/>
              </a:solidFill>
              <a:prstDash val="solid"/>
              <a:round/>
              <a:headEnd/>
              <a:tailEnd/>
            </a:ln>
          </p:spPr>
        </p:cxnSp>
        <p:cxnSp>
          <p:nvCxnSpPr>
            <p:cNvPr id="113" name="Elbow Connector 112"/>
            <p:cNvCxnSpPr>
              <a:stCxn id="90" idx="3"/>
            </p:cNvCxnSpPr>
            <p:nvPr/>
          </p:nvCxnSpPr>
          <p:spPr>
            <a:xfrm flipV="1">
              <a:off x="2588606" y="3391437"/>
              <a:ext cx="1004902" cy="563916"/>
            </a:xfrm>
            <a:prstGeom prst="bentConnector3">
              <a:avLst>
                <a:gd name="adj1" fmla="val 50000"/>
              </a:avLst>
            </a:prstGeom>
            <a:noFill/>
            <a:ln w="12700">
              <a:solidFill>
                <a:srgbClr val="0000FF"/>
              </a:solidFill>
              <a:prstDash val="solid"/>
              <a:round/>
              <a:headEnd/>
              <a:tailEnd/>
            </a:ln>
          </p:spPr>
        </p:cxnSp>
        <p:sp>
          <p:nvSpPr>
            <p:cNvPr id="114" name="Rectangle 17"/>
            <p:cNvSpPr>
              <a:spLocks noChangeArrowheads="1"/>
            </p:cNvSpPr>
            <p:nvPr/>
          </p:nvSpPr>
          <p:spPr bwMode="auto">
            <a:xfrm>
              <a:off x="1988768" y="3882910"/>
              <a:ext cx="410369" cy="138499"/>
            </a:xfrm>
            <a:prstGeom prst="rect">
              <a:avLst/>
            </a:prstGeom>
            <a:noFill/>
            <a:ln w="9525">
              <a:noFill/>
              <a:miter lim="800000"/>
              <a:headEnd/>
              <a:tailEnd/>
            </a:ln>
          </p:spPr>
          <p:txBody>
            <a:bodyPr wrap="none" lIns="0" tIns="0" rIns="0" bIns="0">
              <a:spAutoFit/>
            </a:bodyPr>
            <a:lstStyle/>
            <a:p>
              <a:pPr>
                <a:spcBef>
                  <a:spcPct val="0"/>
                </a:spcBef>
                <a:buClrTx/>
                <a:buFontTx/>
                <a:buNone/>
              </a:pPr>
              <a:r>
                <a:rPr lang="en-US" sz="900" dirty="0">
                  <a:solidFill>
                    <a:schemeClr val="bg1"/>
                  </a:solidFill>
                  <a:cs typeface="Calibri" pitchFamily="34" charset="0"/>
                </a:rPr>
                <a:t>Ethernet</a:t>
              </a:r>
            </a:p>
          </p:txBody>
        </p:sp>
        <p:sp>
          <p:nvSpPr>
            <p:cNvPr id="115" name="Rectangle 17"/>
            <p:cNvSpPr>
              <a:spLocks noChangeArrowheads="1"/>
            </p:cNvSpPr>
            <p:nvPr/>
          </p:nvSpPr>
          <p:spPr bwMode="auto">
            <a:xfrm>
              <a:off x="1934355" y="2827149"/>
              <a:ext cx="442429" cy="138499"/>
            </a:xfrm>
            <a:prstGeom prst="rect">
              <a:avLst/>
            </a:prstGeom>
            <a:noFill/>
            <a:ln w="9525">
              <a:noFill/>
              <a:miter lim="800000"/>
              <a:headEnd/>
              <a:tailEnd/>
            </a:ln>
          </p:spPr>
          <p:txBody>
            <a:bodyPr wrap="none" lIns="0" tIns="0" rIns="0" bIns="0">
              <a:spAutoFit/>
            </a:bodyPr>
            <a:lstStyle/>
            <a:p>
              <a:pPr>
                <a:spcBef>
                  <a:spcPct val="0"/>
                </a:spcBef>
              </a:pPr>
              <a:r>
                <a:rPr lang="en-US" sz="900" dirty="0" err="1">
                  <a:solidFill>
                    <a:schemeClr val="bg1"/>
                  </a:solidFill>
                  <a:cs typeface="Calibri" pitchFamily="34" charset="0"/>
                </a:rPr>
                <a:t>iSCSI</a:t>
              </a:r>
              <a:r>
                <a:rPr lang="en-US" sz="900" dirty="0">
                  <a:solidFill>
                    <a:schemeClr val="bg1"/>
                  </a:solidFill>
                  <a:cs typeface="Calibri" pitchFamily="34" charset="0"/>
                </a:rPr>
                <a:t> SAN</a:t>
              </a:r>
            </a:p>
          </p:txBody>
        </p:sp>
        <p:sp>
          <p:nvSpPr>
            <p:cNvPr id="116" name="Rectangle 2909"/>
            <p:cNvSpPr>
              <a:spLocks noChangeArrowheads="1"/>
            </p:cNvSpPr>
            <p:nvPr/>
          </p:nvSpPr>
          <p:spPr bwMode="auto">
            <a:xfrm>
              <a:off x="780140" y="3321254"/>
              <a:ext cx="411972" cy="123111"/>
            </a:xfrm>
            <a:prstGeom prst="rect">
              <a:avLst/>
            </a:prstGeom>
            <a:solidFill>
              <a:schemeClr val="bg1"/>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a:solidFill>
                    <a:srgbClr val="000000"/>
                  </a:solidFill>
                  <a:cs typeface="Calibri" pitchFamily="34" charset="0"/>
                </a:rPr>
                <a:t>iSCSI Host</a:t>
              </a:r>
              <a:endParaRPr lang="en-US" sz="800" dirty="0">
                <a:cs typeface="Calibri" pitchFamily="34" charset="0"/>
              </a:endParaRPr>
            </a:p>
          </p:txBody>
        </p:sp>
        <p:sp>
          <p:nvSpPr>
            <p:cNvPr id="117" name="Rectangle 2909"/>
            <p:cNvSpPr>
              <a:spLocks noChangeArrowheads="1"/>
            </p:cNvSpPr>
            <p:nvPr/>
          </p:nvSpPr>
          <p:spPr bwMode="auto">
            <a:xfrm>
              <a:off x="893289" y="2222303"/>
              <a:ext cx="315792" cy="123111"/>
            </a:xfrm>
            <a:prstGeom prst="rect">
              <a:avLst/>
            </a:prstGeom>
            <a:solidFill>
              <a:schemeClr val="bg1"/>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a:solidFill>
                    <a:srgbClr val="000000"/>
                  </a:solidFill>
                  <a:cs typeface="Calibri" pitchFamily="34" charset="0"/>
                </a:rPr>
                <a:t>FC Host</a:t>
              </a:r>
              <a:endParaRPr lang="en-US" sz="800" dirty="0">
                <a:cs typeface="Calibri" pitchFamily="34" charset="0"/>
              </a:endParaRPr>
            </a:p>
          </p:txBody>
        </p:sp>
        <p:sp>
          <p:nvSpPr>
            <p:cNvPr id="118" name="Rectangle 2905"/>
            <p:cNvSpPr>
              <a:spLocks noChangeArrowheads="1"/>
            </p:cNvSpPr>
            <p:nvPr/>
          </p:nvSpPr>
          <p:spPr bwMode="auto">
            <a:xfrm>
              <a:off x="3465995" y="3584003"/>
              <a:ext cx="626775"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a:solidFill>
                    <a:srgbClr val="000000"/>
                  </a:solidFill>
                  <a:cs typeface="Calibri" pitchFamily="34" charset="0"/>
                </a:rPr>
                <a:t>Integrated</a:t>
              </a:r>
              <a:r>
                <a:rPr lang="en-US" sz="600" b="1" dirty="0">
                  <a:solidFill>
                    <a:srgbClr val="000000"/>
                  </a:solidFill>
                  <a:cs typeface="Calibri" pitchFamily="34" charset="0"/>
                </a:rPr>
                <a:t> </a:t>
              </a:r>
              <a:r>
                <a:rPr lang="en-US" sz="800" dirty="0">
                  <a:solidFill>
                    <a:srgbClr val="000000"/>
                  </a:solidFill>
                  <a:cs typeface="Calibri" pitchFamily="34" charset="0"/>
                </a:rPr>
                <a:t>NAS</a:t>
              </a:r>
            </a:p>
          </p:txBody>
        </p:sp>
        <p:sp>
          <p:nvSpPr>
            <p:cNvPr id="119" name="Rectangle 589"/>
            <p:cNvSpPr>
              <a:spLocks noChangeArrowheads="1"/>
            </p:cNvSpPr>
            <p:nvPr/>
          </p:nvSpPr>
          <p:spPr bwMode="auto">
            <a:xfrm>
              <a:off x="3166490" y="2246603"/>
              <a:ext cx="267702" cy="1077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dirty="0">
                  <a:solidFill>
                    <a:srgbClr val="000000"/>
                  </a:solidFill>
                  <a:cs typeface="Calibri" pitchFamily="34" charset="0"/>
                </a:rPr>
                <a:t>FC Port</a:t>
              </a:r>
            </a:p>
          </p:txBody>
        </p:sp>
        <p:sp>
          <p:nvSpPr>
            <p:cNvPr id="124" name="Rectangle 2908"/>
            <p:cNvSpPr>
              <a:spLocks noChangeArrowheads="1"/>
            </p:cNvSpPr>
            <p:nvPr/>
          </p:nvSpPr>
          <p:spPr bwMode="auto">
            <a:xfrm>
              <a:off x="2681124" y="1621059"/>
              <a:ext cx="442429" cy="2462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800" dirty="0">
                  <a:solidFill>
                    <a:srgbClr val="000000"/>
                  </a:solidFill>
                  <a:cs typeface="Calibri" pitchFamily="34" charset="0"/>
                </a:rPr>
                <a:t>Block </a:t>
              </a:r>
              <a:r>
                <a:rPr lang="en-US" sz="800" dirty="0">
                  <a:solidFill>
                    <a:srgbClr val="000000"/>
                  </a:solidFill>
                  <a:cs typeface="Calibri" pitchFamily="34" charset="0"/>
                </a:rPr>
                <a:t>Data</a:t>
              </a:r>
            </a:p>
            <a:p>
              <a:pPr algn="ctr" fontAlgn="base">
                <a:spcBef>
                  <a:spcPct val="0"/>
                </a:spcBef>
                <a:spcAft>
                  <a:spcPct val="0"/>
                </a:spcAft>
              </a:pPr>
              <a:r>
                <a:rPr lang="en-US" sz="800" dirty="0">
                  <a:solidFill>
                    <a:srgbClr val="000000"/>
                  </a:solidFill>
                  <a:cs typeface="Calibri" pitchFamily="34" charset="0"/>
                </a:rPr>
                <a:t>Access</a:t>
              </a:r>
              <a:endParaRPr lang="en-US" sz="800" dirty="0">
                <a:solidFill>
                  <a:srgbClr val="000000"/>
                </a:solidFill>
                <a:cs typeface="Calibri" pitchFamily="34" charset="0"/>
              </a:endParaRPr>
            </a:p>
          </p:txBody>
        </p:sp>
        <p:sp>
          <p:nvSpPr>
            <p:cNvPr id="126" name="Rectangle 2908"/>
            <p:cNvSpPr>
              <a:spLocks noChangeArrowheads="1"/>
            </p:cNvSpPr>
            <p:nvPr/>
          </p:nvSpPr>
          <p:spPr bwMode="auto">
            <a:xfrm>
              <a:off x="2674742" y="2602146"/>
              <a:ext cx="442429" cy="2462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800" dirty="0">
                  <a:solidFill>
                    <a:srgbClr val="000000"/>
                  </a:solidFill>
                  <a:cs typeface="Calibri" pitchFamily="34" charset="0"/>
                </a:rPr>
                <a:t>Block </a:t>
              </a:r>
              <a:r>
                <a:rPr lang="en-US" sz="800" dirty="0">
                  <a:solidFill>
                    <a:srgbClr val="000000"/>
                  </a:solidFill>
                  <a:cs typeface="Calibri" pitchFamily="34" charset="0"/>
                </a:rPr>
                <a:t>Data</a:t>
              </a:r>
            </a:p>
            <a:p>
              <a:pPr algn="ctr" fontAlgn="base">
                <a:spcBef>
                  <a:spcPct val="0"/>
                </a:spcBef>
                <a:spcAft>
                  <a:spcPct val="0"/>
                </a:spcAft>
              </a:pPr>
              <a:r>
                <a:rPr lang="en-US" sz="800" dirty="0">
                  <a:solidFill>
                    <a:srgbClr val="000000"/>
                  </a:solidFill>
                  <a:cs typeface="Calibri" pitchFamily="34" charset="0"/>
                </a:rPr>
                <a:t>Access</a:t>
              </a:r>
              <a:endParaRPr lang="en-US" sz="800" dirty="0">
                <a:solidFill>
                  <a:srgbClr val="000000"/>
                </a:solidFill>
                <a:cs typeface="Calibri" pitchFamily="34" charset="0"/>
              </a:endParaRPr>
            </a:p>
          </p:txBody>
        </p:sp>
        <p:sp>
          <p:nvSpPr>
            <p:cNvPr id="130" name="Rectangle 2908"/>
            <p:cNvSpPr>
              <a:spLocks noChangeArrowheads="1"/>
            </p:cNvSpPr>
            <p:nvPr/>
          </p:nvSpPr>
          <p:spPr bwMode="auto">
            <a:xfrm>
              <a:off x="2676802" y="3984164"/>
              <a:ext cx="363881" cy="2462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800" dirty="0">
                  <a:solidFill>
                    <a:srgbClr val="000000"/>
                  </a:solidFill>
                  <a:cs typeface="Calibri" pitchFamily="34" charset="0"/>
                </a:rPr>
                <a:t>File Data</a:t>
              </a:r>
            </a:p>
            <a:p>
              <a:pPr algn="ctr" fontAlgn="base">
                <a:spcBef>
                  <a:spcPct val="0"/>
                </a:spcBef>
                <a:spcAft>
                  <a:spcPct val="0"/>
                </a:spcAft>
              </a:pPr>
              <a:r>
                <a:rPr lang="en-US" sz="800" dirty="0">
                  <a:solidFill>
                    <a:srgbClr val="000000"/>
                  </a:solidFill>
                  <a:cs typeface="Calibri" pitchFamily="34" charset="0"/>
                </a:rPr>
                <a:t>Access</a:t>
              </a:r>
              <a:endParaRPr lang="en-US" sz="800" dirty="0">
                <a:solidFill>
                  <a:srgbClr val="000000"/>
                </a:solidFill>
                <a:cs typeface="Calibri" pitchFamily="34" charset="0"/>
              </a:endParaRPr>
            </a:p>
          </p:txBody>
        </p:sp>
        <p:cxnSp>
          <p:nvCxnSpPr>
            <p:cNvPr id="135" name="Straight Arrow Connector 134"/>
            <p:cNvCxnSpPr>
              <a:stCxn id="119" idx="2"/>
            </p:cNvCxnSpPr>
            <p:nvPr/>
          </p:nvCxnSpPr>
          <p:spPr>
            <a:xfrm>
              <a:off x="3300341" y="2354325"/>
              <a:ext cx="258672" cy="108916"/>
            </a:xfrm>
            <a:prstGeom prst="straightConnector1">
              <a:avLst/>
            </a:prstGeom>
            <a:ln w="12700">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sp>
          <p:nvSpPr>
            <p:cNvPr id="139" name="Rectangle 589"/>
            <p:cNvSpPr>
              <a:spLocks noChangeArrowheads="1"/>
            </p:cNvSpPr>
            <p:nvPr/>
          </p:nvSpPr>
          <p:spPr bwMode="auto">
            <a:xfrm>
              <a:off x="2841581" y="3011156"/>
              <a:ext cx="352661" cy="1077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dirty="0">
                  <a:solidFill>
                    <a:srgbClr val="000000"/>
                  </a:solidFill>
                  <a:cs typeface="Calibri" pitchFamily="34" charset="0"/>
                </a:rPr>
                <a:t>iSCSI </a:t>
              </a:r>
              <a:r>
                <a:rPr lang="en-US" sz="700" dirty="0">
                  <a:solidFill>
                    <a:srgbClr val="000000"/>
                  </a:solidFill>
                  <a:cs typeface="Calibri" pitchFamily="34" charset="0"/>
                </a:rPr>
                <a:t>Port</a:t>
              </a:r>
            </a:p>
          </p:txBody>
        </p:sp>
        <p:sp>
          <p:nvSpPr>
            <p:cNvPr id="140" name="Rectangle 589"/>
            <p:cNvSpPr>
              <a:spLocks noChangeArrowheads="1"/>
            </p:cNvSpPr>
            <p:nvPr/>
          </p:nvSpPr>
          <p:spPr bwMode="auto">
            <a:xfrm>
              <a:off x="2697829" y="3194071"/>
              <a:ext cx="496931" cy="1077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dirty="0">
                  <a:solidFill>
                    <a:srgbClr val="000000"/>
                  </a:solidFill>
                  <a:cs typeface="Calibri" pitchFamily="34" charset="0"/>
                </a:rPr>
                <a:t>Ethernet </a:t>
              </a:r>
              <a:r>
                <a:rPr lang="en-US" sz="700" dirty="0">
                  <a:solidFill>
                    <a:srgbClr val="000000"/>
                  </a:solidFill>
                  <a:cs typeface="Calibri" pitchFamily="34" charset="0"/>
                </a:rPr>
                <a:t>Port</a:t>
              </a:r>
            </a:p>
          </p:txBody>
        </p:sp>
        <p:cxnSp>
          <p:nvCxnSpPr>
            <p:cNvPr id="142" name="Straight Arrow Connector 141"/>
            <p:cNvCxnSpPr>
              <a:stCxn id="139" idx="3"/>
            </p:cNvCxnSpPr>
            <p:nvPr/>
          </p:nvCxnSpPr>
          <p:spPr>
            <a:xfrm flipV="1">
              <a:off x="3194242" y="2972885"/>
              <a:ext cx="342533" cy="92132"/>
            </a:xfrm>
            <a:prstGeom prst="straightConnector1">
              <a:avLst/>
            </a:prstGeom>
            <a:ln w="12700">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40" idx="3"/>
            </p:cNvCxnSpPr>
            <p:nvPr/>
          </p:nvCxnSpPr>
          <p:spPr>
            <a:xfrm>
              <a:off x="3194760" y="3247932"/>
              <a:ext cx="364253" cy="113977"/>
            </a:xfrm>
            <a:prstGeom prst="straightConnector1">
              <a:avLst/>
            </a:prstGeom>
            <a:ln w="12700">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053715" y="2582036"/>
            <a:ext cx="3853106" cy="3124387"/>
            <a:chOff x="4780728" y="1252345"/>
            <a:chExt cx="3853106" cy="3124387"/>
          </a:xfrm>
        </p:grpSpPr>
        <p:pic>
          <p:nvPicPr>
            <p:cNvPr id="82" name="Picture 6" descr="C:\Users\patils1\Desktop\2013 Projects\CIS v2\CIS Slide Deck_Based on Book\Colored Graphics\Clie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37013" y="1480799"/>
              <a:ext cx="496341" cy="575500"/>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9" descr="C:\Users\patils1\Desktop\2013 Projects\CIS v2\CIS Slide Deck_Based on Book\Colored Graphics\Storage System.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009095" y="2190750"/>
              <a:ext cx="624739" cy="1376196"/>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6" descr="C:\Users\patils1\Desktop\2013 Projects\CIS v2\CIS Slide Deck_Based on Book\Colored Graphics\Clie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37013" y="2594681"/>
              <a:ext cx="496341" cy="575500"/>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6" descr="C:\Users\patils1\Desktop\2013 Projects\CIS v2\CIS Slide Deck_Based on Book\Colored Graphics\Clie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37013" y="3673395"/>
              <a:ext cx="496341" cy="575500"/>
            </a:xfrm>
            <a:prstGeom prst="rect">
              <a:avLst/>
            </a:prstGeom>
            <a:noFill/>
            <a:extLst>
              <a:ext uri="{909E8E84-426E-40DD-AFC4-6F175D3DCCD1}">
                <a14:hiddenFill xmlns:a14="http://schemas.microsoft.com/office/drawing/2010/main">
                  <a:solidFill>
                    <a:srgbClr val="FFFFFF"/>
                  </a:solidFill>
                </a14:hiddenFill>
              </a:ext>
            </a:extLst>
          </p:spPr>
        </p:pic>
        <p:cxnSp>
          <p:nvCxnSpPr>
            <p:cNvPr id="161" name="Elbow Connector 160"/>
            <p:cNvCxnSpPr>
              <a:stCxn id="82" idx="3"/>
            </p:cNvCxnSpPr>
            <p:nvPr/>
          </p:nvCxnSpPr>
          <p:spPr>
            <a:xfrm>
              <a:off x="5333354" y="1768549"/>
              <a:ext cx="310348" cy="896883"/>
            </a:xfrm>
            <a:prstGeom prst="bentConnector2">
              <a:avLst/>
            </a:prstGeom>
            <a:noFill/>
            <a:ln w="12700">
              <a:solidFill>
                <a:srgbClr val="0000FF"/>
              </a:solidFill>
              <a:round/>
              <a:headEnd/>
              <a:tailEnd/>
            </a:ln>
          </p:spPr>
        </p:cxnSp>
        <p:cxnSp>
          <p:nvCxnSpPr>
            <p:cNvPr id="163" name="Elbow Connector 162"/>
            <p:cNvCxnSpPr>
              <a:stCxn id="152" idx="3"/>
            </p:cNvCxnSpPr>
            <p:nvPr/>
          </p:nvCxnSpPr>
          <p:spPr>
            <a:xfrm flipV="1">
              <a:off x="5333354" y="3106682"/>
              <a:ext cx="310348" cy="854463"/>
            </a:xfrm>
            <a:prstGeom prst="bentConnector2">
              <a:avLst/>
            </a:prstGeom>
            <a:noFill/>
            <a:ln w="12700">
              <a:solidFill>
                <a:srgbClr val="0000FF"/>
              </a:solidFill>
              <a:round/>
              <a:headEnd/>
              <a:tailEnd/>
            </a:ln>
          </p:spPr>
        </p:cxnSp>
        <p:cxnSp>
          <p:nvCxnSpPr>
            <p:cNvPr id="165" name="Elbow Connector 164"/>
            <p:cNvCxnSpPr/>
            <p:nvPr/>
          </p:nvCxnSpPr>
          <p:spPr>
            <a:xfrm rot="5400000">
              <a:off x="5617758" y="1959927"/>
              <a:ext cx="982087" cy="393958"/>
            </a:xfrm>
            <a:prstGeom prst="bentConnector3">
              <a:avLst>
                <a:gd name="adj1" fmla="val 10608"/>
              </a:avLst>
            </a:prstGeom>
            <a:noFill/>
            <a:ln w="12700">
              <a:solidFill>
                <a:srgbClr val="0000FF"/>
              </a:solidFill>
              <a:round/>
              <a:headEnd/>
              <a:tailEnd/>
            </a:ln>
          </p:spPr>
        </p:cxnSp>
        <p:cxnSp>
          <p:nvCxnSpPr>
            <p:cNvPr id="167" name="Elbow Connector 166"/>
            <p:cNvCxnSpPr/>
            <p:nvPr/>
          </p:nvCxnSpPr>
          <p:spPr>
            <a:xfrm rot="10800000">
              <a:off x="5911822" y="3105151"/>
              <a:ext cx="510976" cy="855995"/>
            </a:xfrm>
            <a:prstGeom prst="bentConnector2">
              <a:avLst/>
            </a:prstGeom>
            <a:noFill/>
            <a:ln w="12700">
              <a:solidFill>
                <a:srgbClr val="0000FF"/>
              </a:solidFill>
              <a:round/>
              <a:headEnd/>
              <a:tailEnd/>
            </a:ln>
          </p:spPr>
        </p:cxnSp>
        <p:cxnSp>
          <p:nvCxnSpPr>
            <p:cNvPr id="169" name="Elbow Connector 168"/>
            <p:cNvCxnSpPr>
              <a:endCxn id="84" idx="0"/>
            </p:cNvCxnSpPr>
            <p:nvPr/>
          </p:nvCxnSpPr>
          <p:spPr>
            <a:xfrm>
              <a:off x="6898818" y="1701032"/>
              <a:ext cx="571445" cy="945386"/>
            </a:xfrm>
            <a:prstGeom prst="bentConnector2">
              <a:avLst/>
            </a:prstGeom>
            <a:noFill/>
            <a:ln w="38100" cap="flat" cmpd="sng">
              <a:solidFill>
                <a:srgbClr val="FF9900"/>
              </a:solidFill>
              <a:prstDash val="solid"/>
              <a:round/>
              <a:headEnd type="none" w="med" len="med"/>
              <a:tailEnd type="none" w="med" len="med"/>
            </a:ln>
            <a:effectLst/>
          </p:spPr>
        </p:cxnSp>
        <p:cxnSp>
          <p:nvCxnSpPr>
            <p:cNvPr id="171" name="Elbow Connector 170"/>
            <p:cNvCxnSpPr>
              <a:endCxn id="84" idx="2"/>
            </p:cNvCxnSpPr>
            <p:nvPr/>
          </p:nvCxnSpPr>
          <p:spPr>
            <a:xfrm flipV="1">
              <a:off x="6781800" y="3105150"/>
              <a:ext cx="688463" cy="855995"/>
            </a:xfrm>
            <a:prstGeom prst="bentConnector2">
              <a:avLst/>
            </a:prstGeom>
            <a:noFill/>
            <a:ln w="38100" cap="flat" cmpd="sng">
              <a:solidFill>
                <a:srgbClr val="FF9900"/>
              </a:solidFill>
              <a:prstDash val="solid"/>
              <a:round/>
              <a:headEnd type="none" w="med" len="med"/>
              <a:tailEnd type="none" w="med" len="med"/>
            </a:ln>
            <a:effectLst/>
          </p:spPr>
        </p:cxnSp>
        <p:cxnSp>
          <p:nvCxnSpPr>
            <p:cNvPr id="175" name="Straight Connector 174"/>
            <p:cNvCxnSpPr>
              <a:endCxn id="150" idx="1"/>
            </p:cNvCxnSpPr>
            <p:nvPr/>
          </p:nvCxnSpPr>
          <p:spPr>
            <a:xfrm>
              <a:off x="7719323" y="2875784"/>
              <a:ext cx="289772" cy="3064"/>
            </a:xfrm>
            <a:prstGeom prst="line">
              <a:avLst/>
            </a:prstGeom>
            <a:noFill/>
            <a:ln w="38100" cap="flat" cmpd="sng">
              <a:solidFill>
                <a:srgbClr val="FF9900"/>
              </a:solidFill>
              <a:prstDash val="solid"/>
              <a:round/>
              <a:headEnd type="none" w="med" len="med"/>
              <a:tailEnd type="none" w="med" len="med"/>
            </a:ln>
            <a:effectLst/>
          </p:spPr>
        </p:cxnSp>
        <p:cxnSp>
          <p:nvCxnSpPr>
            <p:cNvPr id="177" name="Straight Connector 176"/>
            <p:cNvCxnSpPr>
              <a:stCxn id="151" idx="3"/>
              <a:endCxn id="85" idx="1"/>
            </p:cNvCxnSpPr>
            <p:nvPr/>
          </p:nvCxnSpPr>
          <p:spPr>
            <a:xfrm flipV="1">
              <a:off x="5333354" y="2877316"/>
              <a:ext cx="156168" cy="5115"/>
            </a:xfrm>
            <a:prstGeom prst="line">
              <a:avLst/>
            </a:prstGeom>
            <a:noFill/>
            <a:ln w="12700">
              <a:solidFill>
                <a:srgbClr val="0000FF"/>
              </a:solidFill>
              <a:round/>
              <a:headEnd/>
              <a:tailEnd/>
            </a:ln>
          </p:spPr>
        </p:cxnSp>
        <p:pic>
          <p:nvPicPr>
            <p:cNvPr id="85" name="Picture 3" descr="C:\Users\patils1\Desktop\2013 Projects\CIS v2\CIS Slide Deck_Based on Book\Colored Graphics\LAN-WA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89522" y="2647950"/>
              <a:ext cx="687580" cy="458732"/>
            </a:xfrm>
            <a:prstGeom prst="rect">
              <a:avLst/>
            </a:prstGeom>
            <a:noFill/>
            <a:extLst>
              <a:ext uri="{909E8E84-426E-40DD-AFC4-6F175D3DCCD1}">
                <a14:hiddenFill xmlns:a14="http://schemas.microsoft.com/office/drawing/2010/main">
                  <a:solidFill>
                    <a:srgbClr val="FFFFFF"/>
                  </a:solidFill>
                </a14:hiddenFill>
              </a:ext>
            </a:extLst>
          </p:spPr>
        </p:pic>
        <p:sp>
          <p:nvSpPr>
            <p:cNvPr id="178" name="Rectangle 17"/>
            <p:cNvSpPr>
              <a:spLocks noChangeArrowheads="1"/>
            </p:cNvSpPr>
            <p:nvPr/>
          </p:nvSpPr>
          <p:spPr bwMode="auto">
            <a:xfrm>
              <a:off x="5755282" y="2803880"/>
              <a:ext cx="88166" cy="138499"/>
            </a:xfrm>
            <a:prstGeom prst="rect">
              <a:avLst/>
            </a:prstGeom>
            <a:noFill/>
            <a:ln w="9525">
              <a:noFill/>
              <a:miter lim="800000"/>
              <a:headEnd/>
              <a:tailEnd/>
            </a:ln>
          </p:spPr>
          <p:txBody>
            <a:bodyPr wrap="none" lIns="0" tIns="0" rIns="0" bIns="0">
              <a:spAutoFit/>
            </a:bodyPr>
            <a:lstStyle/>
            <a:p>
              <a:pPr>
                <a:spcBef>
                  <a:spcPct val="0"/>
                </a:spcBef>
                <a:buClrTx/>
                <a:buFontTx/>
                <a:buNone/>
              </a:pPr>
              <a:r>
                <a:rPr lang="en-US" sz="900" dirty="0">
                  <a:solidFill>
                    <a:schemeClr val="bg1"/>
                  </a:solidFill>
                  <a:cs typeface="Calibri" pitchFamily="34" charset="0"/>
                </a:rPr>
                <a:t>IP</a:t>
              </a:r>
              <a:endParaRPr lang="en-US" sz="900" dirty="0">
                <a:solidFill>
                  <a:schemeClr val="bg1"/>
                </a:solidFill>
                <a:cs typeface="Calibri" pitchFamily="34" charset="0"/>
              </a:endParaRPr>
            </a:p>
          </p:txBody>
        </p:sp>
        <p:sp>
          <p:nvSpPr>
            <p:cNvPr id="180" name="Rectangle 2909"/>
            <p:cNvSpPr>
              <a:spLocks noChangeArrowheads="1"/>
            </p:cNvSpPr>
            <p:nvPr/>
          </p:nvSpPr>
          <p:spPr bwMode="auto">
            <a:xfrm>
              <a:off x="4781463" y="4253621"/>
              <a:ext cx="476092" cy="123111"/>
            </a:xfrm>
            <a:prstGeom prst="rect">
              <a:avLst/>
            </a:prstGeom>
            <a:solidFill>
              <a:schemeClr val="bg1"/>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a:solidFill>
                    <a:srgbClr val="000000"/>
                  </a:solidFill>
                  <a:cs typeface="Calibri" pitchFamily="34" charset="0"/>
                </a:rPr>
                <a:t>NAS Clients</a:t>
              </a:r>
              <a:endParaRPr lang="en-US" sz="800" dirty="0">
                <a:cs typeface="Calibri" pitchFamily="34" charset="0"/>
              </a:endParaRPr>
            </a:p>
          </p:txBody>
        </p:sp>
        <p:sp>
          <p:nvSpPr>
            <p:cNvPr id="181" name="Rectangle 2909"/>
            <p:cNvSpPr>
              <a:spLocks noChangeArrowheads="1"/>
            </p:cNvSpPr>
            <p:nvPr/>
          </p:nvSpPr>
          <p:spPr bwMode="auto">
            <a:xfrm>
              <a:off x="4781462" y="3187765"/>
              <a:ext cx="476092" cy="123111"/>
            </a:xfrm>
            <a:prstGeom prst="rect">
              <a:avLst/>
            </a:prstGeom>
            <a:solidFill>
              <a:schemeClr val="bg1"/>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a:solidFill>
                    <a:srgbClr val="000000"/>
                  </a:solidFill>
                  <a:cs typeface="Calibri" pitchFamily="34" charset="0"/>
                </a:rPr>
                <a:t>NAS Clients</a:t>
              </a:r>
              <a:endParaRPr lang="en-US" sz="800" dirty="0">
                <a:cs typeface="Calibri" pitchFamily="34" charset="0"/>
              </a:endParaRPr>
            </a:p>
          </p:txBody>
        </p:sp>
        <p:sp>
          <p:nvSpPr>
            <p:cNvPr id="182" name="Rectangle 2909"/>
            <p:cNvSpPr>
              <a:spLocks noChangeArrowheads="1"/>
            </p:cNvSpPr>
            <p:nvPr/>
          </p:nvSpPr>
          <p:spPr bwMode="auto">
            <a:xfrm>
              <a:off x="4780728" y="2079663"/>
              <a:ext cx="476092" cy="123111"/>
            </a:xfrm>
            <a:prstGeom prst="rect">
              <a:avLst/>
            </a:prstGeom>
            <a:solidFill>
              <a:schemeClr val="bg1"/>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a:solidFill>
                    <a:srgbClr val="000000"/>
                  </a:solidFill>
                  <a:cs typeface="Calibri" pitchFamily="34" charset="0"/>
                </a:rPr>
                <a:t>NAS Clients</a:t>
              </a:r>
              <a:endParaRPr lang="en-US" sz="800" dirty="0">
                <a:cs typeface="Calibri" pitchFamily="34" charset="0"/>
              </a:endParaRPr>
            </a:p>
          </p:txBody>
        </p:sp>
        <p:sp>
          <p:nvSpPr>
            <p:cNvPr id="186" name="Rectangle 2905"/>
            <p:cNvSpPr>
              <a:spLocks noChangeArrowheads="1"/>
            </p:cNvSpPr>
            <p:nvPr/>
          </p:nvSpPr>
          <p:spPr bwMode="auto">
            <a:xfrm>
              <a:off x="7931934" y="3613292"/>
              <a:ext cx="641201"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a:solidFill>
                    <a:srgbClr val="000000"/>
                  </a:solidFill>
                  <a:cs typeface="Calibri" pitchFamily="34" charset="0"/>
                </a:rPr>
                <a:t>Storage System</a:t>
              </a:r>
              <a:endParaRPr lang="en-US" sz="800" dirty="0">
                <a:solidFill>
                  <a:srgbClr val="000000"/>
                </a:solidFill>
                <a:cs typeface="Calibri" pitchFamily="34" charset="0"/>
              </a:endParaRPr>
            </a:p>
          </p:txBody>
        </p:sp>
        <p:pic>
          <p:nvPicPr>
            <p:cNvPr id="83" name="Picture 35" descr="C:\Users\patils1\Desktop\2013 Projects\CIS v2\CIS Slide Deck_Based on Book\Colored Graphics\Scal-out NAS Node.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50000"/>
            <a:stretch/>
          </p:blipFill>
          <p:spPr bwMode="auto">
            <a:xfrm>
              <a:off x="6340737" y="3835097"/>
              <a:ext cx="591206" cy="252096"/>
            </a:xfrm>
            <a:prstGeom prst="rect">
              <a:avLst/>
            </a:prstGeom>
            <a:noFill/>
            <a:extLst>
              <a:ext uri="{909E8E84-426E-40DD-AFC4-6F175D3DCCD1}">
                <a14:hiddenFill xmlns:a14="http://schemas.microsoft.com/office/drawing/2010/main">
                  <a:solidFill>
                    <a:srgbClr val="FFFFFF"/>
                  </a:solidFill>
                </a14:hiddenFill>
              </a:ext>
            </a:extLst>
          </p:spPr>
        </p:pic>
        <p:cxnSp>
          <p:nvCxnSpPr>
            <p:cNvPr id="173" name="Straight Connector 172"/>
            <p:cNvCxnSpPr>
              <a:endCxn id="84" idx="1"/>
            </p:cNvCxnSpPr>
            <p:nvPr/>
          </p:nvCxnSpPr>
          <p:spPr>
            <a:xfrm>
              <a:off x="6898818" y="2870408"/>
              <a:ext cx="228600" cy="5376"/>
            </a:xfrm>
            <a:prstGeom prst="line">
              <a:avLst/>
            </a:prstGeom>
            <a:noFill/>
            <a:ln w="38100" cap="flat" cmpd="sng">
              <a:solidFill>
                <a:srgbClr val="FF9900"/>
              </a:solidFill>
              <a:prstDash val="solid"/>
              <a:round/>
              <a:headEnd type="none" w="med" len="med"/>
              <a:tailEnd type="none" w="med" len="med"/>
            </a:ln>
            <a:effectLst/>
          </p:spPr>
        </p:cxnSp>
        <p:sp>
          <p:nvSpPr>
            <p:cNvPr id="183" name="Rectangle 2909"/>
            <p:cNvSpPr>
              <a:spLocks noChangeArrowheads="1"/>
            </p:cNvSpPr>
            <p:nvPr/>
          </p:nvSpPr>
          <p:spPr bwMode="auto">
            <a:xfrm>
              <a:off x="6279438" y="4106770"/>
              <a:ext cx="562655" cy="123111"/>
            </a:xfrm>
            <a:prstGeom prst="rect">
              <a:avLst/>
            </a:prstGeom>
            <a:solidFill>
              <a:schemeClr val="bg1"/>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a:solidFill>
                    <a:srgbClr val="000000"/>
                  </a:solidFill>
                  <a:cs typeface="Calibri" pitchFamily="34" charset="0"/>
                </a:rPr>
                <a:t>NAS Gateway</a:t>
              </a:r>
              <a:endParaRPr lang="en-US" sz="800" dirty="0">
                <a:cs typeface="Calibri" pitchFamily="34" charset="0"/>
              </a:endParaRPr>
            </a:p>
          </p:txBody>
        </p:sp>
        <p:sp>
          <p:nvSpPr>
            <p:cNvPr id="184" name="Rectangle 2909"/>
            <p:cNvSpPr>
              <a:spLocks noChangeArrowheads="1"/>
            </p:cNvSpPr>
            <p:nvPr/>
          </p:nvSpPr>
          <p:spPr bwMode="auto">
            <a:xfrm>
              <a:off x="6180992" y="3274530"/>
              <a:ext cx="764633" cy="123111"/>
            </a:xfrm>
            <a:prstGeom prst="rect">
              <a:avLst/>
            </a:prstGeom>
            <a:solidFill>
              <a:schemeClr val="bg1"/>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a:solidFill>
                    <a:srgbClr val="000000"/>
                  </a:solidFill>
                  <a:cs typeface="Calibri" pitchFamily="34" charset="0"/>
                </a:rPr>
                <a:t>Application Server</a:t>
              </a:r>
              <a:endParaRPr lang="en-US" sz="800" dirty="0">
                <a:cs typeface="Calibri" pitchFamily="34" charset="0"/>
              </a:endParaRPr>
            </a:p>
          </p:txBody>
        </p:sp>
        <p:sp>
          <p:nvSpPr>
            <p:cNvPr id="185" name="Rectangle 2909"/>
            <p:cNvSpPr>
              <a:spLocks noChangeArrowheads="1"/>
            </p:cNvSpPr>
            <p:nvPr/>
          </p:nvSpPr>
          <p:spPr bwMode="auto">
            <a:xfrm>
              <a:off x="6172200" y="2104415"/>
              <a:ext cx="764633" cy="123111"/>
            </a:xfrm>
            <a:prstGeom prst="rect">
              <a:avLst/>
            </a:prstGeom>
            <a:solidFill>
              <a:schemeClr val="bg1"/>
            </a:solid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a:solidFill>
                    <a:srgbClr val="000000"/>
                  </a:solidFill>
                  <a:cs typeface="Calibri" pitchFamily="34" charset="0"/>
                </a:rPr>
                <a:t>Application Server</a:t>
              </a:r>
              <a:endParaRPr lang="en-US" sz="800" dirty="0">
                <a:cs typeface="Calibri" pitchFamily="34" charset="0"/>
              </a:endParaRPr>
            </a:p>
          </p:txBody>
        </p:sp>
        <p:pic>
          <p:nvPicPr>
            <p:cNvPr id="155"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23719" y="2421721"/>
              <a:ext cx="825242" cy="82703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8" descr="C:\Users\patils1\Desktop\2013 Projects\CIS v2\CIS Slide Deck_Based on Book\Colored Graphics\Physical Compute System With Hypervi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23719" y="1252345"/>
              <a:ext cx="825242" cy="827036"/>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C:\Users\patils1\Desktop\2013 Projects\CIS v2\CIS Slide Deck_Based on Book\Colored Graphics\FC SA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27418" y="2646418"/>
              <a:ext cx="685689" cy="458732"/>
            </a:xfrm>
            <a:prstGeom prst="rect">
              <a:avLst/>
            </a:prstGeom>
            <a:noFill/>
            <a:extLst>
              <a:ext uri="{909E8E84-426E-40DD-AFC4-6F175D3DCCD1}">
                <a14:hiddenFill xmlns:a14="http://schemas.microsoft.com/office/drawing/2010/main">
                  <a:solidFill>
                    <a:srgbClr val="FFFFFF"/>
                  </a:solidFill>
                </a14:hiddenFill>
              </a:ext>
            </a:extLst>
          </p:spPr>
        </p:pic>
        <p:sp>
          <p:nvSpPr>
            <p:cNvPr id="179" name="Rectangle 17"/>
            <p:cNvSpPr>
              <a:spLocks noChangeArrowheads="1"/>
            </p:cNvSpPr>
            <p:nvPr/>
          </p:nvSpPr>
          <p:spPr bwMode="auto">
            <a:xfrm>
              <a:off x="7255460" y="2813181"/>
              <a:ext cx="333425" cy="138499"/>
            </a:xfrm>
            <a:prstGeom prst="rect">
              <a:avLst/>
            </a:prstGeom>
            <a:noFill/>
            <a:ln w="9525">
              <a:noFill/>
              <a:miter lim="800000"/>
              <a:headEnd/>
              <a:tailEnd/>
            </a:ln>
          </p:spPr>
          <p:txBody>
            <a:bodyPr wrap="none" lIns="0" tIns="0" rIns="0" bIns="0">
              <a:spAutoFit/>
            </a:bodyPr>
            <a:lstStyle/>
            <a:p>
              <a:pPr>
                <a:spcBef>
                  <a:spcPct val="0"/>
                </a:spcBef>
                <a:buClrTx/>
                <a:buFontTx/>
                <a:buNone/>
              </a:pPr>
              <a:r>
                <a:rPr lang="en-US" sz="900" dirty="0">
                  <a:cs typeface="Calibri" pitchFamily="34" charset="0"/>
                </a:rPr>
                <a:t>FC SAN</a:t>
              </a:r>
              <a:endParaRPr lang="en-US" sz="900" dirty="0">
                <a:cs typeface="Calibri" pitchFamily="34" charset="0"/>
              </a:endParaRPr>
            </a:p>
          </p:txBody>
        </p:sp>
      </p:grpSp>
      <p:sp>
        <p:nvSpPr>
          <p:cNvPr id="15" name="TextBox 14"/>
          <p:cNvSpPr txBox="1"/>
          <p:nvPr/>
        </p:nvSpPr>
        <p:spPr>
          <a:xfrm>
            <a:off x="1241224" y="5741908"/>
            <a:ext cx="1650260" cy="369332"/>
          </a:xfrm>
          <a:prstGeom prst="rect">
            <a:avLst/>
          </a:prstGeom>
          <a:noFill/>
        </p:spPr>
        <p:txBody>
          <a:bodyPr wrap="none" rtlCol="0">
            <a:spAutoFit/>
          </a:bodyPr>
          <a:lstStyle/>
          <a:p>
            <a:r>
              <a:rPr lang="en-US" dirty="0"/>
              <a:t>Integrated NAS </a:t>
            </a:r>
          </a:p>
        </p:txBody>
      </p:sp>
      <p:sp>
        <p:nvSpPr>
          <p:cNvPr id="75" name="TextBox 74"/>
          <p:cNvSpPr txBox="1"/>
          <p:nvPr/>
        </p:nvSpPr>
        <p:spPr>
          <a:xfrm>
            <a:off x="6012180" y="5741908"/>
            <a:ext cx="1494512" cy="369332"/>
          </a:xfrm>
          <a:prstGeom prst="rect">
            <a:avLst/>
          </a:prstGeom>
          <a:noFill/>
        </p:spPr>
        <p:txBody>
          <a:bodyPr wrap="none" rtlCol="0">
            <a:spAutoFit/>
          </a:bodyPr>
          <a:lstStyle/>
          <a:p>
            <a:r>
              <a:rPr lang="en-US" dirty="0"/>
              <a:t>Gateway NAS </a:t>
            </a:r>
          </a:p>
        </p:txBody>
      </p:sp>
    </p:spTree>
    <p:custDataLst>
      <p:tags r:id="rId1"/>
    </p:custDataLst>
    <p:extLst>
      <p:ext uri="{BB962C8B-B14F-4D97-AF65-F5344CB8AC3E}">
        <p14:creationId xmlns:p14="http://schemas.microsoft.com/office/powerpoint/2010/main" val="5995460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USED_LAYOUT" val="3"/>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lgebra-Dizaj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dlozak za prezentacije" id="{2094A51A-7119-48CD-8A50-FD79B79D7FB2}" vid="{6B2B472F-4B24-4DB8-A416-F98833083A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AAF8DF40C255CC4E80B3CE21AAA3650C" ma:contentTypeVersion="0" ma:contentTypeDescription="Stvaranje novog dokumenta." ma:contentTypeScope="" ma:versionID="33f95c4feace6d0cec66844b7a9a971a">
  <xsd:schema xmlns:xsd="http://www.w3.org/2001/XMLSchema" xmlns:xs="http://www.w3.org/2001/XMLSchema" xmlns:p="http://schemas.microsoft.com/office/2006/metadata/properties" targetNamespace="http://schemas.microsoft.com/office/2006/metadata/properties" ma:root="true" ma:fieldsID="8355e86d926e02d3e5918f1fd2f97e0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Vrsta sadržaja"/>
        <xsd:element ref="dc:title" minOccurs="0" maxOccurs="1" ma:index="4" ma:displayName="Naslov"/>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ED0CE0-D705-4620-BD53-5B4A2E74E1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2736880-027E-40C4-BC09-A791F6998833}">
  <ds:schemaRefs>
    <ds:schemaRef ds:uri="http://schemas.microsoft.com/office/2006/metadata/properties"/>
    <ds:schemaRef ds:uri="http://www.w3.org/XML/1998/namespace"/>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6B9818D3-7623-4050-A0CE-B93AE82CB6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Predlozak za prezentacije</Template>
  <TotalTime>5</TotalTime>
  <Words>4758</Words>
  <Application>Microsoft Office PowerPoint</Application>
  <PresentationFormat>On-screen Show (4:3)</PresentationFormat>
  <Paragraphs>319</Paragraphs>
  <Slides>23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ＭＳ Ｐゴシック</vt:lpstr>
      <vt:lpstr>Arial</vt:lpstr>
      <vt:lpstr>Calibri</vt:lpstr>
      <vt:lpstr>Segoe UI</vt:lpstr>
      <vt:lpstr>Segoe UI Semibold</vt:lpstr>
      <vt:lpstr>Verdana</vt:lpstr>
      <vt:lpstr>Algebra-Dizajn</vt:lpstr>
      <vt:lpstr>NAS</vt:lpstr>
      <vt:lpstr>File-based Storage System (NAS)</vt:lpstr>
      <vt:lpstr>Lesson 1: NAS Components and Architecture</vt:lpstr>
      <vt:lpstr>File Sharing Environment</vt:lpstr>
      <vt:lpstr>What is NAS?</vt:lpstr>
      <vt:lpstr>General Purpose Servers Vs. NAS Devices</vt:lpstr>
      <vt:lpstr>Components of NAS System</vt:lpstr>
      <vt:lpstr>Scale-up NAS</vt:lpstr>
      <vt:lpstr>Scale-up NAS (Cont’d)</vt:lpstr>
      <vt:lpstr>Scale-out NAS</vt:lpstr>
      <vt:lpstr>NAS File Access Methods</vt:lpstr>
      <vt:lpstr>Common Internet File System</vt:lpstr>
      <vt:lpstr>Network File System</vt:lpstr>
      <vt:lpstr>Hadoop Distributed File System</vt:lpstr>
      <vt:lpstr>Scale-up NAS I/O Operation</vt:lpstr>
      <vt:lpstr>Scale-out NAS I/O Operation</vt:lpstr>
      <vt:lpstr>Lesson 2: File-level Virtualization and Tiering</vt:lpstr>
      <vt:lpstr>What is File-level Virtualization?</vt:lpstr>
      <vt:lpstr>Before and After File-level Virtualization</vt:lpstr>
      <vt:lpstr>File-level Storage Tiering</vt:lpstr>
      <vt:lpstr>File-level Storage Tiering (Cont’d)</vt:lpstr>
      <vt:lpstr>Use-case for Scale-out NAS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dc:title>
  <dc:creator>Vedran Dakić</dc:creator>
  <cp:lastModifiedBy>Vedran Dakić</cp:lastModifiedBy>
  <cp:revision>1</cp:revision>
  <dcterms:created xsi:type="dcterms:W3CDTF">2017-04-06T12:31:42Z</dcterms:created>
  <dcterms:modified xsi:type="dcterms:W3CDTF">2017-04-06T12:37:15Z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0x010100AAF8DF40C255CC4E80B3CE21AAA3650C</vt:lpwstr>
  </property>
  <property fmtid="{D5CDD505-2E9C-101B-9397-08002B2CF9AE}" pid="3" name="IsMyDocuments">
    <vt:bool>true</vt:bool>
  </property>
</Properties>
</file>