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4"/>
  </p:sldMasterIdLst>
  <p:notesMasterIdLst>
    <p:notesMasterId r:id="rId42"/>
  </p:notesMasterIdLst>
  <p:sldIdLst>
    <p:sldId id="292"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293" r:id="rId41"/>
  </p:sldIdLst>
  <p:sldSz cx="9144000" cy="6858000" type="screen4x3"/>
  <p:notesSz cx="6858000" cy="9144000"/>
  <p:embeddedFontLst>
    <p:embeddedFont>
      <p:font typeface="Segoe UI" panose="020B0502040204020203" pitchFamily="34" charset="0"/>
      <p:regular r:id="rId43"/>
      <p:bold r:id="rId44"/>
      <p:italic r:id="rId45"/>
      <p:boldItalic r:id="rId46"/>
    </p:embeddedFont>
    <p:embeddedFont>
      <p:font typeface="Wingdings 2" panose="05020102010507070707" pitchFamily="18" charset="2"/>
      <p:regular r:id="rId47"/>
    </p:embeddedFont>
    <p:embeddedFont>
      <p:font typeface="Georgia" panose="02040502050405020303" pitchFamily="18" charset="0"/>
      <p:regular r:id="rId48"/>
      <p:bold r:id="rId49"/>
      <p:italic r:id="rId50"/>
      <p:boldItalic r:id="rId51"/>
    </p:embeddedFont>
    <p:embeddedFont>
      <p:font typeface="Verdana" panose="020B0604030504040204" pitchFamily="34" charset="0"/>
      <p:regular r:id="rId52"/>
      <p:bold r:id="rId53"/>
      <p:italic r:id="rId54"/>
      <p:boldItalic r:id="rId55"/>
    </p:embeddedFont>
    <p:embeddedFont>
      <p:font typeface="Lucida Sans Typewriter" panose="020B0509030504030204" pitchFamily="49" charset="0"/>
      <p:regular r:id="rId56"/>
      <p:bold r:id="rId57"/>
      <p:italic r:id="rId58"/>
      <p:boldItalic r:id="rId59"/>
    </p:embeddedFont>
    <p:embeddedFont>
      <p:font typeface="Trebuchet MS" panose="020B0603020202020204" pitchFamily="3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Segoe" panose="020B060402020202020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0537" autoAdjust="0"/>
  </p:normalViewPr>
  <p:slideViewPr>
    <p:cSldViewPr>
      <p:cViewPr varScale="1">
        <p:scale>
          <a:sx n="131" d="100"/>
          <a:sy n="131" d="100"/>
        </p:scale>
        <p:origin x="3678" y="12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10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font" Target="fonts/font2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font" Target="fonts/font27.fntdata"/><Relationship Id="rId8" Type="http://schemas.openxmlformats.org/officeDocument/2006/relationships/slide" Target="slides/slide4.xml"/><Relationship Id="rId51" Type="http://schemas.openxmlformats.org/officeDocument/2006/relationships/font" Target="fonts/font9.fntdata"/><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font" Target="fonts/font28.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3.xml"/><Relationship Id="rId71"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B8A2AA-92B6-4F82-A352-4382EBE44F88}" type="datetimeFigureOut">
              <a:rPr lang="en-CA" smtClean="0"/>
              <a:t>2015-03-19</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F5823-5933-429A-8912-22BAE1FAB3D0}" type="slidenum">
              <a:rPr lang="en-CA" smtClean="0"/>
              <a:t>‹#›</a:t>
            </a:fld>
            <a:endParaRPr lang="en-CA" dirty="0"/>
          </a:p>
        </p:txBody>
      </p:sp>
    </p:spTree>
    <p:extLst>
      <p:ext uri="{BB962C8B-B14F-4D97-AF65-F5344CB8AC3E}">
        <p14:creationId xmlns:p14="http://schemas.microsoft.com/office/powerpoint/2010/main" val="410835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60 minutes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Lab: 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After completing this module, students will be able to:</a:t>
            </a:r>
            <a:endParaRPr lang="en-CA"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Describe Windows Server</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Describe the management tools available in Windows Server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Install Windows Server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Perform post‑installation configuration of Windows Server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Perform basic administrative tasks with Windows PowerShell</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Required Materials</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To teach this module, you need the Microsoft</a:t>
            </a:r>
            <a:r>
              <a:rPr lang="en-CA" sz="1000" baseline="30000" dirty="0">
                <a:latin typeface="Arial"/>
                <a:ea typeface="Calibri"/>
                <a:cs typeface="Segoe UI"/>
              </a:rPr>
              <a:t>®</a:t>
            </a:r>
            <a:r>
              <a:rPr lang="en-CA" sz="1000" dirty="0">
                <a:latin typeface="Arial"/>
                <a:ea typeface="Calibri"/>
                <a:cs typeface="Segoe UI"/>
              </a:rPr>
              <a:t> Office PowerPoint</a:t>
            </a:r>
            <a:r>
              <a:rPr lang="en-CA" sz="1000" baseline="30000" dirty="0">
                <a:latin typeface="Arial"/>
                <a:ea typeface="Calibri"/>
                <a:cs typeface="Segoe UI"/>
              </a:rPr>
              <a:t>®</a:t>
            </a:r>
            <a:r>
              <a:rPr lang="en-CA" sz="1000" dirty="0">
                <a:latin typeface="Arial"/>
                <a:ea typeface="Calibri"/>
                <a:cs typeface="Segoe UI"/>
              </a:rPr>
              <a:t> file </a:t>
            </a:r>
            <a:r>
              <a:rPr lang="en-CA" sz="1000" dirty="0" smtClean="0">
                <a:latin typeface="Arial"/>
                <a:ea typeface="Calibri"/>
                <a:cs typeface="Segoe UI"/>
              </a:rPr>
              <a:t>20410B_01.pptx</a:t>
            </a:r>
            <a:r>
              <a:rPr lang="en-CA" sz="1000" dirty="0">
                <a:latin typeface="Arial"/>
                <a:ea typeface="Calibri"/>
                <a:cs typeface="Segoe UI"/>
              </a:rPr>
              <a: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Important</a:t>
            </a:r>
            <a:r>
              <a:rPr lang="en-CA" sz="1000" dirty="0">
                <a:latin typeface="Arial"/>
                <a:ea typeface="Calibri"/>
                <a:cs typeface="Segoe UI"/>
              </a:rPr>
              <a:t>: It is recommended that you use Office PowerPoint 2007 or a newer version to display the slides for this course. If you use PowerPoint Viewer or an earlier version of </a:t>
            </a:r>
            <a:r>
              <a:rPr lang="en-CA" sz="1000" dirty="0" smtClean="0">
                <a:latin typeface="Arial"/>
                <a:ea typeface="Calibri"/>
                <a:cs typeface="Segoe UI"/>
              </a:rPr>
              <a:t>PowerPoint</a:t>
            </a:r>
            <a:r>
              <a:rPr lang="en-CA" sz="1000" dirty="0">
                <a:latin typeface="Arial"/>
                <a:ea typeface="Calibri"/>
                <a:cs typeface="Segoe UI"/>
              </a:rPr>
              <a:t>, all the features of the slides might not display correctly.</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Preparation Tasks</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To prepare for this module:</a:t>
            </a:r>
            <a:endParaRPr lang="en-CA" sz="1000" dirty="0">
              <a:latin typeface="Arial"/>
              <a:ea typeface="Calibri"/>
              <a:cs typeface="Times New Roman"/>
            </a:endParaRPr>
          </a:p>
          <a:p>
            <a:pPr marL="342900" marR="0" lvl="0" indent="-342900">
              <a:spcBef>
                <a:spcPts val="0"/>
              </a:spcBef>
              <a:spcAft>
                <a:spcPts val="995"/>
              </a:spcAft>
              <a:buFont typeface="Symbol"/>
              <a:buChar char=""/>
            </a:pPr>
            <a:r>
              <a:rPr lang="en-CA" sz="1000" dirty="0" smtClean="0">
                <a:effectLst/>
                <a:latin typeface="Arial"/>
                <a:ea typeface="Times New Roman"/>
                <a:cs typeface="Segoe UI"/>
              </a:rPr>
              <a:t>Read all of the materials for this module.</a:t>
            </a:r>
            <a:endParaRPr lang="en-CA" sz="1000" dirty="0" smtClean="0">
              <a:effectLst/>
              <a:latin typeface="Arial"/>
            </a:endParaRPr>
          </a:p>
          <a:p>
            <a:pPr marL="342900" marR="0" lvl="0" indent="-342900">
              <a:spcBef>
                <a:spcPts val="0"/>
              </a:spcBef>
              <a:spcAft>
                <a:spcPts val="995"/>
              </a:spcAft>
              <a:buFont typeface="Symbol"/>
              <a:buChar char=""/>
            </a:pPr>
            <a:r>
              <a:rPr lang="en-CA" sz="1000" dirty="0" smtClean="0">
                <a:effectLst/>
                <a:latin typeface="Arial"/>
                <a:ea typeface="Times New Roman"/>
                <a:cs typeface="Segoe UI"/>
              </a:rPr>
              <a:t>Practice performing the lab exercises.</a:t>
            </a:r>
            <a:endParaRPr lang="en-CA" sz="1000" dirty="0" smtClean="0">
              <a:effectLst/>
              <a:latin typeface="Arial"/>
            </a:endParaRPr>
          </a:p>
          <a:p>
            <a:pPr marL="342900" marR="0" lvl="0" indent="-342900">
              <a:spcBef>
                <a:spcPts val="0"/>
              </a:spcBef>
              <a:spcAft>
                <a:spcPts val="995"/>
              </a:spcAft>
              <a:buFont typeface="Symbol"/>
              <a:buChar char=""/>
            </a:pPr>
            <a:r>
              <a:rPr lang="en-CA" sz="1000" dirty="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CA" sz="1000" dirty="0">
              <a:effectLst/>
              <a:latin typeface="Arial"/>
            </a:endParaRPr>
          </a:p>
        </p:txBody>
      </p:sp>
      <p:sp>
        <p:nvSpPr>
          <p:cNvPr id="4" name="Slide Number Placeholder 3"/>
          <p:cNvSpPr>
            <a:spLocks noGrp="1"/>
          </p:cNvSpPr>
          <p:nvPr>
            <p:ph type="sldNum" sz="quarter" idx="10"/>
          </p:nvPr>
        </p:nvSpPr>
        <p:spPr/>
        <p:txBody>
          <a:bodyPr/>
          <a:lstStyle/>
          <a:p>
            <a:fld id="{2D9920D8-7138-493A-9F79-EC5FE439D321}"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 Deploying and Managing Windows Server 2012</a:t>
            </a:r>
            <a:endParaRPr lang="en-CA" sz="1200" b="1" dirty="0">
              <a:solidFill>
                <a:srgbClr val="336699"/>
              </a:solidFill>
              <a:latin typeface="Arial"/>
            </a:endParaRPr>
          </a:p>
        </p:txBody>
      </p:sp>
    </p:spTree>
    <p:extLst>
      <p:ext uri="{BB962C8B-B14F-4D97-AF65-F5344CB8AC3E}">
        <p14:creationId xmlns:p14="http://schemas.microsoft.com/office/powerpoint/2010/main" val="13262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Use the table to describe group scopes. Consider drawing a diagram with several domains that shows where you can create groups, and the implications of each group scope.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813075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smtClean="0">
                <a:latin typeface="Arial"/>
                <a:ea typeface="Calibri"/>
                <a:cs typeface="Segoe UI"/>
              </a:rPr>
              <a:t>Use this animated slide to explain the example in the student notes. You will need to click four times to see all the stages in this slide, which are:</a:t>
            </a:r>
            <a:endParaRPr lang="en-CA" sz="1000" dirty="0" smtClean="0">
              <a:latin typeface="Arial"/>
              <a:ea typeface="Calibri"/>
              <a:cs typeface="Times New Roman"/>
            </a:endParaRPr>
          </a:p>
          <a:p>
            <a:pPr marL="342900" marR="0" lvl="0" indent="-342900">
              <a:lnSpc>
                <a:spcPct val="115000"/>
              </a:lnSpc>
              <a:spcBef>
                <a:spcPts val="0"/>
              </a:spcBef>
              <a:buFont typeface="+mj-lt"/>
              <a:buAutoNum type="arabicPeriod"/>
            </a:pPr>
            <a:r>
              <a:rPr lang="en-US" sz="1000" dirty="0" smtClean="0">
                <a:effectLst/>
                <a:latin typeface="Arial"/>
                <a:ea typeface="Times New Roman"/>
                <a:cs typeface="Segoe UI"/>
              </a:rPr>
              <a:t>Identities</a:t>
            </a:r>
            <a:endParaRPr lang="en-CA" sz="1000" dirty="0" smtClean="0">
              <a:effectLst/>
              <a:latin typeface="Arial"/>
              <a:ea typeface="Times New Roman"/>
              <a:cs typeface="Times New Roman"/>
            </a:endParaRPr>
          </a:p>
          <a:p>
            <a:pPr marL="342900" marR="0" lvl="0" indent="-342900">
              <a:lnSpc>
                <a:spcPct val="115000"/>
              </a:lnSpc>
              <a:spcBef>
                <a:spcPts val="0"/>
              </a:spcBef>
              <a:buFont typeface="+mj-lt"/>
              <a:buAutoNum type="arabicPeriod"/>
            </a:pPr>
            <a:r>
              <a:rPr lang="en-US" sz="1000" dirty="0" smtClean="0">
                <a:effectLst/>
                <a:latin typeface="Arial"/>
                <a:ea typeface="Times New Roman"/>
                <a:cs typeface="Segoe UI"/>
              </a:rPr>
              <a:t>Global groups</a:t>
            </a:r>
            <a:endParaRPr lang="en-CA" sz="1000" dirty="0" smtClean="0">
              <a:effectLst/>
              <a:latin typeface="Arial"/>
              <a:ea typeface="Times New Roman"/>
              <a:cs typeface="Times New Roman"/>
            </a:endParaRPr>
          </a:p>
          <a:p>
            <a:pPr marL="342900" marR="0" lvl="0" indent="-342900">
              <a:lnSpc>
                <a:spcPct val="115000"/>
              </a:lnSpc>
              <a:spcBef>
                <a:spcPts val="0"/>
              </a:spcBef>
              <a:buFont typeface="+mj-lt"/>
              <a:buAutoNum type="arabicPeriod"/>
            </a:pPr>
            <a:r>
              <a:rPr lang="en-US" sz="1000" dirty="0" smtClean="0">
                <a:effectLst/>
                <a:latin typeface="Arial"/>
                <a:ea typeface="Times New Roman"/>
                <a:cs typeface="Segoe UI"/>
              </a:rPr>
              <a:t>Domain local groups</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Assigned resource access</a:t>
            </a:r>
            <a:endParaRPr lang="en-CA" sz="1000" dirty="0" smtClean="0">
              <a:effectLst/>
              <a:latin typeface="Arial"/>
              <a:ea typeface="Times New Roman"/>
              <a:cs typeface="Times New Roman"/>
            </a:endParaRPr>
          </a:p>
          <a:p>
            <a:pPr>
              <a:lnSpc>
                <a:spcPct val="115000"/>
              </a:lnSpc>
              <a:spcAft>
                <a:spcPts val="1000"/>
              </a:spcAft>
            </a:pPr>
            <a:r>
              <a:rPr lang="en-CA" sz="1000" dirty="0" smtClean="0">
                <a:latin typeface="Arial"/>
                <a:ea typeface="Calibri"/>
                <a:cs typeface="Segoe UI"/>
              </a:rPr>
              <a:t>Alternatively, draw an illustration on the whiteboard by using the following guidelines to illustrate the advantage of group nesting:</a:t>
            </a:r>
            <a:endParaRPr lang="en-CA" sz="1000" dirty="0" smtClean="0">
              <a:latin typeface="Arial"/>
              <a:ea typeface="Calibri"/>
              <a:cs typeface="Times New Roman"/>
            </a:endParaRPr>
          </a:p>
          <a:p>
            <a:pPr marL="228600" marR="0" lvl="0" indent="-228600">
              <a:lnSpc>
                <a:spcPct val="115000"/>
              </a:lnSpc>
              <a:spcBef>
                <a:spcPts val="0"/>
              </a:spcBef>
              <a:spcAft>
                <a:spcPts val="995"/>
              </a:spcAft>
            </a:pPr>
            <a:r>
              <a:rPr lang="en-US" sz="1000" dirty="0" smtClean="0">
                <a:effectLst/>
                <a:latin typeface="Arial"/>
                <a:ea typeface="Times New Roman"/>
                <a:cs typeface="Segoe UI"/>
              </a:rPr>
              <a:t>1.	Draw three domain objects, each containing five users. Draw a file object in one of the three domains. </a:t>
            </a:r>
            <a:endParaRPr lang="en-CA" sz="1000" dirty="0" smtClean="0">
              <a:effectLst/>
              <a:latin typeface="Arial"/>
              <a:ea typeface="Times New Roman"/>
              <a:cs typeface="Times New Roman"/>
            </a:endParaRPr>
          </a:p>
          <a:p>
            <a:pPr marL="228600" marR="0">
              <a:lnSpc>
                <a:spcPct val="115000"/>
              </a:lnSpc>
              <a:spcBef>
                <a:spcPts val="0"/>
              </a:spcBef>
              <a:spcAft>
                <a:spcPts val="995"/>
              </a:spcAft>
            </a:pPr>
            <a:r>
              <a:rPr lang="en-CA" sz="1000" b="1" dirty="0" smtClean="0">
                <a:latin typeface="Arial"/>
                <a:ea typeface="Calibri"/>
                <a:cs typeface="Times New Roman"/>
              </a:rPr>
              <a:t>Question</a:t>
            </a:r>
            <a:r>
              <a:rPr lang="en-CA" sz="1000" dirty="0" smtClean="0">
                <a:latin typeface="Arial"/>
                <a:ea typeface="Calibri"/>
                <a:cs typeface="Segoe UI"/>
              </a:rPr>
              <a:t>: How many file permissions would you need to create to assign permissions on this file for each user?</a:t>
            </a:r>
            <a:endParaRPr lang="en-CA" sz="1000" dirty="0" smtClean="0">
              <a:latin typeface="Arial"/>
              <a:ea typeface="Calibri"/>
              <a:cs typeface="Times New Roman"/>
            </a:endParaRPr>
          </a:p>
          <a:p>
            <a:pPr marL="228600" marR="0">
              <a:lnSpc>
                <a:spcPct val="115000"/>
              </a:lnSpc>
              <a:spcBef>
                <a:spcPts val="0"/>
              </a:spcBef>
              <a:spcAft>
                <a:spcPts val="995"/>
              </a:spcAft>
            </a:pPr>
            <a:r>
              <a:rPr lang="en-CA" sz="1000" b="1" dirty="0" smtClean="0">
                <a:latin typeface="Arial"/>
                <a:ea typeface="Calibri"/>
                <a:cs typeface="Times New Roman"/>
              </a:rPr>
              <a:t>Answer</a:t>
            </a:r>
            <a:r>
              <a:rPr lang="en-CA" sz="1000" dirty="0" smtClean="0">
                <a:latin typeface="Arial"/>
                <a:ea typeface="Calibri"/>
                <a:cs typeface="Segoe UI"/>
              </a:rPr>
              <a:t>: You would need to create fifteen file permissions.</a:t>
            </a:r>
            <a:endParaRPr lang="en-CA" sz="1000" dirty="0" smtClean="0">
              <a:latin typeface="Arial"/>
              <a:ea typeface="Calibri"/>
              <a:cs typeface="Times New Roman"/>
            </a:endParaRPr>
          </a:p>
          <a:p>
            <a:pPr marL="228600" marR="0" lvl="0" indent="-228600">
              <a:lnSpc>
                <a:spcPct val="115000"/>
              </a:lnSpc>
              <a:spcBef>
                <a:spcPts val="0"/>
              </a:spcBef>
              <a:spcAft>
                <a:spcPts val="995"/>
              </a:spcAft>
            </a:pPr>
            <a:r>
              <a:rPr lang="en-US" sz="1000" dirty="0" smtClean="0">
                <a:effectLst/>
                <a:latin typeface="Arial"/>
                <a:ea typeface="Times New Roman"/>
                <a:cs typeface="Segoe UI"/>
              </a:rPr>
              <a:t>2.	Draw a circle around the five users in each domain, explaining that the circles represent global groups. </a:t>
            </a:r>
            <a:endParaRPr lang="en-CA" sz="1000" dirty="0" smtClean="0">
              <a:effectLst/>
              <a:latin typeface="Arial"/>
              <a:ea typeface="Times New Roman"/>
              <a:cs typeface="Times New Roman"/>
            </a:endParaRPr>
          </a:p>
          <a:p>
            <a:pPr marL="228600" marR="0">
              <a:lnSpc>
                <a:spcPct val="115000"/>
              </a:lnSpc>
              <a:spcBef>
                <a:spcPts val="0"/>
              </a:spcBef>
              <a:spcAft>
                <a:spcPts val="995"/>
              </a:spcAft>
            </a:pPr>
            <a:r>
              <a:rPr lang="en-CA" sz="1000" b="1" dirty="0" smtClean="0">
                <a:latin typeface="Arial"/>
                <a:ea typeface="Calibri"/>
                <a:cs typeface="Times New Roman"/>
              </a:rPr>
              <a:t>Question</a:t>
            </a:r>
            <a:r>
              <a:rPr lang="en-CA" sz="1000" dirty="0" smtClean="0">
                <a:latin typeface="Arial"/>
                <a:ea typeface="Calibri"/>
                <a:cs typeface="Segoe UI"/>
              </a:rPr>
              <a:t>: How many permissions on the file would you need to assign at the global group level?</a:t>
            </a:r>
            <a:endParaRPr lang="en-CA" sz="1000" dirty="0" smtClean="0">
              <a:latin typeface="Arial"/>
              <a:ea typeface="Calibri"/>
              <a:cs typeface="Times New Roman"/>
            </a:endParaRPr>
          </a:p>
          <a:p>
            <a:pPr marL="228600" marR="0">
              <a:lnSpc>
                <a:spcPct val="115000"/>
              </a:lnSpc>
              <a:spcBef>
                <a:spcPts val="0"/>
              </a:spcBef>
              <a:spcAft>
                <a:spcPts val="995"/>
              </a:spcAft>
            </a:pPr>
            <a:r>
              <a:rPr lang="en-CA" sz="1000" b="1" dirty="0" smtClean="0">
                <a:latin typeface="Arial"/>
                <a:ea typeface="Calibri"/>
                <a:cs typeface="Times New Roman"/>
              </a:rPr>
              <a:t>Answer</a:t>
            </a:r>
            <a:r>
              <a:rPr lang="en-CA" sz="1000" dirty="0" smtClean="0">
                <a:latin typeface="Arial"/>
                <a:ea typeface="Calibri"/>
                <a:cs typeface="Segoe UI"/>
              </a:rPr>
              <a:t>: You would need to assign three permissions.</a:t>
            </a:r>
            <a:endParaRPr lang="en-CA" sz="1000" dirty="0" smtClean="0">
              <a:latin typeface="Arial"/>
              <a:ea typeface="Calibri"/>
              <a:cs typeface="Times New Roman"/>
            </a:endParaRPr>
          </a:p>
          <a:p>
            <a:pPr marL="228600" marR="0" lvl="0" indent="-228600">
              <a:lnSpc>
                <a:spcPct val="115000"/>
              </a:lnSpc>
              <a:spcBef>
                <a:spcPts val="0"/>
              </a:spcBef>
              <a:spcAft>
                <a:spcPts val="995"/>
              </a:spcAft>
            </a:pPr>
            <a:r>
              <a:rPr lang="en-US" sz="1000" dirty="0" smtClean="0">
                <a:effectLst/>
                <a:latin typeface="Arial"/>
                <a:ea typeface="Times New Roman"/>
                <a:cs typeface="Segoe UI"/>
              </a:rPr>
              <a:t>3.	Draw a circle adjacent to the file. Draw arrows from your global groups to this circle, indicating that you have added these groups to a local group in the resource holding domain. </a:t>
            </a:r>
            <a:endParaRPr lang="en-CA" sz="1000" dirty="0" smtClean="0">
              <a:effectLst/>
              <a:latin typeface="Arial"/>
              <a:ea typeface="Times New Roman"/>
              <a:cs typeface="Times New Roman"/>
            </a:endParaRPr>
          </a:p>
          <a:p>
            <a:pPr marL="228600" marR="0">
              <a:lnSpc>
                <a:spcPct val="115000"/>
              </a:lnSpc>
              <a:spcBef>
                <a:spcPts val="0"/>
              </a:spcBef>
              <a:spcAft>
                <a:spcPts val="1000"/>
              </a:spcAft>
            </a:pPr>
            <a:r>
              <a:rPr lang="en-CA" sz="1000" b="1" dirty="0" smtClean="0">
                <a:latin typeface="Arial"/>
                <a:ea typeface="Calibri"/>
                <a:cs typeface="Times New Roman"/>
              </a:rPr>
              <a:t>Question</a:t>
            </a:r>
            <a:r>
              <a:rPr lang="en-CA" sz="1000" dirty="0" smtClean="0">
                <a:latin typeface="Arial"/>
                <a:ea typeface="Calibri"/>
                <a:cs typeface="Segoe UI"/>
              </a:rPr>
              <a:t>: How many permissions must you assign to the local group?</a:t>
            </a:r>
            <a:endParaRPr lang="en-CA" sz="1000" dirty="0" smtClean="0">
              <a:latin typeface="Arial"/>
              <a:ea typeface="Calibri"/>
              <a:cs typeface="Times New Roman"/>
            </a:endParaRPr>
          </a:p>
          <a:p>
            <a:pPr marL="228600" marR="0">
              <a:lnSpc>
                <a:spcPct val="115000"/>
              </a:lnSpc>
              <a:spcBef>
                <a:spcPts val="0"/>
              </a:spcBef>
              <a:spcAft>
                <a:spcPts val="1000"/>
              </a:spcAft>
            </a:pPr>
            <a:r>
              <a:rPr lang="en-CA" sz="1000" b="1" dirty="0" smtClean="0">
                <a:latin typeface="Arial"/>
                <a:ea typeface="Calibri"/>
                <a:cs typeface="Times New Roman"/>
              </a:rPr>
              <a:t>Answer</a:t>
            </a:r>
            <a:r>
              <a:rPr lang="en-CA" sz="1000" dirty="0" smtClean="0">
                <a:latin typeface="Arial"/>
                <a:ea typeface="Calibri"/>
                <a:cs typeface="Segoe UI"/>
              </a:rPr>
              <a:t>: You must assign one permission to the local group.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3509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smtClean="0">
                <a:latin typeface="Arial"/>
                <a:ea typeface="Calibri"/>
                <a:cs typeface="Segoe UI"/>
              </a:rPr>
              <a:t>Show your students </a:t>
            </a:r>
            <a:r>
              <a:rPr lang="en-CA" sz="1000" dirty="0">
                <a:latin typeface="Arial"/>
                <a:ea typeface="Calibri"/>
                <a:cs typeface="Segoe UI"/>
              </a:rPr>
              <a:t>the groups mentioned on the slide as you discuss them.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97116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Show your students the groups that are mentioned on the slide, as you discuss them.</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57342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There are no demonstrations within this lesson. As you work your way through the content, consider performing small, impromptu demonstrations to help reinforce the content.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221383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opening Active Directory Users and Computers or Active Directory Administrative Center and demonstrating the default location for computer objects.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93463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Emphasize the best practice of creating custom OUs for computer objects, rather than relying on the default Computers container.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Help students understand just enough about delegation (assigning permissions to OUs) and about configuration (linking GPOs to OUs) to understand how they might choose to design OU branches for clients and servers. Later modules go into more detail about Group Policy and delegation, and their impact on OU design. Do not go into too much detail here, but rather use the opportunity to introduce students to these concepts.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94069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the process of delegating control over computer creation and deletion.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09176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Explain to students that the secure channel between a computer and a domain controller is used for all communication with the domain, including authentication of a user logon to the computer. The secure channel is established when the computer authenticates to the domain by using its user name and password. Like users, computers have logon names and passwords. If the computer is unable to log on successfully, the secure channel is not established. The effect is similar to when a user enters the wrong user name or password. In both circumstances, the user is not able to authenticate to the domain.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There are several scenarios during which the secure channel can be broken. Three of them are listed on the slide.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is not listed on the slide is </a:t>
            </a:r>
            <a:r>
              <a:rPr lang="en-CA" sz="1000" i="1" dirty="0">
                <a:latin typeface="Arial"/>
                <a:ea typeface="Calibri"/>
                <a:cs typeface="Times New Roman"/>
              </a:rPr>
              <a:t>Administrator errors in AD DS</a:t>
            </a:r>
            <a:r>
              <a:rPr lang="en-CA" sz="1000" dirty="0">
                <a:latin typeface="Arial"/>
                <a:ea typeface="Calibri"/>
                <a:cs typeface="Segoe UI"/>
              </a:rPr>
              <a:t>. These can include dangerous Active Directory actions, such as rolling back a domain controller that is running a snapshot. You should mention that there are several ways for an administrator to damage AD DS (manually, automatically, intentionally, or accidentally), and damage might become apparent with broken secure channels.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pPr>
            <a:r>
              <a:rPr lang="en-CA" sz="1000" dirty="0">
                <a:latin typeface="Arial"/>
                <a:ea typeface="Calibri"/>
                <a:cs typeface="Segoe UI"/>
              </a:rPr>
              <a:t>Ask students:</a:t>
            </a:r>
            <a:endParaRPr lang="en-CA" sz="1000" dirty="0">
              <a:latin typeface="Arial"/>
              <a:ea typeface="Calibri"/>
              <a:cs typeface="Times New Roman"/>
            </a:endParaRPr>
          </a:p>
          <a:p>
            <a:pPr marL="342900" marR="0" lvl="0" indent="-342900">
              <a:lnSpc>
                <a:spcPct val="115000"/>
              </a:lnSpc>
              <a:spcBef>
                <a:spcPts val="0"/>
              </a:spcBef>
              <a:buFont typeface="Symbol"/>
              <a:buChar char=""/>
            </a:pPr>
            <a:r>
              <a:rPr lang="en-US" sz="1000" dirty="0" smtClean="0">
                <a:effectLst/>
                <a:latin typeface="Arial"/>
                <a:ea typeface="Times New Roman"/>
                <a:cs typeface="Segoe UI"/>
              </a:rPr>
              <a:t>What scenarios have you encountered in which you identified that the secure channel was broken? </a:t>
            </a:r>
            <a:endParaRPr lang="en-CA" sz="1000" dirty="0" smtClean="0">
              <a:effectLst/>
              <a:latin typeface="Arial"/>
              <a:ea typeface="Times New Roman"/>
              <a:cs typeface="Times New Roman"/>
            </a:endParaRPr>
          </a:p>
          <a:p>
            <a:pPr marL="342900" marR="0" lvl="0" indent="-342900">
              <a:lnSpc>
                <a:spcPct val="115000"/>
              </a:lnSpc>
              <a:spcBef>
                <a:spcPts val="0"/>
              </a:spcBef>
              <a:spcAft>
                <a:spcPts val="600"/>
              </a:spcAft>
              <a:buFont typeface="Symbol"/>
              <a:buChar char=""/>
            </a:pPr>
            <a:r>
              <a:rPr lang="en-US" sz="1000" dirty="0" smtClean="0">
                <a:effectLst/>
                <a:latin typeface="Arial"/>
                <a:ea typeface="Times New Roman"/>
                <a:cs typeface="Segoe UI"/>
              </a:rPr>
              <a:t>How did you know the secure channel was broken?</a:t>
            </a:r>
            <a:endParaRPr lang="en-CA" sz="1000" dirty="0" smtClean="0">
              <a:effectLst/>
              <a:latin typeface="Arial"/>
              <a:ea typeface="Times New Roman"/>
              <a:cs typeface="Times New Roman"/>
            </a:endParaRPr>
          </a:p>
          <a:p>
            <a:pPr>
              <a:lnSpc>
                <a:spcPct val="115000"/>
              </a:lnSpc>
            </a:pPr>
            <a:r>
              <a:rPr lang="en-CA" sz="1000" dirty="0">
                <a:latin typeface="Arial"/>
                <a:ea typeface="Calibri"/>
                <a:cs typeface="Segoe UI"/>
              </a:rPr>
              <a:t>After students have shared their experiences, ask the question a slightly different way: </a:t>
            </a:r>
            <a:endParaRPr lang="en-CA"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What scenarios have caused you to remove a computer from the domain, and then rejoin it to the domain? </a:t>
            </a:r>
            <a:endParaRPr lang="en-CA" sz="1000" dirty="0" smtClean="0">
              <a:effectLst/>
              <a:latin typeface="Arial"/>
              <a:ea typeface="Times New Roman"/>
              <a:cs typeface="Times New Roman"/>
            </a:endParaRPr>
          </a:p>
          <a:p>
            <a:pPr>
              <a:lnSpc>
                <a:spcPct val="115000"/>
              </a:lnSpc>
              <a:spcAft>
                <a:spcPts val="995"/>
              </a:spcAft>
            </a:pPr>
            <a:r>
              <a:rPr lang="en-CA" sz="1000" dirty="0">
                <a:latin typeface="Arial"/>
                <a:ea typeface="Calibri"/>
                <a:cs typeface="Segoe UI"/>
              </a:rPr>
              <a:t>This is a very common technique that administrators use to reset a secure channel. They often do not realize what they are actually doing when they remove the computer and then rejoin the domain.</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If students have not already mentioned the logon message that states, “The trust relationship between the workstation and the primary domain failed,” ask the students the following question:</a:t>
            </a:r>
            <a:endParaRPr lang="en-CA"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Have you ever tried to log on to the domain and received a message telling you that the computer could not talk to the domain? What messages did you receive?</a:t>
            </a:r>
            <a:endParaRPr lang="en-CA" sz="1000" dirty="0" smtClean="0">
              <a:effectLst/>
              <a:latin typeface="Arial"/>
              <a:ea typeface="Times New Roman"/>
              <a:cs typeface="Times New Roman"/>
            </a:endParaRPr>
          </a:p>
          <a:p>
            <a:pPr lvl="0">
              <a:lnSpc>
                <a:spcPct val="115000"/>
              </a:lnSpc>
              <a:spcAft>
                <a:spcPts val="1000"/>
              </a:spcAft>
            </a:pPr>
            <a:r>
              <a:rPr lang="en-CA" sz="1000" dirty="0">
                <a:latin typeface="Arial"/>
                <a:ea typeface="Calibri"/>
                <a:cs typeface="Segoe UI"/>
              </a:rPr>
              <a:t>Help students delineate messages such as “A domain controller is not available,” which is typically </a:t>
            </a:r>
            <a:r>
              <a:rPr lang="en-CA" sz="1000" dirty="0" smtClean="0">
                <a:latin typeface="Arial"/>
                <a:ea typeface="Calibri"/>
                <a:cs typeface="Segoe UI"/>
              </a:rPr>
              <a:t>the </a:t>
            </a:r>
            <a:r>
              <a:rPr lang="en-CA" sz="1000" dirty="0">
                <a:solidFill>
                  <a:prstClr val="black"/>
                </a:solidFill>
                <a:latin typeface="Arial"/>
                <a:ea typeface="Calibri"/>
                <a:cs typeface="Segoe UI"/>
              </a:rPr>
              <a:t>result of networking connectivity problems, from messages that mention trust with the domain or otherwise indicate problems with the secure channel.</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With these setups, move on to the next slide</a:t>
            </a:r>
            <a:r>
              <a:rPr lang="en-CA" sz="1000" dirty="0" smtClean="0">
                <a:solidFill>
                  <a:prstClr val="black"/>
                </a:solidFill>
                <a:latin typeface="Arial"/>
                <a:ea typeface="Calibri"/>
                <a:cs typeface="Segoe UI"/>
              </a:rPr>
              <a:t>.</a:t>
            </a:r>
            <a:endParaRPr lang="en-CA" sz="1000" dirty="0"/>
          </a:p>
        </p:txBody>
      </p:sp>
      <p:sp>
        <p:nvSpPr>
          <p:cNvPr id="4" name="Slide Number Placeholder 3"/>
          <p:cNvSpPr>
            <a:spLocks noGrp="1"/>
          </p:cNvSpPr>
          <p:nvPr>
            <p:ph type="sldNum" sz="quarter" idx="10"/>
          </p:nvPr>
        </p:nvSpPr>
        <p:spPr/>
        <p:txBody>
          <a:bodyPr/>
          <a:lstStyle/>
          <a:p>
            <a:fld id="{FE5F5823-5933-429A-8912-22BAE1FAB3D0}"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46375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A </a:t>
            </a:r>
            <a:r>
              <a:rPr lang="en-CA" sz="1000" i="1" dirty="0">
                <a:latin typeface="Arial"/>
                <a:ea typeface="Calibri"/>
                <a:cs typeface="Times New Roman"/>
              </a:rPr>
              <a:t>broken</a:t>
            </a:r>
            <a:r>
              <a:rPr lang="en-CA" sz="1000" dirty="0">
                <a:latin typeface="Arial"/>
                <a:ea typeface="Calibri"/>
                <a:cs typeface="Segoe UI"/>
              </a:rPr>
              <a:t> computer account manifests itself with a variety of symptoms, error messages, and event‑log entries.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a user might be able to log on to a machine with a broken secure channel using cached credentials, but they will experience other strange behavior, because authentication cannot use Kerberos version 5 (V5) protocol without a functioning secure channel.</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Because </a:t>
            </a:r>
            <a:r>
              <a:rPr lang="en-CA" sz="1000" dirty="0">
                <a:latin typeface="Arial"/>
                <a:ea typeface="Calibri"/>
                <a:cs typeface="Times New Roman"/>
              </a:rPr>
              <a:t>NLTest.exe</a:t>
            </a:r>
            <a:r>
              <a:rPr lang="en-CA" sz="1000" b="1" dirty="0">
                <a:latin typeface="Arial"/>
                <a:ea typeface="Calibri"/>
                <a:cs typeface="Times New Roman"/>
              </a:rPr>
              <a:t> </a:t>
            </a:r>
            <a:r>
              <a:rPr lang="en-CA" sz="1000" dirty="0">
                <a:latin typeface="Arial"/>
                <a:ea typeface="Calibri"/>
                <a:cs typeface="Segoe UI"/>
              </a:rPr>
              <a:t>and</a:t>
            </a:r>
            <a:r>
              <a:rPr lang="en-CA" sz="1000" b="1" dirty="0">
                <a:latin typeface="Arial"/>
                <a:ea typeface="Calibri"/>
                <a:cs typeface="Times New Roman"/>
              </a:rPr>
              <a:t> </a:t>
            </a:r>
            <a:r>
              <a:rPr lang="en-CA" sz="1000" dirty="0">
                <a:latin typeface="Arial"/>
                <a:ea typeface="Calibri"/>
                <a:cs typeface="Times New Roman"/>
              </a:rPr>
              <a:t>NetDom.exe</a:t>
            </a:r>
            <a:r>
              <a:rPr lang="en-CA" sz="1000" dirty="0">
                <a:latin typeface="Arial"/>
                <a:ea typeface="Calibri"/>
                <a:cs typeface="Segoe UI"/>
              </a:rPr>
              <a:t> reset the secure channel without requiring a reboot, you should try those commands first. Only if you are not successful should you use the Reset Account command or DSMod.exe to reset the computer account.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Resetting the secure channel requires the Reset Password permission on the computer object.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1400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E5F5823-5933-429A-8912-22BAE1FAB3D0}"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4167708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This lesson describes the purpose of domain controllers and introduces the concept of the global catalog. It also describes in detail the logon process. This lesson covers the importance of DNS, particularly service resource (SRV) records, to the logon process. It also examines various operations master roles and how they contribute to the functioning of the AD DS domain.</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Why would you make a domain controller a global catalog server?</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Queries that are directed at the forest (rather than the domain) need to be directed to a global catalog server. This is because a domain controller that is not a global catalog only holds information about the objects in its own domain. As a best practice, you should configure every domain controller to be a global catalog, even in a single domain forest.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418903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smtClean="0">
                <a:latin typeface="Arial"/>
                <a:ea typeface="Calibri"/>
                <a:cs typeface="Segoe UI"/>
              </a:rPr>
              <a:t>Emphasize </a:t>
            </a:r>
            <a:r>
              <a:rPr lang="en-CA" sz="1000" dirty="0">
                <a:latin typeface="Arial"/>
                <a:ea typeface="Calibri"/>
                <a:cs typeface="Segoe UI"/>
              </a:rPr>
              <a:t>to students that the database and services are stored on servers called domain controllers.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Domain controllers—servers that perform the AD DS role—host the Active Directory database, SYSVOL, the Kerberos authentication service and other Active Directory services. For redundancy purposes, it is best to have at least two available domain controllers.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Highlight that all domain controllers in a domain essentially are equal. Each domain controller contains a copy of the directory store, and updates can be made to the AD DS data on all domain controllers except for RODCs.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Emphasize the importance of having multiple domain controllers in each domain. This provides load balancing, but more importantly, it also provides recoverability if a server failure occurs.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all domain controllers engage in authentication and authorization, thus making it a redundant system with fewer fail points.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This topic does not provide much information about best practices. If students are interested, you can go into more detail about installing domain controllers in remote sites to protect against an unavailable wide area network (WAN) connection. You can also talk about increasing the number of domain controllers to account for redundancy and performance.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415400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smtClean="0">
                <a:latin typeface="Arial"/>
                <a:ea typeface="Calibri"/>
                <a:cs typeface="Times New Roman"/>
              </a:rPr>
              <a:t>Describe </a:t>
            </a:r>
            <a:r>
              <a:rPr lang="en-CA" sz="1000" dirty="0">
                <a:latin typeface="Arial"/>
                <a:ea typeface="Calibri"/>
                <a:cs typeface="Times New Roman"/>
              </a:rPr>
              <a:t>the role of the global catalog server when searching for objects across domains in a forest. Define a global catalog as a domain controller that replicates the partial attribute set for each domain in the forest. The domain controller does not need the partial attribute set for its own domain because it already has the full copy of the domain database, and only needs the changes made to other domains. That is why, in a single domain environment, making every domain controller a global catalog server adds no significant replication.</a:t>
            </a: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Should a domain controller be a global catalog?</a:t>
            </a: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Every domain controller should be a global catalog. (In some extreme situations, there might be a reason not to do so.) However, most large, distributed organizations are doing just that, so it also makes sense for less complex, smaller organizations.</a:t>
            </a:r>
          </a:p>
        </p:txBody>
      </p:sp>
      <p:sp>
        <p:nvSpPr>
          <p:cNvPr id="4" name="Slide Number Placeholder 3"/>
          <p:cNvSpPr>
            <a:spLocks noGrp="1"/>
          </p:cNvSpPr>
          <p:nvPr>
            <p:ph type="sldNum" sz="quarter" idx="10"/>
          </p:nvPr>
        </p:nvSpPr>
        <p:spPr/>
        <p:txBody>
          <a:bodyPr/>
          <a:lstStyle/>
          <a:p>
            <a:fld id="{EB6DA120-2C06-42C3-B7F8-D462F92C9E9C}"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251828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Use this slide to illustrate how the logon process works. </a:t>
            </a:r>
            <a:endParaRPr lang="en-CA"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 the first phase, the user account is authenticated to DC1. </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 the second phase, the user account applies to the domain controller for a ticket to gain authorization to connect with the local computer.</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A centralized directory service such as AD DS provides a single identity store, authentication service, and point of management for administration.</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Emphasize the advantages of a single identity store for security and manageability.</a:t>
            </a:r>
            <a:r>
              <a:rPr lang="en-US" sz="1000" b="1" dirty="0" smtClean="0">
                <a:effectLst/>
                <a:latin typeface="Arial"/>
                <a:ea typeface="Times New Roman"/>
                <a:cs typeface="Times New Roman"/>
              </a:rPr>
              <a:t> </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938580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Discuss each of the operations master roles in as much depth as you feel is appropriate for the students.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Be sure to point out that most master roles are so specific that the master could be offline for a while without causing any problems. For example, you do not need the schema master until you make changes to the schema, and you do not need the domain naming master until you add or remove a domain in the forest.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Point out that other domain services can be slowed or disrupted if a domain controller is offline and not available. Be sure to point out to students that these roles all run on a domain controller, so the loss of a domain controller could cause serious problems.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Domain </a:t>
            </a:r>
            <a:r>
              <a:rPr lang="en-CA" sz="1000" dirty="0">
                <a:latin typeface="Arial"/>
                <a:ea typeface="Calibri"/>
                <a:cs typeface="Times New Roman"/>
              </a:rPr>
              <a:t>Flexible Single Master Operations (</a:t>
            </a:r>
            <a:r>
              <a:rPr lang="en-CA" sz="1000" dirty="0">
                <a:latin typeface="Arial"/>
                <a:ea typeface="Calibri"/>
                <a:cs typeface="Segoe UI"/>
              </a:rPr>
              <a:t>FSMOs) are needed on a more regular basis than those in the forest root domain, particularly the primary domain controller (PDC) emulator.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relative ID (RID) master provides a pool of RIDs to each domain controller. If this master is not available, eventually a domain controller will attempt to create an account and will be unable to do so.</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Talk through the five PDC functions to the level of detail that is provided in the student handbook. Enforce that if the PDC emulator master is not available or is slow to respond, you are more likely to have issues in the domain.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can find which domain controllers are FSMO holders by typing the following at a command prompt, and then pressing Enter</a:t>
            </a:r>
            <a:r>
              <a:rPr lang="en-CA" sz="1000" dirty="0" smtClean="0">
                <a:latin typeface="Arial"/>
                <a:ea typeface="Calibri"/>
                <a:cs typeface="Times New Roman"/>
              </a:rPr>
              <a:t>:</a:t>
            </a:r>
          </a:p>
          <a:p>
            <a:pPr>
              <a:lnSpc>
                <a:spcPct val="115000"/>
              </a:lnSpc>
              <a:spcAft>
                <a:spcPts val="1000"/>
              </a:spcAft>
            </a:pPr>
            <a:r>
              <a:rPr lang="en-CA" sz="1000" b="1" dirty="0" smtClean="0">
                <a:latin typeface="Arial"/>
                <a:ea typeface="Calibri"/>
                <a:cs typeface="Times New Roman"/>
              </a:rPr>
              <a:t>Netdom </a:t>
            </a:r>
            <a:r>
              <a:rPr lang="en-CA" sz="1000" b="1" dirty="0">
                <a:latin typeface="Arial"/>
                <a:ea typeface="Calibri"/>
                <a:cs typeface="Times New Roman"/>
              </a:rPr>
              <a:t>query </a:t>
            </a:r>
            <a:r>
              <a:rPr lang="en-CA" sz="1000" b="1" dirty="0" smtClean="0">
                <a:latin typeface="Arial"/>
                <a:ea typeface="Calibri"/>
                <a:cs typeface="Times New Roman"/>
              </a:rPr>
              <a:t>fsmo</a:t>
            </a:r>
          </a:p>
        </p:txBody>
      </p:sp>
      <p:sp>
        <p:nvSpPr>
          <p:cNvPr id="4" name="Slide Number Placeholder 3"/>
          <p:cNvSpPr>
            <a:spLocks noGrp="1"/>
          </p:cNvSpPr>
          <p:nvPr>
            <p:ph type="sldNum" sz="quarter" idx="10"/>
          </p:nvPr>
        </p:nvSpPr>
        <p:spPr/>
        <p:txBody>
          <a:bodyPr/>
          <a:lstStyle/>
          <a:p>
            <a:fld id="{EB6DA120-2C06-42C3-B7F8-D462F92C9E9C}"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54351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smtClean="0">
                <a:solidFill>
                  <a:srgbClr val="000000"/>
                </a:solidFill>
                <a:latin typeface="Arial"/>
                <a:ea typeface="Calibri"/>
                <a:cs typeface="Segoe UI"/>
              </a:rPr>
              <a:t>Depending </a:t>
            </a:r>
            <a:r>
              <a:rPr lang="en-CA" sz="1000" dirty="0">
                <a:solidFill>
                  <a:srgbClr val="000000"/>
                </a:solidFill>
                <a:latin typeface="Arial"/>
                <a:ea typeface="Calibri"/>
                <a:cs typeface="Segoe UI"/>
              </a:rPr>
              <a:t>on the students’ experience with AD DS, you might have to explain in more detail the implications of no longer being able to run the </a:t>
            </a:r>
            <a:r>
              <a:rPr lang="en-CA" sz="1000" b="1" dirty="0">
                <a:latin typeface="Arial"/>
                <a:ea typeface="Calibri"/>
                <a:cs typeface="Times New Roman"/>
              </a:rPr>
              <a:t>dcpromo.exe</a:t>
            </a:r>
            <a:r>
              <a:rPr lang="en-CA" sz="1000" dirty="0">
                <a:solidFill>
                  <a:srgbClr val="000000"/>
                </a:solidFill>
                <a:latin typeface="Arial"/>
                <a:ea typeface="Calibri"/>
                <a:cs typeface="Segoe UI"/>
              </a:rPr>
              <a:t> tool as a GUI wizard. This tool is only used in Windows Server 2012 for an unattended installation. Mention to students that you can remotely promote a server to be a domain controller by using Server Manager running on Windows Server 2012.</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Emphasize to the students that this module is only concerned with installing domain controllers by using the GUI tools. There are other ways of installing domain controllers by using scripting tools such as Windows PowerShell</a:t>
            </a:r>
            <a:r>
              <a:rPr lang="en-CA" sz="1000" baseline="30000" dirty="0">
                <a:solidFill>
                  <a:srgbClr val="000000"/>
                </a:solidFill>
                <a:latin typeface="Arial"/>
                <a:ea typeface="Calibri"/>
                <a:cs typeface="Segoe UI"/>
              </a:rPr>
              <a:t>®</a:t>
            </a:r>
            <a:r>
              <a:rPr lang="en-CA" sz="1000" dirty="0">
                <a:solidFill>
                  <a:srgbClr val="000000"/>
                </a:solidFill>
                <a:latin typeface="Arial"/>
                <a:ea typeface="Calibri"/>
                <a:cs typeface="Segoe UI"/>
              </a:rPr>
              <a:t> or VBScript.</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is the reason to specify the Directory Services Restore Mode password?</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If the AD DS database must be restored from backup, the domain controller must be restarted into Directory Services Restore Mode. You then must use the Directory Services Restore Mode password to log on to the domain controller when it starts in Directory Services Restore Mode.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051824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Use Server Manager to run through the initial process of installing an AD DS domain controller. Show the option to choose the local server or a remote server from the server pool. Explain that the initial pass installs the binaries for AD DS, and then you can continue to configure the AD DS installation.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656014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Describe the command displayed on the slide, and refer to the answer file (answerfile.txt). Remind the students that </a:t>
            </a:r>
            <a:r>
              <a:rPr lang="en-CA" sz="1000" dirty="0">
                <a:latin typeface="Arial"/>
                <a:ea typeface="Calibri"/>
                <a:cs typeface="Times New Roman"/>
              </a:rPr>
              <a:t>dcpromo.exe</a:t>
            </a:r>
            <a:r>
              <a:rPr lang="en-CA" sz="1000" dirty="0">
                <a:latin typeface="Arial"/>
                <a:ea typeface="Calibri"/>
                <a:cs typeface="Segoe UI"/>
              </a:rPr>
              <a:t> cannot be used in GUI format in Windows Server 2012, but can still be typed at a command prompt when doing an unattended install.</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961239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B6DA120-2C06-42C3-B7F8-D462F92C9E9C}"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970847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P</a:t>
            </a:r>
            <a:r>
              <a:rPr lang="en-CA" sz="1000" dirty="0">
                <a:solidFill>
                  <a:srgbClr val="000000"/>
                </a:solidFill>
                <a:latin typeface="Arial"/>
                <a:ea typeface="Calibri"/>
                <a:cs typeface="Segoe UI"/>
              </a:rPr>
              <a:t>oint out to students that because they are installing the domain controller using the IFM method, they should select the </a:t>
            </a:r>
            <a:r>
              <a:rPr lang="en-CA" sz="1000" b="1" dirty="0">
                <a:latin typeface="Arial"/>
                <a:ea typeface="Calibri"/>
                <a:cs typeface="Times New Roman"/>
              </a:rPr>
              <a:t>Install from media path</a:t>
            </a:r>
            <a:r>
              <a:rPr lang="en-CA" sz="1000" dirty="0">
                <a:solidFill>
                  <a:srgbClr val="000000"/>
                </a:solidFill>
                <a:latin typeface="Arial"/>
                <a:ea typeface="Calibri"/>
                <a:cs typeface="Segoe UI"/>
              </a:rPr>
              <a:t> check box. The next step is to type the path to the snapshot file in the </a:t>
            </a:r>
            <a:r>
              <a:rPr lang="en-CA" sz="1000" b="1" dirty="0">
                <a:latin typeface="Arial"/>
                <a:ea typeface="Calibri"/>
                <a:cs typeface="Times New Roman"/>
              </a:rPr>
              <a:t>Install from media path</a:t>
            </a:r>
            <a:r>
              <a:rPr lang="en-CA" sz="1000" dirty="0">
                <a:solidFill>
                  <a:srgbClr val="000000"/>
                </a:solidFill>
                <a:latin typeface="Arial"/>
                <a:ea typeface="Calibri"/>
                <a:cs typeface="Segoe UI"/>
              </a:rPr>
              <a:t> box.</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6DA120-2C06-42C3-B7F8-D462F92C9E9C}"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01571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One way to approach this lesson’s content is to make the demonstrations your focus. Start the demonstrations, and then discuss the content in the topics as you proceed. This might take a couple of practices before you can perform the demonstrations without reference to the notes pages, but it makes the lesson a more engaging experience for the students.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686569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Segoe UI"/>
              </a:rPr>
              <a:t>Note:</a:t>
            </a:r>
            <a:r>
              <a:rPr lang="en-US" sz="1000" dirty="0">
                <a:latin typeface="Arial"/>
                <a:ea typeface="Calibri"/>
                <a:cs typeface="Segoe UI"/>
              </a:rPr>
              <a:t> You may find that some students are familiar with some of this content, particularly those who have recently attended course 20410A. If this is the case, then use the lesson as a review.</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lesson, you will provide an overview of Group Policy. The goal of this lesson is to introduce the core concepts, terms, and components of Group Policy, so that students have a big-picture understanding of Group Policy. They must see the overview, and have a feeling for the pieces and how they fit together.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Do not go into too much detail about any one concept, term, or component. Remaining lessons in this module provide greater detail about each concept, term, and component.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 highly recommend that you read the text in the student handbook for this lesson, and use that text as a guide or even as a script for delivering this module. The text provides just enough detail to get students on the same page, regardless of their previous experience levels.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 also highly recommended that, rather than stepping through slides, you demonstrate as much as possible live in the user interface as you discuss policy settings, GPOs, and GPO links. Again, the text in the student handbook provides a guide for this demonstration. You can use the policy setting that restricts access to the registry tools, and then follow that through a GPO, linking the GPO to an organizational unit (OU), and then perhaps even showing the results of the GPO on a client.</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Demonstration</a:t>
            </a:r>
          </a:p>
          <a:p>
            <a:pPr>
              <a:lnSpc>
                <a:spcPct val="115000"/>
              </a:lnSpc>
              <a:spcAft>
                <a:spcPts val="1000"/>
              </a:spcAft>
            </a:pPr>
            <a:r>
              <a:rPr lang="en-US" sz="1000" dirty="0">
                <a:latin typeface="Arial"/>
                <a:ea typeface="Calibri"/>
                <a:cs typeface="Segoe UI"/>
              </a:rPr>
              <a:t>Consider starting the lesson with the demonstration “How to create a GPO and Configure GPO Settings” that appears at the end of this lesson. Use that as the basis for talking through the content on this lesson’s topics.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2308760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Because there are so many components within Group Policy, it is helpful to start by taking a step back from the technology, and making sure that students understand the broad concept and business value of configuration management.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By presenting configuration management as three elements—setting, scope, and application—you create a framework in students’ minds for understanding the role of each Group Policy component.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Explain that configuration management, and Group Policy in particular, enables information technology (IT) administrators to automate the management of users and computers. This simplifies administrative tasks and reduces IT costs. Administrators can implement security settings, enforce IT policies, and distribute software consistently for the local computer or across a given site, domain, or range of OUs.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Information Assurance topic that builds the case for GPO usage is configuration management. This is an industry best practice that requires emphasis.</a:t>
            </a:r>
            <a:r>
              <a:rPr lang="en-US" sz="1000" dirty="0">
                <a:latin typeface="Arial"/>
                <a:ea typeface="Calibri"/>
                <a:cs typeface="Times New Roman"/>
              </a:rPr>
              <a:t> </a:t>
            </a:r>
            <a:r>
              <a:rPr lang="en-US" sz="1000" dirty="0">
                <a:latin typeface="Arial"/>
                <a:ea typeface="Calibri"/>
                <a:cs typeface="Segoe UI"/>
              </a:rPr>
              <a:t>Resultant Set of Policy (RSoP) also is good documentation for the standardization of computers and user accounts. Furthermore, this is a good place to mention the how an organization’s security posture improves with the use of effective Group Policy. GPOs also are a method for mitigating the risk associated with specific security threats that organizations 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3017088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Consider demonstrating the Group Policy Management Editor on LON-DC1 while you discuss this and subsequent topics.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1081958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Consider demonstrating some of the settings that the slide lists.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2799346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Consider demonstrating each point in the slide to help to reinforce student understanding.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193224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a GPO, and all of the settings that it contains, does not take effect until you have defined its scope. The first step to scoping a GPO is linking it to a site, domain, or OU. Introduce students to the mnemonic, Site-Domain-OU (SDOU).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Stress that GPOs apply to users and computers only, and not to groups, despite the </a:t>
            </a:r>
            <a:r>
              <a:rPr lang="en-US" sz="1000" i="1" dirty="0">
                <a:latin typeface="Arial"/>
                <a:ea typeface="Calibri"/>
                <a:cs typeface="Times New Roman"/>
              </a:rPr>
              <a:t>Group Policy </a:t>
            </a:r>
            <a:r>
              <a:rPr lang="en-US" sz="1000" dirty="0">
                <a:latin typeface="Arial"/>
                <a:ea typeface="Calibri"/>
                <a:cs typeface="Segoe UI"/>
              </a:rPr>
              <a:t>name.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choose to demonstrate the slide, create a new GPO, and then link it to the domain.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the idea that the link or links define the maximum scope of the GPO. </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Discussion Prompt</a:t>
            </a:r>
          </a:p>
          <a:p>
            <a:pPr>
              <a:lnSpc>
                <a:spcPct val="115000"/>
              </a:lnSpc>
              <a:spcAft>
                <a:spcPts val="1000"/>
              </a:spcAft>
            </a:pPr>
            <a:r>
              <a:rPr lang="en-US" sz="1000" dirty="0">
                <a:latin typeface="Arial"/>
                <a:ea typeface="Calibri"/>
                <a:cs typeface="Segoe UI"/>
              </a:rPr>
              <a:t>Pose a question: What if you do not want the GPO settings to apply to all objects within the scope?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the question to transition to the concept of security group filtering, emphasizing that such filtering creates a subset of objects within the broader scope of the GPO link.</a:t>
            </a:r>
            <a:endParaRPr lang="en-US" sz="1000" dirty="0">
              <a:latin typeface="Arial"/>
              <a:ea typeface="Calibri"/>
              <a:cs typeface="Times New Roman"/>
            </a:endParaRPr>
          </a:p>
          <a:p>
            <a:pPr>
              <a:lnSpc>
                <a:spcPct val="115000"/>
              </a:lnSpc>
              <a:spcAft>
                <a:spcPts val="600"/>
              </a:spcAft>
            </a:pPr>
            <a:r>
              <a:rPr lang="en-US" sz="1000" b="1" dirty="0">
                <a:latin typeface="Arial"/>
                <a:ea typeface="Calibri"/>
                <a:cs typeface="Times New Roman"/>
              </a:rPr>
              <a:t>Important Note: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Many experienced students rely too heavily on GPO links to manage the scope of GPOs. This often leads to less-than-ideal design of Active Directory</a:t>
            </a:r>
            <a:r>
              <a:rPr lang="en-US" sz="1000" baseline="30000" dirty="0">
                <a:latin typeface="Arial"/>
                <a:ea typeface="Calibri"/>
                <a:cs typeface="Times New Roman"/>
              </a:rPr>
              <a:t>®</a:t>
            </a:r>
            <a:r>
              <a:rPr lang="en-US" sz="1000" dirty="0">
                <a:latin typeface="Arial"/>
                <a:ea typeface="Calibri"/>
                <a:cs typeface="Times New Roman"/>
              </a:rPr>
              <a:t> Domain Services (AD DS) OUs, at the expense of efficiently applied and managed security, such as access control lists (ACLs) and delegation. </a:t>
            </a:r>
          </a:p>
          <a:p>
            <a:pPr>
              <a:lnSpc>
                <a:spcPct val="115000"/>
              </a:lnSpc>
              <a:spcAft>
                <a:spcPts val="1000"/>
              </a:spcAft>
            </a:pPr>
            <a:r>
              <a:rPr lang="en-US" sz="1000" dirty="0">
                <a:latin typeface="Arial"/>
                <a:ea typeface="Calibri"/>
                <a:cs typeface="Segoe UI"/>
              </a:rPr>
              <a:t>Continue with a very brief discussion of Windows Management Instrumentation (WMI) filtering, keeping the discussion at a very high level. Use the example of a policy setting that you want to apply to only a certain operating system. Define WMI filtering as a way of querying the system and then determining whether to apply a GPO.</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Wrap up with a mention of preferences targeting. The goal is simply to introduce the term, and to prepare students for the idea that it is possible, now, to apply only part of a GPO to clients as long as that </a:t>
            </a:r>
            <a:r>
              <a:rPr lang="en-US" sz="1000" i="1" dirty="0">
                <a:latin typeface="Arial"/>
                <a:ea typeface="Calibri"/>
                <a:cs typeface="Times New Roman"/>
              </a:rPr>
              <a:t>part</a:t>
            </a:r>
            <a:r>
              <a:rPr lang="en-US" sz="1000" dirty="0">
                <a:latin typeface="Arial"/>
                <a:ea typeface="Calibri"/>
                <a:cs typeface="Segoe UI"/>
              </a:rPr>
              <a:t> is part of preferences.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2832310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Use this topic to introduce the concept that Group Policy is applied using client-side (</a:t>
            </a:r>
            <a:r>
              <a:rPr lang="en-US" sz="1000" i="1" dirty="0">
                <a:latin typeface="Arial"/>
                <a:ea typeface="Calibri"/>
                <a:cs typeface="Times New Roman"/>
              </a:rPr>
              <a:t>pull</a:t>
            </a:r>
            <a:r>
              <a:rPr lang="en-US" sz="1000" dirty="0">
                <a:latin typeface="Arial"/>
                <a:ea typeface="Calibri"/>
                <a:cs typeface="Segoe UI"/>
              </a:rPr>
              <a:t>) processes. Introduce students to the idea that there are two major phases to application. First, the Group Policy Client asks AD DS which GPOs to apply. Then, enhanced GPOs go to the client-side extensions, which actually apply the settings.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Present the fact that most client-side extensions (CSEs) apply settings only if the GPO has changed, in order to improve performance by not needlessly reapplying the same settings repeatedly.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optionally may choose to discuss the Always Wait For Network At Startup And Logon policy setting as you discuss Group Policy refresh and application. Information about this setting is presented in the student handbook.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788D545-FD4C-4A9D-8769-75DDD72DF50A}"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5: Implementing a Group Policy Infrastructure</a:t>
            </a:r>
            <a:endParaRPr lang="en-US" sz="1200" b="1" dirty="0">
              <a:solidFill>
                <a:srgbClr val="336699"/>
              </a:solidFill>
              <a:latin typeface="Arial"/>
            </a:endParaRPr>
          </a:p>
        </p:txBody>
      </p:sp>
    </p:spTree>
    <p:extLst>
      <p:ext uri="{BB962C8B-B14F-4D97-AF65-F5344CB8AC3E}">
        <p14:creationId xmlns:p14="http://schemas.microsoft.com/office/powerpoint/2010/main" val="129088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each tool as you discuss it.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46446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performing a demonstration of creating a user account, by using the steps that the student handbook provides. </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Ask your students about their user account naming strategies.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42994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smtClean="0">
                <a:latin typeface="Arial"/>
                <a:ea typeface="Calibri"/>
                <a:cs typeface="Segoe UI"/>
              </a:rPr>
              <a:t>Consider </a:t>
            </a:r>
            <a:r>
              <a:rPr lang="en-CA" sz="1000" dirty="0">
                <a:latin typeface="Arial"/>
                <a:ea typeface="Calibri"/>
                <a:cs typeface="Segoe UI"/>
              </a:rPr>
              <a:t>opening users’ accounts and viewing their account properties as you discuss this content with your students.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52946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this procedure while you discuss the content with your students.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4694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Some students that are new to Windows Server often have difficulty grasping the concept of groups within groups. Consider using your whiteboard for this lesson, and drawing three domains as triangles. Add a file resource to each domain, and then ask your students to consider how any file permissions would be required if each domain hosted 100 users that each needed access to the three file resources in your three domains. Then group the three sets of 100 users, and repeat the question. Then group the groups. This elegantly demonstrates the benefit of nesting groups. Now all you need to do is to explain the particulars of the types and scopes in Windows Server. As with lesson 1, consider making the demonstration the focus of this lesson.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4943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You can use distribution groups to send messages to collections of users, but only with messaging applications such as Microsoft Exchange Server. Stress that distribution lists are not assigned a security identifier (SID), so they cannot be listed in discretionary access control lists (DACLs).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use security groups to assign rights and permissions to groups of users and groups of computers. A security group is assigned a SID, which determines the permissions of a user whenever a user who is a member of a security group tries to access a network resource.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E5F5823-5933-429A-8912-22BAE1FAB3D0}"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095969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02338"/>
            <a:ext cx="9144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2"/>
          <p:cNvSpPr>
            <a:spLocks noChangeArrowheads="1"/>
          </p:cNvSpPr>
          <p:nvPr/>
        </p:nvSpPr>
        <p:spPr bwMode="white">
          <a:xfrm>
            <a:off x="0" y="0"/>
            <a:ext cx="9144000" cy="2514600"/>
          </a:xfrm>
          <a:prstGeom prst="rect">
            <a:avLst/>
          </a:prstGeom>
          <a:gradFill flip="none" rotWithShape="1">
            <a:gsLst>
              <a:gs pos="0">
                <a:srgbClr val="0070C0"/>
              </a:gs>
              <a:gs pos="50000">
                <a:schemeClr val="accent1">
                  <a:tint val="44500"/>
                  <a:satMod val="160000"/>
                </a:schemeClr>
              </a:gs>
            </a:gsLst>
            <a:lin ang="5400000" scaled="1"/>
            <a:tileRect/>
          </a:gra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800" b="1" cap="all" spc="250" baseline="0">
                <a:solidFill>
                  <a:srgbClr val="00206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r-HR" dirty="0" smtClean="0"/>
              <a:t>Kliknite da biste uredili stil podnaslova matrice</a:t>
            </a:r>
            <a:endParaRPr lang="en-US" dirty="0"/>
          </a:p>
        </p:txBody>
      </p:sp>
      <p:sp>
        <p:nvSpPr>
          <p:cNvPr id="8" name="Title 7"/>
          <p:cNvSpPr>
            <a:spLocks noGrp="1"/>
          </p:cNvSpPr>
          <p:nvPr>
            <p:ph type="ctrTitle"/>
          </p:nvPr>
        </p:nvSpPr>
        <p:spPr>
          <a:xfrm>
            <a:off x="685800" y="381000"/>
            <a:ext cx="7772400" cy="1752600"/>
          </a:xfrm>
        </p:spPr>
        <p:txBody>
          <a:bodyPr/>
          <a:lstStyle>
            <a:lvl1pPr algn="ctr">
              <a:defRPr sz="4200" b="0" i="0">
                <a:solidFill>
                  <a:srgbClr val="002060"/>
                </a:solidFill>
              </a:defRPr>
            </a:lvl1pPr>
          </a:lstStyle>
          <a:p>
            <a:r>
              <a:rPr lang="hr-HR" dirty="0" smtClean="0"/>
              <a:t>Kliknite da biste uredili stil naslova matrice</a:t>
            </a:r>
            <a:endParaRPr lang="en-US" dirty="0"/>
          </a:p>
        </p:txBody>
      </p:sp>
      <p:sp>
        <p:nvSpPr>
          <p:cNvPr id="6" name="Date Placeholder 27"/>
          <p:cNvSpPr>
            <a:spLocks noGrp="1"/>
          </p:cNvSpPr>
          <p:nvPr>
            <p:ph type="dt" sz="half" idx="10"/>
          </p:nvPr>
        </p:nvSpPr>
        <p:spPr/>
        <p:txBody>
          <a:bodyPr/>
          <a:lstStyle>
            <a:lvl1pPr>
              <a:defRPr/>
            </a:lvl1pPr>
          </a:lstStyle>
          <a:p>
            <a:pPr>
              <a:defRPr/>
            </a:pPr>
            <a:fld id="{0F0883B2-7AD5-43A4-AF3B-CF58336CA4BE}" type="datetimeFigureOut">
              <a:rPr lang="en-US"/>
              <a:pPr>
                <a:defRPr/>
              </a:pPr>
              <a:t>3/19/2015</a:t>
            </a:fld>
            <a:endParaRPr lang="en-US"/>
          </a:p>
        </p:txBody>
      </p:sp>
      <p:sp>
        <p:nvSpPr>
          <p:cNvPr id="7" name="Footer Placeholder 16"/>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6890248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300" b="0" i="1" kern="1200" dirty="0">
                <a:solidFill>
                  <a:srgbClr val="002060"/>
                </a:solidFill>
                <a:latin typeface="Georgia" pitchFamily="18" charset="0"/>
                <a:ea typeface="+mj-ea"/>
                <a:cs typeface="+mj-cs"/>
              </a:defRPr>
            </a:lvl1pPr>
          </a:lstStyle>
          <a:p>
            <a:pPr lvl="0"/>
            <a:r>
              <a:rPr lang="hr-HR" dirty="0" smtClean="0"/>
              <a:t>Kliknite da biste uredili stil naslova matrice</a:t>
            </a:r>
            <a:endParaRPr lang="en-US" dirty="0"/>
          </a:p>
        </p:txBody>
      </p:sp>
      <p:sp>
        <p:nvSpPr>
          <p:cNvPr id="8" name="Content Placeholder 7"/>
          <p:cNvSpPr>
            <a:spLocks noGrp="1"/>
          </p:cNvSpPr>
          <p:nvPr>
            <p:ph sz="quarter" idx="1"/>
          </p:nvPr>
        </p:nvSpPr>
        <p:spPr>
          <a:xfrm>
            <a:off x="253175" y="1844824"/>
            <a:ext cx="8640000" cy="4104456"/>
          </a:xfrm>
        </p:spPr>
        <p:txBody>
          <a:bodyPr/>
          <a:lstStyle>
            <a:lvl2pPr>
              <a:defRPr i="1"/>
            </a:lvl2pPr>
            <a:lvl3pPr>
              <a:defRPr sz="1800" i="1"/>
            </a:lvl3pPr>
            <a:lvl4pPr>
              <a:defRPr sz="1800" i="1"/>
            </a:lvl4pPr>
            <a:lvl5pPr>
              <a:defRPr sz="1400" i="1"/>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4" name="Date Placeholder 3"/>
          <p:cNvSpPr>
            <a:spLocks noGrp="1"/>
          </p:cNvSpPr>
          <p:nvPr>
            <p:ph type="dt" sz="half" idx="10"/>
          </p:nvPr>
        </p:nvSpPr>
        <p:spPr/>
        <p:txBody>
          <a:bodyPr/>
          <a:lstStyle>
            <a:lvl1pPr>
              <a:defRPr/>
            </a:lvl1pPr>
          </a:lstStyle>
          <a:p>
            <a:pPr>
              <a:defRPr/>
            </a:pPr>
            <a:fld id="{FAFA776E-3FB1-43D0-AE20-5CFFF925120A}" type="datetimeFigureOut">
              <a:rPr lang="en-US"/>
              <a:pPr>
                <a:defRPr/>
              </a:pPr>
              <a:t>3/19/2015</a:t>
            </a:fld>
            <a:endParaRPr lang="en-US"/>
          </a:p>
        </p:txBody>
      </p:sp>
      <p:sp>
        <p:nvSpPr>
          <p:cNvPr id="5" name="Footer Placeholder 4"/>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414773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cxnSp>
        <p:nvCxnSpPr>
          <p:cNvPr id="5" name="Ravni poveznik 10"/>
          <p:cNvCxnSpPr/>
          <p:nvPr userDrawn="1"/>
        </p:nvCxnSpPr>
        <p:spPr>
          <a:xfrm>
            <a:off x="4572000" y="1989138"/>
            <a:ext cx="0" cy="4392612"/>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1752" y="228600"/>
            <a:ext cx="8534400" cy="1112168"/>
          </a:xfrm>
        </p:spPr>
        <p:txBody>
          <a:bodyPr/>
          <a:lstStyle/>
          <a:p>
            <a:r>
              <a:rPr lang="hr-HR" dirty="0" smtClean="0"/>
              <a:t>Kliknite da biste uredili stil naslova matrice</a:t>
            </a:r>
            <a:endParaRPr lang="en-US" dirty="0"/>
          </a:p>
        </p:txBody>
      </p:sp>
      <p:sp>
        <p:nvSpPr>
          <p:cNvPr id="10" name="Content Placeholder 9"/>
          <p:cNvSpPr>
            <a:spLocks noGrp="1"/>
          </p:cNvSpPr>
          <p:nvPr>
            <p:ph sz="half" idx="1"/>
          </p:nvPr>
        </p:nvSpPr>
        <p:spPr>
          <a:xfrm>
            <a:off x="301752" y="1916832"/>
            <a:ext cx="4038600" cy="4032448"/>
          </a:xfrm>
        </p:spPr>
        <p:txBody>
          <a:bodyPr/>
          <a:lstStyle>
            <a:lvl1pPr>
              <a:defRPr sz="2500"/>
            </a:lvl1pPr>
            <a:lvl2pPr>
              <a:defRPr i="1"/>
            </a:lvl2pPr>
            <a:lvl3pPr>
              <a:defRPr i="1"/>
            </a:lvl3pPr>
            <a:lvl4pPr>
              <a:defRPr i="1"/>
            </a:lvl4pPr>
            <a:lvl5pPr>
              <a:defRPr i="1"/>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12" name="Content Placeholder 11"/>
          <p:cNvSpPr>
            <a:spLocks noGrp="1"/>
          </p:cNvSpPr>
          <p:nvPr>
            <p:ph sz="half" idx="2"/>
          </p:nvPr>
        </p:nvSpPr>
        <p:spPr>
          <a:xfrm>
            <a:off x="4800600" y="1916832"/>
            <a:ext cx="4038600" cy="4032448"/>
          </a:xfrm>
        </p:spPr>
        <p:txBody>
          <a:bodyPr/>
          <a:lstStyle>
            <a:lvl1pPr>
              <a:defRPr sz="2500"/>
            </a:lvl1pPr>
            <a:lvl2pPr>
              <a:defRPr i="1"/>
            </a:lvl2pPr>
            <a:lvl3pPr>
              <a:defRPr i="1"/>
            </a:lvl3pPr>
            <a:lvl4pPr>
              <a:defRPr i="1"/>
            </a:lvl4pPr>
            <a:lvl5pPr>
              <a:defRPr i="1"/>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6" name="Date Placeholder 4"/>
          <p:cNvSpPr>
            <a:spLocks noGrp="1"/>
          </p:cNvSpPr>
          <p:nvPr>
            <p:ph type="dt" sz="half" idx="10"/>
          </p:nvPr>
        </p:nvSpPr>
        <p:spPr/>
        <p:txBody>
          <a:bodyPr/>
          <a:lstStyle>
            <a:lvl1pPr>
              <a:defRPr/>
            </a:lvl1pPr>
          </a:lstStyle>
          <a:p>
            <a:pPr>
              <a:defRPr/>
            </a:pPr>
            <a:fld id="{3E8ECF8B-1C8F-414E-B4A2-8B8422987BE9}" type="datetimeFigureOut">
              <a:rPr lang="en-US"/>
              <a:pPr>
                <a:defRPr/>
              </a:pPr>
              <a:t>3/19/2015</a:t>
            </a:fld>
            <a:endParaRPr lang="en-US"/>
          </a:p>
        </p:txBody>
      </p:sp>
      <p:sp>
        <p:nvSpPr>
          <p:cNvPr id="7" name="Footer Placeholder 5"/>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142223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lagođeni izgle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Kliknite da biste uredili stil naslova matrice</a:t>
            </a:r>
            <a:endParaRPr lang="hr-HR"/>
          </a:p>
        </p:txBody>
      </p:sp>
      <p:sp>
        <p:nvSpPr>
          <p:cNvPr id="3" name="Date Placeholder 13"/>
          <p:cNvSpPr>
            <a:spLocks noGrp="1"/>
          </p:cNvSpPr>
          <p:nvPr>
            <p:ph type="dt" sz="half" idx="10"/>
          </p:nvPr>
        </p:nvSpPr>
        <p:spPr/>
        <p:txBody>
          <a:bodyPr/>
          <a:lstStyle>
            <a:lvl1pPr>
              <a:defRPr/>
            </a:lvl1pPr>
          </a:lstStyle>
          <a:p>
            <a:pPr>
              <a:defRPr/>
            </a:pPr>
            <a:fld id="{42168080-C3D5-482F-8F4E-D841C9F89093}" type="datetimeFigureOut">
              <a:rPr lang="en-US"/>
              <a:pPr>
                <a:defRPr/>
              </a:pPr>
              <a:t>3/19/2015</a:t>
            </a:fld>
            <a:endParaRPr lang="en-US" sz="900" dirty="0"/>
          </a:p>
        </p:txBody>
      </p:sp>
      <p:sp>
        <p:nvSpPr>
          <p:cNvPr id="4" name="Footer Placeholder 2"/>
          <p:cNvSpPr>
            <a:spLocks noGrp="1"/>
          </p:cNvSpPr>
          <p:nvPr>
            <p:ph type="ftr" sz="quarter" idx="11"/>
          </p:nvPr>
        </p:nvSpPr>
        <p:spPr/>
        <p:txBody>
          <a:bodyPr/>
          <a:lstStyle>
            <a:lvl1pPr>
              <a:defRPr/>
            </a:lvl1pPr>
          </a:lstStyle>
          <a:p>
            <a:pPr>
              <a:defRPr/>
            </a:pPr>
            <a:r>
              <a:rPr lang="hr-HR"/>
              <a:t>Footer</a:t>
            </a:r>
            <a:endParaRPr lang="en-US"/>
          </a:p>
        </p:txBody>
      </p:sp>
    </p:spTree>
    <p:extLst>
      <p:ext uri="{BB962C8B-B14F-4D97-AF65-F5344CB8AC3E}">
        <p14:creationId xmlns:p14="http://schemas.microsoft.com/office/powerpoint/2010/main" val="99934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pic>
        <p:nvPicPr>
          <p:cNvPr id="2"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02338"/>
            <a:ext cx="9144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CFDB6EA4-D221-4103-B677-755C320654DD}" type="datetimeFigureOut">
              <a:rPr lang="en-US"/>
              <a:pPr>
                <a:defRPr/>
              </a:pPr>
              <a:t>3/19/2015</a:t>
            </a:fld>
            <a:endParaRPr lang="en-US"/>
          </a:p>
        </p:txBody>
      </p:sp>
      <p:sp>
        <p:nvSpPr>
          <p:cNvPr id="4" name="Footer Placeholder 2"/>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409252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21388"/>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9"/>
          <p:cNvSpPr>
            <a:spLocks noChangeArrowheads="1"/>
          </p:cNvSpPr>
          <p:nvPr/>
        </p:nvSpPr>
        <p:spPr bwMode="auto">
          <a:xfrm>
            <a:off x="0" y="-26988"/>
            <a:ext cx="9144000" cy="360363"/>
          </a:xfrm>
          <a:prstGeom prst="rect">
            <a:avLst/>
          </a:prstGeom>
          <a:gradFill>
            <a:gsLst>
              <a:gs pos="0">
                <a:srgbClr val="0070C0"/>
              </a:gs>
              <a:gs pos="0">
                <a:srgbClr val="0070C0"/>
              </a:gs>
              <a:gs pos="50000">
                <a:schemeClr val="accent1">
                  <a:tint val="44500"/>
                  <a:satMod val="160000"/>
                </a:schemeClr>
              </a:gs>
              <a:gs pos="100000">
                <a:schemeClr val="accent1">
                  <a:tint val="23500"/>
                  <a:satMod val="160000"/>
                </a:schemeClr>
              </a:gs>
            </a:gsLst>
            <a:lin ang="2700000" scaled="0"/>
          </a:gra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cxnSp>
        <p:nvCxnSpPr>
          <p:cNvPr id="7" name="Ravni poveznik 14"/>
          <p:cNvCxnSpPr/>
          <p:nvPr userDrawn="1"/>
        </p:nvCxnSpPr>
        <p:spPr>
          <a:xfrm>
            <a:off x="2916238" y="692150"/>
            <a:ext cx="0" cy="547370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1000" y="692696"/>
            <a:ext cx="2362200" cy="1212304"/>
          </a:xfrm>
        </p:spPr>
        <p:txBody>
          <a:bodyPr>
            <a:noAutofit/>
          </a:bodyPr>
          <a:lstStyle>
            <a:lvl1pPr algn="l">
              <a:buNone/>
              <a:defRPr sz="2000" b="0">
                <a:solidFill>
                  <a:srgbClr val="002060"/>
                </a:solidFill>
                <a:effectLst>
                  <a:outerShdw blurRad="38100" dist="38100" dir="2700000" algn="tl">
                    <a:srgbClr val="000000">
                      <a:alpha val="43137"/>
                    </a:srgbClr>
                  </a:outerShdw>
                </a:effectLst>
              </a:defRPr>
            </a:lvl1pPr>
          </a:lstStyle>
          <a:p>
            <a:r>
              <a:rPr lang="hr-HR" dirty="0" smtClean="0"/>
              <a:t>Kliknite da biste uredili stil naslova matrice</a:t>
            </a:r>
            <a:endParaRPr lang="en-US" dirty="0"/>
          </a:p>
        </p:txBody>
      </p:sp>
      <p:sp>
        <p:nvSpPr>
          <p:cNvPr id="3" name="Text Placeholder 2"/>
          <p:cNvSpPr>
            <a:spLocks noGrp="1"/>
          </p:cNvSpPr>
          <p:nvPr>
            <p:ph type="body" idx="2"/>
          </p:nvPr>
        </p:nvSpPr>
        <p:spPr>
          <a:xfrm>
            <a:off x="381000" y="1981201"/>
            <a:ext cx="2362200" cy="3680779"/>
          </a:xfrm>
        </p:spPr>
        <p:txBody>
          <a:bodyPr/>
          <a:lstStyle>
            <a:lvl1pPr marL="0" indent="0">
              <a:spcAft>
                <a:spcPts val="1000"/>
              </a:spcAft>
              <a:buNone/>
              <a:defRPr sz="1600">
                <a:solidFill>
                  <a:srgbClr val="002060"/>
                </a:solidFill>
              </a:defRPr>
            </a:lvl1pPr>
            <a:lvl2pPr>
              <a:buNone/>
              <a:defRPr sz="1200"/>
            </a:lvl2pPr>
            <a:lvl3pPr>
              <a:buNone/>
              <a:defRPr sz="1000"/>
            </a:lvl3pPr>
            <a:lvl4pPr>
              <a:buNone/>
              <a:defRPr sz="900"/>
            </a:lvl4pPr>
            <a:lvl5pPr>
              <a:buNone/>
              <a:defRPr sz="900"/>
            </a:lvl5pPr>
          </a:lstStyle>
          <a:p>
            <a:pPr lvl="0"/>
            <a:r>
              <a:rPr lang="hr-HR" dirty="0" smtClean="0"/>
              <a:t>Kliknite da biste uredili stilove teksta matrice</a:t>
            </a:r>
          </a:p>
        </p:txBody>
      </p:sp>
      <p:sp>
        <p:nvSpPr>
          <p:cNvPr id="20" name="Content Placeholder 19"/>
          <p:cNvSpPr>
            <a:spLocks noGrp="1"/>
          </p:cNvSpPr>
          <p:nvPr>
            <p:ph sz="quarter" idx="1"/>
          </p:nvPr>
        </p:nvSpPr>
        <p:spPr>
          <a:xfrm>
            <a:off x="3124200" y="685800"/>
            <a:ext cx="5638800" cy="4976180"/>
          </a:xfrm>
        </p:spPr>
        <p:txBody>
          <a:bodyPr/>
          <a:lstStyle>
            <a:lvl1pPr>
              <a:defRPr sz="2500"/>
            </a:lvl1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8" name="Date Placeholder 4"/>
          <p:cNvSpPr>
            <a:spLocks noGrp="1"/>
          </p:cNvSpPr>
          <p:nvPr>
            <p:ph type="dt" sz="half" idx="10"/>
          </p:nvPr>
        </p:nvSpPr>
        <p:spPr>
          <a:xfrm>
            <a:off x="4787900" y="6302375"/>
            <a:ext cx="1439863" cy="365125"/>
          </a:xfrm>
        </p:spPr>
        <p:txBody>
          <a:bodyPr/>
          <a:lstStyle>
            <a:lvl1pPr>
              <a:defRPr/>
            </a:lvl1pPr>
          </a:lstStyle>
          <a:p>
            <a:pPr>
              <a:defRPr/>
            </a:pPr>
            <a:fld id="{1C6C6FC0-3253-4ED6-B889-F20482CE5FF9}" type="datetimeFigureOut">
              <a:rPr lang="en-US"/>
              <a:pPr>
                <a:defRPr/>
              </a:pPr>
              <a:t>3/19/2015</a:t>
            </a:fld>
            <a:endParaRPr lang="en-US"/>
          </a:p>
        </p:txBody>
      </p:sp>
      <p:sp>
        <p:nvSpPr>
          <p:cNvPr id="9" name="Footer Placeholder 5"/>
          <p:cNvSpPr>
            <a:spLocks noGrp="1"/>
          </p:cNvSpPr>
          <p:nvPr>
            <p:ph type="ftr" sz="quarter" idx="11"/>
          </p:nvPr>
        </p:nvSpPr>
        <p:spPr>
          <a:xfrm>
            <a:off x="323850" y="6302375"/>
            <a:ext cx="3382963" cy="366713"/>
          </a:xfrm>
        </p:spPr>
        <p:txBody>
          <a:bodyPr/>
          <a:lstStyle>
            <a:lvl1pPr algn="l">
              <a:defRPr sz="1200" dirty="0"/>
            </a:lvl1pPr>
          </a:lstStyle>
          <a:p>
            <a:pPr>
              <a:defRPr/>
            </a:pPr>
            <a:endParaRPr lang="en-US"/>
          </a:p>
        </p:txBody>
      </p:sp>
    </p:spTree>
    <p:extLst>
      <p:ext uri="{BB962C8B-B14F-4D97-AF65-F5344CB8AC3E}">
        <p14:creationId xmlns:p14="http://schemas.microsoft.com/office/powerpoint/2010/main" val="153484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78153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A8B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F545B7AC-10F2-437B-AE9A-74AB853B90AC}" type="datetimeFigureOut">
              <a:rPr lang="en-US"/>
              <a:pPr>
                <a:defRPr/>
              </a:pPr>
              <a:t>3/19/2015</a:t>
            </a:fld>
            <a:endParaRPr lang="en-US"/>
          </a:p>
        </p:txBody>
      </p:sp>
      <p:sp>
        <p:nvSpPr>
          <p:cNvPr id="4" name="Footer Placeholder 3"/>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322466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6002338"/>
            <a:ext cx="9144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p:cNvSpPr>
            <a:spLocks noChangeArrowheads="1"/>
          </p:cNvSpPr>
          <p:nvPr/>
        </p:nvSpPr>
        <p:spPr bwMode="white">
          <a:xfrm>
            <a:off x="0" y="0"/>
            <a:ext cx="9144000" cy="13938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latin typeface="Georgia" panose="02040502050405020303" pitchFamily="18" charset="0"/>
            </a:endParaRPr>
          </a:p>
        </p:txBody>
      </p:sp>
      <p:sp>
        <p:nvSpPr>
          <p:cNvPr id="14" name="Date Placeholder 13"/>
          <p:cNvSpPr>
            <a:spLocks noGrp="1"/>
          </p:cNvSpPr>
          <p:nvPr>
            <p:ph type="dt" sz="half" idx="2"/>
          </p:nvPr>
        </p:nvSpPr>
        <p:spPr>
          <a:xfrm>
            <a:off x="5003800" y="6405563"/>
            <a:ext cx="1439863" cy="365125"/>
          </a:xfrm>
          <a:prstGeom prst="rect">
            <a:avLst/>
          </a:prstGeom>
        </p:spPr>
        <p:txBody>
          <a:bodyPr vert="horz"/>
          <a:lstStyle>
            <a:lvl1pPr algn="r" eaLnBrk="1" fontAlgn="auto" latinLnBrk="0" hangingPunct="1">
              <a:spcBef>
                <a:spcPts val="0"/>
              </a:spcBef>
              <a:spcAft>
                <a:spcPts val="0"/>
              </a:spcAft>
              <a:defRPr kumimoji="0" sz="1050">
                <a:solidFill>
                  <a:srgbClr val="002060"/>
                </a:solidFill>
                <a:latin typeface="Verdana" pitchFamily="34" charset="0"/>
                <a:cs typeface="+mn-cs"/>
              </a:defRPr>
            </a:lvl1pPr>
          </a:lstStyle>
          <a:p>
            <a:pPr>
              <a:defRPr/>
            </a:pPr>
            <a:fld id="{9F7860E2-9634-4412-B1E4-61C0853BF12A}" type="datetimeFigureOut">
              <a:rPr lang="en-US"/>
              <a:pPr>
                <a:defRPr/>
              </a:pPr>
              <a:t>3/19/2015</a:t>
            </a:fld>
            <a:endParaRPr lang="en-US" sz="900" dirty="0"/>
          </a:p>
        </p:txBody>
      </p:sp>
      <p:sp>
        <p:nvSpPr>
          <p:cNvPr id="3" name="Footer Placeholder 2"/>
          <p:cNvSpPr>
            <a:spLocks noGrp="1"/>
          </p:cNvSpPr>
          <p:nvPr>
            <p:ph type="ftr" sz="quarter" idx="3"/>
          </p:nvPr>
        </p:nvSpPr>
        <p:spPr>
          <a:xfrm>
            <a:off x="252413" y="6410325"/>
            <a:ext cx="4624387" cy="366713"/>
          </a:xfrm>
          <a:prstGeom prst="rect">
            <a:avLst/>
          </a:prstGeom>
        </p:spPr>
        <p:txBody>
          <a:bodyPr vert="horz"/>
          <a:lstStyle>
            <a:lvl1pPr algn="l" eaLnBrk="1" fontAlgn="auto" latinLnBrk="0" hangingPunct="1">
              <a:spcBef>
                <a:spcPts val="0"/>
              </a:spcBef>
              <a:spcAft>
                <a:spcPts val="0"/>
              </a:spcAft>
              <a:defRPr kumimoji="0" sz="1100" b="0">
                <a:solidFill>
                  <a:srgbClr val="002060"/>
                </a:solidFill>
                <a:latin typeface="Verdana" pitchFamily="34" charset="0"/>
                <a:cs typeface="+mn-cs"/>
              </a:defRPr>
            </a:lvl1pPr>
          </a:lstStyle>
          <a:p>
            <a:pPr>
              <a:defRPr/>
            </a:pPr>
            <a:r>
              <a:rPr lang="hr-HR"/>
              <a:t>Footer</a:t>
            </a:r>
            <a:endParaRPr lang="en-US"/>
          </a:p>
        </p:txBody>
      </p:sp>
      <p:sp>
        <p:nvSpPr>
          <p:cNvPr id="1030" name="Title Placeholder 21"/>
          <p:cNvSpPr>
            <a:spLocks noGrp="1"/>
          </p:cNvSpPr>
          <p:nvPr>
            <p:ph type="title"/>
          </p:nvPr>
        </p:nvSpPr>
        <p:spPr bwMode="auto">
          <a:xfrm>
            <a:off x="252413" y="228600"/>
            <a:ext cx="864076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hr-HR" smtClean="0"/>
              <a:t>Main title</a:t>
            </a:r>
            <a:endParaRPr lang="en-US" smtClean="0"/>
          </a:p>
        </p:txBody>
      </p:sp>
      <p:sp>
        <p:nvSpPr>
          <p:cNvPr id="2060" name="Text Placeholder 12"/>
          <p:cNvSpPr>
            <a:spLocks noGrp="1"/>
          </p:cNvSpPr>
          <p:nvPr>
            <p:ph type="body" idx="1"/>
          </p:nvPr>
        </p:nvSpPr>
        <p:spPr bwMode="auto">
          <a:xfrm>
            <a:off x="252413" y="1844675"/>
            <a:ext cx="8640762"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smtClean="0"/>
          </a:p>
        </p:txBody>
      </p:sp>
      <p:sp>
        <p:nvSpPr>
          <p:cNvPr id="27" name="TextBox 26"/>
          <p:cNvSpPr txBox="1"/>
          <p:nvPr/>
        </p:nvSpPr>
        <p:spPr>
          <a:xfrm>
            <a:off x="0" y="1412875"/>
            <a:ext cx="9144000" cy="369888"/>
          </a:xfrm>
          <a:prstGeom prst="rect">
            <a:avLst/>
          </a:prstGeom>
          <a:gradFill flip="none" rotWithShape="1">
            <a:gsLst>
              <a:gs pos="0">
                <a:srgbClr val="0070C0"/>
              </a:gs>
              <a:gs pos="0">
                <a:srgbClr val="0070C0"/>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txBody>
          <a:bodyPr>
            <a:spAutoFit/>
          </a:bodyPr>
          <a:lstStyle/>
          <a:p>
            <a:pPr eaLnBrk="1" fontAlgn="auto" hangingPunct="1">
              <a:spcBef>
                <a:spcPts val="0"/>
              </a:spcBef>
              <a:spcAft>
                <a:spcPts val="0"/>
              </a:spcAft>
              <a:defRPr/>
            </a:pPr>
            <a:endParaRPr lang="hr-HR" dirty="0">
              <a:latin typeface="+mn-lt"/>
              <a:cs typeface="+mn-cs"/>
            </a:endParaRPr>
          </a:p>
        </p:txBody>
      </p:sp>
    </p:spTree>
    <p:extLst>
      <p:ext uri="{BB962C8B-B14F-4D97-AF65-F5344CB8AC3E}">
        <p14:creationId xmlns:p14="http://schemas.microsoft.com/office/powerpoint/2010/main" val="13737200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timing>
    <p:tnLst>
      <p:par>
        <p:cTn id="1" dur="indefinite" restart="never" nodeType="tmRoot"/>
      </p:par>
    </p:tnLst>
  </p:timing>
  <p:txStyles>
    <p:titleStyle>
      <a:lvl1pPr algn="r" rtl="0" eaLnBrk="0" fontAlgn="base" hangingPunct="0">
        <a:spcBef>
          <a:spcPct val="0"/>
        </a:spcBef>
        <a:spcAft>
          <a:spcPct val="0"/>
        </a:spcAft>
        <a:defRPr sz="3300" i="1" kern="1200">
          <a:solidFill>
            <a:srgbClr val="002060"/>
          </a:solidFill>
          <a:latin typeface="Georgia" pitchFamily="18" charset="0"/>
          <a:ea typeface="+mj-ea"/>
          <a:cs typeface="+mj-cs"/>
        </a:defRPr>
      </a:lvl1pPr>
      <a:lvl2pPr algn="r" rtl="0" eaLnBrk="0" fontAlgn="base" hangingPunct="0">
        <a:spcBef>
          <a:spcPct val="0"/>
        </a:spcBef>
        <a:spcAft>
          <a:spcPct val="0"/>
        </a:spcAft>
        <a:defRPr sz="3300" i="1">
          <a:solidFill>
            <a:srgbClr val="002060"/>
          </a:solidFill>
          <a:latin typeface="Georgia" pitchFamily="18" charset="0"/>
        </a:defRPr>
      </a:lvl2pPr>
      <a:lvl3pPr algn="r" rtl="0" eaLnBrk="0" fontAlgn="base" hangingPunct="0">
        <a:spcBef>
          <a:spcPct val="0"/>
        </a:spcBef>
        <a:spcAft>
          <a:spcPct val="0"/>
        </a:spcAft>
        <a:defRPr sz="3300" i="1">
          <a:solidFill>
            <a:srgbClr val="002060"/>
          </a:solidFill>
          <a:latin typeface="Georgia" pitchFamily="18" charset="0"/>
        </a:defRPr>
      </a:lvl3pPr>
      <a:lvl4pPr algn="r" rtl="0" eaLnBrk="0" fontAlgn="base" hangingPunct="0">
        <a:spcBef>
          <a:spcPct val="0"/>
        </a:spcBef>
        <a:spcAft>
          <a:spcPct val="0"/>
        </a:spcAft>
        <a:defRPr sz="3300" i="1">
          <a:solidFill>
            <a:srgbClr val="002060"/>
          </a:solidFill>
          <a:latin typeface="Georgia" pitchFamily="18" charset="0"/>
        </a:defRPr>
      </a:lvl4pPr>
      <a:lvl5pPr algn="r" rtl="0" eaLnBrk="0" fontAlgn="base" hangingPunct="0">
        <a:spcBef>
          <a:spcPct val="0"/>
        </a:spcBef>
        <a:spcAft>
          <a:spcPct val="0"/>
        </a:spcAft>
        <a:defRPr sz="3300" i="1">
          <a:solidFill>
            <a:srgbClr val="002060"/>
          </a:solidFill>
          <a:latin typeface="Georgia" pitchFamily="18" charset="0"/>
        </a:defRPr>
      </a:lvl5pPr>
      <a:lvl6pPr marL="457200" algn="ctr" rtl="0" eaLnBrk="1" fontAlgn="base" hangingPunct="1">
        <a:spcBef>
          <a:spcPct val="0"/>
        </a:spcBef>
        <a:spcAft>
          <a:spcPct val="0"/>
        </a:spcAft>
        <a:defRPr sz="3300">
          <a:solidFill>
            <a:srgbClr val="004360"/>
          </a:solidFill>
          <a:latin typeface="Trebuchet MS" pitchFamily="34" charset="0"/>
        </a:defRPr>
      </a:lvl6pPr>
      <a:lvl7pPr marL="914400" algn="ctr" rtl="0" eaLnBrk="1" fontAlgn="base" hangingPunct="1">
        <a:spcBef>
          <a:spcPct val="0"/>
        </a:spcBef>
        <a:spcAft>
          <a:spcPct val="0"/>
        </a:spcAft>
        <a:defRPr sz="3300">
          <a:solidFill>
            <a:srgbClr val="004360"/>
          </a:solidFill>
          <a:latin typeface="Trebuchet MS" pitchFamily="34" charset="0"/>
        </a:defRPr>
      </a:lvl7pPr>
      <a:lvl8pPr marL="1371600" algn="ctr" rtl="0" eaLnBrk="1" fontAlgn="base" hangingPunct="1">
        <a:spcBef>
          <a:spcPct val="0"/>
        </a:spcBef>
        <a:spcAft>
          <a:spcPct val="0"/>
        </a:spcAft>
        <a:defRPr sz="3300">
          <a:solidFill>
            <a:srgbClr val="004360"/>
          </a:solidFill>
          <a:latin typeface="Trebuchet MS" pitchFamily="34" charset="0"/>
        </a:defRPr>
      </a:lvl8pPr>
      <a:lvl9pPr marL="1828800" algn="ctr" rtl="0" eaLnBrk="1" fontAlgn="base" hangingPunct="1">
        <a:spcBef>
          <a:spcPct val="0"/>
        </a:spcBef>
        <a:spcAft>
          <a:spcPct val="0"/>
        </a:spcAft>
        <a:defRPr sz="3300">
          <a:solidFill>
            <a:srgbClr val="004360"/>
          </a:solidFill>
          <a:latin typeface="Trebuchet MS" pitchFamily="34" charset="0"/>
        </a:defRPr>
      </a:lvl9pPr>
    </p:titleStyle>
    <p:bodyStyle>
      <a:lvl1pPr marL="273050" indent="-273050" algn="l" rtl="0" eaLnBrk="0" fontAlgn="base" hangingPunct="0">
        <a:spcBef>
          <a:spcPct val="20000"/>
        </a:spcBef>
        <a:spcAft>
          <a:spcPct val="0"/>
        </a:spcAft>
        <a:buClr>
          <a:srgbClr val="002060"/>
        </a:buClr>
        <a:buSzPct val="85000"/>
        <a:buFont typeface="Wingdings" panose="05000000000000000000" pitchFamily="2" charset="2"/>
        <a:buChar char="Ø"/>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rgbClr val="002060"/>
        </a:buClr>
        <a:buSzPct val="70000"/>
        <a:buFont typeface="Wingdings" panose="05000000000000000000" pitchFamily="2" charset="2"/>
        <a:buChar char="Ø"/>
        <a:defRPr sz="2200" kern="1200">
          <a:solidFill>
            <a:srgbClr val="002060"/>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rgbClr val="002060"/>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Courier New" panose="02070309020205020404" pitchFamily="49" charset="0"/>
        <a:buChar char="o"/>
        <a:defRPr sz="2000" kern="1200">
          <a:solidFill>
            <a:srgbClr val="002060"/>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rgbClr val="002060"/>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hr-HR" dirty="0"/>
              <a:t>2</a:t>
            </a:r>
            <a:r>
              <a:rPr lang="hr-HR" dirty="0" smtClean="0"/>
              <a:t>. predavanje</a:t>
            </a:r>
            <a:endParaRPr lang="en-CA" dirty="0"/>
          </a:p>
        </p:txBody>
      </p:sp>
      <p:sp>
        <p:nvSpPr>
          <p:cNvPr id="4" name="Title 3"/>
          <p:cNvSpPr>
            <a:spLocks noGrp="1"/>
          </p:cNvSpPr>
          <p:nvPr>
            <p:ph type="ctrTitle"/>
          </p:nvPr>
        </p:nvSpPr>
        <p:spPr>
          <a:xfrm>
            <a:off x="685800" y="381000"/>
            <a:ext cx="7772400" cy="1447800"/>
          </a:xfrm>
        </p:spPr>
        <p:txBody>
          <a:bodyPr/>
          <a:lstStyle/>
          <a:p>
            <a:r>
              <a:rPr lang="hr-HR" dirty="0"/>
              <a:t>Upravljanje objektima Active Directory servisa</a:t>
            </a:r>
          </a:p>
        </p:txBody>
      </p:sp>
    </p:spTree>
    <p:extLst>
      <p:ext uri="{BB962C8B-B14F-4D97-AF65-F5344CB8AC3E}">
        <p14:creationId xmlns:p14="http://schemas.microsoft.com/office/powerpoint/2010/main" val="29464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407f2b4-e69e-46ed-9d54-df778fdbdd54">
    <p:spTree>
      <p:nvGrpSpPr>
        <p:cNvPr id="1" name=""/>
        <p:cNvGrpSpPr/>
        <p:nvPr/>
      </p:nvGrpSpPr>
      <p:grpSpPr>
        <a:xfrm>
          <a:off x="0" y="0"/>
          <a:ext cx="0" cy="0"/>
          <a:chOff x="0" y="0"/>
          <a:chExt cx="0" cy="0"/>
        </a:xfrm>
      </p:grpSpPr>
      <p:sp>
        <p:nvSpPr>
          <p:cNvPr id="2" name="Title 1"/>
          <p:cNvSpPr>
            <a:spLocks noGrp="1"/>
          </p:cNvSpPr>
          <p:nvPr>
            <p:ph type="title"/>
          </p:nvPr>
        </p:nvSpPr>
        <p:spPr>
          <a:xfrm>
            <a:off x="236992" y="152400"/>
            <a:ext cx="8640762" cy="503238"/>
          </a:xfrm>
        </p:spPr>
        <p:txBody>
          <a:bodyPr/>
          <a:lstStyle/>
          <a:p>
            <a:r>
              <a:rPr lang="hr-HR" dirty="0" smtClean="0"/>
              <a:t>Doseg grupa</a:t>
            </a:r>
            <a:endParaRPr lang="en-CA" dirty="0"/>
          </a:p>
        </p:txBody>
      </p:sp>
      <p:sp>
        <p:nvSpPr>
          <p:cNvPr id="4" name="Content Placeholder 1"/>
          <p:cNvSpPr>
            <a:spLocks noGrp="1"/>
          </p:cNvSpPr>
          <p:nvPr/>
        </p:nvSpPr>
        <p:spPr bwMode="auto">
          <a:xfrm>
            <a:off x="251844" y="5486400"/>
            <a:ext cx="8625910" cy="987604"/>
          </a:xfrm>
          <a:prstGeom prst="rect">
            <a:avLst/>
          </a:prstGeom>
          <a:noFill/>
          <a:ln w="9525">
            <a:noFill/>
            <a:miter lim="800000"/>
            <a:headEnd/>
            <a:tailEnd/>
          </a:ln>
        </p:spPr>
        <p:txBody>
          <a:bodyPr vert="horz" wrap="square" lIns="0" tIns="0" rIns="0" bIns="0" numCol="2" anchor="ctr"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00000"/>
              </a:lnSpc>
              <a:spcBef>
                <a:spcPts val="0"/>
              </a:spcBef>
              <a:spcAft>
                <a:spcPts val="1500"/>
              </a:spcAft>
              <a:buFontTx/>
              <a:buNone/>
            </a:pPr>
            <a:r>
              <a:rPr lang="en-US" b="1" dirty="0" smtClean="0">
                <a:latin typeface="Segoe UI" pitchFamily="34" charset="0"/>
                <a:ea typeface="Segoe UI" pitchFamily="34" charset="0"/>
                <a:cs typeface="Segoe UI" pitchFamily="34" charset="0"/>
              </a:rPr>
              <a:t>U</a:t>
            </a:r>
            <a:r>
              <a:rPr lang="en-US" dirty="0" smtClean="0">
                <a:latin typeface="Segoe UI" pitchFamily="34" charset="0"/>
                <a:ea typeface="Segoe UI" pitchFamily="34" charset="0"/>
                <a:cs typeface="Segoe UI" pitchFamily="34" charset="0"/>
              </a:rPr>
              <a:t> 	User</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C</a:t>
            </a:r>
            <a:r>
              <a:rPr lang="en-US" dirty="0" smtClean="0">
                <a:latin typeface="Segoe UI" pitchFamily="34" charset="0"/>
                <a:ea typeface="Segoe UI" pitchFamily="34" charset="0"/>
                <a:cs typeface="Segoe UI" pitchFamily="34" charset="0"/>
              </a:rPr>
              <a:t>	Computer</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GG</a:t>
            </a:r>
            <a:r>
              <a:rPr lang="en-US" dirty="0" smtClean="0">
                <a:latin typeface="Segoe UI" pitchFamily="34" charset="0"/>
                <a:ea typeface="Segoe UI" pitchFamily="34" charset="0"/>
                <a:cs typeface="Segoe UI" pitchFamily="34" charset="0"/>
              </a:rPr>
              <a:t>	Global Group</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DLG</a:t>
            </a:r>
            <a:r>
              <a:rPr lang="en-US" dirty="0" smtClean="0">
                <a:latin typeface="Segoe UI" pitchFamily="34" charset="0"/>
                <a:ea typeface="Segoe UI" pitchFamily="34" charset="0"/>
                <a:cs typeface="Segoe UI" pitchFamily="34" charset="0"/>
              </a:rPr>
              <a:t>	Domain Local Group</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UG</a:t>
            </a:r>
            <a:r>
              <a:rPr lang="en-US" dirty="0" smtClean="0">
                <a:latin typeface="Segoe UI" pitchFamily="34" charset="0"/>
                <a:ea typeface="Segoe UI" pitchFamily="34" charset="0"/>
                <a:cs typeface="Segoe UI" pitchFamily="34" charset="0"/>
              </a:rPr>
              <a:t>	Universal Group</a:t>
            </a:r>
          </a:p>
        </p:txBody>
      </p:sp>
      <p:graphicFrame>
        <p:nvGraphicFramePr>
          <p:cNvPr id="5" name="Group 45"/>
          <p:cNvGraphicFramePr>
            <a:graphicFrameLocks noGrp="1"/>
          </p:cNvGraphicFramePr>
          <p:nvPr>
            <p:extLst>
              <p:ext uri="{D42A27DB-BD31-4B8C-83A1-F6EECF244321}">
                <p14:modId xmlns:p14="http://schemas.microsoft.com/office/powerpoint/2010/main" val="410485171"/>
              </p:ext>
            </p:extLst>
          </p:nvPr>
        </p:nvGraphicFramePr>
        <p:xfrm>
          <a:off x="0" y="842651"/>
          <a:ext cx="9241568" cy="4456736"/>
        </p:xfrm>
        <a:graphic>
          <a:graphicData uri="http://schemas.openxmlformats.org/drawingml/2006/table">
            <a:tbl>
              <a:tblPr>
                <a:tableStyleId>{5DA37D80-6434-44D0-A028-1B22A696006F}</a:tableStyleId>
              </a:tblPr>
              <a:tblGrid>
                <a:gridCol w="1557042"/>
                <a:gridCol w="1558766"/>
                <a:gridCol w="2057400"/>
                <a:gridCol w="1752600"/>
                <a:gridCol w="2315760"/>
              </a:tblGrid>
              <a:tr h="10429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u="none" strike="noStrike" cap="none" normalizeH="0" baseline="0" dirty="0" smtClean="0">
                          <a:ln>
                            <a:noFill/>
                          </a:ln>
                          <a:effectLst/>
                          <a:latin typeface="Segoe UI" pitchFamily="34" charset="0"/>
                          <a:ea typeface="Segoe UI" pitchFamily="34" charset="0"/>
                          <a:cs typeface="Segoe UI" pitchFamily="34" charset="0"/>
                        </a:rPr>
                        <a:t>Doseg grupe</a:t>
                      </a:r>
                      <a:endParaRPr kumimoji="0" lang="en-US" sz="18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u="none" strike="noStrike" cap="none" normalizeH="0" baseline="0" dirty="0" smtClean="0">
                          <a:ln>
                            <a:noFill/>
                          </a:ln>
                          <a:effectLst/>
                          <a:latin typeface="Segoe UI" pitchFamily="34" charset="0"/>
                          <a:ea typeface="Segoe UI" pitchFamily="34" charset="0"/>
                          <a:cs typeface="Segoe UI" pitchFamily="34" charset="0"/>
                        </a:rPr>
                        <a:t>Članovi iz iste domene</a:t>
                      </a:r>
                      <a:endParaRPr kumimoji="0" lang="en-US" sz="18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u="none" strike="noStrike" cap="none" normalizeH="0" baseline="0" dirty="0" smtClean="0">
                          <a:ln>
                            <a:noFill/>
                          </a:ln>
                          <a:effectLst/>
                          <a:latin typeface="Segoe UI" pitchFamily="34" charset="0"/>
                          <a:ea typeface="Segoe UI" pitchFamily="34" charset="0"/>
                          <a:cs typeface="Segoe UI" pitchFamily="34" charset="0"/>
                        </a:rPr>
                        <a:t>Članovi iz domene u istoj šumi</a:t>
                      </a:r>
                      <a:endParaRPr kumimoji="0" lang="en-US" sz="18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u="none" strike="noStrike" cap="none" normalizeH="0" baseline="0" dirty="0" smtClean="0">
                          <a:ln>
                            <a:noFill/>
                          </a:ln>
                          <a:effectLst/>
                          <a:latin typeface="Segoe UI" pitchFamily="34" charset="0"/>
                          <a:ea typeface="Segoe UI" pitchFamily="34" charset="0"/>
                          <a:cs typeface="Segoe UI" pitchFamily="34" charset="0"/>
                        </a:rPr>
                        <a:t>Članovi iz vanjske domene kojoj vjerujemo</a:t>
                      </a:r>
                      <a:endParaRPr kumimoji="0" lang="en-US" sz="18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u="none" strike="noStrike" cap="none" normalizeH="0" baseline="0" dirty="0" smtClean="0">
                          <a:ln>
                            <a:noFill/>
                          </a:ln>
                          <a:effectLst/>
                          <a:latin typeface="Segoe UI" pitchFamily="34" charset="0"/>
                          <a:ea typeface="Segoe UI" pitchFamily="34" charset="0"/>
                          <a:cs typeface="Segoe UI" pitchFamily="34" charset="0"/>
                        </a:rPr>
                        <a:t>Mogu imati dozvole na resurse</a:t>
                      </a:r>
                      <a:endParaRPr kumimoji="0" lang="en-US" sz="18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Local</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 DLG, UG</a:t>
                      </a:r>
                      <a:br>
                        <a:rPr kumimoji="0" lang="en-US" sz="1700" u="none" strike="noStrike" cap="none" normalizeH="0" baseline="0" dirty="0" smtClean="0">
                          <a:ln>
                            <a:noFill/>
                          </a:ln>
                          <a:effectLst/>
                          <a:latin typeface="Segoe UI" pitchFamily="34" charset="0"/>
                          <a:ea typeface="Segoe UI" pitchFamily="34" charset="0"/>
                          <a:cs typeface="Segoe UI" pitchFamily="34" charset="0"/>
                        </a:rPr>
                      </a:br>
                      <a:r>
                        <a:rPr kumimoji="0" lang="hr-HR" sz="1700" u="none" strike="noStrike" cap="none" normalizeH="0" baseline="0" dirty="0" smtClean="0">
                          <a:ln>
                            <a:noFill/>
                          </a:ln>
                          <a:effectLst/>
                          <a:latin typeface="Segoe UI" pitchFamily="34" charset="0"/>
                          <a:ea typeface="Segoe UI" pitchFamily="34" charset="0"/>
                          <a:cs typeface="Segoe UI" pitchFamily="34" charset="0"/>
                        </a:rPr>
                        <a:t>i lokalni korisnici</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700" u="none" strike="noStrike" cap="none" normalizeH="0" baseline="0" dirty="0" smtClean="0">
                          <a:ln>
                            <a:noFill/>
                          </a:ln>
                          <a:effectLst/>
                          <a:latin typeface="Segoe UI" pitchFamily="34" charset="0"/>
                          <a:ea typeface="Segoe UI" pitchFamily="34" charset="0"/>
                          <a:cs typeface="Segoe UI" pitchFamily="34" charset="0"/>
                        </a:rPr>
                        <a:t>Samo na lokalnom kompjuteru</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Domain Local</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 DLG, UG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700" u="none" strike="noStrike" cap="none" normalizeH="0" baseline="0" dirty="0" smtClean="0">
                          <a:ln>
                            <a:noFill/>
                          </a:ln>
                          <a:effectLst/>
                          <a:latin typeface="Segoe UI" pitchFamily="34" charset="0"/>
                          <a:ea typeface="Segoe UI" pitchFamily="34" charset="0"/>
                          <a:cs typeface="Segoe UI" pitchFamily="34" charset="0"/>
                        </a:rPr>
                        <a:t>Bilo gdje u domeni</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Universal</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700" u="none" strike="noStrike" cap="none" normalizeH="0" baseline="0" dirty="0" smtClean="0">
                          <a:ln>
                            <a:noFill/>
                          </a:ln>
                          <a:effectLst/>
                          <a:latin typeface="Segoe UI" pitchFamily="34" charset="0"/>
                          <a:ea typeface="Segoe UI" pitchFamily="34" charset="0"/>
                          <a:cs typeface="Segoe UI" pitchFamily="34" charset="0"/>
                        </a:rPr>
                        <a:t>Bilo gdje u šumi</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r h="862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Global </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700" u="none" strike="noStrike" cap="none" normalizeH="0" baseline="0" dirty="0" smtClean="0">
                          <a:ln>
                            <a:noFill/>
                          </a:ln>
                          <a:effectLst/>
                          <a:latin typeface="Segoe UI" pitchFamily="34" charset="0"/>
                          <a:ea typeface="Segoe UI" pitchFamily="34" charset="0"/>
                          <a:cs typeface="Segoe UI" pitchFamily="34" charset="0"/>
                        </a:rPr>
                        <a:t>Bilo gdje u domeni ili domeni kojoj vjerujemo</a:t>
                      </a:r>
                      <a:endParaRPr kumimoji="0" lang="en-US" sz="17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bl>
          </a:graphicData>
        </a:graphic>
      </p:graphicFrame>
    </p:spTree>
    <p:extLst>
      <p:ext uri="{BB962C8B-B14F-4D97-AF65-F5344CB8AC3E}">
        <p14:creationId xmlns:p14="http://schemas.microsoft.com/office/powerpoint/2010/main" val="3280515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906f611-1e3d-4576-8ed8-e088cd7399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Upravljanje grupama</a:t>
            </a:r>
            <a:endParaRPr lang="en-CA" dirty="0"/>
          </a:p>
        </p:txBody>
      </p:sp>
      <p:grpSp>
        <p:nvGrpSpPr>
          <p:cNvPr id="5" name="3-domain local group" descr="Encircles both of the preceding Global Groups and labels the combined entity ACL_Sales_Read (Domain Local Group).&#10;"/>
          <p:cNvGrpSpPr/>
          <p:nvPr/>
        </p:nvGrpSpPr>
        <p:grpSpPr>
          <a:xfrm>
            <a:off x="3811960" y="1766590"/>
            <a:ext cx="5027240" cy="2740877"/>
            <a:chOff x="3811960" y="1766590"/>
            <a:chExt cx="5027240" cy="2740877"/>
          </a:xfrm>
        </p:grpSpPr>
        <p:sp>
          <p:nvSpPr>
            <p:cNvPr id="6" name="Oval 5"/>
            <p:cNvSpPr/>
            <p:nvPr/>
          </p:nvSpPr>
          <p:spPr bwMode="auto">
            <a:xfrm>
              <a:off x="3811960" y="1766590"/>
              <a:ext cx="5027240" cy="2740877"/>
            </a:xfrm>
            <a:prstGeom prst="ellipse">
              <a:avLst/>
            </a:prstGeom>
            <a:solidFill>
              <a:schemeClr val="bg1">
                <a:lumMod val="85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7" name="TextBox 6"/>
            <p:cNvSpPr txBox="1"/>
            <p:nvPr/>
          </p:nvSpPr>
          <p:spPr>
            <a:xfrm>
              <a:off x="5029200" y="3758625"/>
              <a:ext cx="2585875" cy="584775"/>
            </a:xfrm>
            <a:prstGeom prst="rect">
              <a:avLst/>
            </a:prstGeom>
            <a:noFill/>
          </p:spPr>
          <p:txBody>
            <a:bodyPr wrap="square" rtlCol="0">
              <a:spAutoFit/>
            </a:bodyPr>
            <a:lstStyle/>
            <a:p>
              <a:pPr algn="ctr"/>
              <a:r>
                <a:rPr lang="en-US" sz="1600" b="1" dirty="0" smtClean="0">
                  <a:latin typeface="Segoe UI" pitchFamily="34" charset="0"/>
                  <a:ea typeface="Segoe UI" pitchFamily="34" charset="0"/>
                  <a:cs typeface="Segoe UI" pitchFamily="34" charset="0"/>
                </a:rPr>
                <a:t>ACL_Sales_Read</a:t>
              </a:r>
              <a:r>
                <a:rPr lang="en-US" sz="1600" dirty="0" smtClean="0">
                  <a:latin typeface="Segoe UI" pitchFamily="34" charset="0"/>
                  <a:ea typeface="Segoe UI" pitchFamily="34" charset="0"/>
                  <a:cs typeface="Segoe UI" pitchFamily="34" charset="0"/>
                </a:rPr>
                <a:t/>
              </a:r>
              <a:br>
                <a:rPr lang="en-US" sz="1600" dirty="0" smtClean="0">
                  <a:latin typeface="Segoe UI" pitchFamily="34" charset="0"/>
                  <a:ea typeface="Segoe UI" pitchFamily="34" charset="0"/>
                  <a:cs typeface="Segoe UI" pitchFamily="34" charset="0"/>
                </a:rPr>
              </a:br>
              <a:r>
                <a:rPr lang="en-US" sz="1600" dirty="0" smtClean="0">
                  <a:latin typeface="Segoe UI" pitchFamily="34" charset="0"/>
                  <a:ea typeface="Segoe UI" pitchFamily="34" charset="0"/>
                  <a:cs typeface="Segoe UI" pitchFamily="34" charset="0"/>
                </a:rPr>
                <a:t>(Domain </a:t>
              </a:r>
              <a:r>
                <a:rPr lang="en-US" sz="1600" dirty="0">
                  <a:latin typeface="Segoe UI" pitchFamily="34" charset="0"/>
                  <a:ea typeface="Segoe UI" pitchFamily="34" charset="0"/>
                  <a:cs typeface="Segoe UI" pitchFamily="34" charset="0"/>
                </a:rPr>
                <a:t>L</a:t>
              </a:r>
              <a:r>
                <a:rPr lang="en-US" sz="1600" dirty="0" smtClean="0">
                  <a:latin typeface="Segoe UI" pitchFamily="34" charset="0"/>
                  <a:ea typeface="Segoe UI" pitchFamily="34" charset="0"/>
                  <a:cs typeface="Segoe UI" pitchFamily="34" charset="0"/>
                </a:rPr>
                <a:t>ocal Group)</a:t>
              </a:r>
              <a:endParaRPr lang="en-US" sz="1600" dirty="0">
                <a:latin typeface="Segoe UI" pitchFamily="34" charset="0"/>
                <a:ea typeface="Segoe UI" pitchFamily="34" charset="0"/>
                <a:cs typeface="Segoe UI" pitchFamily="34" charset="0"/>
              </a:endParaRPr>
            </a:p>
          </p:txBody>
        </p:sp>
      </p:grpSp>
      <p:grpSp>
        <p:nvGrpSpPr>
          <p:cNvPr id="9" name="Group 8"/>
          <p:cNvGrpSpPr/>
          <p:nvPr/>
        </p:nvGrpSpPr>
        <p:grpSpPr>
          <a:xfrm>
            <a:off x="228257" y="3692604"/>
            <a:ext cx="4432798" cy="954107"/>
            <a:chOff x="228600" y="3917422"/>
            <a:chExt cx="4432798" cy="954107"/>
          </a:xfrm>
        </p:grpSpPr>
        <p:sp>
          <p:nvSpPr>
            <p:cNvPr id="11" name="TextBox 10"/>
            <p:cNvSpPr txBox="1"/>
            <p:nvPr/>
          </p:nvSpPr>
          <p:spPr>
            <a:xfrm>
              <a:off x="686143" y="3917422"/>
              <a:ext cx="3975255" cy="954107"/>
            </a:xfrm>
            <a:prstGeom prst="rect">
              <a:avLst/>
            </a:prstGeom>
            <a:noFill/>
          </p:spPr>
          <p:txBody>
            <a:bodyPr wrap="none" rtlCol="0">
              <a:spAutoFit/>
            </a:bodyPr>
            <a:lstStyle/>
            <a:p>
              <a:r>
                <a:rPr lang="en-US" sz="2000" dirty="0" smtClean="0">
                  <a:latin typeface="Segoe UI" pitchFamily="34" charset="0"/>
                  <a:ea typeface="Segoe UI" pitchFamily="34" charset="0"/>
                  <a:cs typeface="Segoe UI" pitchFamily="34" charset="0"/>
                </a:rPr>
                <a:t>Domain local groups</a:t>
              </a:r>
            </a:p>
            <a:p>
              <a:r>
                <a:rPr lang="hr-HR" dirty="0" smtClean="0">
                  <a:latin typeface="Segoe UI" pitchFamily="34" charset="0"/>
                  <a:ea typeface="Segoe UI" pitchFamily="34" charset="0"/>
                  <a:cs typeface="Segoe UI" pitchFamily="34" charset="0"/>
                </a:rPr>
                <a:t>Koji omogućavaju dozvole za pristup </a:t>
              </a:r>
            </a:p>
            <a:p>
              <a:r>
                <a:rPr lang="hr-HR" dirty="0" smtClean="0">
                  <a:latin typeface="Segoe UI" pitchFamily="34" charset="0"/>
                  <a:ea typeface="Segoe UI" pitchFamily="34" charset="0"/>
                  <a:cs typeface="Segoe UI" pitchFamily="34" charset="0"/>
                </a:rPr>
                <a:t>resursima</a:t>
              </a:r>
              <a:r>
                <a:rPr lang="en-US" dirty="0" smtClean="0">
                  <a:latin typeface="Segoe UI" pitchFamily="34" charset="0"/>
                  <a:ea typeface="Segoe UI" pitchFamily="34" charset="0"/>
                  <a:cs typeface="Segoe UI" pitchFamily="34" charset="0"/>
                </a:rPr>
                <a:t>,</a:t>
              </a:r>
              <a:r>
                <a:rPr lang="hr-HR" dirty="0" smtClean="0">
                  <a:latin typeface="Segoe UI" pitchFamily="34" charset="0"/>
                  <a:ea typeface="Segoe UI" pitchFamily="34" charset="0"/>
                  <a:cs typeface="Segoe UI" pitchFamily="34" charset="0"/>
                </a:rPr>
                <a:t> koje su</a:t>
              </a:r>
              <a:endParaRPr lang="en-US" dirty="0" smtClean="0">
                <a:latin typeface="Segoe UI" pitchFamily="34" charset="0"/>
                <a:ea typeface="Segoe UI" pitchFamily="34" charset="0"/>
                <a:cs typeface="Segoe UI" pitchFamily="34" charset="0"/>
              </a:endParaRPr>
            </a:p>
          </p:txBody>
        </p:sp>
        <p:sp>
          <p:nvSpPr>
            <p:cNvPr id="12" name="TextBox 11"/>
            <p:cNvSpPr txBox="1"/>
            <p:nvPr/>
          </p:nvSpPr>
          <p:spPr>
            <a:xfrm>
              <a:off x="228600" y="3917422"/>
              <a:ext cx="609600" cy="369332"/>
            </a:xfrm>
            <a:prstGeom prst="rect">
              <a:avLst/>
            </a:prstGeom>
            <a:noFill/>
          </p:spPr>
          <p:txBody>
            <a:bodyPr wrap="square" rtlCol="0">
              <a:spAutoFit/>
            </a:bodyPr>
            <a:lstStyle/>
            <a:p>
              <a:r>
                <a:rPr lang="en-US" b="1" dirty="0" smtClean="0">
                  <a:latin typeface="Segoe UI" pitchFamily="34" charset="0"/>
                  <a:ea typeface="Segoe UI" pitchFamily="34" charset="0"/>
                  <a:cs typeface="Segoe UI" pitchFamily="34" charset="0"/>
                </a:rPr>
                <a:t>DL</a:t>
              </a:r>
            </a:p>
          </p:txBody>
        </p:sp>
      </p:grpSp>
      <p:grpSp>
        <p:nvGrpSpPr>
          <p:cNvPr id="13" name="2-global group" descr="Encircles each collection and labels the circled collection as Sales (Global Group) and Auditors (Global Group).&#10;"/>
          <p:cNvGrpSpPr/>
          <p:nvPr/>
        </p:nvGrpSpPr>
        <p:grpSpPr>
          <a:xfrm>
            <a:off x="3974696" y="1793261"/>
            <a:ext cx="4806076" cy="2016739"/>
            <a:chOff x="3974696" y="1793261"/>
            <a:chExt cx="4806076" cy="2016739"/>
          </a:xfrm>
        </p:grpSpPr>
        <p:sp>
          <p:nvSpPr>
            <p:cNvPr id="14" name="Oval 13"/>
            <p:cNvSpPr/>
            <p:nvPr/>
          </p:nvSpPr>
          <p:spPr bwMode="auto">
            <a:xfrm>
              <a:off x="3974696" y="2054872"/>
              <a:ext cx="2349904" cy="1374128"/>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9869" y="1793261"/>
              <a:ext cx="786524" cy="788493"/>
            </a:xfrm>
            <a:prstGeom prst="rect">
              <a:avLst/>
            </a:prstGeom>
          </p:spPr>
        </p:pic>
        <p:sp>
          <p:nvSpPr>
            <p:cNvPr id="16" name="Oval 15"/>
            <p:cNvSpPr/>
            <p:nvPr/>
          </p:nvSpPr>
          <p:spPr bwMode="auto">
            <a:xfrm>
              <a:off x="6370960" y="2411496"/>
              <a:ext cx="2409812" cy="139850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0123" y="2195391"/>
              <a:ext cx="850477" cy="852609"/>
            </a:xfrm>
            <a:prstGeom prst="rect">
              <a:avLst/>
            </a:prstGeom>
          </p:spPr>
        </p:pic>
        <p:sp>
          <p:nvSpPr>
            <p:cNvPr id="18" name="TextBox 17"/>
            <p:cNvSpPr txBox="1"/>
            <p:nvPr/>
          </p:nvSpPr>
          <p:spPr>
            <a:xfrm>
              <a:off x="4355696" y="2783116"/>
              <a:ext cx="1558079" cy="523220"/>
            </a:xfrm>
            <a:prstGeom prst="rect">
              <a:avLst/>
            </a:prstGeom>
            <a:noFill/>
          </p:spPr>
          <p:txBody>
            <a:bodyPr wrap="square" rtlCol="0">
              <a:spAutoFit/>
            </a:bodyPr>
            <a:lstStyle/>
            <a:p>
              <a:pPr algn="ctr"/>
              <a:r>
                <a:rPr lang="en-US" sz="1400" b="1" dirty="0" smtClean="0">
                  <a:latin typeface="Segoe UI" pitchFamily="34" charset="0"/>
                  <a:ea typeface="Segoe UI" pitchFamily="34" charset="0"/>
                  <a:cs typeface="Segoe UI" pitchFamily="34" charset="0"/>
                </a:rPr>
                <a:t>Sales</a:t>
              </a:r>
            </a:p>
            <a:p>
              <a:pPr algn="ctr"/>
              <a:r>
                <a:rPr lang="en-US" sz="1400" dirty="0" smtClean="0">
                  <a:latin typeface="Segoe UI" pitchFamily="34" charset="0"/>
                  <a:ea typeface="Segoe UI" pitchFamily="34" charset="0"/>
                  <a:cs typeface="Segoe UI" pitchFamily="34" charset="0"/>
                </a:rPr>
                <a:t>(Global Group)</a:t>
              </a:r>
              <a:endParaRPr lang="en-US" sz="1400" dirty="0">
                <a:latin typeface="Segoe UI" pitchFamily="34" charset="0"/>
                <a:ea typeface="Segoe UI" pitchFamily="34" charset="0"/>
                <a:cs typeface="Segoe UI" pitchFamily="34" charset="0"/>
              </a:endParaRPr>
            </a:p>
          </p:txBody>
        </p:sp>
        <p:sp>
          <p:nvSpPr>
            <p:cNvPr id="19" name="TextBox 18"/>
            <p:cNvSpPr txBox="1"/>
            <p:nvPr/>
          </p:nvSpPr>
          <p:spPr>
            <a:xfrm>
              <a:off x="6648856" y="3210580"/>
              <a:ext cx="1885544" cy="523220"/>
            </a:xfrm>
            <a:prstGeom prst="rect">
              <a:avLst/>
            </a:prstGeom>
            <a:noFill/>
          </p:spPr>
          <p:txBody>
            <a:bodyPr wrap="square" rtlCol="0">
              <a:spAutoFit/>
            </a:bodyPr>
            <a:lstStyle/>
            <a:p>
              <a:pPr algn="ctr"/>
              <a:r>
                <a:rPr lang="en-US" sz="1400" b="1" dirty="0" smtClean="0">
                  <a:latin typeface="Segoe UI" pitchFamily="34" charset="0"/>
                  <a:ea typeface="Segoe UI" pitchFamily="34" charset="0"/>
                  <a:cs typeface="Segoe UI" pitchFamily="34" charset="0"/>
                </a:rPr>
                <a:t>Auditors</a:t>
              </a:r>
              <a:r>
                <a:rPr lang="en-US" sz="1400" dirty="0" smtClean="0">
                  <a:latin typeface="Segoe UI" pitchFamily="34" charset="0"/>
                  <a:ea typeface="Segoe UI" pitchFamily="34" charset="0"/>
                  <a:cs typeface="Segoe UI" pitchFamily="34" charset="0"/>
                </a:rPr>
                <a:t/>
              </a:r>
              <a:br>
                <a:rPr lang="en-US" sz="1400" dirty="0" smtClean="0">
                  <a:latin typeface="Segoe UI" pitchFamily="34" charset="0"/>
                  <a:ea typeface="Segoe UI" pitchFamily="34" charset="0"/>
                  <a:cs typeface="Segoe UI" pitchFamily="34" charset="0"/>
                </a:rPr>
              </a:br>
              <a:r>
                <a:rPr lang="en-US" sz="1400" dirty="0" smtClean="0">
                  <a:latin typeface="Segoe UI" pitchFamily="34" charset="0"/>
                  <a:ea typeface="Segoe UI" pitchFamily="34" charset="0"/>
                  <a:cs typeface="Segoe UI" pitchFamily="34" charset="0"/>
                </a:rPr>
                <a:t>(Global Group)</a:t>
              </a:r>
              <a:endParaRPr lang="en-US" sz="1400" dirty="0">
                <a:latin typeface="Segoe UI" pitchFamily="34" charset="0"/>
                <a:ea typeface="Segoe UI" pitchFamily="34" charset="0"/>
                <a:cs typeface="Segoe UI" pitchFamily="34" charset="0"/>
              </a:endParaRPr>
            </a:p>
          </p:txBody>
        </p:sp>
      </p:grpSp>
      <p:grpSp>
        <p:nvGrpSpPr>
          <p:cNvPr id="20" name="Group 42" descr="This is an animated slide with 5 builds. &#10;The build starts with a blank screen. Current graphic is the play button."/>
          <p:cNvGrpSpPr>
            <a:grpSpLocks/>
          </p:cNvGrpSpPr>
          <p:nvPr/>
        </p:nvGrpSpPr>
        <p:grpSpPr bwMode="auto">
          <a:xfrm>
            <a:off x="8024813" y="6251575"/>
            <a:ext cx="914400" cy="425450"/>
            <a:chOff x="384" y="3024"/>
            <a:chExt cx="720" cy="336"/>
          </a:xfrm>
        </p:grpSpPr>
        <p:sp>
          <p:nvSpPr>
            <p:cNvPr id="21" name="Oval 4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nvGrpSpPr>
            <p:cNvPr id="22" name="Group 44"/>
            <p:cNvGrpSpPr>
              <a:grpSpLocks/>
            </p:cNvGrpSpPr>
            <p:nvPr/>
          </p:nvGrpSpPr>
          <p:grpSpPr bwMode="auto">
            <a:xfrm>
              <a:off x="480" y="3096"/>
              <a:ext cx="240" cy="192"/>
              <a:chOff x="480" y="3096"/>
              <a:chExt cx="240" cy="192"/>
            </a:xfrm>
          </p:grpSpPr>
          <p:sp>
            <p:nvSpPr>
              <p:cNvPr id="23" name="Oval 4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sp>
            <p:nvSpPr>
              <p:cNvPr id="24" name="Freeform 46"/>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grpSp>
      <p:grpSp>
        <p:nvGrpSpPr>
          <p:cNvPr id="25" name="Group 47" descr="stop button appears at end of slide"/>
          <p:cNvGrpSpPr>
            <a:grpSpLocks/>
          </p:cNvGrpSpPr>
          <p:nvPr/>
        </p:nvGrpSpPr>
        <p:grpSpPr bwMode="auto">
          <a:xfrm>
            <a:off x="8512175" y="6342063"/>
            <a:ext cx="304800" cy="244475"/>
            <a:chOff x="768" y="3096"/>
            <a:chExt cx="240" cy="192"/>
          </a:xfrm>
        </p:grpSpPr>
        <p:sp>
          <p:nvSpPr>
            <p:cNvPr id="26" name="Oval 4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sp>
          <p:nvSpPr>
            <p:cNvPr id="27" name="Rectangle 4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sp>
        <p:nvSpPr>
          <p:cNvPr id="28" name="TextBox 27"/>
          <p:cNvSpPr txBox="1"/>
          <p:nvPr/>
        </p:nvSpPr>
        <p:spPr>
          <a:xfrm>
            <a:off x="685799" y="5178099"/>
            <a:ext cx="3195002" cy="923330"/>
          </a:xfrm>
          <a:prstGeom prst="rect">
            <a:avLst/>
          </a:prstGeom>
          <a:noFill/>
        </p:spPr>
        <p:txBody>
          <a:bodyPr wrap="square" rtlCol="0">
            <a:spAutoFit/>
          </a:bodyPr>
          <a:lstStyle/>
          <a:p>
            <a:r>
              <a:rPr lang="hr-HR" dirty="0" smtClean="0">
                <a:latin typeface="Segoe UI" pitchFamily="34" charset="0"/>
                <a:ea typeface="Segoe UI" pitchFamily="34" charset="0"/>
                <a:cs typeface="Segoe UI" pitchFamily="34" charset="0"/>
              </a:rPr>
              <a:t>U šumi s više domena</a:t>
            </a:r>
            <a:r>
              <a:rPr lang="en-US" dirty="0" smtClean="0">
                <a:latin typeface="Segoe UI" pitchFamily="34" charset="0"/>
                <a:ea typeface="Segoe UI" pitchFamily="34" charset="0"/>
                <a:cs typeface="Segoe UI" pitchFamily="34" charset="0"/>
              </a:rPr>
              <a:t>, </a:t>
            </a:r>
            <a:r>
              <a:rPr lang="hr-HR" dirty="0" smtClean="0">
                <a:latin typeface="Segoe UI" pitchFamily="34" charset="0"/>
                <a:ea typeface="Segoe UI" pitchFamily="34" charset="0"/>
                <a:cs typeface="Segoe UI" pitchFamily="34" charset="0"/>
              </a:rPr>
              <a:t>koristi se</a:t>
            </a:r>
            <a:r>
              <a:rPr lang="en-US" dirty="0" smtClean="0">
                <a:latin typeface="Segoe UI" pitchFamily="34" charset="0"/>
                <a:ea typeface="Segoe UI" pitchFamily="34" charset="0"/>
                <a:cs typeface="Segoe UI" pitchFamily="34" charset="0"/>
              </a:rPr>
              <a:t> </a:t>
            </a:r>
            <a:r>
              <a:rPr lang="en-US" dirty="0">
                <a:latin typeface="Segoe UI" pitchFamily="34" charset="0"/>
                <a:ea typeface="Segoe UI" pitchFamily="34" charset="0"/>
                <a:cs typeface="Segoe UI" pitchFamily="34" charset="0"/>
              </a:rPr>
              <a:t>IGUDLA, </a:t>
            </a:r>
            <a:r>
              <a:rPr lang="hr-HR" dirty="0" smtClean="0">
                <a:latin typeface="Segoe UI" pitchFamily="34" charset="0"/>
                <a:ea typeface="Segoe UI" pitchFamily="34" charset="0"/>
                <a:cs typeface="Segoe UI" pitchFamily="34" charset="0"/>
              </a:rPr>
              <a:t>gdje </a:t>
            </a:r>
            <a:r>
              <a:rPr lang="en-US" dirty="0" smtClean="0">
                <a:latin typeface="Segoe UI" pitchFamily="34" charset="0"/>
                <a:ea typeface="Segoe UI" pitchFamily="34" charset="0"/>
                <a:cs typeface="Segoe UI" pitchFamily="34" charset="0"/>
              </a:rPr>
              <a:t>U </a:t>
            </a:r>
            <a:r>
              <a:rPr lang="hr-HR" dirty="0" smtClean="0">
                <a:latin typeface="Segoe UI" pitchFamily="34" charset="0"/>
                <a:ea typeface="Segoe UI" pitchFamily="34" charset="0"/>
                <a:cs typeface="Segoe UI" pitchFamily="34" charset="0"/>
              </a:rPr>
              <a:t>predstavlja </a:t>
            </a:r>
            <a:r>
              <a:rPr lang="en-US" dirty="0" smtClean="0">
                <a:latin typeface="Segoe UI" pitchFamily="34" charset="0"/>
                <a:ea typeface="Segoe UI" pitchFamily="34" charset="0"/>
                <a:cs typeface="Segoe UI" pitchFamily="34" charset="0"/>
              </a:rPr>
              <a:t>Universal</a:t>
            </a:r>
            <a:endParaRPr lang="en-US" dirty="0">
              <a:latin typeface="Segoe UI" pitchFamily="34" charset="0"/>
              <a:ea typeface="Segoe UI" pitchFamily="34" charset="0"/>
              <a:cs typeface="Segoe UI" pitchFamily="34" charset="0"/>
            </a:endParaRPr>
          </a:p>
        </p:txBody>
      </p:sp>
      <p:grpSp>
        <p:nvGrpSpPr>
          <p:cNvPr id="29" name="Group 28" descr="(last click) Displays an arrow pointing from the Domain Local group to a folder resource on a server.&#10;"/>
          <p:cNvGrpSpPr/>
          <p:nvPr/>
        </p:nvGrpSpPr>
        <p:grpSpPr>
          <a:xfrm>
            <a:off x="5611585" y="4636606"/>
            <a:ext cx="1587626" cy="1748431"/>
            <a:chOff x="5611585" y="4636606"/>
            <a:chExt cx="1587626" cy="1748431"/>
          </a:xfrm>
        </p:grpSpPr>
        <p:grpSp>
          <p:nvGrpSpPr>
            <p:cNvPr id="30" name="Group 29"/>
            <p:cNvGrpSpPr/>
            <p:nvPr/>
          </p:nvGrpSpPr>
          <p:grpSpPr>
            <a:xfrm>
              <a:off x="5611585" y="5300695"/>
              <a:ext cx="1130918" cy="1084342"/>
              <a:chOff x="5272643" y="5168582"/>
              <a:chExt cx="1130918" cy="1084342"/>
            </a:xfrm>
          </p:grpSpPr>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2643" y="5168582"/>
                <a:ext cx="846252" cy="995589"/>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5769" y="5427511"/>
                <a:ext cx="707792" cy="825413"/>
              </a:xfrm>
              <a:prstGeom prst="rect">
                <a:avLst/>
              </a:prstGeom>
            </p:spPr>
          </p:pic>
        </p:gr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788" y="5052110"/>
              <a:ext cx="682423" cy="955866"/>
            </a:xfrm>
            <a:prstGeom prst="rect">
              <a:avLst/>
            </a:prstGeom>
          </p:spPr>
        </p:pic>
        <p:sp>
          <p:nvSpPr>
            <p:cNvPr id="32" name="Down Arrow 31" descr="Arrow pointing from the preceding group to a folder resource on a server.&#10;"/>
            <p:cNvSpPr/>
            <p:nvPr/>
          </p:nvSpPr>
          <p:spPr bwMode="auto">
            <a:xfrm>
              <a:off x="5960120" y="4636606"/>
              <a:ext cx="821680" cy="544994"/>
            </a:xfrm>
            <a:prstGeom prst="downArrow">
              <a:avLst/>
            </a:prstGeom>
            <a:solidFill>
              <a:schemeClr val="accent2">
                <a:lumMod val="60000"/>
                <a:lumOff val="40000"/>
              </a:schemeClr>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grpSp>
      <p:grpSp>
        <p:nvGrpSpPr>
          <p:cNvPr id="35" name="Assigned access to a resource"/>
          <p:cNvGrpSpPr/>
          <p:nvPr/>
        </p:nvGrpSpPr>
        <p:grpSpPr>
          <a:xfrm>
            <a:off x="216815" y="4694445"/>
            <a:ext cx="4112460" cy="400110"/>
            <a:chOff x="222337" y="5878029"/>
            <a:chExt cx="4112460" cy="400110"/>
          </a:xfrm>
        </p:grpSpPr>
        <p:sp>
          <p:nvSpPr>
            <p:cNvPr id="36" name="TextBox 35"/>
            <p:cNvSpPr txBox="1"/>
            <p:nvPr/>
          </p:nvSpPr>
          <p:spPr>
            <a:xfrm>
              <a:off x="679880" y="5878029"/>
              <a:ext cx="3654917" cy="400110"/>
            </a:xfrm>
            <a:prstGeom prst="rect">
              <a:avLst/>
            </a:prstGeom>
            <a:noFill/>
          </p:spPr>
          <p:txBody>
            <a:bodyPr wrap="square" rtlCol="0">
              <a:spAutoFit/>
            </a:bodyPr>
            <a:lstStyle/>
            <a:p>
              <a:r>
                <a:rPr lang="hr-HR" sz="2000" dirty="0" smtClean="0">
                  <a:latin typeface="Segoe UI" pitchFamily="34" charset="0"/>
                  <a:ea typeface="Segoe UI" pitchFamily="34" charset="0"/>
                  <a:cs typeface="Segoe UI" pitchFamily="34" charset="0"/>
                </a:rPr>
                <a:t>Dodijeljene resursima</a:t>
              </a:r>
              <a:endParaRPr lang="en-US" sz="2000" dirty="0" smtClean="0">
                <a:latin typeface="Segoe UI" pitchFamily="34" charset="0"/>
                <a:ea typeface="Segoe UI" pitchFamily="34" charset="0"/>
                <a:cs typeface="Segoe UI" pitchFamily="34" charset="0"/>
              </a:endParaRPr>
            </a:p>
          </p:txBody>
        </p:sp>
        <p:sp>
          <p:nvSpPr>
            <p:cNvPr id="37" name="TextBox 36"/>
            <p:cNvSpPr txBox="1"/>
            <p:nvPr/>
          </p:nvSpPr>
          <p:spPr>
            <a:xfrm>
              <a:off x="222337" y="5889697"/>
              <a:ext cx="609600" cy="369332"/>
            </a:xfrm>
            <a:prstGeom prst="rect">
              <a:avLst/>
            </a:prstGeom>
            <a:noFill/>
          </p:spPr>
          <p:txBody>
            <a:bodyPr wrap="square" rtlCol="0">
              <a:spAutoFit/>
            </a:bodyPr>
            <a:lstStyle/>
            <a:p>
              <a:r>
                <a:rPr lang="en-US" b="1" dirty="0" smtClean="0">
                  <a:latin typeface="Segoe UI" pitchFamily="34" charset="0"/>
                  <a:ea typeface="Segoe UI" pitchFamily="34" charset="0"/>
                  <a:cs typeface="Segoe UI" pitchFamily="34" charset="0"/>
                </a:rPr>
                <a:t>A</a:t>
              </a:r>
            </a:p>
          </p:txBody>
        </p:sp>
      </p:grpSp>
      <p:grpSp>
        <p:nvGrpSpPr>
          <p:cNvPr id="38" name="1 - users" descr="Two collections of users and computers."/>
          <p:cNvGrpSpPr/>
          <p:nvPr/>
        </p:nvGrpSpPr>
        <p:grpSpPr>
          <a:xfrm>
            <a:off x="4209732" y="1716316"/>
            <a:ext cx="3901534" cy="1665808"/>
            <a:chOff x="4209732" y="1716316"/>
            <a:chExt cx="3901534" cy="1665808"/>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09732" y="2008025"/>
              <a:ext cx="503007" cy="628759"/>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6803" y="1716316"/>
              <a:ext cx="948355" cy="1176092"/>
            </a:xfrm>
            <a:prstGeom prst="rect">
              <a:avLst/>
            </a:prstGeom>
          </p:spPr>
        </p:pic>
        <p:pic>
          <p:nvPicPr>
            <p:cNvPr id="41" name="Picture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10586" y="1981200"/>
              <a:ext cx="1000680" cy="1271724"/>
            </a:xfrm>
            <a:prstGeom prst="rect">
              <a:avLst/>
            </a:prstGeom>
          </p:spPr>
        </p:pic>
        <p:pic>
          <p:nvPicPr>
            <p:cNvPr id="42" name="Picture 4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87064" y="2645285"/>
              <a:ext cx="589471" cy="736839"/>
            </a:xfrm>
            <a:prstGeom prst="rect">
              <a:avLst/>
            </a:prstGeom>
          </p:spPr>
        </p:pic>
      </p:grpSp>
      <p:grpSp>
        <p:nvGrpSpPr>
          <p:cNvPr id="43" name="Identities"/>
          <p:cNvGrpSpPr/>
          <p:nvPr/>
        </p:nvGrpSpPr>
        <p:grpSpPr>
          <a:xfrm>
            <a:off x="228257" y="1277209"/>
            <a:ext cx="3583703" cy="920923"/>
            <a:chOff x="228257" y="1277209"/>
            <a:chExt cx="3583703" cy="920923"/>
          </a:xfrm>
        </p:grpSpPr>
        <p:sp>
          <p:nvSpPr>
            <p:cNvPr id="44" name="TextBox 43"/>
            <p:cNvSpPr txBox="1"/>
            <p:nvPr/>
          </p:nvSpPr>
          <p:spPr>
            <a:xfrm>
              <a:off x="685799" y="1277209"/>
              <a:ext cx="3126161" cy="677108"/>
            </a:xfrm>
            <a:prstGeom prst="rect">
              <a:avLst/>
            </a:prstGeom>
            <a:noFill/>
          </p:spPr>
          <p:txBody>
            <a:bodyPr wrap="square" rtlCol="0">
              <a:spAutoFit/>
            </a:bodyPr>
            <a:lstStyle/>
            <a:p>
              <a:r>
                <a:rPr lang="hr-HR" sz="2000" dirty="0" smtClean="0">
                  <a:latin typeface="Segoe UI" pitchFamily="34" charset="0"/>
                  <a:ea typeface="Segoe UI" pitchFamily="34" charset="0"/>
                  <a:cs typeface="Segoe UI" pitchFamily="34" charset="0"/>
                </a:rPr>
                <a:t>Identiteti</a:t>
              </a:r>
              <a:endParaRPr lang="en-US" sz="2000" dirty="0" smtClean="0">
                <a:latin typeface="Segoe UI" pitchFamily="34" charset="0"/>
                <a:ea typeface="Segoe UI" pitchFamily="34" charset="0"/>
                <a:cs typeface="Segoe UI" pitchFamily="34" charset="0"/>
              </a:endParaRPr>
            </a:p>
            <a:p>
              <a:r>
                <a:rPr lang="hr-HR" dirty="0" smtClean="0">
                  <a:latin typeface="Segoe UI" pitchFamily="34" charset="0"/>
                  <a:ea typeface="Segoe UI" pitchFamily="34" charset="0"/>
                  <a:cs typeface="Segoe UI" pitchFamily="34" charset="0"/>
                </a:rPr>
                <a:t>Korisnici ili kompjuteri</a:t>
              </a:r>
              <a:endParaRPr lang="en-US" dirty="0">
                <a:latin typeface="Segoe UI" pitchFamily="34" charset="0"/>
                <a:ea typeface="Segoe UI" pitchFamily="34" charset="0"/>
                <a:cs typeface="Segoe UI" pitchFamily="34" charset="0"/>
              </a:endParaRPr>
            </a:p>
          </p:txBody>
        </p:sp>
        <p:sp>
          <p:nvSpPr>
            <p:cNvPr id="45" name="TextBox 44"/>
            <p:cNvSpPr txBox="1"/>
            <p:nvPr/>
          </p:nvSpPr>
          <p:spPr>
            <a:xfrm>
              <a:off x="228257" y="1277209"/>
              <a:ext cx="609600" cy="369332"/>
            </a:xfrm>
            <a:prstGeom prst="rect">
              <a:avLst/>
            </a:prstGeom>
            <a:noFill/>
          </p:spPr>
          <p:txBody>
            <a:bodyPr wrap="square" rtlCol="0">
              <a:spAutoFit/>
            </a:bodyPr>
            <a:lstStyle/>
            <a:p>
              <a:r>
                <a:rPr lang="en-US" b="1" dirty="0">
                  <a:latin typeface="Segoe UI" pitchFamily="34" charset="0"/>
                  <a:ea typeface="Segoe UI" pitchFamily="34" charset="0"/>
                  <a:cs typeface="Segoe UI" pitchFamily="34" charset="0"/>
                </a:rPr>
                <a:t>I</a:t>
              </a:r>
              <a:endParaRPr lang="en-US" b="1" dirty="0" smtClean="0">
                <a:latin typeface="Segoe UI" pitchFamily="34" charset="0"/>
                <a:ea typeface="Segoe UI" pitchFamily="34" charset="0"/>
                <a:cs typeface="Segoe UI" pitchFamily="34" charset="0"/>
              </a:endParaRPr>
            </a:p>
          </p:txBody>
        </p:sp>
        <p:sp>
          <p:nvSpPr>
            <p:cNvPr id="46" name="TextBox 45"/>
            <p:cNvSpPr txBox="1"/>
            <p:nvPr/>
          </p:nvSpPr>
          <p:spPr>
            <a:xfrm>
              <a:off x="685800" y="1828800"/>
              <a:ext cx="2569521" cy="369332"/>
            </a:xfrm>
            <a:prstGeom prst="rect">
              <a:avLst/>
            </a:prstGeom>
            <a:noFill/>
          </p:spPr>
          <p:txBody>
            <a:bodyPr wrap="square" rtlCol="0">
              <a:spAutoFit/>
            </a:bodyPr>
            <a:lstStyle/>
            <a:p>
              <a:r>
                <a:rPr lang="hr-HR" dirty="0" smtClean="0">
                  <a:latin typeface="Segoe UI" pitchFamily="34" charset="0"/>
                  <a:ea typeface="Segoe UI" pitchFamily="34" charset="0"/>
                  <a:cs typeface="Segoe UI" pitchFamily="34" charset="0"/>
                </a:rPr>
                <a:t>koji su članovi</a:t>
              </a:r>
              <a:endParaRPr lang="en-US" dirty="0">
                <a:latin typeface="Segoe UI" pitchFamily="34" charset="0"/>
                <a:ea typeface="Segoe UI" pitchFamily="34" charset="0"/>
                <a:cs typeface="Segoe UI" pitchFamily="34" charset="0"/>
              </a:endParaRPr>
            </a:p>
          </p:txBody>
        </p:sp>
      </p:grpSp>
      <p:grpSp>
        <p:nvGrpSpPr>
          <p:cNvPr id="47" name="Global groups"/>
          <p:cNvGrpSpPr/>
          <p:nvPr/>
        </p:nvGrpSpPr>
        <p:grpSpPr>
          <a:xfrm>
            <a:off x="228257" y="2362200"/>
            <a:ext cx="3352763" cy="1237647"/>
            <a:chOff x="228257" y="2362200"/>
            <a:chExt cx="3352763" cy="1237647"/>
          </a:xfrm>
        </p:grpSpPr>
        <p:grpSp>
          <p:nvGrpSpPr>
            <p:cNvPr id="48" name="Group 47"/>
            <p:cNvGrpSpPr/>
            <p:nvPr/>
          </p:nvGrpSpPr>
          <p:grpSpPr>
            <a:xfrm>
              <a:off x="228257" y="2362200"/>
              <a:ext cx="3352763" cy="954107"/>
              <a:chOff x="228600" y="2983728"/>
              <a:chExt cx="3352763" cy="954107"/>
            </a:xfrm>
          </p:grpSpPr>
          <p:sp>
            <p:nvSpPr>
              <p:cNvPr id="50" name="TextBox 49"/>
              <p:cNvSpPr txBox="1"/>
              <p:nvPr/>
            </p:nvSpPr>
            <p:spPr>
              <a:xfrm>
                <a:off x="686143" y="2983728"/>
                <a:ext cx="2895220" cy="954107"/>
              </a:xfrm>
              <a:prstGeom prst="rect">
                <a:avLst/>
              </a:prstGeom>
              <a:noFill/>
            </p:spPr>
            <p:txBody>
              <a:bodyPr wrap="square" rtlCol="0">
                <a:spAutoFit/>
              </a:bodyPr>
              <a:lstStyle/>
              <a:p>
                <a:r>
                  <a:rPr lang="en-US" sz="2000" dirty="0" smtClean="0">
                    <a:latin typeface="Segoe UI" pitchFamily="34" charset="0"/>
                    <a:ea typeface="Segoe UI" pitchFamily="34" charset="0"/>
                    <a:cs typeface="Segoe UI" pitchFamily="34" charset="0"/>
                  </a:rPr>
                  <a:t>Global groups</a:t>
                </a:r>
              </a:p>
              <a:p>
                <a:r>
                  <a:rPr lang="hr-HR" dirty="0" smtClean="0">
                    <a:latin typeface="Segoe UI" pitchFamily="34" charset="0"/>
                    <a:ea typeface="Segoe UI" pitchFamily="34" charset="0"/>
                    <a:cs typeface="Segoe UI" pitchFamily="34" charset="0"/>
                  </a:rPr>
                  <a:t>Koji grupiraju članove prema ulogama</a:t>
                </a:r>
                <a:r>
                  <a:rPr lang="en-US" dirty="0" smtClean="0">
                    <a:latin typeface="Segoe UI" pitchFamily="34" charset="0"/>
                    <a:ea typeface="Segoe UI" pitchFamily="34" charset="0"/>
                    <a:cs typeface="Segoe UI" pitchFamily="34" charset="0"/>
                  </a:rPr>
                  <a:t>,</a:t>
                </a:r>
              </a:p>
            </p:txBody>
          </p:sp>
          <p:sp>
            <p:nvSpPr>
              <p:cNvPr id="51" name="TextBox 50"/>
              <p:cNvSpPr txBox="1"/>
              <p:nvPr/>
            </p:nvSpPr>
            <p:spPr>
              <a:xfrm>
                <a:off x="228600" y="2983728"/>
                <a:ext cx="609600" cy="369332"/>
              </a:xfrm>
              <a:prstGeom prst="rect">
                <a:avLst/>
              </a:prstGeom>
              <a:noFill/>
            </p:spPr>
            <p:txBody>
              <a:bodyPr wrap="square" rtlCol="0">
                <a:spAutoFit/>
              </a:bodyPr>
              <a:lstStyle/>
              <a:p>
                <a:r>
                  <a:rPr lang="en-US" b="1" dirty="0">
                    <a:latin typeface="Segoe UI" pitchFamily="34" charset="0"/>
                    <a:ea typeface="Segoe UI" pitchFamily="34" charset="0"/>
                    <a:cs typeface="Segoe UI" pitchFamily="34" charset="0"/>
                  </a:rPr>
                  <a:t>G</a:t>
                </a:r>
                <a:endParaRPr lang="en-US" b="1" dirty="0" smtClean="0">
                  <a:latin typeface="Segoe UI" pitchFamily="34" charset="0"/>
                  <a:ea typeface="Segoe UI" pitchFamily="34" charset="0"/>
                  <a:cs typeface="Segoe UI" pitchFamily="34" charset="0"/>
                </a:endParaRPr>
              </a:p>
            </p:txBody>
          </p:sp>
        </p:grpSp>
        <p:sp>
          <p:nvSpPr>
            <p:cNvPr id="49" name="TextBox 48"/>
            <p:cNvSpPr txBox="1"/>
            <p:nvPr/>
          </p:nvSpPr>
          <p:spPr>
            <a:xfrm>
              <a:off x="685800" y="3230515"/>
              <a:ext cx="2569521" cy="369332"/>
            </a:xfrm>
            <a:prstGeom prst="rect">
              <a:avLst/>
            </a:prstGeom>
            <a:noFill/>
          </p:spPr>
          <p:txBody>
            <a:bodyPr wrap="square" rtlCol="0">
              <a:spAutoFit/>
            </a:bodyPr>
            <a:lstStyle/>
            <a:p>
              <a:r>
                <a:rPr lang="hr-HR" dirty="0">
                  <a:latin typeface="Segoe UI" pitchFamily="34" charset="0"/>
                  <a:ea typeface="Segoe UI" pitchFamily="34" charset="0"/>
                  <a:cs typeface="Segoe UI" pitchFamily="34" charset="0"/>
                </a:rPr>
                <a:t>k</a:t>
              </a:r>
              <a:r>
                <a:rPr lang="hr-HR" dirty="0" smtClean="0">
                  <a:latin typeface="Segoe UI" pitchFamily="34" charset="0"/>
                  <a:ea typeface="Segoe UI" pitchFamily="34" charset="0"/>
                  <a:cs typeface="Segoe UI" pitchFamily="34" charset="0"/>
                </a:rPr>
                <a:t>oje su članovi</a:t>
              </a:r>
              <a:endParaRPr lang="en-US" dirty="0">
                <a:latin typeface="Segoe UI" pitchFamily="34" charset="0"/>
                <a:ea typeface="Segoe UI" pitchFamily="34" charset="0"/>
                <a:cs typeface="Segoe UI" pitchFamily="34" charset="0"/>
              </a:endParaRPr>
            </a:p>
          </p:txBody>
        </p:sp>
      </p:grpSp>
      <p:sp>
        <p:nvSpPr>
          <p:cNvPr id="52" name="TextBox 51"/>
          <p:cNvSpPr txBox="1"/>
          <p:nvPr/>
        </p:nvSpPr>
        <p:spPr>
          <a:xfrm>
            <a:off x="216815" y="5366080"/>
            <a:ext cx="609600" cy="369332"/>
          </a:xfrm>
          <a:prstGeom prst="rect">
            <a:avLst/>
          </a:prstGeom>
          <a:noFill/>
        </p:spPr>
        <p:txBody>
          <a:bodyPr wrap="square" rtlCol="0">
            <a:spAutoFit/>
          </a:bodyPr>
          <a:lstStyle/>
          <a:p>
            <a:endParaRPr lang="en-US"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1644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500"/>
                            </p:stCondLst>
                            <p:childTnLst>
                              <p:par>
                                <p:cTn id="31" presetID="10" presetClass="entr" presetSubtype="0" fill="hold" grpId="0" nodeType="afterEffect">
                                  <p:stCondLst>
                                    <p:cond delay="50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name="b39a4aff-b4f8-471e-b453-9eca4ac632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Default</a:t>
            </a:r>
            <a:r>
              <a:rPr lang="hr-HR" dirty="0" smtClean="0"/>
              <a:t>ne</a:t>
            </a:r>
            <a:r>
              <a:rPr lang="en-CA" dirty="0" smtClean="0"/>
              <a:t> </a:t>
            </a:r>
            <a:r>
              <a:rPr lang="en-CA" dirty="0" err="1" smtClean="0"/>
              <a:t>Grup</a:t>
            </a:r>
            <a:r>
              <a:rPr lang="hr-HR" dirty="0" smtClean="0"/>
              <a:t>e</a:t>
            </a:r>
            <a:endParaRPr lang="en-CA" dirty="0"/>
          </a:p>
        </p:txBody>
      </p:sp>
      <p:sp>
        <p:nvSpPr>
          <p:cNvPr id="4" name="Rounded Rectangle 3"/>
          <p:cNvSpPr>
            <a:spLocks noChangeArrowheads="1"/>
          </p:cNvSpPr>
          <p:nvPr/>
        </p:nvSpPr>
        <p:spPr bwMode="auto">
          <a:xfrm>
            <a:off x="192232" y="1577127"/>
            <a:ext cx="8721725" cy="522709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endParaRPr lang="en-US" sz="2400" dirty="0">
              <a:latin typeface="Segoe UI" pitchFamily="34" charset="0"/>
              <a:ea typeface="Segoe UI" pitchFamily="34" charset="0"/>
              <a:cs typeface="Segoe UI" pitchFamily="34" charset="0"/>
            </a:endParaRPr>
          </a:p>
          <a:p>
            <a:pPr eaLnBrk="0" hangingPunct="0"/>
            <a:endParaRPr lang="en-US" sz="2400" b="0" dirty="0">
              <a:latin typeface="Segoe UI" pitchFamily="34" charset="0"/>
              <a:ea typeface="Segoe UI" pitchFamily="34" charset="0"/>
              <a:cs typeface="Segoe UI" pitchFamily="34" charset="0"/>
            </a:endParaRPr>
          </a:p>
        </p:txBody>
      </p:sp>
      <p:sp>
        <p:nvSpPr>
          <p:cNvPr id="5" name="Content Placeholder 3"/>
          <p:cNvSpPr>
            <a:spLocks noGrp="1"/>
          </p:cNvSpPr>
          <p:nvPr/>
        </p:nvSpPr>
        <p:spPr bwMode="auto">
          <a:xfrm>
            <a:off x="0" y="1547464"/>
            <a:ext cx="9143999" cy="19106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0" hangingPunct="0">
              <a:lnSpc>
                <a:spcPct val="90000"/>
              </a:lnSpc>
            </a:pPr>
            <a:r>
              <a:rPr lang="hr-HR" sz="2600" dirty="0" smtClean="0"/>
              <a:t>Oprezno upravljajmo članstvom u </a:t>
            </a:r>
            <a:r>
              <a:rPr lang="hr-HR" sz="2600" dirty="0" err="1" smtClean="0"/>
              <a:t>defaultnim</a:t>
            </a:r>
            <a:r>
              <a:rPr lang="hr-HR" sz="2600" dirty="0" smtClean="0"/>
              <a:t> grupama jer one </a:t>
            </a:r>
            <a:r>
              <a:rPr lang="en-GB" sz="2600" dirty="0" smtClean="0"/>
              <a:t>:</a:t>
            </a:r>
          </a:p>
          <a:p>
            <a:pPr lvl="1" eaLnBrk="0" hangingPunct="0">
              <a:lnSpc>
                <a:spcPct val="90000"/>
              </a:lnSpc>
            </a:pPr>
            <a:r>
              <a:rPr lang="hr-HR" dirty="0" smtClean="0"/>
              <a:t>Obično daju veće dozvole nego su potrebne za većinu okolina gdje se dio dozvola delegira drugim korisnicima</a:t>
            </a:r>
            <a:endParaRPr lang="en-GB" dirty="0" smtClean="0"/>
          </a:p>
          <a:p>
            <a:pPr lvl="1" eaLnBrk="0" hangingPunct="0">
              <a:lnSpc>
                <a:spcPct val="90000"/>
              </a:lnSpc>
            </a:pPr>
            <a:r>
              <a:rPr lang="hr-HR" dirty="0" smtClean="0"/>
              <a:t>Često štite svoje članove od nekih postavki</a:t>
            </a:r>
            <a:endParaRPr lang="en-US" dirty="0"/>
          </a:p>
          <a:p>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2237859310"/>
              </p:ext>
            </p:extLst>
          </p:nvPr>
        </p:nvGraphicFramePr>
        <p:xfrm>
          <a:off x="668384" y="3513660"/>
          <a:ext cx="7766138" cy="3327022"/>
        </p:xfrm>
        <a:graphic>
          <a:graphicData uri="http://schemas.openxmlformats.org/drawingml/2006/table">
            <a:tbl>
              <a:tblPr firstRow="1" bandRow="1">
                <a:tableStyleId>{93296810-A885-4BE3-A3E7-6D5BEEA58F35}</a:tableStyleId>
              </a:tblPr>
              <a:tblGrid>
                <a:gridCol w="2645328"/>
                <a:gridCol w="5120810"/>
              </a:tblGrid>
              <a:tr h="349504">
                <a:tc>
                  <a:txBody>
                    <a:bodyPr/>
                    <a:lstStyle/>
                    <a:p>
                      <a:r>
                        <a:rPr lang="hr-HR" dirty="0" smtClean="0"/>
                        <a:t>Grupa</a:t>
                      </a:r>
                      <a:endParaRPr lang="en-US" dirty="0"/>
                    </a:p>
                  </a:txBody>
                  <a:tcPr/>
                </a:tc>
                <a:tc>
                  <a:txBody>
                    <a:bodyPr/>
                    <a:lstStyle/>
                    <a:p>
                      <a:r>
                        <a:rPr lang="hr-HR" dirty="0" smtClean="0"/>
                        <a:t>Lokacija</a:t>
                      </a:r>
                      <a:endParaRPr lang="en-US" dirty="0"/>
                    </a:p>
                  </a:txBody>
                  <a:tcPr/>
                </a:tc>
              </a:tr>
              <a:tr h="390921">
                <a:tc>
                  <a:txBody>
                    <a:bodyPr/>
                    <a:lstStyle/>
                    <a:p>
                      <a:r>
                        <a:rPr lang="en-US" sz="1800" kern="1200" dirty="0" smtClean="0">
                          <a:solidFill>
                            <a:schemeClr val="dk1"/>
                          </a:solidFill>
                          <a:effectLst/>
                          <a:latin typeface="+mn-lt"/>
                          <a:ea typeface="+mn-ea"/>
                          <a:cs typeface="+mn-cs"/>
                        </a:rPr>
                        <a:t>Enterprise Admins</a:t>
                      </a:r>
                    </a:p>
                  </a:txBody>
                  <a:tcPr/>
                </a:tc>
                <a:tc>
                  <a:txBody>
                    <a:bodyPr/>
                    <a:lstStyle/>
                    <a:p>
                      <a:r>
                        <a:rPr lang="en-US" sz="1800" kern="1200" dirty="0" smtClean="0">
                          <a:solidFill>
                            <a:schemeClr val="dk1"/>
                          </a:solidFill>
                          <a:effectLst/>
                          <a:latin typeface="+mn-lt"/>
                          <a:ea typeface="+mn-ea"/>
                          <a:cs typeface="+mn-cs"/>
                        </a:rPr>
                        <a:t>Users </a:t>
                      </a:r>
                      <a:r>
                        <a:rPr lang="hr-HR" sz="1800" kern="1200" dirty="0" smtClean="0">
                          <a:solidFill>
                            <a:schemeClr val="dk1"/>
                          </a:solidFill>
                          <a:effectLst/>
                          <a:latin typeface="+mn-lt"/>
                          <a:ea typeface="+mn-ea"/>
                          <a:cs typeface="+mn-cs"/>
                        </a:rPr>
                        <a:t>kontejner u</a:t>
                      </a:r>
                      <a:r>
                        <a:rPr lang="hr-HR" sz="1800" kern="1200" baseline="0" dirty="0" smtClean="0">
                          <a:solidFill>
                            <a:schemeClr val="dk1"/>
                          </a:solidFill>
                          <a:effectLst/>
                          <a:latin typeface="+mn-lt"/>
                          <a:ea typeface="+mn-ea"/>
                          <a:cs typeface="+mn-cs"/>
                        </a:rPr>
                        <a:t> korijenskoj domeni šume</a:t>
                      </a:r>
                      <a:endParaRPr lang="en-US" dirty="0"/>
                    </a:p>
                  </a:txBody>
                  <a:tcPr/>
                </a:tc>
              </a:tr>
              <a:tr h="375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Schema Admins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Users </a:t>
                      </a:r>
                      <a:r>
                        <a:rPr lang="hr-HR" sz="1800" kern="1200" dirty="0" smtClean="0">
                          <a:solidFill>
                            <a:schemeClr val="dk1"/>
                          </a:solidFill>
                          <a:effectLst/>
                          <a:latin typeface="+mn-lt"/>
                          <a:ea typeface="+mn-ea"/>
                          <a:cs typeface="+mn-cs"/>
                        </a:rPr>
                        <a:t>kontejner u</a:t>
                      </a:r>
                      <a:r>
                        <a:rPr lang="hr-HR" sz="1800" kern="1200" baseline="0" dirty="0" smtClean="0">
                          <a:solidFill>
                            <a:schemeClr val="dk1"/>
                          </a:solidFill>
                          <a:effectLst/>
                          <a:latin typeface="+mn-lt"/>
                          <a:ea typeface="+mn-ea"/>
                          <a:cs typeface="+mn-cs"/>
                        </a:rPr>
                        <a:t> korijenskoj domeni šume</a:t>
                      </a:r>
                      <a:endParaRPr lang="en-US" dirty="0" smtClean="0"/>
                    </a:p>
                  </a:txBody>
                  <a:tcPr/>
                </a:tc>
              </a:tr>
              <a:tr h="349504">
                <a:tc>
                  <a:txBody>
                    <a:bodyPr/>
                    <a:lstStyle/>
                    <a:p>
                      <a:r>
                        <a:rPr lang="en-US" sz="1800" kern="1200" dirty="0" smtClean="0">
                          <a:solidFill>
                            <a:schemeClr val="dk1"/>
                          </a:solidFill>
                          <a:effectLst/>
                          <a:latin typeface="+mn-lt"/>
                          <a:ea typeface="+mn-ea"/>
                          <a:cs typeface="+mn-cs"/>
                        </a:rPr>
                        <a:t>Administrators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Built-in </a:t>
                      </a:r>
                      <a:r>
                        <a:rPr lang="hr-HR" sz="1800" kern="1200" dirty="0" smtClean="0">
                          <a:solidFill>
                            <a:schemeClr val="dk1"/>
                          </a:solidFill>
                          <a:effectLst/>
                          <a:latin typeface="+mn-lt"/>
                          <a:ea typeface="+mn-ea"/>
                          <a:cs typeface="+mn-cs"/>
                        </a:rPr>
                        <a:t>kontejner svake domene</a:t>
                      </a:r>
                      <a:endParaRPr lang="en-US" sz="1800" kern="1200" dirty="0" smtClean="0">
                        <a:solidFill>
                          <a:schemeClr val="dk1"/>
                        </a:solidFill>
                        <a:effectLst/>
                        <a:latin typeface="+mn-lt"/>
                        <a:ea typeface="+mn-ea"/>
                        <a:cs typeface="+mn-cs"/>
                      </a:endParaRPr>
                    </a:p>
                  </a:txBody>
                  <a:tcPr/>
                </a:tc>
              </a:tr>
              <a:tr h="349504">
                <a:tc>
                  <a:txBody>
                    <a:bodyPr/>
                    <a:lstStyle/>
                    <a:p>
                      <a:r>
                        <a:rPr lang="en-US" sz="1800" kern="1200" dirty="0" smtClean="0">
                          <a:solidFill>
                            <a:schemeClr val="dk1"/>
                          </a:solidFill>
                          <a:effectLst/>
                          <a:latin typeface="+mn-lt"/>
                          <a:ea typeface="+mn-ea"/>
                          <a:cs typeface="+mn-cs"/>
                        </a:rPr>
                        <a:t>Domain Admins </a:t>
                      </a:r>
                    </a:p>
                  </a:txBody>
                  <a:tcPr/>
                </a:tc>
                <a:tc>
                  <a:txBody>
                    <a:bodyPr/>
                    <a:lstStyle/>
                    <a:p>
                      <a:r>
                        <a:rPr lang="en-US" sz="1800" kern="1200" dirty="0" smtClean="0">
                          <a:solidFill>
                            <a:schemeClr val="dk1"/>
                          </a:solidFill>
                          <a:effectLst/>
                          <a:latin typeface="+mn-lt"/>
                          <a:ea typeface="+mn-ea"/>
                          <a:cs typeface="+mn-cs"/>
                        </a:rPr>
                        <a:t>Users </a:t>
                      </a:r>
                      <a:r>
                        <a:rPr lang="hr-HR" sz="1800" kern="1200" dirty="0" smtClean="0">
                          <a:solidFill>
                            <a:schemeClr val="dk1"/>
                          </a:solidFill>
                          <a:effectLst/>
                          <a:latin typeface="+mn-lt"/>
                          <a:ea typeface="+mn-ea"/>
                          <a:cs typeface="+mn-cs"/>
                        </a:rPr>
                        <a:t>kontejner svake domene</a:t>
                      </a:r>
                      <a:r>
                        <a:rPr lang="en-US" sz="1800" kern="1200" dirty="0" smtClean="0">
                          <a:solidFill>
                            <a:schemeClr val="dk1"/>
                          </a:solidFill>
                          <a:effectLst/>
                          <a:latin typeface="+mn-lt"/>
                          <a:ea typeface="+mn-ea"/>
                          <a:cs typeface="+mn-cs"/>
                        </a:rPr>
                        <a:t> </a:t>
                      </a:r>
                      <a:endParaRPr lang="en-US" dirty="0"/>
                    </a:p>
                  </a:txBody>
                  <a:tcPr/>
                </a:tc>
              </a:tr>
              <a:tr h="308140">
                <a:tc>
                  <a:txBody>
                    <a:bodyPr/>
                    <a:lstStyle/>
                    <a:p>
                      <a:r>
                        <a:rPr lang="en-US" sz="1800" kern="1200" dirty="0" smtClean="0">
                          <a:solidFill>
                            <a:schemeClr val="dk1"/>
                          </a:solidFill>
                          <a:effectLst/>
                          <a:latin typeface="+mn-lt"/>
                          <a:ea typeface="+mn-ea"/>
                          <a:cs typeface="+mn-cs"/>
                        </a:rPr>
                        <a:t>Server Operators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Built-in </a:t>
                      </a:r>
                      <a:r>
                        <a:rPr lang="hr-HR" sz="1800" kern="1200" dirty="0" smtClean="0">
                          <a:solidFill>
                            <a:schemeClr val="dk1"/>
                          </a:solidFill>
                          <a:effectLst/>
                          <a:latin typeface="+mn-lt"/>
                          <a:ea typeface="+mn-ea"/>
                          <a:cs typeface="+mn-cs"/>
                        </a:rPr>
                        <a:t>kontejner svake domene</a:t>
                      </a:r>
                      <a:r>
                        <a:rPr lang="en-US" sz="1800" kern="1200" dirty="0" smtClean="0">
                          <a:solidFill>
                            <a:schemeClr val="dk1"/>
                          </a:solidFill>
                          <a:effectLst/>
                          <a:latin typeface="+mn-lt"/>
                          <a:ea typeface="+mn-ea"/>
                          <a:cs typeface="+mn-cs"/>
                        </a:rPr>
                        <a:t> </a:t>
                      </a:r>
                      <a:endParaRPr lang="en-US" dirty="0"/>
                    </a:p>
                  </a:txBody>
                  <a:tcPr/>
                </a:tc>
              </a:tr>
              <a:tr h="349504">
                <a:tc>
                  <a:txBody>
                    <a:bodyPr/>
                    <a:lstStyle/>
                    <a:p>
                      <a:r>
                        <a:rPr lang="en-US" sz="1800" kern="1200" dirty="0" smtClean="0">
                          <a:solidFill>
                            <a:schemeClr val="dk1"/>
                          </a:solidFill>
                          <a:effectLst/>
                          <a:latin typeface="+mn-lt"/>
                          <a:ea typeface="+mn-ea"/>
                          <a:cs typeface="+mn-cs"/>
                        </a:rPr>
                        <a:t>Account Operators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Built-in </a:t>
                      </a:r>
                      <a:r>
                        <a:rPr lang="hr-HR" sz="1800" kern="1200" dirty="0" smtClean="0">
                          <a:solidFill>
                            <a:schemeClr val="dk1"/>
                          </a:solidFill>
                          <a:effectLst/>
                          <a:latin typeface="+mn-lt"/>
                          <a:ea typeface="+mn-ea"/>
                          <a:cs typeface="+mn-cs"/>
                        </a:rPr>
                        <a:t>kontejner svake domene</a:t>
                      </a:r>
                      <a:endParaRPr lang="en-US" sz="1800" kern="1200" dirty="0" smtClean="0">
                        <a:solidFill>
                          <a:schemeClr val="dk1"/>
                        </a:solidFill>
                        <a:effectLst/>
                        <a:latin typeface="+mn-lt"/>
                        <a:ea typeface="+mn-ea"/>
                        <a:cs typeface="+mn-cs"/>
                      </a:endParaRPr>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Backup Operators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Built-in </a:t>
                      </a:r>
                      <a:r>
                        <a:rPr lang="hr-HR" sz="1800" kern="1200" smtClean="0">
                          <a:solidFill>
                            <a:schemeClr val="dk1"/>
                          </a:solidFill>
                          <a:effectLst/>
                          <a:latin typeface="+mn-lt"/>
                          <a:ea typeface="+mn-ea"/>
                          <a:cs typeface="+mn-cs"/>
                        </a:rPr>
                        <a:t>kontejner svake domene</a:t>
                      </a:r>
                      <a:endParaRPr lang="en-US" sz="1800" kern="1200" dirty="0" smtClean="0">
                        <a:solidFill>
                          <a:schemeClr val="dk1"/>
                        </a:solidFill>
                        <a:effectLst/>
                        <a:latin typeface="+mn-lt"/>
                        <a:ea typeface="+mn-ea"/>
                        <a:cs typeface="+mn-cs"/>
                      </a:endParaRPr>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Print Operators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Built-in </a:t>
                      </a:r>
                      <a:r>
                        <a:rPr lang="hr-HR" sz="1800" kern="1200" dirty="0" smtClean="0">
                          <a:solidFill>
                            <a:schemeClr val="dk1"/>
                          </a:solidFill>
                          <a:effectLst/>
                          <a:latin typeface="+mn-lt"/>
                          <a:ea typeface="+mn-ea"/>
                          <a:cs typeface="+mn-cs"/>
                        </a:rPr>
                        <a:t>kontejner svake domene</a:t>
                      </a:r>
                      <a:endParaRPr lang="en-US" sz="180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86098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26148a0-3ad2-44dc-b9bb-5f3747fa9d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Specijalni Identiteti</a:t>
            </a:r>
            <a:endParaRPr lang="en-CA" dirty="0"/>
          </a:p>
        </p:txBody>
      </p:sp>
      <p:sp>
        <p:nvSpPr>
          <p:cNvPr id="4" name="Content Placeholder 4"/>
          <p:cNvSpPr>
            <a:spLocks noGrp="1" noChangeArrowheads="1"/>
          </p:cNvSpPr>
          <p:nvPr/>
        </p:nvSpPr>
        <p:spPr bwMode="auto">
          <a:xfrm>
            <a:off x="252413" y="1752600"/>
            <a:ext cx="8891587" cy="5671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600" dirty="0" smtClean="0"/>
              <a:t>Specijalni identiteti</a:t>
            </a:r>
            <a:r>
              <a:rPr lang="en-US" sz="2600" dirty="0" smtClean="0"/>
              <a:t>:</a:t>
            </a:r>
          </a:p>
          <a:p>
            <a:pPr lvl="1"/>
            <a:r>
              <a:rPr lang="hr-HR" dirty="0" smtClean="0"/>
              <a:t>Su grupe čijim članstvom upravlja operativni sustav</a:t>
            </a:r>
            <a:endParaRPr lang="en-GB" dirty="0" smtClean="0"/>
          </a:p>
          <a:p>
            <a:pPr lvl="1"/>
            <a:r>
              <a:rPr lang="hr-HR" dirty="0" smtClean="0"/>
              <a:t>Mogu se koristit da bi omogućili pristup resursima</a:t>
            </a:r>
            <a:r>
              <a:rPr lang="en-GB" dirty="0" smtClean="0"/>
              <a:t>:</a:t>
            </a:r>
          </a:p>
          <a:p>
            <a:pPr lvl="2"/>
            <a:r>
              <a:rPr lang="hr-HR" dirty="0" smtClean="0"/>
              <a:t>Ovisno o </a:t>
            </a:r>
            <a:r>
              <a:rPr lang="hr-HR" dirty="0" err="1" smtClean="0"/>
              <a:t>autentifikaciji</a:t>
            </a:r>
            <a:r>
              <a:rPr lang="hr-HR" dirty="0" smtClean="0"/>
              <a:t> ili tipu veze</a:t>
            </a:r>
            <a:endParaRPr lang="en-GB" dirty="0" smtClean="0"/>
          </a:p>
          <a:p>
            <a:pPr lvl="2"/>
            <a:r>
              <a:rPr lang="hr-HR" dirty="0" smtClean="0"/>
              <a:t>Ne bazirano prema korisničkim računima</a:t>
            </a:r>
            <a:endParaRPr lang="en-GB" dirty="0" smtClean="0"/>
          </a:p>
          <a:p>
            <a:r>
              <a:rPr lang="hr-HR" sz="2600" dirty="0" smtClean="0"/>
              <a:t>Bitni specijalni identiteti</a:t>
            </a:r>
            <a:r>
              <a:rPr lang="en-GB" sz="2600" dirty="0" smtClean="0"/>
              <a:t>:</a:t>
            </a:r>
          </a:p>
          <a:p>
            <a:pPr lvl="1"/>
            <a:r>
              <a:rPr lang="en-US" dirty="0"/>
              <a:t>Anonymous Logon</a:t>
            </a:r>
          </a:p>
          <a:p>
            <a:pPr lvl="1"/>
            <a:r>
              <a:rPr lang="en-US" dirty="0"/>
              <a:t>Authenticated Users</a:t>
            </a:r>
          </a:p>
          <a:p>
            <a:pPr lvl="1"/>
            <a:r>
              <a:rPr lang="en-US" dirty="0"/>
              <a:t>Everyone</a:t>
            </a:r>
          </a:p>
          <a:p>
            <a:pPr lvl="1"/>
            <a:r>
              <a:rPr lang="en-US" dirty="0"/>
              <a:t>Interactive</a:t>
            </a:r>
          </a:p>
          <a:p>
            <a:pPr lvl="1"/>
            <a:r>
              <a:rPr lang="en-US" dirty="0"/>
              <a:t>Network</a:t>
            </a:r>
            <a:endParaRPr lang="en-US" sz="6800" dirty="0"/>
          </a:p>
        </p:txBody>
      </p:sp>
    </p:spTree>
    <p:extLst>
      <p:ext uri="{BB962C8B-B14F-4D97-AF65-F5344CB8AC3E}">
        <p14:creationId xmlns:p14="http://schemas.microsoft.com/office/powerpoint/2010/main" val="2550757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6640c7d0-7607-45b6-a10a-5033d29618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Upravljanje kompjuterskim računima</a:t>
            </a:r>
            <a:endParaRPr lang="en-CA" dirty="0"/>
          </a:p>
        </p:txBody>
      </p:sp>
      <p:sp>
        <p:nvSpPr>
          <p:cNvPr id="3" name="Text Placeholder 2"/>
          <p:cNvSpPr>
            <a:spLocks noGrp="1"/>
          </p:cNvSpPr>
          <p:nvPr>
            <p:ph type="body" idx="1"/>
          </p:nvPr>
        </p:nvSpPr>
        <p:spPr/>
        <p:txBody>
          <a:bodyPr/>
          <a:lstStyle/>
          <a:p>
            <a:r>
              <a:rPr lang="hr-HR" dirty="0" smtClean="0"/>
              <a:t>Što je </a:t>
            </a:r>
            <a:r>
              <a:rPr lang="en-CA" dirty="0" smtClean="0"/>
              <a:t>Computers </a:t>
            </a:r>
            <a:r>
              <a:rPr lang="hr-HR" dirty="0" smtClean="0"/>
              <a:t>kontejner</a:t>
            </a:r>
            <a:r>
              <a:rPr lang="en-CA" dirty="0" smtClean="0"/>
              <a:t>?
</a:t>
            </a:r>
            <a:r>
              <a:rPr lang="hr-HR" dirty="0" smtClean="0"/>
              <a:t>Definiranje lokacije kompjuterskih računa</a:t>
            </a:r>
            <a:r>
              <a:rPr lang="en-CA" dirty="0" smtClean="0"/>
              <a:t>
</a:t>
            </a:r>
            <a:r>
              <a:rPr lang="hr-HR" dirty="0" smtClean="0"/>
              <a:t>Kontroliranje dozvola za kreiranje kompjuterskih računa</a:t>
            </a:r>
            <a:r>
              <a:rPr lang="en-CA" dirty="0" smtClean="0"/>
              <a:t>
</a:t>
            </a:r>
            <a:r>
              <a:rPr lang="hr-HR" dirty="0" smtClean="0"/>
              <a:t>Kompjuterski računi i sigurna komunikacija</a:t>
            </a:r>
            <a:r>
              <a:rPr lang="en-CA" dirty="0" smtClean="0"/>
              <a:t>
</a:t>
            </a:r>
            <a:r>
              <a:rPr lang="hr-HR" dirty="0" smtClean="0"/>
              <a:t>Resetiranje sigurne komunikacije</a:t>
            </a:r>
            <a:endParaRPr lang="en-CA" dirty="0"/>
          </a:p>
        </p:txBody>
      </p:sp>
    </p:spTree>
    <p:extLst>
      <p:ext uri="{BB962C8B-B14F-4D97-AF65-F5344CB8AC3E}">
        <p14:creationId xmlns:p14="http://schemas.microsoft.com/office/powerpoint/2010/main" val="435273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70b1d224-6ba4-4d45-a80c-06e951bb3a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Što je </a:t>
            </a:r>
            <a:r>
              <a:rPr lang="en-CA" dirty="0"/>
              <a:t>Computers </a:t>
            </a:r>
            <a:r>
              <a:rPr lang="hr-HR" dirty="0"/>
              <a:t>kontejner</a:t>
            </a:r>
            <a:r>
              <a:rPr lang="en-CA" dirty="0"/>
              <a:t>?</a:t>
            </a:r>
          </a:p>
        </p:txBody>
      </p:sp>
      <p:pic>
        <p:nvPicPr>
          <p:cNvPr id="4" name="Picture 3" descr="Screenshot of the Active Directory Administrative Center, which is open to Adatum (local). A computer object is highlighted.&#10;&#10;" title="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19" y="1344902"/>
            <a:ext cx="8134350" cy="569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641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28a229f8-b19e-4b38-abf5-61d831b5ea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Definiranje lokacije kompjuterskih računa</a:t>
            </a:r>
            <a:endParaRPr lang="en-CA" dirty="0"/>
          </a:p>
        </p:txBody>
      </p:sp>
      <p:sp>
        <p:nvSpPr>
          <p:cNvPr id="4" name="Content Placeholder 2"/>
          <p:cNvSpPr>
            <a:spLocks noGrp="1"/>
          </p:cNvSpPr>
          <p:nvPr/>
        </p:nvSpPr>
        <p:spPr bwMode="auto">
          <a:xfrm>
            <a:off x="187961" y="1702754"/>
            <a:ext cx="56181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hr-HR" sz="2400" dirty="0" smtClean="0"/>
              <a:t>Preporuka je kreiranje </a:t>
            </a:r>
            <a:r>
              <a:rPr lang="en-US" sz="2400" dirty="0" smtClean="0"/>
              <a:t>OU </a:t>
            </a:r>
            <a:r>
              <a:rPr lang="hr-HR" sz="2400" dirty="0" smtClean="0"/>
              <a:t>za kompjuterske objekte</a:t>
            </a:r>
            <a:endParaRPr lang="en-US" sz="2400" dirty="0" smtClean="0"/>
          </a:p>
          <a:p>
            <a:pPr lvl="1" eaLnBrk="1" hangingPunct="1"/>
            <a:r>
              <a:rPr lang="en-US" sz="2200" dirty="0" smtClean="0"/>
              <a:t>Server</a:t>
            </a:r>
            <a:r>
              <a:rPr lang="hr-HR" sz="2200" dirty="0" smtClean="0"/>
              <a:t>i</a:t>
            </a:r>
            <a:endParaRPr lang="en-US" sz="2200" dirty="0" smtClean="0"/>
          </a:p>
          <a:p>
            <a:pPr lvl="2" eaLnBrk="1" hangingPunct="1"/>
            <a:r>
              <a:rPr lang="hr-HR" sz="2200" dirty="0" smtClean="0"/>
              <a:t>Obično podijeljeni prema serverskim ulogama</a:t>
            </a:r>
            <a:endParaRPr lang="en-US" sz="2200" dirty="0" smtClean="0"/>
          </a:p>
          <a:p>
            <a:pPr lvl="1" eaLnBrk="1" hangingPunct="1"/>
            <a:r>
              <a:rPr lang="hr-HR" sz="2200" dirty="0" smtClean="0"/>
              <a:t>Klijenti</a:t>
            </a:r>
          </a:p>
          <a:p>
            <a:pPr lvl="2" eaLnBrk="1" hangingPunct="1"/>
            <a:r>
              <a:rPr lang="hr-HR" sz="2200" dirty="0" smtClean="0"/>
              <a:t>Obično podijeljeni prema regiji</a:t>
            </a:r>
            <a:endParaRPr lang="en-US" sz="2200" dirty="0" smtClean="0"/>
          </a:p>
          <a:p>
            <a:pPr eaLnBrk="1" hangingPunct="1"/>
            <a:r>
              <a:rPr lang="hr-HR" sz="2400" dirty="0" smtClean="0"/>
              <a:t>Podjela </a:t>
            </a:r>
            <a:r>
              <a:rPr lang="en-US" sz="2400" dirty="0" smtClean="0"/>
              <a:t>OU:</a:t>
            </a:r>
          </a:p>
          <a:p>
            <a:pPr lvl="1"/>
            <a:r>
              <a:rPr lang="hr-HR" sz="2200" dirty="0" smtClean="0"/>
              <a:t>Prema administraciji</a:t>
            </a:r>
            <a:endParaRPr lang="en-US" sz="2200" dirty="0" smtClean="0"/>
          </a:p>
          <a:p>
            <a:pPr lvl="1"/>
            <a:r>
              <a:rPr lang="hr-HR" sz="2200" dirty="0" smtClean="0"/>
              <a:t>Pojednostavljivane </a:t>
            </a:r>
            <a:r>
              <a:rPr lang="hr-HR" sz="2200" dirty="0" smtClean="0"/>
              <a:t>implementacije </a:t>
            </a:r>
            <a:endParaRPr lang="hr-HR" sz="2200" dirty="0" smtClean="0"/>
          </a:p>
          <a:p>
            <a:pPr marL="288925" lvl="1" indent="0">
              <a:buNone/>
            </a:pPr>
            <a:r>
              <a:rPr lang="hr-HR" sz="2200" dirty="0"/>
              <a:t> </a:t>
            </a:r>
            <a:r>
              <a:rPr lang="en-US" sz="2200" dirty="0" smtClean="0"/>
              <a:t>Group Policy</a:t>
            </a:r>
            <a:r>
              <a:rPr lang="hr-HR" sz="2200" dirty="0" smtClean="0"/>
              <a:t> postavki</a:t>
            </a:r>
            <a:endParaRPr lang="en-US" sz="2200" dirty="0" smtClean="0"/>
          </a:p>
        </p:txBody>
      </p:sp>
      <p:pic>
        <p:nvPicPr>
          <p:cNvPr id="5" name="Picture 4" descr="F05RK02 Left"/>
          <p:cNvPicPr/>
          <p:nvPr/>
        </p:nvPicPr>
        <p:blipFill>
          <a:blip r:embed="rId3" cstate="print"/>
          <a:srcRect/>
          <a:stretch>
            <a:fillRect/>
          </a:stretch>
        </p:blipFill>
        <p:spPr bwMode="auto">
          <a:xfrm>
            <a:off x="5638800" y="1828800"/>
            <a:ext cx="2909562" cy="3701415"/>
          </a:xfrm>
          <a:prstGeom prst="rect">
            <a:avLst/>
          </a:prstGeom>
          <a:noFill/>
          <a:ln w="9525">
            <a:noFill/>
            <a:miter lim="800000"/>
            <a:headEnd/>
            <a:tailEnd/>
          </a:ln>
        </p:spPr>
      </p:pic>
    </p:spTree>
    <p:extLst>
      <p:ext uri="{BB962C8B-B14F-4D97-AF65-F5344CB8AC3E}">
        <p14:creationId xmlns:p14="http://schemas.microsoft.com/office/powerpoint/2010/main" val="2760940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9e8c17d-ce2d-4cf9-bd64-2bf1d20018af">
    <p:spTree>
      <p:nvGrpSpPr>
        <p:cNvPr id="1" name=""/>
        <p:cNvGrpSpPr/>
        <p:nvPr/>
      </p:nvGrpSpPr>
      <p:grpSpPr>
        <a:xfrm>
          <a:off x="0" y="0"/>
          <a:ext cx="0" cy="0"/>
          <a:chOff x="0" y="0"/>
          <a:chExt cx="0" cy="0"/>
        </a:xfrm>
      </p:grpSpPr>
      <p:sp>
        <p:nvSpPr>
          <p:cNvPr id="2" name="Title 1"/>
          <p:cNvSpPr>
            <a:spLocks noGrp="1"/>
          </p:cNvSpPr>
          <p:nvPr>
            <p:ph type="title"/>
          </p:nvPr>
        </p:nvSpPr>
        <p:spPr>
          <a:xfrm>
            <a:off x="-28575" y="478536"/>
            <a:ext cx="9144000" cy="740664"/>
          </a:xfrm>
        </p:spPr>
        <p:txBody>
          <a:bodyPr>
            <a:normAutofit fontScale="90000"/>
          </a:bodyPr>
          <a:lstStyle/>
          <a:p>
            <a:r>
              <a:rPr lang="hr-HR" dirty="0"/>
              <a:t>Kontroliranje dozvola za kreiranje kompjuterskih računa</a:t>
            </a:r>
            <a:endParaRPr lang="en-CA" dirty="0"/>
          </a:p>
        </p:txBody>
      </p:sp>
      <p:pic>
        <p:nvPicPr>
          <p:cNvPr id="4" name="Picture 3" descr="Screenshot of the Active Directory Users and Computers window, with the Delegation of Control Wizard running. The administrator is creating a custom delegation for computer objects." title="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2580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625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c89ef95d-fde0-4714-b7cd-a89bab7dd3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Kompjuterski računi i sigurna komunikacija</a:t>
            </a:r>
            <a:endParaRPr lang="en-CA" dirty="0"/>
          </a:p>
        </p:txBody>
      </p:sp>
      <p:sp>
        <p:nvSpPr>
          <p:cNvPr id="4" name="Content Placeholder 4"/>
          <p:cNvSpPr>
            <a:spLocks noGrp="1"/>
          </p:cNvSpPr>
          <p:nvPr/>
        </p:nvSpPr>
        <p:spPr bwMode="auto">
          <a:xfrm>
            <a:off x="269618" y="1828800"/>
            <a:ext cx="872198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hr-HR" sz="2400" dirty="0" smtClean="0"/>
              <a:t>Kompjuteri imaju svoje račune</a:t>
            </a:r>
            <a:endParaRPr lang="en-US" sz="2400" dirty="0" smtClean="0"/>
          </a:p>
          <a:p>
            <a:pPr lvl="1" eaLnBrk="1" hangingPunct="1"/>
            <a:r>
              <a:rPr lang="en-US" sz="2200" dirty="0" err="1" smtClean="0"/>
              <a:t>sAMAccountName</a:t>
            </a:r>
            <a:r>
              <a:rPr lang="en-US" sz="2200" i="1" dirty="0" smtClean="0"/>
              <a:t> </a:t>
            </a:r>
            <a:r>
              <a:rPr lang="hr-HR" sz="2200" dirty="0" smtClean="0"/>
              <a:t>i lozinku</a:t>
            </a:r>
            <a:endParaRPr lang="en-US" sz="2200" dirty="0" smtClean="0"/>
          </a:p>
          <a:p>
            <a:pPr lvl="1" eaLnBrk="1" hangingPunct="1"/>
            <a:r>
              <a:rPr lang="hr-HR" sz="2200" dirty="0" smtClean="0"/>
              <a:t>Koriste se za kreiranje sigurne veze između kompjutera i domenskog kontrolera</a:t>
            </a:r>
            <a:endParaRPr lang="en-US" sz="2200" dirty="0" smtClean="0"/>
          </a:p>
          <a:p>
            <a:pPr eaLnBrk="1" hangingPunct="1"/>
            <a:r>
              <a:rPr lang="hr-HR" sz="2400" dirty="0" smtClean="0"/>
              <a:t>Scenariji kada je sigurna veza prekinuta</a:t>
            </a:r>
            <a:endParaRPr lang="en-US" sz="2400" dirty="0" smtClean="0"/>
          </a:p>
          <a:p>
            <a:pPr lvl="1" eaLnBrk="1" hangingPunct="1"/>
            <a:r>
              <a:rPr lang="hr-HR" sz="2200" dirty="0" smtClean="0"/>
              <a:t>Reinstalacija kompjutera čak s istim imenom generira novi SID i novi objekt u AD bazi</a:t>
            </a:r>
            <a:endParaRPr lang="en-US" sz="2200" dirty="0" smtClean="0"/>
          </a:p>
          <a:p>
            <a:pPr lvl="1" eaLnBrk="1" hangingPunct="1"/>
            <a:r>
              <a:rPr lang="hr-HR" sz="2200" dirty="0" smtClean="0"/>
              <a:t>Povrat kompjutera iz sigurnosne kopije ili primjena </a:t>
            </a:r>
            <a:r>
              <a:rPr lang="hr-HR" sz="2200" dirty="0" err="1" smtClean="0"/>
              <a:t>snapshota</a:t>
            </a:r>
            <a:endParaRPr lang="en-US" sz="2200" dirty="0" smtClean="0"/>
          </a:p>
          <a:p>
            <a:pPr lvl="1" eaLnBrk="1" hangingPunct="1"/>
            <a:r>
              <a:rPr lang="hr-HR" sz="2200" dirty="0" smtClean="0"/>
              <a:t>Kompjuter i domenski kontroler se ne slažu oko lozinke</a:t>
            </a:r>
            <a:endParaRPr lang="en-US" sz="2200" dirty="0" smtClean="0"/>
          </a:p>
        </p:txBody>
      </p:sp>
    </p:spTree>
    <p:extLst>
      <p:ext uri="{BB962C8B-B14F-4D97-AF65-F5344CB8AC3E}">
        <p14:creationId xmlns:p14="http://schemas.microsoft.com/office/powerpoint/2010/main" val="3375052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0aa94826-0000-4fb3-ac27-6de0fd8c58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Resetiranje sigurne komunikacije</a:t>
            </a:r>
            <a:endParaRPr lang="en-CA" dirty="0"/>
          </a:p>
        </p:txBody>
      </p:sp>
      <p:sp>
        <p:nvSpPr>
          <p:cNvPr id="4" name="Content Placeholder 4"/>
          <p:cNvSpPr>
            <a:spLocks noGrp="1"/>
          </p:cNvSpPr>
          <p:nvPr/>
        </p:nvSpPr>
        <p:spPr bwMode="auto">
          <a:xfrm>
            <a:off x="252413" y="1905000"/>
            <a:ext cx="883013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hr-HR" dirty="0" smtClean="0"/>
              <a:t>Nemojte micati kompjuter objekt iz domene i raditi </a:t>
            </a:r>
            <a:r>
              <a:rPr lang="hr-HR" dirty="0" err="1" smtClean="0"/>
              <a:t>rejoin</a:t>
            </a:r>
            <a:r>
              <a:rPr lang="hr-HR" dirty="0" smtClean="0"/>
              <a:t> na kompjuteru</a:t>
            </a:r>
            <a:endParaRPr lang="en-US" dirty="0" smtClean="0"/>
          </a:p>
          <a:p>
            <a:pPr lvl="1" eaLnBrk="1" hangingPunct="1"/>
            <a:r>
              <a:rPr lang="hr-HR" dirty="0" smtClean="0"/>
              <a:t>Ovaj proces kreira novi kompjuterski objekt na domeni i dodjeljuje mu novi SID</a:t>
            </a:r>
            <a:endParaRPr lang="en-US" dirty="0" smtClean="0"/>
          </a:p>
          <a:p>
            <a:pPr eaLnBrk="1" hangingPunct="1"/>
            <a:r>
              <a:rPr lang="hr-HR" dirty="0" smtClean="0"/>
              <a:t>Opcije za resetiranje sigurne komunikacije</a:t>
            </a:r>
            <a:r>
              <a:rPr lang="en-US" dirty="0" smtClean="0"/>
              <a:t>:</a:t>
            </a:r>
          </a:p>
          <a:p>
            <a:pPr lvl="1" eaLnBrk="1" hangingPunct="1"/>
            <a:r>
              <a:rPr lang="en-US" dirty="0" smtClean="0"/>
              <a:t>Active Directory Users and Computers</a:t>
            </a:r>
          </a:p>
          <a:p>
            <a:pPr lvl="1" eaLnBrk="1" hangingPunct="1"/>
            <a:r>
              <a:rPr lang="en-US" dirty="0" smtClean="0"/>
              <a:t>DSMod.exe</a:t>
            </a:r>
          </a:p>
          <a:p>
            <a:pPr lvl="1"/>
            <a:r>
              <a:rPr lang="en-US" dirty="0"/>
              <a:t>NetDom.exe</a:t>
            </a:r>
            <a:endParaRPr lang="en-US" dirty="0" smtClean="0"/>
          </a:p>
          <a:p>
            <a:pPr lvl="1"/>
            <a:r>
              <a:rPr lang="en-US" dirty="0"/>
              <a:t>NLTest.exe</a:t>
            </a:r>
            <a:endParaRPr lang="en-US" dirty="0" smtClean="0"/>
          </a:p>
          <a:p>
            <a:pPr lvl="1" eaLnBrk="1" hangingPunct="1"/>
            <a:r>
              <a:rPr lang="hr-HR" dirty="0" smtClean="0"/>
              <a:t>Windows PowerShell</a:t>
            </a:r>
            <a:endParaRPr lang="en-US" dirty="0" smtClean="0"/>
          </a:p>
        </p:txBody>
      </p:sp>
    </p:spTree>
    <p:extLst>
      <p:ext uri="{BB962C8B-B14F-4D97-AF65-F5344CB8AC3E}">
        <p14:creationId xmlns:p14="http://schemas.microsoft.com/office/powerpoint/2010/main" val="1528942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550d516f-784e-4b6e-b5f6-29f3623091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Sadržaj</a:t>
            </a:r>
            <a:endParaRPr lang="en-CA" dirty="0"/>
          </a:p>
        </p:txBody>
      </p:sp>
      <p:sp>
        <p:nvSpPr>
          <p:cNvPr id="3" name="Text Placeholder 2"/>
          <p:cNvSpPr>
            <a:spLocks noGrp="1"/>
          </p:cNvSpPr>
          <p:nvPr>
            <p:ph type="body" idx="1"/>
          </p:nvPr>
        </p:nvSpPr>
        <p:spPr/>
        <p:txBody>
          <a:bodyPr/>
          <a:lstStyle/>
          <a:p>
            <a:r>
              <a:rPr lang="hr-HR" dirty="0" smtClean="0"/>
              <a:t>Upravljanje korisničkim računima</a:t>
            </a:r>
            <a:r>
              <a:rPr lang="en-CA" dirty="0" smtClean="0"/>
              <a:t>
</a:t>
            </a:r>
            <a:r>
              <a:rPr lang="hr-HR" dirty="0" smtClean="0"/>
              <a:t>Upravljanje grupama</a:t>
            </a:r>
            <a:r>
              <a:rPr lang="en-CA" dirty="0" smtClean="0"/>
              <a:t>
</a:t>
            </a:r>
            <a:r>
              <a:rPr lang="hr-HR" dirty="0" smtClean="0"/>
              <a:t>Upravljanje kompjuterskim računima</a:t>
            </a:r>
            <a:r>
              <a:rPr lang="en-CA" dirty="0" smtClean="0"/>
              <a:t>
</a:t>
            </a:r>
            <a:r>
              <a:rPr lang="hr-HR" dirty="0"/>
              <a:t> Kratak pregled domenskih </a:t>
            </a:r>
            <a:r>
              <a:rPr lang="hr-HR" dirty="0" smtClean="0"/>
              <a:t>kontrolera</a:t>
            </a:r>
          </a:p>
          <a:p>
            <a:r>
              <a:rPr lang="hr-HR" dirty="0"/>
              <a:t>Uvod u </a:t>
            </a:r>
            <a:r>
              <a:rPr lang="en-US" dirty="0"/>
              <a:t> Group Policy</a:t>
            </a:r>
            <a:endParaRPr lang="en-CA" dirty="0"/>
          </a:p>
        </p:txBody>
      </p:sp>
    </p:spTree>
    <p:extLst>
      <p:ext uri="{BB962C8B-B14F-4D97-AF65-F5344CB8AC3E}">
        <p14:creationId xmlns:p14="http://schemas.microsoft.com/office/powerpoint/2010/main" val="2940072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Kratak pregled domenskih kontrolera</a:t>
            </a:r>
            <a:endParaRPr lang="en-CA" dirty="0"/>
          </a:p>
        </p:txBody>
      </p:sp>
      <p:sp>
        <p:nvSpPr>
          <p:cNvPr id="3" name="Text Placeholder 2"/>
          <p:cNvSpPr>
            <a:spLocks noGrp="1"/>
          </p:cNvSpPr>
          <p:nvPr>
            <p:ph type="body" idx="1"/>
          </p:nvPr>
        </p:nvSpPr>
        <p:spPr/>
        <p:txBody>
          <a:bodyPr/>
          <a:lstStyle/>
          <a:p>
            <a:r>
              <a:rPr lang="hr-HR" dirty="0" smtClean="0"/>
              <a:t>Što je domenski kontroler</a:t>
            </a:r>
            <a:r>
              <a:rPr lang="en-CA" dirty="0" smtClean="0"/>
              <a:t>?
</a:t>
            </a:r>
            <a:r>
              <a:rPr lang="hr-HR" dirty="0" smtClean="0"/>
              <a:t>Što je </a:t>
            </a:r>
            <a:r>
              <a:rPr lang="en-CA" dirty="0" smtClean="0"/>
              <a:t>Global </a:t>
            </a:r>
            <a:r>
              <a:rPr lang="hr-HR" dirty="0" smtClean="0"/>
              <a:t>katalog</a:t>
            </a:r>
            <a:r>
              <a:rPr lang="en-CA" dirty="0" smtClean="0"/>
              <a:t>?
AD DS </a:t>
            </a:r>
            <a:r>
              <a:rPr lang="hr-HR" dirty="0" smtClean="0"/>
              <a:t>proces prijave na domenu</a:t>
            </a:r>
            <a:r>
              <a:rPr lang="en-CA" dirty="0" smtClean="0"/>
              <a:t>
</a:t>
            </a:r>
            <a:r>
              <a:rPr lang="hr-HR" dirty="0" smtClean="0"/>
              <a:t>Što su </a:t>
            </a:r>
            <a:r>
              <a:rPr lang="en-CA" dirty="0" smtClean="0"/>
              <a:t>Operations Masters?</a:t>
            </a:r>
            <a:endParaRPr lang="en-CA" dirty="0"/>
          </a:p>
        </p:txBody>
      </p:sp>
    </p:spTree>
    <p:extLst>
      <p:ext uri="{BB962C8B-B14F-4D97-AF65-F5344CB8AC3E}">
        <p14:creationId xmlns:p14="http://schemas.microsoft.com/office/powerpoint/2010/main" val="308873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Što je domenski kontroler</a:t>
            </a:r>
            <a:r>
              <a:rPr lang="en-CA" dirty="0"/>
              <a:t>?</a:t>
            </a:r>
          </a:p>
        </p:txBody>
      </p:sp>
      <p:sp>
        <p:nvSpPr>
          <p:cNvPr id="4" name="TextBox 3"/>
          <p:cNvSpPr txBox="1">
            <a:spLocks noChangeArrowheads="1"/>
          </p:cNvSpPr>
          <p:nvPr/>
        </p:nvSpPr>
        <p:spPr bwMode="auto">
          <a:xfrm>
            <a:off x="252413" y="1828800"/>
            <a:ext cx="8539089" cy="3965954"/>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tabLst>
                <a:tab pos="2222500" algn="l"/>
              </a:tabLst>
            </a:pPr>
            <a:r>
              <a:rPr lang="hr-HR" sz="2400" b="1" dirty="0" smtClean="0">
                <a:latin typeface="Segoe UI" pitchFamily="34" charset="0"/>
                <a:ea typeface="Segoe UI" pitchFamily="34" charset="0"/>
                <a:cs typeface="Segoe UI" pitchFamily="34" charset="0"/>
              </a:rPr>
              <a:t>Domenski kontroleri</a:t>
            </a:r>
            <a:endParaRPr lang="en-US" sz="2400" b="1" dirty="0" smtClean="0">
              <a:latin typeface="Segoe UI" pitchFamily="34" charset="0"/>
              <a:ea typeface="Segoe UI" pitchFamily="34" charset="0"/>
              <a:cs typeface="Segoe UI" pitchFamily="34" charset="0"/>
            </a:endParaRPr>
          </a:p>
          <a:p>
            <a:pPr marL="0" indent="0">
              <a:lnSpc>
                <a:spcPct val="100000"/>
              </a:lnSpc>
              <a:spcBef>
                <a:spcPct val="0"/>
              </a:spcBef>
              <a:buFontTx/>
              <a:buNone/>
            </a:pPr>
            <a:endParaRPr lang="en-US" sz="2400" b="1"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61903" y="2436833"/>
            <a:ext cx="7890064" cy="3902161"/>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hr-HR" sz="2400" b="0" dirty="0" smtClean="0">
                <a:latin typeface="Segoe UI" pitchFamily="34" charset="0"/>
                <a:ea typeface="Segoe UI" pitchFamily="34" charset="0"/>
                <a:cs typeface="Segoe UI" pitchFamily="34" charset="0"/>
              </a:rPr>
              <a:t>Služe kao poslužitelji na kojima se nalazi AD DS baza </a:t>
            </a:r>
            <a:r>
              <a:rPr lang="en-US" sz="2400" b="0" dirty="0" smtClean="0">
                <a:latin typeface="Segoe UI" pitchFamily="34" charset="0"/>
                <a:ea typeface="Segoe UI" pitchFamily="34" charset="0"/>
                <a:cs typeface="Segoe UI" pitchFamily="34" charset="0"/>
              </a:rPr>
              <a:t>(NTDS.DIT</a:t>
            </a:r>
            <a:r>
              <a:rPr lang="en-US" sz="2400" b="0" dirty="0">
                <a:latin typeface="Segoe UI" pitchFamily="34" charset="0"/>
                <a:ea typeface="Segoe UI" pitchFamily="34" charset="0"/>
                <a:cs typeface="Segoe UI" pitchFamily="34" charset="0"/>
              </a:rPr>
              <a:t>) </a:t>
            </a:r>
            <a:r>
              <a:rPr lang="hr-HR" sz="2400" b="0" dirty="0" smtClean="0">
                <a:latin typeface="Segoe UI" pitchFamily="34" charset="0"/>
                <a:ea typeface="Segoe UI" pitchFamily="34" charset="0"/>
                <a:cs typeface="Segoe UI" pitchFamily="34" charset="0"/>
              </a:rPr>
              <a:t>i </a:t>
            </a:r>
            <a:r>
              <a:rPr lang="en-US" sz="2400" b="0" dirty="0" smtClean="0">
                <a:latin typeface="Segoe UI" pitchFamily="34" charset="0"/>
                <a:ea typeface="Segoe UI" pitchFamily="34" charset="0"/>
                <a:cs typeface="Segoe UI" pitchFamily="34" charset="0"/>
              </a:rPr>
              <a:t>SYSVOL</a:t>
            </a:r>
            <a:endParaRPr lang="en-US"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Kerberos </a:t>
            </a:r>
            <a:r>
              <a:rPr lang="hr-HR" sz="2400" b="0" dirty="0" smtClean="0">
                <a:latin typeface="Segoe UI" pitchFamily="34" charset="0"/>
                <a:ea typeface="Segoe UI" pitchFamily="34" charset="0"/>
                <a:cs typeface="Segoe UI" pitchFamily="34" charset="0"/>
              </a:rPr>
              <a:t>i </a:t>
            </a:r>
            <a:r>
              <a:rPr lang="en-US" sz="2400" b="0" dirty="0" smtClean="0">
                <a:latin typeface="Segoe UI" pitchFamily="34" charset="0"/>
                <a:ea typeface="Segoe UI" pitchFamily="34" charset="0"/>
                <a:cs typeface="Segoe UI" pitchFamily="34" charset="0"/>
              </a:rPr>
              <a:t>KDC </a:t>
            </a:r>
            <a:r>
              <a:rPr lang="hr-HR" sz="2400" b="0" dirty="0" smtClean="0">
                <a:latin typeface="Segoe UI" pitchFamily="34" charset="0"/>
                <a:ea typeface="Segoe UI" pitchFamily="34" charset="0"/>
                <a:cs typeface="Segoe UI" pitchFamily="34" charset="0"/>
              </a:rPr>
              <a:t>servisi odrađuju autentifikaciju</a:t>
            </a:r>
            <a:endParaRPr lang="en-US"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hr-HR" sz="2400" b="0" dirty="0" smtClean="0">
                <a:latin typeface="Segoe UI" pitchFamily="34" charset="0"/>
                <a:ea typeface="Segoe UI" pitchFamily="34" charset="0"/>
                <a:cs typeface="Segoe UI" pitchFamily="34" charset="0"/>
              </a:rPr>
              <a:t>Preporuke</a:t>
            </a:r>
            <a:r>
              <a:rPr lang="en-US" sz="2400" b="0" dirty="0" smtClean="0">
                <a:latin typeface="Segoe UI" pitchFamily="34" charset="0"/>
                <a:ea typeface="Segoe UI" pitchFamily="34" charset="0"/>
                <a:cs typeface="Segoe UI" pitchFamily="34" charset="0"/>
              </a:rPr>
              <a:t>:</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hr-HR" sz="2400" b="0" dirty="0" smtClean="0">
                <a:latin typeface="Segoe UI" pitchFamily="34" charset="0"/>
                <a:ea typeface="Segoe UI" pitchFamily="34" charset="0"/>
                <a:cs typeface="Segoe UI" pitchFamily="34" charset="0"/>
              </a:rPr>
              <a:t>Visoka dostupnost</a:t>
            </a:r>
            <a:r>
              <a:rPr lang="en-US" sz="2400" b="0" dirty="0" smtClean="0">
                <a:latin typeface="Segoe UI" pitchFamily="34" charset="0"/>
                <a:ea typeface="Segoe UI" pitchFamily="34" charset="0"/>
                <a:cs typeface="Segoe UI" pitchFamily="34" charset="0"/>
              </a:rPr>
              <a:t>: </a:t>
            </a:r>
            <a:r>
              <a:rPr lang="hr-HR" sz="2400" b="0" dirty="0" smtClean="0">
                <a:latin typeface="Segoe UI" pitchFamily="34" charset="0"/>
                <a:ea typeface="Segoe UI" pitchFamily="34" charset="0"/>
                <a:cs typeface="Segoe UI" pitchFamily="34" charset="0"/>
              </a:rPr>
              <a:t>Barem dva domenska kontrolera za svaku domenu</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hr-HR" sz="2400" b="0" dirty="0" smtClean="0">
                <a:latin typeface="Segoe UI" pitchFamily="34" charset="0"/>
                <a:ea typeface="Segoe UI" pitchFamily="34" charset="0"/>
                <a:cs typeface="Segoe UI" pitchFamily="34" charset="0"/>
              </a:rPr>
              <a:t>Sigurnost</a:t>
            </a:r>
            <a:r>
              <a:rPr lang="en-US" sz="2400" b="0" dirty="0" smtClean="0">
                <a:latin typeface="Segoe UI" pitchFamily="34" charset="0"/>
                <a:ea typeface="Segoe UI" pitchFamily="34" charset="0"/>
                <a:cs typeface="Segoe UI" pitchFamily="34" charset="0"/>
              </a:rPr>
              <a:t>: RODC </a:t>
            </a:r>
            <a:r>
              <a:rPr lang="hr-HR" sz="2400" b="0" dirty="0" smtClean="0">
                <a:latin typeface="Segoe UI" pitchFamily="34" charset="0"/>
                <a:ea typeface="Segoe UI" pitchFamily="34" charset="0"/>
                <a:cs typeface="Segoe UI" pitchFamily="34" charset="0"/>
              </a:rPr>
              <a:t>i </a:t>
            </a:r>
            <a:r>
              <a:rPr lang="en-US" sz="2400" b="0" dirty="0" smtClean="0">
                <a:latin typeface="Segoe UI" pitchFamily="34" charset="0"/>
                <a:ea typeface="Segoe UI" pitchFamily="34" charset="0"/>
                <a:cs typeface="Segoe UI" pitchFamily="34" charset="0"/>
              </a:rPr>
              <a:t>BitLocker</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645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Što je </a:t>
            </a:r>
            <a:r>
              <a:rPr lang="en-CA" dirty="0" smtClean="0"/>
              <a:t>Global </a:t>
            </a:r>
            <a:r>
              <a:rPr lang="hr-HR" dirty="0" smtClean="0"/>
              <a:t>katalog</a:t>
            </a:r>
            <a:r>
              <a:rPr lang="en-CA" dirty="0" smtClean="0"/>
              <a:t>?</a:t>
            </a:r>
            <a:endParaRPr lang="en-CA" dirty="0"/>
          </a:p>
        </p:txBody>
      </p:sp>
      <p:grpSp>
        <p:nvGrpSpPr>
          <p:cNvPr id="4" name="Group 3" descr="Displays a two-domain forest with the schema, configuration, and domain partition stored on each domain controller. One domain controller is also a global catalog server, so it  has information from the domain partitions for both domains."/>
          <p:cNvGrpSpPr/>
          <p:nvPr/>
        </p:nvGrpSpPr>
        <p:grpSpPr>
          <a:xfrm>
            <a:off x="252413" y="1447800"/>
            <a:ext cx="8803773" cy="5440344"/>
            <a:chOff x="217397" y="957263"/>
            <a:chExt cx="8803773" cy="5440344"/>
          </a:xfrm>
        </p:grpSpPr>
        <p:grpSp>
          <p:nvGrpSpPr>
            <p:cNvPr id="5" name="Group 4" descr="Global catalog server with "/>
            <p:cNvGrpSpPr/>
            <p:nvPr/>
          </p:nvGrpSpPr>
          <p:grpSpPr>
            <a:xfrm>
              <a:off x="217397" y="957263"/>
              <a:ext cx="4791331" cy="3925671"/>
              <a:chOff x="217397" y="957263"/>
              <a:chExt cx="4791331" cy="3925671"/>
            </a:xfrm>
          </p:grpSpPr>
          <p:sp>
            <p:nvSpPr>
              <p:cNvPr id="23" name="Isosceles Triangle 22"/>
              <p:cNvSpPr/>
              <p:nvPr/>
            </p:nvSpPr>
            <p:spPr bwMode="auto">
              <a:xfrm>
                <a:off x="217397" y="957263"/>
                <a:ext cx="4791331" cy="3925671"/>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pic>
            <p:nvPicPr>
              <p:cNvPr id="24" name="Picture 23" descr="E:\Documents\Projects\MS 6425\VRT Downloads\Graphics\Ser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2507" y="3125109"/>
                <a:ext cx="1156048" cy="136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an 24"/>
              <p:cNvSpPr>
                <a:spLocks noChangeArrowheads="1"/>
              </p:cNvSpPr>
              <p:nvPr/>
            </p:nvSpPr>
            <p:spPr bwMode="auto">
              <a:xfrm>
                <a:off x="563563" y="3714750"/>
                <a:ext cx="1685925" cy="666750"/>
              </a:xfrm>
              <a:prstGeom prst="can">
                <a:avLst>
                  <a:gd name="adj" fmla="val 37500"/>
                </a:avLst>
              </a:prstGeom>
              <a:pattFill prst="pct70">
                <a:fgClr>
                  <a:srgbClr val="CC0000"/>
                </a:fgClr>
                <a:bgClr>
                  <a:schemeClr val="bg1"/>
                </a:bgClr>
              </a:patt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hr-HR" sz="1400" dirty="0" smtClean="0">
                    <a:solidFill>
                      <a:schemeClr val="bg1"/>
                    </a:solidFill>
                    <a:latin typeface="Segoe UI" pitchFamily="34" charset="0"/>
                    <a:ea typeface="Segoe UI" pitchFamily="34" charset="0"/>
                    <a:cs typeface="Segoe UI" pitchFamily="34" charset="0"/>
                  </a:rPr>
                  <a:t>Domena </a:t>
                </a:r>
                <a:r>
                  <a:rPr lang="en-US" sz="1400" dirty="0" smtClean="0">
                    <a:solidFill>
                      <a:schemeClr val="bg1"/>
                    </a:solidFill>
                    <a:latin typeface="Segoe UI" pitchFamily="34" charset="0"/>
                    <a:ea typeface="Segoe UI" pitchFamily="34" charset="0"/>
                    <a:cs typeface="Segoe UI" pitchFamily="34" charset="0"/>
                  </a:rPr>
                  <a:t>B</a:t>
                </a:r>
                <a:endParaRPr lang="en-US" sz="1400" dirty="0">
                  <a:solidFill>
                    <a:schemeClr val="bg1"/>
                  </a:solidFill>
                  <a:latin typeface="Segoe UI" pitchFamily="34" charset="0"/>
                  <a:ea typeface="Segoe UI" pitchFamily="34" charset="0"/>
                  <a:cs typeface="Segoe UI" pitchFamily="34" charset="0"/>
                </a:endParaRPr>
              </a:p>
            </p:txBody>
          </p:sp>
          <p:grpSp>
            <p:nvGrpSpPr>
              <p:cNvPr id="26" name="Group 25"/>
              <p:cNvGrpSpPr>
                <a:grpSpLocks/>
              </p:cNvGrpSpPr>
              <p:nvPr/>
            </p:nvGrpSpPr>
            <p:grpSpPr bwMode="auto">
              <a:xfrm>
                <a:off x="568325" y="2257425"/>
                <a:ext cx="1685925" cy="1628775"/>
                <a:chOff x="5372099" y="1271573"/>
                <a:chExt cx="1685925" cy="1628789"/>
              </a:xfrm>
            </p:grpSpPr>
            <p:sp>
              <p:nvSpPr>
                <p:cNvPr id="32" name="Can 31"/>
                <p:cNvSpPr>
                  <a:spLocks noChangeArrowheads="1"/>
                </p:cNvSpPr>
                <p:nvPr/>
              </p:nvSpPr>
              <p:spPr bwMode="auto">
                <a:xfrm>
                  <a:off x="5372099" y="2233606"/>
                  <a:ext cx="1685925" cy="66675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hr-HR" sz="1400" dirty="0" smtClean="0">
                      <a:solidFill>
                        <a:schemeClr val="bg1"/>
                      </a:solidFill>
                      <a:latin typeface="Segoe UI" pitchFamily="34" charset="0"/>
                      <a:ea typeface="Segoe UI" pitchFamily="34" charset="0"/>
                      <a:cs typeface="Segoe UI" pitchFamily="34" charset="0"/>
                    </a:rPr>
                    <a:t>Domena </a:t>
                  </a:r>
                  <a:r>
                    <a:rPr lang="en-US" sz="1400" dirty="0" smtClean="0">
                      <a:solidFill>
                        <a:schemeClr val="bg1"/>
                      </a:solidFill>
                      <a:latin typeface="Segoe UI" pitchFamily="34" charset="0"/>
                      <a:ea typeface="Segoe UI" pitchFamily="34" charset="0"/>
                      <a:cs typeface="Segoe UI" pitchFamily="34" charset="0"/>
                    </a:rPr>
                    <a:t>A</a:t>
                  </a:r>
                  <a:endParaRPr lang="en-US" sz="1400" dirty="0">
                    <a:solidFill>
                      <a:schemeClr val="bg1"/>
                    </a:solidFill>
                    <a:latin typeface="Segoe UI" pitchFamily="34" charset="0"/>
                    <a:ea typeface="Segoe UI" pitchFamily="34" charset="0"/>
                    <a:cs typeface="Segoe UI" pitchFamily="34" charset="0"/>
                  </a:endParaRPr>
                </a:p>
              </p:txBody>
            </p:sp>
            <p:sp>
              <p:nvSpPr>
                <p:cNvPr id="33" name="Can 32"/>
                <p:cNvSpPr>
                  <a:spLocks noChangeArrowheads="1"/>
                </p:cNvSpPr>
                <p:nvPr/>
              </p:nvSpPr>
              <p:spPr bwMode="auto">
                <a:xfrm>
                  <a:off x="5372099" y="1749415"/>
                  <a:ext cx="1685925" cy="666756"/>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hr-HR" sz="1400" dirty="0" smtClean="0">
                      <a:solidFill>
                        <a:schemeClr val="bg1"/>
                      </a:solidFill>
                      <a:latin typeface="Segoe UI" pitchFamily="34" charset="0"/>
                      <a:ea typeface="Segoe UI" pitchFamily="34" charset="0"/>
                      <a:cs typeface="Segoe UI" pitchFamily="34" charset="0"/>
                    </a:rPr>
                    <a:t>Konfiguracija</a:t>
                  </a:r>
                  <a:endParaRPr lang="en-US" sz="1400" dirty="0">
                    <a:solidFill>
                      <a:schemeClr val="bg1"/>
                    </a:solidFill>
                    <a:latin typeface="Segoe UI" pitchFamily="34" charset="0"/>
                    <a:ea typeface="Segoe UI" pitchFamily="34" charset="0"/>
                    <a:cs typeface="Segoe UI" pitchFamily="34" charset="0"/>
                  </a:endParaRPr>
                </a:p>
              </p:txBody>
            </p:sp>
            <p:sp>
              <p:nvSpPr>
                <p:cNvPr id="34" name="Can 33"/>
                <p:cNvSpPr>
                  <a:spLocks noChangeArrowheads="1"/>
                </p:cNvSpPr>
                <p:nvPr/>
              </p:nvSpPr>
              <p:spPr bwMode="auto">
                <a:xfrm>
                  <a:off x="5372099" y="1271573"/>
                  <a:ext cx="1685925" cy="666756"/>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hr-HR" sz="1400" dirty="0">
                      <a:solidFill>
                        <a:schemeClr val="bg1"/>
                      </a:solidFill>
                      <a:latin typeface="Segoe UI" pitchFamily="34" charset="0"/>
                      <a:ea typeface="Segoe UI" pitchFamily="34" charset="0"/>
                      <a:cs typeface="Segoe UI" pitchFamily="34" charset="0"/>
                    </a:rPr>
                    <a:t>Shema</a:t>
                  </a:r>
                  <a:endParaRPr lang="en-US" sz="1400" dirty="0">
                    <a:solidFill>
                      <a:schemeClr val="bg1"/>
                    </a:solidFill>
                    <a:latin typeface="Segoe UI" pitchFamily="34" charset="0"/>
                    <a:ea typeface="Segoe UI" pitchFamily="34" charset="0"/>
                    <a:cs typeface="Segoe UI" pitchFamily="34" charset="0"/>
                  </a:endParaRPr>
                </a:p>
              </p:txBody>
            </p:sp>
          </p:grpSp>
          <p:grpSp>
            <p:nvGrpSpPr>
              <p:cNvPr id="27" name="Group 26"/>
              <p:cNvGrpSpPr>
                <a:grpSpLocks/>
              </p:cNvGrpSpPr>
              <p:nvPr/>
            </p:nvGrpSpPr>
            <p:grpSpPr bwMode="auto">
              <a:xfrm>
                <a:off x="2392988" y="957264"/>
                <a:ext cx="1419225" cy="1371601"/>
                <a:chOff x="5372099" y="1271573"/>
                <a:chExt cx="1685925" cy="1628789"/>
              </a:xfrm>
            </p:grpSpPr>
            <p:sp>
              <p:nvSpPr>
                <p:cNvPr id="29" name="Can 28"/>
                <p:cNvSpPr>
                  <a:spLocks noChangeArrowheads="1"/>
                </p:cNvSpPr>
                <p:nvPr/>
              </p:nvSpPr>
              <p:spPr bwMode="auto">
                <a:xfrm>
                  <a:off x="5372099" y="2234896"/>
                  <a:ext cx="1685925" cy="66546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dirty="0">
                      <a:solidFill>
                        <a:schemeClr val="bg1"/>
                      </a:solidFill>
                      <a:latin typeface="Segoe UI" pitchFamily="34" charset="0"/>
                      <a:ea typeface="Segoe UI" pitchFamily="34" charset="0"/>
                      <a:cs typeface="Segoe UI" pitchFamily="34" charset="0"/>
                    </a:rPr>
                    <a:t>Domain A</a:t>
                  </a:r>
                </a:p>
              </p:txBody>
            </p:sp>
            <p:sp>
              <p:nvSpPr>
                <p:cNvPr id="30" name="Can 29"/>
                <p:cNvSpPr>
                  <a:spLocks noChangeArrowheads="1"/>
                </p:cNvSpPr>
                <p:nvPr/>
              </p:nvSpPr>
              <p:spPr bwMode="auto">
                <a:xfrm>
                  <a:off x="5372099" y="1748521"/>
                  <a:ext cx="1685925" cy="667351"/>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dirty="0">
                      <a:solidFill>
                        <a:schemeClr val="bg1"/>
                      </a:solidFill>
                      <a:latin typeface="Segoe UI" pitchFamily="34" charset="0"/>
                      <a:ea typeface="Segoe UI" pitchFamily="34" charset="0"/>
                      <a:cs typeface="Segoe UI" pitchFamily="34" charset="0"/>
                    </a:rPr>
                    <a:t>Configuration</a:t>
                  </a:r>
                </a:p>
              </p:txBody>
            </p:sp>
            <p:sp>
              <p:nvSpPr>
                <p:cNvPr id="31" name="Can 30"/>
                <p:cNvSpPr>
                  <a:spLocks noChangeArrowheads="1"/>
                </p:cNvSpPr>
                <p:nvPr/>
              </p:nvSpPr>
              <p:spPr bwMode="auto">
                <a:xfrm>
                  <a:off x="5372099" y="1271573"/>
                  <a:ext cx="1685925" cy="665465"/>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hr-HR" sz="1100" dirty="0">
                      <a:solidFill>
                        <a:schemeClr val="bg1"/>
                      </a:solidFill>
                      <a:latin typeface="Segoe UI" pitchFamily="34" charset="0"/>
                      <a:ea typeface="Segoe UI" pitchFamily="34" charset="0"/>
                      <a:cs typeface="Segoe UI" pitchFamily="34" charset="0"/>
                    </a:rPr>
                    <a:t>Shema</a:t>
                  </a:r>
                  <a:endParaRPr lang="en-US" sz="1100" dirty="0">
                    <a:solidFill>
                      <a:schemeClr val="bg1"/>
                    </a:solidFill>
                    <a:latin typeface="Segoe UI" pitchFamily="34" charset="0"/>
                    <a:ea typeface="Segoe UI" pitchFamily="34" charset="0"/>
                    <a:cs typeface="Segoe UI" pitchFamily="34" charset="0"/>
                  </a:endParaRPr>
                </a:p>
              </p:txBody>
            </p:sp>
          </p:grpSp>
          <p:pic>
            <p:nvPicPr>
              <p:cNvPr id="28" name="Picture 27"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8555" y="1883928"/>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3042937" y="5121849"/>
              <a:ext cx="1360133" cy="1275758"/>
              <a:chOff x="2251737" y="5003940"/>
              <a:chExt cx="1360133" cy="1275758"/>
            </a:xfrm>
          </p:grpSpPr>
          <p:pic>
            <p:nvPicPr>
              <p:cNvPr id="20" name="Picture 19" descr="ActiveDirectory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1737" y="5334255"/>
                <a:ext cx="136013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Internet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0958" y="5149781"/>
                <a:ext cx="748637" cy="7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Search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463647" flipH="1">
                <a:off x="2895236" y="5003940"/>
                <a:ext cx="590520" cy="127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AutoShape 21"/>
            <p:cNvSpPr>
              <a:spLocks noChangeArrowheads="1"/>
            </p:cNvSpPr>
            <p:nvPr/>
          </p:nvSpPr>
          <p:spPr bwMode="auto">
            <a:xfrm rot="9000000">
              <a:off x="2724898" y="4907605"/>
              <a:ext cx="401854" cy="703263"/>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sz="2400">
                <a:latin typeface="Segoe UI" pitchFamily="34" charset="0"/>
                <a:ea typeface="Segoe UI" pitchFamily="34" charset="0"/>
                <a:cs typeface="Segoe UI" pitchFamily="34" charset="0"/>
              </a:endParaRPr>
            </a:p>
          </p:txBody>
        </p:sp>
        <p:grpSp>
          <p:nvGrpSpPr>
            <p:cNvPr id="8" name="Group 7"/>
            <p:cNvGrpSpPr/>
            <p:nvPr/>
          </p:nvGrpSpPr>
          <p:grpSpPr>
            <a:xfrm>
              <a:off x="5008728" y="2903502"/>
              <a:ext cx="4012442" cy="3297164"/>
              <a:chOff x="5008728" y="2903502"/>
              <a:chExt cx="4012442" cy="3297164"/>
            </a:xfrm>
          </p:grpSpPr>
          <p:sp>
            <p:nvSpPr>
              <p:cNvPr id="9" name="Isosceles Triangle 8"/>
              <p:cNvSpPr/>
              <p:nvPr/>
            </p:nvSpPr>
            <p:spPr bwMode="auto">
              <a:xfrm>
                <a:off x="5008728" y="2903502"/>
                <a:ext cx="4012442" cy="3280568"/>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10" name="Group 9"/>
              <p:cNvGrpSpPr>
                <a:grpSpLocks/>
              </p:cNvGrpSpPr>
              <p:nvPr/>
            </p:nvGrpSpPr>
            <p:grpSpPr bwMode="auto">
              <a:xfrm>
                <a:off x="5302250" y="4565651"/>
                <a:ext cx="1419225" cy="1371600"/>
                <a:chOff x="1800225" y="785799"/>
                <a:chExt cx="2171700" cy="3457603"/>
              </a:xfrm>
            </p:grpSpPr>
            <p:sp>
              <p:nvSpPr>
                <p:cNvPr id="17" name="Can 16"/>
                <p:cNvSpPr>
                  <a:spLocks noChangeArrowheads="1"/>
                </p:cNvSpPr>
                <p:nvPr/>
              </p:nvSpPr>
              <p:spPr bwMode="auto">
                <a:xfrm>
                  <a:off x="1800225" y="2830748"/>
                  <a:ext cx="2171700" cy="1412654"/>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hr-HR" sz="1200" dirty="0" smtClean="0">
                      <a:solidFill>
                        <a:schemeClr val="bg1"/>
                      </a:solidFill>
                      <a:latin typeface="Segoe UI" pitchFamily="34" charset="0"/>
                      <a:ea typeface="Segoe UI" pitchFamily="34" charset="0"/>
                      <a:cs typeface="Segoe UI" pitchFamily="34" charset="0"/>
                    </a:rPr>
                    <a:t>Domena </a:t>
                  </a:r>
                  <a:r>
                    <a:rPr lang="en-US" sz="1200" dirty="0" smtClean="0">
                      <a:solidFill>
                        <a:schemeClr val="bg1"/>
                      </a:solidFill>
                      <a:latin typeface="Segoe UI" pitchFamily="34" charset="0"/>
                      <a:ea typeface="Segoe UI" pitchFamily="34" charset="0"/>
                      <a:cs typeface="Segoe UI" pitchFamily="34" charset="0"/>
                    </a:rPr>
                    <a:t>B</a:t>
                  </a:r>
                  <a:endParaRPr lang="en-US" sz="1200" dirty="0">
                    <a:solidFill>
                      <a:schemeClr val="bg1"/>
                    </a:solidFill>
                    <a:latin typeface="Segoe UI" pitchFamily="34" charset="0"/>
                    <a:ea typeface="Segoe UI" pitchFamily="34" charset="0"/>
                    <a:cs typeface="Segoe UI" pitchFamily="34" charset="0"/>
                  </a:endParaRPr>
                </a:p>
              </p:txBody>
            </p:sp>
            <p:sp>
              <p:nvSpPr>
                <p:cNvPr id="18" name="Can 17"/>
                <p:cNvSpPr>
                  <a:spLocks noChangeArrowheads="1"/>
                </p:cNvSpPr>
                <p:nvPr/>
              </p:nvSpPr>
              <p:spPr bwMode="auto">
                <a:xfrm>
                  <a:off x="1800225" y="1798270"/>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hr-HR" sz="1200" dirty="0" smtClean="0">
                      <a:solidFill>
                        <a:schemeClr val="bg1"/>
                      </a:solidFill>
                      <a:latin typeface="Segoe UI" pitchFamily="34" charset="0"/>
                      <a:ea typeface="Segoe UI" pitchFamily="34" charset="0"/>
                      <a:cs typeface="Segoe UI" pitchFamily="34" charset="0"/>
                    </a:rPr>
                    <a:t>Konfiguracija</a:t>
                  </a:r>
                  <a:endParaRPr lang="en-US" sz="1200" dirty="0">
                    <a:solidFill>
                      <a:schemeClr val="bg1"/>
                    </a:solidFill>
                    <a:latin typeface="Segoe UI" pitchFamily="34" charset="0"/>
                    <a:ea typeface="Segoe UI" pitchFamily="34" charset="0"/>
                    <a:cs typeface="Segoe UI" pitchFamily="34" charset="0"/>
                  </a:endParaRPr>
                </a:p>
              </p:txBody>
            </p:sp>
            <p:sp>
              <p:nvSpPr>
                <p:cNvPr id="19" name="Can 18"/>
                <p:cNvSpPr>
                  <a:spLocks noChangeArrowheads="1"/>
                </p:cNvSpPr>
                <p:nvPr/>
              </p:nvSpPr>
              <p:spPr bwMode="auto">
                <a:xfrm>
                  <a:off x="1800225" y="785799"/>
                  <a:ext cx="2171700" cy="1412656"/>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hr-HR" sz="1400" dirty="0" smtClean="0">
                      <a:solidFill>
                        <a:schemeClr val="bg1"/>
                      </a:solidFill>
                      <a:latin typeface="Segoe UI" pitchFamily="34" charset="0"/>
                      <a:ea typeface="Segoe UI" pitchFamily="34" charset="0"/>
                      <a:cs typeface="Segoe UI" pitchFamily="34" charset="0"/>
                    </a:rPr>
                    <a:t>Shema</a:t>
                  </a:r>
                  <a:endParaRPr lang="en-US" sz="1200" dirty="0">
                    <a:solidFill>
                      <a:schemeClr val="bg1"/>
                    </a:solidFill>
                    <a:latin typeface="Segoe UI" pitchFamily="34" charset="0"/>
                    <a:ea typeface="Segoe UI" pitchFamily="34" charset="0"/>
                    <a:cs typeface="Segoe UI" pitchFamily="34" charset="0"/>
                  </a:endParaRPr>
                </a:p>
              </p:txBody>
            </p:sp>
          </p:grpSp>
          <p:grpSp>
            <p:nvGrpSpPr>
              <p:cNvPr id="11" name="Group 10"/>
              <p:cNvGrpSpPr>
                <a:grpSpLocks/>
              </p:cNvGrpSpPr>
              <p:nvPr/>
            </p:nvGrpSpPr>
            <p:grpSpPr bwMode="auto">
              <a:xfrm>
                <a:off x="6721475" y="3146425"/>
                <a:ext cx="1420812" cy="1371600"/>
                <a:chOff x="1800225" y="785799"/>
                <a:chExt cx="2171700" cy="3457603"/>
              </a:xfrm>
            </p:grpSpPr>
            <p:sp>
              <p:nvSpPr>
                <p:cNvPr id="14" name="Can 13"/>
                <p:cNvSpPr>
                  <a:spLocks noChangeArrowheads="1"/>
                </p:cNvSpPr>
                <p:nvPr/>
              </p:nvSpPr>
              <p:spPr bwMode="auto">
                <a:xfrm>
                  <a:off x="1800225" y="2830746"/>
                  <a:ext cx="2171700" cy="1412656"/>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hr-HR" sz="1200" dirty="0" smtClean="0">
                      <a:solidFill>
                        <a:schemeClr val="bg1"/>
                      </a:solidFill>
                      <a:latin typeface="Segoe UI" pitchFamily="34" charset="0"/>
                      <a:ea typeface="Segoe UI" pitchFamily="34" charset="0"/>
                      <a:cs typeface="Segoe UI" pitchFamily="34" charset="0"/>
                    </a:rPr>
                    <a:t>Domena </a:t>
                  </a:r>
                  <a:r>
                    <a:rPr lang="en-US" sz="1200" dirty="0" smtClean="0">
                      <a:solidFill>
                        <a:schemeClr val="bg1"/>
                      </a:solidFill>
                      <a:latin typeface="Segoe UI" pitchFamily="34" charset="0"/>
                      <a:ea typeface="Segoe UI" pitchFamily="34" charset="0"/>
                      <a:cs typeface="Segoe UI" pitchFamily="34" charset="0"/>
                    </a:rPr>
                    <a:t>B</a:t>
                  </a:r>
                  <a:endParaRPr lang="en-US" sz="1200" dirty="0">
                    <a:solidFill>
                      <a:schemeClr val="bg1"/>
                    </a:solidFill>
                    <a:latin typeface="Segoe UI" pitchFamily="34" charset="0"/>
                    <a:ea typeface="Segoe UI" pitchFamily="34" charset="0"/>
                    <a:cs typeface="Segoe UI" pitchFamily="34" charset="0"/>
                  </a:endParaRPr>
                </a:p>
              </p:txBody>
            </p:sp>
            <p:sp>
              <p:nvSpPr>
                <p:cNvPr id="15" name="Can 14"/>
                <p:cNvSpPr>
                  <a:spLocks noChangeArrowheads="1"/>
                </p:cNvSpPr>
                <p:nvPr/>
              </p:nvSpPr>
              <p:spPr bwMode="auto">
                <a:xfrm>
                  <a:off x="1800225" y="1798267"/>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hr-HR" sz="1200" dirty="0" smtClean="0">
                      <a:solidFill>
                        <a:schemeClr val="bg1"/>
                      </a:solidFill>
                      <a:latin typeface="Segoe UI" pitchFamily="34" charset="0"/>
                      <a:ea typeface="Segoe UI" pitchFamily="34" charset="0"/>
                      <a:cs typeface="Segoe UI" pitchFamily="34" charset="0"/>
                    </a:rPr>
                    <a:t>Konfiguracija </a:t>
                  </a:r>
                  <a:endParaRPr lang="en-US" sz="1200" dirty="0">
                    <a:solidFill>
                      <a:schemeClr val="bg1"/>
                    </a:solidFill>
                    <a:latin typeface="Segoe UI" pitchFamily="34" charset="0"/>
                    <a:ea typeface="Segoe UI" pitchFamily="34" charset="0"/>
                    <a:cs typeface="Segoe UI" pitchFamily="34" charset="0"/>
                  </a:endParaRPr>
                </a:p>
              </p:txBody>
            </p:sp>
            <p:sp>
              <p:nvSpPr>
                <p:cNvPr id="16" name="Can 15"/>
                <p:cNvSpPr>
                  <a:spLocks noChangeArrowheads="1"/>
                </p:cNvSpPr>
                <p:nvPr/>
              </p:nvSpPr>
              <p:spPr bwMode="auto">
                <a:xfrm>
                  <a:off x="1800225" y="785799"/>
                  <a:ext cx="2171700" cy="1412654"/>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hr-HR" sz="1200" dirty="0" smtClean="0">
                      <a:solidFill>
                        <a:schemeClr val="bg1"/>
                      </a:solidFill>
                      <a:latin typeface="Segoe UI" pitchFamily="34" charset="0"/>
                      <a:ea typeface="Segoe UI" pitchFamily="34" charset="0"/>
                      <a:cs typeface="Segoe UI" pitchFamily="34" charset="0"/>
                    </a:rPr>
                    <a:t>Shema</a:t>
                  </a:r>
                  <a:endParaRPr lang="en-US" sz="1200" dirty="0">
                    <a:solidFill>
                      <a:schemeClr val="bg1"/>
                    </a:solidFill>
                    <a:latin typeface="Segoe UI" pitchFamily="34" charset="0"/>
                    <a:ea typeface="Segoe UI" pitchFamily="34" charset="0"/>
                    <a:cs typeface="Segoe UI" pitchFamily="34" charset="0"/>
                  </a:endParaRPr>
                </a:p>
              </p:txBody>
            </p:sp>
          </p:grpSp>
          <p:pic>
            <p:nvPicPr>
              <p:cNvPr id="12" name="Picture 11"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2070" y="5149957"/>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5851" y="4257891"/>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 name="Content Placeholder 2"/>
          <p:cNvSpPr txBox="1">
            <a:spLocks/>
          </p:cNvSpPr>
          <p:nvPr/>
        </p:nvSpPr>
        <p:spPr>
          <a:xfrm>
            <a:off x="5043744" y="1616814"/>
            <a:ext cx="4149725" cy="1879601"/>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Global </a:t>
            </a:r>
            <a:r>
              <a:rPr lang="hr-HR" sz="2400" dirty="0" smtClean="0">
                <a:latin typeface="Segoe UI" pitchFamily="34" charset="0"/>
                <a:ea typeface="Segoe UI" pitchFamily="34" charset="0"/>
                <a:cs typeface="Segoe UI" pitchFamily="34" charset="0"/>
              </a:rPr>
              <a:t>katalog</a:t>
            </a:r>
            <a:r>
              <a:rPr lang="en-US" sz="2400" dirty="0" smtClean="0">
                <a:latin typeface="Segoe UI" pitchFamily="34" charset="0"/>
                <a:ea typeface="Segoe UI" pitchFamily="34" charset="0"/>
                <a:cs typeface="Segoe UI" pitchFamily="34" charset="0"/>
              </a:rPr>
              <a:t>:</a:t>
            </a:r>
          </a:p>
          <a:p>
            <a:pPr lvl="1"/>
            <a:r>
              <a:rPr lang="hr-HR" sz="2000" b="0" dirty="0" smtClean="0">
                <a:latin typeface="Segoe UI" pitchFamily="34" charset="0"/>
                <a:ea typeface="Segoe UI" pitchFamily="34" charset="0"/>
                <a:cs typeface="Segoe UI" pitchFamily="34" charset="0"/>
              </a:rPr>
              <a:t>Sadrži parcijalne informacije o svim objektima u šumi Omogućava upite o svim objektima u šumi</a:t>
            </a:r>
            <a:endParaRPr lang="en-US" sz="2000" b="0" dirty="0" smtClean="0">
              <a:latin typeface="Segoe UI" pitchFamily="34" charset="0"/>
              <a:ea typeface="Segoe UI" pitchFamily="34" charset="0"/>
              <a:cs typeface="Segoe UI" pitchFamily="34" charset="0"/>
            </a:endParaRPr>
          </a:p>
        </p:txBody>
      </p:sp>
      <p:sp>
        <p:nvSpPr>
          <p:cNvPr id="36" name="AutoShape 16"/>
          <p:cNvSpPr>
            <a:spLocks noChangeArrowheads="1"/>
          </p:cNvSpPr>
          <p:nvPr/>
        </p:nvSpPr>
        <p:spPr bwMode="auto">
          <a:xfrm>
            <a:off x="437867" y="4976054"/>
            <a:ext cx="3413942" cy="376476"/>
          </a:xfrm>
          <a:prstGeom prst="roundRect">
            <a:avLst>
              <a:gd name="adj" fmla="val 4167"/>
            </a:avLst>
          </a:prstGeom>
          <a:noFill/>
          <a:ln w="9525">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dirty="0">
                <a:latin typeface="Segoe UI" pitchFamily="34" charset="0"/>
                <a:ea typeface="Segoe UI" pitchFamily="34" charset="0"/>
                <a:cs typeface="Segoe UI" pitchFamily="34" charset="0"/>
              </a:rPr>
              <a:t>Global </a:t>
            </a:r>
            <a:r>
              <a:rPr lang="hr-HR" dirty="0" smtClean="0">
                <a:latin typeface="Segoe UI" pitchFamily="34" charset="0"/>
                <a:ea typeface="Segoe UI" pitchFamily="34" charset="0"/>
                <a:cs typeface="Segoe UI" pitchFamily="34" charset="0"/>
              </a:rPr>
              <a:t>katalog poslužitelj</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55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 DS </a:t>
            </a:r>
            <a:r>
              <a:rPr lang="hr-HR" dirty="0"/>
              <a:t>proces prijave na domenu</a:t>
            </a:r>
            <a:endParaRPr lang="en-CA" dirty="0"/>
          </a:p>
        </p:txBody>
      </p:sp>
      <p:grpSp>
        <p:nvGrpSpPr>
          <p:cNvPr id="4" name="Group 3"/>
          <p:cNvGrpSpPr/>
          <p:nvPr/>
        </p:nvGrpSpPr>
        <p:grpSpPr>
          <a:xfrm>
            <a:off x="5232435" y="1984121"/>
            <a:ext cx="3657276" cy="4021867"/>
            <a:chOff x="3276600" y="789281"/>
            <a:chExt cx="5750735" cy="6324021"/>
          </a:xfrm>
        </p:grpSpPr>
        <p:pic>
          <p:nvPicPr>
            <p:cNvPr id="5" name="Picture 4" descr="E:\Documents\Projects\MS 6425\VRT Downloads\Graphics\2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822325"/>
              <a:ext cx="573405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3803650" y="789281"/>
              <a:ext cx="5223685" cy="6324021"/>
              <a:chOff x="3803650" y="789281"/>
              <a:chExt cx="5223685" cy="6324021"/>
            </a:xfrm>
          </p:grpSpPr>
          <p:pic>
            <p:nvPicPr>
              <p:cNvPr id="7" name="Picture 6"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1622" y="4378324"/>
                <a:ext cx="1644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Documents\Projects\MS 6425\VRT Downloads\Graphics\UserWithDesktop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650" y="4378325"/>
                <a:ext cx="18526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789281"/>
                <a:ext cx="164465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Documents\Projects\MS 6425\VRT Downloads\Graphics\ActiveDirectory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685" y="789281"/>
                <a:ext cx="13192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3"/>
              <p:cNvSpPr txBox="1"/>
              <p:nvPr/>
            </p:nvSpPr>
            <p:spPr>
              <a:xfrm>
                <a:off x="7800142" y="2724444"/>
                <a:ext cx="1227193" cy="629137"/>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1" dirty="0" smtClean="0">
                    <a:solidFill>
                      <a:srgbClr val="000000"/>
                    </a:solidFill>
                    <a:latin typeface="Segoe UI" pitchFamily="34" charset="0"/>
                    <a:ea typeface="Segoe UI" pitchFamily="34" charset="0"/>
                    <a:cs typeface="Segoe UI" pitchFamily="34" charset="0"/>
                  </a:rPr>
                  <a:t>DC1</a:t>
                </a:r>
                <a:endParaRPr lang="en-US" sz="2000" b="1" dirty="0">
                  <a:solidFill>
                    <a:srgbClr val="000000"/>
                  </a:solidFill>
                  <a:latin typeface="Segoe UI" pitchFamily="34" charset="0"/>
                  <a:ea typeface="Segoe UI" pitchFamily="34" charset="0"/>
                  <a:cs typeface="Segoe UI" pitchFamily="34" charset="0"/>
                </a:endParaRPr>
              </a:p>
            </p:txBody>
          </p:sp>
          <p:sp>
            <p:nvSpPr>
              <p:cNvPr id="12" name="TextBox 44"/>
              <p:cNvSpPr txBox="1"/>
              <p:nvPr/>
            </p:nvSpPr>
            <p:spPr>
              <a:xfrm>
                <a:off x="7289120" y="6532562"/>
                <a:ext cx="1353611" cy="572141"/>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SVR1</a:t>
                </a:r>
              </a:p>
            </p:txBody>
          </p:sp>
          <p:sp>
            <p:nvSpPr>
              <p:cNvPr id="13" name="TextBox 45"/>
              <p:cNvSpPr txBox="1"/>
              <p:nvPr/>
            </p:nvSpPr>
            <p:spPr>
              <a:xfrm>
                <a:off x="4079496" y="6532561"/>
                <a:ext cx="1587022" cy="580741"/>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hr-HR" dirty="0"/>
                  <a:t>R</a:t>
                </a:r>
                <a:r>
                  <a:rPr lang="en-US" dirty="0" smtClean="0"/>
                  <a:t>S1</a:t>
                </a:r>
                <a:endParaRPr lang="en-US" dirty="0"/>
              </a:p>
            </p:txBody>
          </p:sp>
        </p:grpSp>
      </p:grpSp>
      <p:cxnSp>
        <p:nvCxnSpPr>
          <p:cNvPr id="14" name="down"/>
          <p:cNvCxnSpPr/>
          <p:nvPr/>
        </p:nvCxnSpPr>
        <p:spPr>
          <a:xfrm flipH="1">
            <a:off x="6440230" y="2985079"/>
            <a:ext cx="953822" cy="1271763"/>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over"/>
          <p:cNvCxnSpPr/>
          <p:nvPr/>
        </p:nvCxnSpPr>
        <p:spPr>
          <a:xfrm>
            <a:off x="6752344" y="4585597"/>
            <a:ext cx="900379"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up" descr="Shows the AD DS logon process:&#10;1. User Account is authenticated to DC1&#10;2. DC1 returns a TGT back to client&#10;3. Client uses TGT to apply for access to WKS1&#10;4. DC1 grants access to WKS1&#10;5. Client uses TGT to apply for access to SVR1&#10;6. DC1 returns access to SVR1&#10;"/>
          <p:cNvCxnSpPr/>
          <p:nvPr/>
        </p:nvCxnSpPr>
        <p:spPr>
          <a:xfrm flipH="1">
            <a:off x="6286229" y="2780433"/>
            <a:ext cx="953822" cy="1271763"/>
          </a:xfrm>
          <a:prstGeom prst="straightConnector1">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854" y="1759250"/>
            <a:ext cx="5370766" cy="40395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lnSpc>
                <a:spcPct val="90000"/>
              </a:lnSpc>
              <a:spcBef>
                <a:spcPct val="40000"/>
              </a:spcBef>
              <a:spcAft>
                <a:spcPts val="1800"/>
              </a:spcAft>
              <a:buClr>
                <a:srgbClr val="006699"/>
              </a:buClr>
            </a:pPr>
            <a:r>
              <a:rPr lang="hr-HR" sz="2300" dirty="0" smtClean="0">
                <a:solidFill>
                  <a:srgbClr val="000000"/>
                </a:solidFill>
                <a:latin typeface="Segoe UI" pitchFamily="34" charset="0"/>
                <a:ea typeface="Segoe UI" pitchFamily="34" charset="0"/>
                <a:cs typeface="Segoe UI" pitchFamily="34" charset="0"/>
              </a:rPr>
              <a:t>Proces prijave na </a:t>
            </a:r>
            <a:r>
              <a:rPr lang="en-US" sz="2300" dirty="0" smtClean="0">
                <a:solidFill>
                  <a:srgbClr val="000000"/>
                </a:solidFill>
                <a:latin typeface="Segoe UI" pitchFamily="34" charset="0"/>
                <a:ea typeface="Segoe UI" pitchFamily="34" charset="0"/>
                <a:cs typeface="Segoe UI" pitchFamily="34" charset="0"/>
              </a:rPr>
              <a:t>AD DS:</a:t>
            </a:r>
          </a:p>
          <a:p>
            <a:pPr marL="342900" lvl="0" indent="-342900" fontAlgn="base">
              <a:lnSpc>
                <a:spcPct val="90000"/>
              </a:lnSpc>
              <a:spcBef>
                <a:spcPct val="40000"/>
              </a:spcBef>
              <a:spcAft>
                <a:spcPct val="0"/>
              </a:spcAft>
              <a:buClr>
                <a:srgbClr val="006699"/>
              </a:buClr>
              <a:buFont typeface="+mj-lt"/>
              <a:buAutoNum type="arabicPeriod"/>
            </a:pPr>
            <a:r>
              <a:rPr lang="hr-HR" sz="2300" dirty="0" smtClean="0">
                <a:solidFill>
                  <a:srgbClr val="000000"/>
                </a:solidFill>
                <a:latin typeface="Segoe UI" pitchFamily="34" charset="0"/>
                <a:ea typeface="Segoe UI" pitchFamily="34" charset="0"/>
                <a:cs typeface="Segoe UI" pitchFamily="34" charset="0"/>
              </a:rPr>
              <a:t>Korisnički račun se autentificira na</a:t>
            </a:r>
            <a:r>
              <a:rPr lang="en-US" sz="2300" dirty="0" smtClean="0">
                <a:solidFill>
                  <a:srgbClr val="000000"/>
                </a:solidFill>
                <a:latin typeface="Segoe UI" pitchFamily="34" charset="0"/>
                <a:ea typeface="Segoe UI" pitchFamily="34" charset="0"/>
                <a:cs typeface="Segoe UI" pitchFamily="34" charset="0"/>
              </a:rPr>
              <a:t> DC1</a:t>
            </a:r>
            <a:endParaRPr lang="en-US" sz="2300" dirty="0">
              <a:solidFill>
                <a:srgbClr val="000000"/>
              </a:solidFill>
              <a:latin typeface="Segoe UI" pitchFamily="34" charset="0"/>
              <a:ea typeface="Segoe UI" pitchFamily="34" charset="0"/>
              <a:cs typeface="Segoe UI" pitchFamily="34" charset="0"/>
            </a:endParaRP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DC1 </a:t>
            </a:r>
            <a:r>
              <a:rPr lang="hr-HR" sz="2300" dirty="0" smtClean="0">
                <a:solidFill>
                  <a:srgbClr val="000000"/>
                </a:solidFill>
                <a:latin typeface="Segoe UI" pitchFamily="34" charset="0"/>
                <a:ea typeface="Segoe UI" pitchFamily="34" charset="0"/>
                <a:cs typeface="Segoe UI" pitchFamily="34" charset="0"/>
              </a:rPr>
              <a:t>vraća </a:t>
            </a:r>
            <a:r>
              <a:rPr lang="en-US" sz="2300" dirty="0" smtClean="0">
                <a:solidFill>
                  <a:srgbClr val="000000"/>
                </a:solidFill>
                <a:latin typeface="Segoe UI" pitchFamily="34" charset="0"/>
                <a:ea typeface="Segoe UI" pitchFamily="34" charset="0"/>
                <a:cs typeface="Segoe UI" pitchFamily="34" charset="0"/>
              </a:rPr>
              <a:t>TGT </a:t>
            </a:r>
            <a:r>
              <a:rPr lang="hr-HR" sz="2300" dirty="0" smtClean="0">
                <a:solidFill>
                  <a:srgbClr val="000000"/>
                </a:solidFill>
                <a:latin typeface="Segoe UI" pitchFamily="34" charset="0"/>
                <a:ea typeface="Segoe UI" pitchFamily="34" charset="0"/>
                <a:cs typeface="Segoe UI" pitchFamily="34" charset="0"/>
              </a:rPr>
              <a:t>klijentu</a:t>
            </a:r>
            <a:endParaRPr lang="en-US" sz="2300" dirty="0">
              <a:solidFill>
                <a:srgbClr val="000000"/>
              </a:solidFill>
              <a:latin typeface="Segoe UI" pitchFamily="34" charset="0"/>
              <a:ea typeface="Segoe UI" pitchFamily="34" charset="0"/>
              <a:cs typeface="Segoe UI" pitchFamily="34" charset="0"/>
            </a:endParaRPr>
          </a:p>
          <a:p>
            <a:pPr marL="342900" lvl="0" indent="-342900">
              <a:lnSpc>
                <a:spcPct val="90000"/>
              </a:lnSpc>
              <a:spcBef>
                <a:spcPct val="40000"/>
              </a:spcBef>
              <a:buClr>
                <a:srgbClr val="006699"/>
              </a:buClr>
              <a:buFont typeface="+mj-lt"/>
              <a:buAutoNum type="arabicPeriod"/>
            </a:pPr>
            <a:r>
              <a:rPr lang="hr-HR" sz="2300" dirty="0" smtClean="0">
                <a:solidFill>
                  <a:srgbClr val="000000"/>
                </a:solidFill>
                <a:latin typeface="Segoe UI" pitchFamily="34" charset="0"/>
                <a:ea typeface="Segoe UI" pitchFamily="34" charset="0"/>
                <a:cs typeface="Segoe UI" pitchFamily="34" charset="0"/>
              </a:rPr>
              <a:t>Klijent koriti </a:t>
            </a:r>
            <a:r>
              <a:rPr lang="en-US" sz="2300" dirty="0" smtClean="0">
                <a:solidFill>
                  <a:srgbClr val="000000"/>
                </a:solidFill>
                <a:latin typeface="Segoe UI" pitchFamily="34" charset="0"/>
                <a:ea typeface="Segoe UI" pitchFamily="34" charset="0"/>
                <a:cs typeface="Segoe UI" pitchFamily="34" charset="0"/>
              </a:rPr>
              <a:t>TGT </a:t>
            </a:r>
            <a:r>
              <a:rPr lang="hr-HR" sz="2300" dirty="0" smtClean="0">
                <a:solidFill>
                  <a:srgbClr val="000000"/>
                </a:solidFill>
                <a:latin typeface="Segoe UI" pitchFamily="34" charset="0"/>
                <a:ea typeface="Segoe UI" pitchFamily="34" charset="0"/>
                <a:cs typeface="Segoe UI" pitchFamily="34" charset="0"/>
              </a:rPr>
              <a:t>za pristup na</a:t>
            </a:r>
            <a:r>
              <a:rPr lang="en-US" sz="2300" dirty="0" smtClean="0">
                <a:solidFill>
                  <a:srgbClr val="000000"/>
                </a:solidFill>
                <a:latin typeface="Segoe UI" pitchFamily="34" charset="0"/>
                <a:ea typeface="Segoe UI" pitchFamily="34" charset="0"/>
                <a:cs typeface="Segoe UI" pitchFamily="34" charset="0"/>
              </a:rPr>
              <a:t> </a:t>
            </a:r>
            <a:r>
              <a:rPr lang="hr-HR" sz="2300" dirty="0" smtClean="0">
                <a:solidFill>
                  <a:srgbClr val="000000"/>
                </a:solidFill>
                <a:latin typeface="Segoe UI" pitchFamily="34" charset="0"/>
                <a:ea typeface="Segoe UI" pitchFamily="34" charset="0"/>
                <a:cs typeface="Segoe UI" pitchFamily="34" charset="0"/>
              </a:rPr>
              <a:t>R</a:t>
            </a:r>
            <a:r>
              <a:rPr lang="en-US" sz="2300" dirty="0" smtClean="0">
                <a:solidFill>
                  <a:srgbClr val="000000"/>
                </a:solidFill>
                <a:latin typeface="Segoe UI" pitchFamily="34" charset="0"/>
                <a:ea typeface="Segoe UI" pitchFamily="34" charset="0"/>
                <a:cs typeface="Segoe UI" pitchFamily="34" charset="0"/>
              </a:rPr>
              <a:t>S1</a:t>
            </a:r>
            <a:endParaRPr lang="en-US" sz="2300" dirty="0">
              <a:solidFill>
                <a:srgbClr val="000000"/>
              </a:solidFill>
              <a:latin typeface="Segoe UI" pitchFamily="34" charset="0"/>
              <a:ea typeface="Segoe UI" pitchFamily="34" charset="0"/>
              <a:cs typeface="Segoe UI" pitchFamily="34" charset="0"/>
            </a:endParaRP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DC1 </a:t>
            </a:r>
            <a:r>
              <a:rPr lang="hr-HR" sz="2300" dirty="0" smtClean="0">
                <a:solidFill>
                  <a:srgbClr val="000000"/>
                </a:solidFill>
                <a:latin typeface="Segoe UI" pitchFamily="34" charset="0"/>
                <a:ea typeface="Segoe UI" pitchFamily="34" charset="0"/>
                <a:cs typeface="Segoe UI" pitchFamily="34" charset="0"/>
              </a:rPr>
              <a:t>dozvoljava pristup na </a:t>
            </a:r>
            <a:r>
              <a:rPr lang="hr-HR" sz="2300" dirty="0">
                <a:solidFill>
                  <a:srgbClr val="000000"/>
                </a:solidFill>
                <a:latin typeface="Segoe UI" pitchFamily="34" charset="0"/>
                <a:ea typeface="Segoe UI" pitchFamily="34" charset="0"/>
                <a:cs typeface="Segoe UI" pitchFamily="34" charset="0"/>
              </a:rPr>
              <a:t>R</a:t>
            </a:r>
            <a:r>
              <a:rPr lang="en-US" sz="2300" dirty="0" smtClean="0">
                <a:solidFill>
                  <a:srgbClr val="000000"/>
                </a:solidFill>
                <a:latin typeface="Segoe UI" pitchFamily="34" charset="0"/>
                <a:ea typeface="Segoe UI" pitchFamily="34" charset="0"/>
                <a:cs typeface="Segoe UI" pitchFamily="34" charset="0"/>
              </a:rPr>
              <a:t>S1</a:t>
            </a:r>
            <a:endParaRPr lang="en-US" sz="2300" dirty="0">
              <a:solidFill>
                <a:srgbClr val="000000"/>
              </a:solidFill>
              <a:latin typeface="Segoe UI" pitchFamily="34" charset="0"/>
              <a:ea typeface="Segoe UI" pitchFamily="34" charset="0"/>
              <a:cs typeface="Segoe UI" pitchFamily="34" charset="0"/>
            </a:endParaRPr>
          </a:p>
          <a:p>
            <a:pPr marL="342900" lvl="0" indent="-342900">
              <a:lnSpc>
                <a:spcPct val="90000"/>
              </a:lnSpc>
              <a:spcBef>
                <a:spcPct val="40000"/>
              </a:spcBef>
              <a:buClr>
                <a:srgbClr val="006699"/>
              </a:buClr>
              <a:buFont typeface="+mj-lt"/>
              <a:buAutoNum type="arabicPeriod"/>
            </a:pPr>
            <a:r>
              <a:rPr lang="hr-HR" sz="2300" dirty="0" smtClean="0">
                <a:solidFill>
                  <a:srgbClr val="000000"/>
                </a:solidFill>
                <a:latin typeface="Segoe UI" pitchFamily="34" charset="0"/>
                <a:ea typeface="Segoe UI" pitchFamily="34" charset="0"/>
                <a:cs typeface="Segoe UI" pitchFamily="34" charset="0"/>
              </a:rPr>
              <a:t>Klijent koristi </a:t>
            </a:r>
            <a:r>
              <a:rPr lang="en-US" sz="2300" dirty="0" smtClean="0">
                <a:solidFill>
                  <a:srgbClr val="000000"/>
                </a:solidFill>
                <a:latin typeface="Segoe UI" pitchFamily="34" charset="0"/>
                <a:ea typeface="Segoe UI" pitchFamily="34" charset="0"/>
                <a:cs typeface="Segoe UI" pitchFamily="34" charset="0"/>
              </a:rPr>
              <a:t>TGT </a:t>
            </a:r>
            <a:r>
              <a:rPr lang="hr-HR" sz="2300" dirty="0" smtClean="0">
                <a:solidFill>
                  <a:srgbClr val="000000"/>
                </a:solidFill>
                <a:latin typeface="Segoe UI" pitchFamily="34" charset="0"/>
                <a:ea typeface="Segoe UI" pitchFamily="34" charset="0"/>
                <a:cs typeface="Segoe UI" pitchFamily="34" charset="0"/>
              </a:rPr>
              <a:t>za pristup na </a:t>
            </a:r>
            <a:r>
              <a:rPr lang="en-US" sz="2300" dirty="0" smtClean="0">
                <a:solidFill>
                  <a:srgbClr val="000000"/>
                </a:solidFill>
                <a:latin typeface="Segoe UI" pitchFamily="34" charset="0"/>
                <a:ea typeface="Segoe UI" pitchFamily="34" charset="0"/>
                <a:cs typeface="Segoe UI" pitchFamily="34" charset="0"/>
              </a:rPr>
              <a:t>SVR1</a:t>
            </a:r>
            <a:endParaRPr lang="en-US" sz="2300" dirty="0">
              <a:solidFill>
                <a:srgbClr val="000000"/>
              </a:solidFill>
              <a:latin typeface="Segoe UI" pitchFamily="34" charset="0"/>
              <a:ea typeface="Segoe UI" pitchFamily="34" charset="0"/>
              <a:cs typeface="Segoe UI" pitchFamily="34" charset="0"/>
            </a:endParaRP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DC1 </a:t>
            </a:r>
            <a:r>
              <a:rPr lang="hr-HR" sz="2300" dirty="0" smtClean="0">
                <a:solidFill>
                  <a:srgbClr val="000000"/>
                </a:solidFill>
                <a:latin typeface="Segoe UI" pitchFamily="34" charset="0"/>
                <a:ea typeface="Segoe UI" pitchFamily="34" charset="0"/>
                <a:cs typeface="Segoe UI" pitchFamily="34" charset="0"/>
              </a:rPr>
              <a:t>vraća pristup na </a:t>
            </a:r>
            <a:r>
              <a:rPr lang="en-US" sz="2300" dirty="0" smtClean="0">
                <a:solidFill>
                  <a:srgbClr val="000000"/>
                </a:solidFill>
                <a:latin typeface="Segoe UI" pitchFamily="34" charset="0"/>
                <a:ea typeface="Segoe UI" pitchFamily="34" charset="0"/>
                <a:cs typeface="Segoe UI" pitchFamily="34" charset="0"/>
              </a:rPr>
              <a:t>SVR1</a:t>
            </a:r>
            <a:endParaRPr lang="en-US" sz="23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570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Što su </a:t>
            </a:r>
            <a:r>
              <a:rPr lang="en-CA" dirty="0"/>
              <a:t>Operations Masters?</a:t>
            </a:r>
          </a:p>
        </p:txBody>
      </p:sp>
      <p:sp>
        <p:nvSpPr>
          <p:cNvPr id="4" name="AutoShape 3"/>
          <p:cNvSpPr>
            <a:spLocks noChangeArrowheads="1"/>
          </p:cNvSpPr>
          <p:nvPr/>
        </p:nvSpPr>
        <p:spPr bwMode="auto">
          <a:xfrm>
            <a:off x="152400" y="1440067"/>
            <a:ext cx="8740775" cy="71124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hr-HR" sz="2000" dirty="0" smtClean="0">
                <a:latin typeface="Segoe UI" pitchFamily="34" charset="0"/>
                <a:ea typeface="Segoe UI" pitchFamily="34" charset="0"/>
                <a:cs typeface="Segoe UI" pitchFamily="34" charset="0"/>
              </a:rPr>
              <a:t>U </a:t>
            </a:r>
            <a:r>
              <a:rPr lang="hr-HR" sz="2000" dirty="0" err="1" smtClean="0">
                <a:latin typeface="Segoe UI" pitchFamily="34" charset="0"/>
                <a:ea typeface="Segoe UI" pitchFamily="34" charset="0"/>
                <a:cs typeface="Segoe UI" pitchFamily="34" charset="0"/>
              </a:rPr>
              <a:t>multimaster</a:t>
            </a:r>
            <a:r>
              <a:rPr lang="hr-HR" sz="2000" dirty="0" smtClean="0">
                <a:latin typeface="Segoe UI" pitchFamily="34" charset="0"/>
                <a:ea typeface="Segoe UI" pitchFamily="34" charset="0"/>
                <a:cs typeface="Segoe UI" pitchFamily="34" charset="0"/>
              </a:rPr>
              <a:t> replikacijskoj topologiji neke uloge moraju biti samo na jednom domenskom kontroleru</a:t>
            </a:r>
            <a:endParaRPr lang="en-US" sz="2000" dirty="0">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252413" y="2327825"/>
            <a:ext cx="8467025" cy="50237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hr-HR" sz="2000" dirty="0" smtClean="0">
                <a:latin typeface="Segoe UI" pitchFamily="34" charset="0"/>
                <a:ea typeface="Segoe UI" pitchFamily="34" charset="0"/>
                <a:cs typeface="Segoe UI" pitchFamily="34" charset="0"/>
              </a:rPr>
              <a:t>Mnoga imena se koriste za ove uloge a među ostalima najčešća su</a:t>
            </a:r>
            <a:r>
              <a:rPr lang="en-US" sz="2000" dirty="0" smtClean="0">
                <a:latin typeface="Segoe UI" pitchFamily="34" charset="0"/>
                <a:ea typeface="Segoe UI" pitchFamily="34" charset="0"/>
                <a:cs typeface="Segoe UI" pitchFamily="34" charset="0"/>
              </a:rPr>
              <a:t>:</a:t>
            </a:r>
            <a:endParaRPr lang="en-US" sz="20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450073" y="2574388"/>
            <a:ext cx="7923389" cy="1480179"/>
          </a:xfrm>
          <a:prstGeom prst="roundRect">
            <a:avLst>
              <a:gd name="adj" fmla="val 4167"/>
            </a:avLst>
          </a:prstGeom>
          <a:noFill/>
          <a:ln w="9525" algn="ctr">
            <a:no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000" b="0" dirty="0">
                <a:solidFill>
                  <a:srgbClr val="000000"/>
                </a:solidFill>
                <a:latin typeface="Segoe UI" pitchFamily="34" charset="0"/>
                <a:ea typeface="Segoe UI" pitchFamily="34" charset="0"/>
                <a:cs typeface="Segoe UI" pitchFamily="34" charset="0"/>
              </a:rPr>
              <a:t>Operations master </a:t>
            </a:r>
            <a:r>
              <a:rPr lang="en-US" altLang="zh-TW" sz="2000" b="0" dirty="0" smtClean="0">
                <a:solidFill>
                  <a:srgbClr val="000000"/>
                </a:solidFill>
                <a:latin typeface="Segoe UI" pitchFamily="34" charset="0"/>
                <a:ea typeface="Segoe UI" pitchFamily="34" charset="0"/>
                <a:cs typeface="Segoe UI" pitchFamily="34" charset="0"/>
              </a:rPr>
              <a:t>(</a:t>
            </a:r>
            <a:r>
              <a:rPr lang="hr-HR" altLang="zh-TW" sz="2000" b="0" dirty="0" smtClean="0">
                <a:solidFill>
                  <a:srgbClr val="000000"/>
                </a:solidFill>
                <a:latin typeface="Segoe UI" pitchFamily="34" charset="0"/>
                <a:ea typeface="Segoe UI" pitchFamily="34" charset="0"/>
                <a:cs typeface="Segoe UI" pitchFamily="34" charset="0"/>
              </a:rPr>
              <a:t>ili</a:t>
            </a:r>
            <a:r>
              <a:rPr lang="en-US" altLang="zh-TW" sz="2000" b="0" dirty="0" smtClean="0">
                <a:solidFill>
                  <a:srgbClr val="000000"/>
                </a:solidFill>
                <a:latin typeface="Segoe UI" pitchFamily="34" charset="0"/>
                <a:ea typeface="Segoe UI" pitchFamily="34" charset="0"/>
                <a:cs typeface="Segoe UI" pitchFamily="34" charset="0"/>
              </a:rPr>
              <a:t> </a:t>
            </a:r>
            <a:r>
              <a:rPr lang="en-US" altLang="zh-TW" sz="2000" b="0" dirty="0">
                <a:solidFill>
                  <a:srgbClr val="000000"/>
                </a:solidFill>
                <a:latin typeface="Segoe UI" pitchFamily="34" charset="0"/>
                <a:ea typeface="Segoe UI" pitchFamily="34" charset="0"/>
                <a:cs typeface="Segoe UI" pitchFamily="34" charset="0"/>
              </a:rPr>
              <a:t>operations master </a:t>
            </a:r>
            <a:r>
              <a:rPr lang="hr-HR" altLang="zh-TW" sz="2000" b="0" dirty="0" smtClean="0">
                <a:solidFill>
                  <a:srgbClr val="000000"/>
                </a:solidFill>
                <a:latin typeface="Segoe UI" pitchFamily="34" charset="0"/>
                <a:ea typeface="Segoe UI" pitchFamily="34" charset="0"/>
                <a:cs typeface="Segoe UI" pitchFamily="34" charset="0"/>
              </a:rPr>
              <a:t>uloge</a:t>
            </a:r>
            <a:r>
              <a:rPr lang="en-US" altLang="zh-TW" sz="2000" b="0" dirty="0" smtClean="0">
                <a:solidFill>
                  <a:srgbClr val="000000"/>
                </a:solidFill>
                <a:latin typeface="Segoe UI" pitchFamily="34" charset="0"/>
                <a:ea typeface="Segoe UI" pitchFamily="34" charset="0"/>
                <a:cs typeface="Segoe UI" pitchFamily="34" charset="0"/>
              </a:rPr>
              <a:t>)</a:t>
            </a:r>
            <a:endParaRPr lang="en-US" altLang="zh-TW" sz="2000" b="0" dirty="0">
              <a:solidFill>
                <a:srgbClr val="000000"/>
              </a:solidFill>
              <a:latin typeface="Segoe UI" pitchFamily="34" charset="0"/>
              <a:ea typeface="Segoe UI" pitchFamily="34" charset="0"/>
              <a:cs typeface="Segoe UI" pitchFamily="34" charset="0"/>
            </a:endParaRPr>
          </a:p>
          <a:p>
            <a:pPr marL="169863" lvl="1" indent="-169863" eaLnBrk="0" hangingPunct="0">
              <a:lnSpc>
                <a:spcPct val="90000"/>
              </a:lnSpc>
              <a:spcBef>
                <a:spcPct val="40000"/>
              </a:spcBef>
              <a:buClr>
                <a:srgbClr val="006699"/>
              </a:buClr>
              <a:buFontTx/>
              <a:buChar char="•"/>
            </a:pPr>
            <a:r>
              <a:rPr lang="en-US" altLang="zh-TW" sz="2000" b="0" dirty="0">
                <a:solidFill>
                  <a:srgbClr val="000000"/>
                </a:solidFill>
                <a:latin typeface="Segoe UI" pitchFamily="34" charset="0"/>
                <a:ea typeface="Segoe UI" pitchFamily="34" charset="0"/>
                <a:cs typeface="Segoe UI" pitchFamily="34" charset="0"/>
              </a:rPr>
              <a:t>Single master roles</a:t>
            </a:r>
          </a:p>
          <a:p>
            <a:pPr marL="169863" lvl="1" indent="-169863" eaLnBrk="0" hangingPunct="0">
              <a:lnSpc>
                <a:spcPct val="90000"/>
              </a:lnSpc>
              <a:spcBef>
                <a:spcPct val="40000"/>
              </a:spcBef>
              <a:buClr>
                <a:srgbClr val="006699"/>
              </a:buClr>
              <a:buFontTx/>
              <a:buChar char="•"/>
            </a:pPr>
            <a:r>
              <a:rPr lang="en-US" altLang="zh-TW" sz="2000" b="0" dirty="0" smtClean="0">
                <a:solidFill>
                  <a:srgbClr val="000000"/>
                </a:solidFill>
                <a:latin typeface="Segoe UI" pitchFamily="34" charset="0"/>
                <a:ea typeface="Segoe UI" pitchFamily="34" charset="0"/>
                <a:cs typeface="Segoe UI" pitchFamily="34" charset="0"/>
              </a:rPr>
              <a:t>FSMO</a:t>
            </a:r>
            <a:endParaRPr lang="en-US" altLang="zh-TW" sz="2000" b="0" dirty="0">
              <a:solidFill>
                <a:srgbClr val="000000"/>
              </a:solidFill>
              <a:latin typeface="Segoe UI" pitchFamily="34" charset="0"/>
              <a:ea typeface="Segoe UI" pitchFamily="34" charset="0"/>
              <a:cs typeface="Segoe UI" pitchFamily="34" charset="0"/>
            </a:endParaRPr>
          </a:p>
        </p:txBody>
      </p:sp>
      <p:sp>
        <p:nvSpPr>
          <p:cNvPr id="7" name="AutoShape 3"/>
          <p:cNvSpPr>
            <a:spLocks noChangeArrowheads="1"/>
          </p:cNvSpPr>
          <p:nvPr/>
        </p:nvSpPr>
        <p:spPr bwMode="auto">
          <a:xfrm>
            <a:off x="252413" y="4102269"/>
            <a:ext cx="8467025" cy="1988456"/>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hr-HR" sz="2000" dirty="0" smtClean="0">
                <a:latin typeface="Segoe UI" pitchFamily="34" charset="0"/>
                <a:ea typeface="Segoe UI" pitchFamily="34" charset="0"/>
                <a:cs typeface="Segoe UI" pitchFamily="34" charset="0"/>
              </a:rPr>
              <a:t>Uloge</a:t>
            </a:r>
            <a:endParaRPr lang="en-US" sz="200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524229" y="4586544"/>
            <a:ext cx="3787527" cy="1504181"/>
          </a:xfrm>
          <a:prstGeom prst="roundRect">
            <a:avLst>
              <a:gd name="adj" fmla="val 4167"/>
            </a:avLst>
          </a:prstGeom>
          <a:no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hr-HR" altLang="zh-TW" sz="2000" b="0" dirty="0" smtClean="0">
                <a:solidFill>
                  <a:srgbClr val="000000"/>
                </a:solidFill>
                <a:latin typeface="Segoe UI" pitchFamily="34" charset="0"/>
                <a:ea typeface="Segoe UI" pitchFamily="34" charset="0"/>
                <a:cs typeface="Segoe UI" pitchFamily="34" charset="0"/>
              </a:rPr>
              <a:t>Šuma</a:t>
            </a:r>
            <a:r>
              <a:rPr lang="en-US" altLang="zh-TW" sz="2000" b="0" dirty="0" smtClean="0">
                <a:solidFill>
                  <a:srgbClr val="000000"/>
                </a:solidFill>
                <a:latin typeface="Segoe UI" pitchFamily="34" charset="0"/>
                <a:ea typeface="Segoe UI" pitchFamily="34" charset="0"/>
                <a:cs typeface="Segoe UI" pitchFamily="34" charset="0"/>
              </a:rPr>
              <a:t>:</a:t>
            </a:r>
          </a:p>
          <a:p>
            <a:pPr marL="627063" lvl="2" indent="-169863" eaLnBrk="0" hangingPunct="0">
              <a:lnSpc>
                <a:spcPct val="90000"/>
              </a:lnSpc>
              <a:spcBef>
                <a:spcPct val="40000"/>
              </a:spcBef>
              <a:buClr>
                <a:srgbClr val="006699"/>
              </a:buClr>
              <a:buFontTx/>
              <a:buChar char="•"/>
            </a:pPr>
            <a:r>
              <a:rPr lang="en-US" altLang="zh-TW" sz="2000" b="0" dirty="0" smtClean="0">
                <a:solidFill>
                  <a:srgbClr val="000000"/>
                </a:solidFill>
                <a:latin typeface="Segoe UI" pitchFamily="34" charset="0"/>
                <a:ea typeface="Segoe UI" pitchFamily="34" charset="0"/>
                <a:cs typeface="Segoe UI" pitchFamily="34" charset="0"/>
              </a:rPr>
              <a:t>Domain naming master</a:t>
            </a:r>
          </a:p>
          <a:p>
            <a:pPr marL="627063" lvl="2" indent="-169863" eaLnBrk="0" hangingPunct="0">
              <a:lnSpc>
                <a:spcPct val="90000"/>
              </a:lnSpc>
              <a:spcBef>
                <a:spcPct val="40000"/>
              </a:spcBef>
              <a:buClr>
                <a:srgbClr val="006699"/>
              </a:buClr>
              <a:buFontTx/>
              <a:buChar char="•"/>
            </a:pPr>
            <a:r>
              <a:rPr lang="en-US" altLang="zh-TW" sz="2000" b="0" dirty="0" smtClean="0">
                <a:solidFill>
                  <a:srgbClr val="000000"/>
                </a:solidFill>
                <a:latin typeface="Segoe UI" pitchFamily="34" charset="0"/>
                <a:ea typeface="Segoe UI" pitchFamily="34" charset="0"/>
                <a:cs typeface="Segoe UI" pitchFamily="34" charset="0"/>
              </a:rPr>
              <a:t>Schema master</a:t>
            </a:r>
            <a:endParaRPr lang="en-US" altLang="zh-TW" sz="2000" b="0" dirty="0">
              <a:solidFill>
                <a:srgbClr val="000000"/>
              </a:solidFill>
              <a:latin typeface="Segoe UI" pitchFamily="34" charset="0"/>
              <a:ea typeface="Segoe UI" pitchFamily="34" charset="0"/>
              <a:cs typeface="Segoe UI" pitchFamily="34" charset="0"/>
            </a:endParaRPr>
          </a:p>
        </p:txBody>
      </p:sp>
      <p:sp>
        <p:nvSpPr>
          <p:cNvPr id="9" name="Rounded Rectangle 8"/>
          <p:cNvSpPr>
            <a:spLocks noChangeArrowheads="1"/>
          </p:cNvSpPr>
          <p:nvPr/>
        </p:nvSpPr>
        <p:spPr bwMode="auto">
          <a:xfrm>
            <a:off x="5356474" y="4188720"/>
            <a:ext cx="3787527" cy="1665266"/>
          </a:xfrm>
          <a:prstGeom prst="roundRect">
            <a:avLst>
              <a:gd name="adj" fmla="val 4167"/>
            </a:avLst>
          </a:prstGeom>
          <a:no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hr-HR" altLang="zh-TW" sz="2000" b="0" dirty="0" smtClean="0">
                <a:solidFill>
                  <a:srgbClr val="000000"/>
                </a:solidFill>
                <a:latin typeface="Segoe UI" pitchFamily="34" charset="0"/>
                <a:ea typeface="Segoe UI" pitchFamily="34" charset="0"/>
                <a:cs typeface="Segoe UI" pitchFamily="34" charset="0"/>
              </a:rPr>
              <a:t>Domena</a:t>
            </a:r>
            <a:r>
              <a:rPr lang="en-US" altLang="zh-TW" sz="2000" b="0" dirty="0" smtClean="0">
                <a:solidFill>
                  <a:srgbClr val="000000"/>
                </a:solidFill>
                <a:latin typeface="Segoe UI" pitchFamily="34" charset="0"/>
                <a:ea typeface="Segoe UI" pitchFamily="34" charset="0"/>
                <a:cs typeface="Segoe UI" pitchFamily="34" charset="0"/>
              </a:rPr>
              <a:t>:</a:t>
            </a:r>
          </a:p>
          <a:p>
            <a:pPr marL="627063" lvl="2" indent="-169863" eaLnBrk="0" hangingPunct="0">
              <a:spcBef>
                <a:spcPct val="40000"/>
              </a:spcBef>
              <a:buClr>
                <a:srgbClr val="006699"/>
              </a:buClr>
              <a:buFontTx/>
              <a:buChar char="•"/>
            </a:pPr>
            <a:r>
              <a:rPr lang="en-US" altLang="zh-TW" sz="2000" b="0" dirty="0" smtClean="0">
                <a:solidFill>
                  <a:srgbClr val="000000"/>
                </a:solidFill>
                <a:latin typeface="Segoe UI" pitchFamily="34" charset="0"/>
                <a:ea typeface="Segoe UI" pitchFamily="34" charset="0"/>
                <a:cs typeface="Segoe UI" pitchFamily="34" charset="0"/>
              </a:rPr>
              <a:t>RID master</a:t>
            </a:r>
          </a:p>
          <a:p>
            <a:pPr marL="627063" lvl="2" indent="-169863" eaLnBrk="0" hangingPunct="0">
              <a:spcBef>
                <a:spcPct val="40000"/>
              </a:spcBef>
              <a:buClr>
                <a:srgbClr val="006699"/>
              </a:buClr>
              <a:buFontTx/>
              <a:buChar char="•"/>
            </a:pPr>
            <a:r>
              <a:rPr lang="en-US" altLang="zh-TW" sz="2000" b="0" dirty="0" smtClean="0">
                <a:solidFill>
                  <a:srgbClr val="000000"/>
                </a:solidFill>
                <a:latin typeface="Segoe UI" pitchFamily="34" charset="0"/>
                <a:ea typeface="Segoe UI" pitchFamily="34" charset="0"/>
                <a:cs typeface="Segoe UI" pitchFamily="34" charset="0"/>
              </a:rPr>
              <a:t>Infrastructure master</a:t>
            </a:r>
          </a:p>
          <a:p>
            <a:pPr marL="627063" lvl="2" indent="-169863" eaLnBrk="0" hangingPunct="0">
              <a:spcBef>
                <a:spcPct val="40000"/>
              </a:spcBef>
              <a:buClr>
                <a:srgbClr val="006699"/>
              </a:buClr>
              <a:buFontTx/>
              <a:buChar char="•"/>
            </a:pPr>
            <a:r>
              <a:rPr lang="en-US" altLang="zh-TW" sz="2000" b="0" dirty="0" smtClean="0">
                <a:solidFill>
                  <a:srgbClr val="000000"/>
                </a:solidFill>
                <a:latin typeface="Segoe UI" pitchFamily="34" charset="0"/>
                <a:ea typeface="Segoe UI" pitchFamily="34" charset="0"/>
                <a:cs typeface="Segoe UI" pitchFamily="34" charset="0"/>
              </a:rPr>
              <a:t>PDC Emulator master</a:t>
            </a:r>
            <a:endParaRPr lang="en-US" altLang="zh-TW" sz="20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0422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Instalacija domenskog kontrolera</a:t>
            </a:r>
            <a:endParaRPr lang="en-CA" dirty="0"/>
          </a:p>
        </p:txBody>
      </p:sp>
      <p:sp>
        <p:nvSpPr>
          <p:cNvPr id="3" name="Text Placeholder 2"/>
          <p:cNvSpPr>
            <a:spLocks noGrp="1"/>
          </p:cNvSpPr>
          <p:nvPr>
            <p:ph type="body" idx="1"/>
          </p:nvPr>
        </p:nvSpPr>
        <p:spPr/>
        <p:txBody>
          <a:bodyPr/>
          <a:lstStyle/>
          <a:p>
            <a:r>
              <a:rPr lang="hr-HR" dirty="0" smtClean="0"/>
              <a:t>Instalacija domenskog kontrolera iz Server Manager konzole</a:t>
            </a:r>
            <a:r>
              <a:rPr lang="en-CA" dirty="0" smtClean="0"/>
              <a:t>
</a:t>
            </a:r>
            <a:r>
              <a:rPr lang="hr-HR" dirty="0"/>
              <a:t> Instalacija domenskog kontrolera </a:t>
            </a:r>
            <a:r>
              <a:rPr lang="hr-HR" dirty="0" smtClean="0"/>
              <a:t>na Core instalaciji operativnog sustava</a:t>
            </a:r>
            <a:r>
              <a:rPr lang="en-CA" dirty="0" smtClean="0"/>
              <a:t>
</a:t>
            </a:r>
            <a:r>
              <a:rPr lang="hr-HR" dirty="0" smtClean="0"/>
              <a:t>Nadogradnja domenskog kontrolera</a:t>
            </a:r>
            <a:r>
              <a:rPr lang="en-CA" dirty="0" smtClean="0"/>
              <a:t>
</a:t>
            </a:r>
            <a:r>
              <a:rPr lang="hr-HR" dirty="0"/>
              <a:t> Instalacija domenskog kontrolera </a:t>
            </a:r>
            <a:r>
              <a:rPr lang="hr-HR" dirty="0" smtClean="0"/>
              <a:t> korištenjem </a:t>
            </a:r>
            <a:r>
              <a:rPr lang="en-CA" dirty="0" smtClean="0"/>
              <a:t>Install from Media</a:t>
            </a:r>
            <a:r>
              <a:rPr lang="hr-HR" dirty="0" smtClean="0"/>
              <a:t> opcije</a:t>
            </a:r>
            <a:endParaRPr lang="en-CA" dirty="0"/>
          </a:p>
        </p:txBody>
      </p:sp>
    </p:spTree>
    <p:extLst>
      <p:ext uri="{BB962C8B-B14F-4D97-AF65-F5344CB8AC3E}">
        <p14:creationId xmlns:p14="http://schemas.microsoft.com/office/powerpoint/2010/main" val="5392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926"/>
            <a:ext cx="8302625" cy="740664"/>
          </a:xfrm>
        </p:spPr>
        <p:txBody>
          <a:bodyPr>
            <a:normAutofit fontScale="90000"/>
          </a:bodyPr>
          <a:lstStyle/>
          <a:p>
            <a:r>
              <a:rPr lang="hr-HR" dirty="0"/>
              <a:t>Instalacija domenskog kontrolera iz Server Manager konzole</a:t>
            </a:r>
            <a:endParaRPr lang="en-CA" dirty="0"/>
          </a:p>
        </p:txBody>
      </p:sp>
      <p:pic>
        <p:nvPicPr>
          <p:cNvPr id="4" name="Picture 3" descr="Screen shot of the first page of the Active Directory Domain Services Configuration Wizard. "/>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2145" y="1447800"/>
            <a:ext cx="6972733" cy="51482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7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Instalacija domenskog kontrolera na Core instalaciji operativnog sustava</a:t>
            </a:r>
            <a:endParaRPr lang="en-CA" dirty="0"/>
          </a:p>
        </p:txBody>
      </p:sp>
      <p:sp>
        <p:nvSpPr>
          <p:cNvPr id="4" name="AutoShape 3"/>
          <p:cNvSpPr>
            <a:spLocks noChangeArrowheads="1"/>
          </p:cNvSpPr>
          <p:nvPr/>
        </p:nvSpPr>
        <p:spPr bwMode="auto">
          <a:xfrm>
            <a:off x="225877" y="1341438"/>
            <a:ext cx="8693834" cy="559577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hr-HR" sz="2400" b="0" dirty="0" smtClean="0">
                <a:latin typeface="Segoe UI" pitchFamily="34" charset="0"/>
                <a:ea typeface="Segoe UI" pitchFamily="34" charset="0"/>
                <a:cs typeface="Segoe UI" pitchFamily="34" charset="0"/>
              </a:rPr>
              <a:t>Pomoću </a:t>
            </a:r>
            <a:r>
              <a:rPr lang="en-US" sz="2400" dirty="0" err="1" smtClean="0">
                <a:latin typeface="Segoe UI" pitchFamily="34" charset="0"/>
                <a:ea typeface="Segoe UI" pitchFamily="34" charset="0"/>
                <a:cs typeface="Segoe UI" pitchFamily="34" charset="0"/>
              </a:rPr>
              <a:t>dcpromo</a:t>
            </a:r>
            <a:r>
              <a:rPr lang="en-US" sz="2400" dirty="0" smtClean="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/unattend:”D:\answerfile.txt”</a:t>
            </a:r>
            <a:r>
              <a:rPr lang="en-US" sz="2400" b="0" dirty="0">
                <a:latin typeface="Segoe UI" pitchFamily="34" charset="0"/>
                <a:ea typeface="Segoe UI" pitchFamily="34" charset="0"/>
                <a:cs typeface="Segoe UI" pitchFamily="34" charset="0"/>
              </a:rPr>
              <a:t> </a:t>
            </a:r>
            <a:r>
              <a:rPr lang="hr-HR" sz="2400" b="0" dirty="0" smtClean="0">
                <a:latin typeface="Segoe UI" pitchFamily="34" charset="0"/>
                <a:ea typeface="Segoe UI" pitchFamily="34" charset="0"/>
                <a:cs typeface="Segoe UI" pitchFamily="34" charset="0"/>
              </a:rPr>
              <a:t>komande pokrenemo automatiziranu instalaciju. Ispod vidimo primjer tekstualne datoteke za automatizaciju instalacije</a:t>
            </a:r>
            <a:r>
              <a:rPr lang="en-US" sz="2400" b="0" dirty="0" smtClean="0">
                <a:latin typeface="Segoe UI" pitchFamily="34" charset="0"/>
                <a:ea typeface="Segoe UI" pitchFamily="34" charset="0"/>
                <a:cs typeface="Segoe UI" pitchFamily="34" charset="0"/>
              </a:rPr>
              <a:t>:</a:t>
            </a:r>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179363" y="2685571"/>
            <a:ext cx="8813409" cy="4144720"/>
          </a:xfrm>
          <a:prstGeom prst="roundRect">
            <a:avLst>
              <a:gd name="adj" fmla="val 4167"/>
            </a:avLst>
          </a:prstGeom>
          <a:solidFill>
            <a:schemeClr val="bg1">
              <a:lumMod val="85000"/>
            </a:schemeClr>
          </a:solidFill>
          <a:ln w="9525" algn="ctr">
            <a:solidFill>
              <a:schemeClr val="bg1">
                <a:lumMod val="85000"/>
              </a:schemeClr>
            </a:solid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Aft>
                <a:spcPts val="300"/>
              </a:spcAft>
              <a:buNone/>
            </a:pPr>
            <a:r>
              <a:rPr lang="en-US" sz="1400" b="0" dirty="0" smtClean="0">
                <a:latin typeface="Lucida Sans Typewriter" pitchFamily="49" charset="0"/>
                <a:ea typeface="Segoe UI" pitchFamily="34" charset="0"/>
                <a:cs typeface="Segoe UI" pitchFamily="34" charset="0"/>
              </a:rPr>
              <a:t>[DCINSTALL]</a:t>
            </a:r>
          </a:p>
          <a:p>
            <a:pPr marL="0" indent="0">
              <a:spcAft>
                <a:spcPts val="300"/>
              </a:spcAft>
              <a:buNone/>
            </a:pPr>
            <a:r>
              <a:rPr lang="en-US" sz="1400" b="0" dirty="0" err="1" smtClean="0">
                <a:latin typeface="Lucida Sans Typewriter" pitchFamily="49" charset="0"/>
                <a:ea typeface="Segoe UI" pitchFamily="34" charset="0"/>
                <a:cs typeface="Segoe UI" pitchFamily="34" charset="0"/>
              </a:rPr>
              <a:t>UserName</a:t>
            </a:r>
            <a:r>
              <a:rPr lang="en-US" sz="1400" b="0" dirty="0" smtClean="0">
                <a:latin typeface="Lucida Sans Typewriter" pitchFamily="49" charset="0"/>
                <a:ea typeface="Segoe UI" pitchFamily="34" charset="0"/>
                <a:cs typeface="Segoe UI" pitchFamily="34" charset="0"/>
              </a:rPr>
              <a:t>=&lt;</a:t>
            </a:r>
            <a:r>
              <a:rPr lang="hr-HR" sz="1400" b="0" dirty="0" smtClean="0">
                <a:latin typeface="Lucida Sans Typewriter" pitchFamily="49" charset="0"/>
                <a:ea typeface="Segoe UI" pitchFamily="34" charset="0"/>
                <a:cs typeface="Segoe UI" pitchFamily="34" charset="0"/>
              </a:rPr>
              <a:t>Administratorski korisnički račun</a:t>
            </a:r>
            <a:r>
              <a:rPr lang="en-US" sz="1400" b="0" dirty="0" smtClean="0">
                <a:latin typeface="Lucida Sans Typewriter" pitchFamily="49" charset="0"/>
                <a:ea typeface="Segoe UI" pitchFamily="34" charset="0"/>
                <a:cs typeface="Segoe UI" pitchFamily="34" charset="0"/>
              </a:rPr>
              <a:t>&gt;</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err="1">
                <a:latin typeface="Lucida Sans Typewriter" pitchFamily="49" charset="0"/>
                <a:ea typeface="Segoe UI" pitchFamily="34" charset="0"/>
                <a:cs typeface="Segoe UI" pitchFamily="34" charset="0"/>
              </a:rPr>
              <a:t>UserDomain</a:t>
            </a:r>
            <a:r>
              <a:rPr lang="en-US" sz="1400" b="0" dirty="0" smtClean="0">
                <a:latin typeface="Lucida Sans Typewriter" pitchFamily="49" charset="0"/>
                <a:ea typeface="Segoe UI" pitchFamily="34" charset="0"/>
                <a:cs typeface="Segoe UI" pitchFamily="34" charset="0"/>
              </a:rPr>
              <a:t>=&lt;</a:t>
            </a:r>
            <a:r>
              <a:rPr lang="hr-HR" sz="1400" b="0" dirty="0" smtClean="0">
                <a:latin typeface="Lucida Sans Typewriter" pitchFamily="49" charset="0"/>
                <a:ea typeface="Segoe UI" pitchFamily="34" charset="0"/>
                <a:cs typeface="Segoe UI" pitchFamily="34" charset="0"/>
              </a:rPr>
              <a:t>Ime domene u kojoj se nalazi Administratorski korisnik</a:t>
            </a:r>
            <a:r>
              <a:rPr lang="en-US" sz="1400" b="0" dirty="0" smtClean="0">
                <a:latin typeface="Lucida Sans Typewriter" pitchFamily="49" charset="0"/>
                <a:ea typeface="Segoe UI" pitchFamily="34" charset="0"/>
                <a:cs typeface="Segoe UI" pitchFamily="34" charset="0"/>
              </a:rPr>
              <a:t>&gt; </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a:latin typeface="Lucida Sans Typewriter" pitchFamily="49" charset="0"/>
                <a:ea typeface="Segoe UI" pitchFamily="34" charset="0"/>
                <a:cs typeface="Segoe UI" pitchFamily="34" charset="0"/>
              </a:rPr>
              <a:t>Password</a:t>
            </a:r>
            <a:r>
              <a:rPr lang="en-US" sz="1400" b="0" dirty="0" smtClean="0">
                <a:latin typeface="Lucida Sans Typewriter" pitchFamily="49" charset="0"/>
                <a:ea typeface="Segoe UI" pitchFamily="34" charset="0"/>
                <a:cs typeface="Segoe UI" pitchFamily="34" charset="0"/>
              </a:rPr>
              <a:t>=&lt;</a:t>
            </a:r>
            <a:r>
              <a:rPr lang="hr-HR" sz="1400" b="0" dirty="0" smtClean="0">
                <a:latin typeface="Lucida Sans Typewriter" pitchFamily="49" charset="0"/>
                <a:ea typeface="Segoe UI" pitchFamily="34" charset="0"/>
                <a:cs typeface="Segoe UI" pitchFamily="34" charset="0"/>
              </a:rPr>
              <a:t>Lozinka za </a:t>
            </a:r>
            <a:r>
              <a:rPr lang="en-US" sz="1400" b="0" dirty="0" err="1" smtClean="0">
                <a:latin typeface="Lucida Sans Typewriter" pitchFamily="49" charset="0"/>
                <a:ea typeface="Segoe UI" pitchFamily="34" charset="0"/>
                <a:cs typeface="Segoe UI" pitchFamily="34" charset="0"/>
              </a:rPr>
              <a:t>UserName</a:t>
            </a:r>
            <a:r>
              <a:rPr lang="en-US" sz="1400" b="0" dirty="0" smtClean="0">
                <a:latin typeface="Lucida Sans Typewriter" pitchFamily="49" charset="0"/>
                <a:ea typeface="Segoe UI" pitchFamily="34" charset="0"/>
                <a:cs typeface="Segoe UI" pitchFamily="34" charset="0"/>
              </a:rPr>
              <a:t> </a:t>
            </a:r>
            <a:r>
              <a:rPr lang="hr-HR" sz="1400" b="0" dirty="0" smtClean="0">
                <a:latin typeface="Lucida Sans Typewriter" pitchFamily="49" charset="0"/>
                <a:ea typeface="Segoe UI" pitchFamily="34" charset="0"/>
                <a:cs typeface="Segoe UI" pitchFamily="34" charset="0"/>
              </a:rPr>
              <a:t>račun</a:t>
            </a:r>
            <a:r>
              <a:rPr lang="en-US" sz="1400" b="0" dirty="0" smtClean="0">
                <a:latin typeface="Lucida Sans Typewriter" pitchFamily="49" charset="0"/>
                <a:ea typeface="Segoe UI" pitchFamily="34" charset="0"/>
                <a:cs typeface="Segoe UI" pitchFamily="34" charset="0"/>
              </a:rPr>
              <a:t>&gt; </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err="1">
                <a:latin typeface="Lucida Sans Typewriter" pitchFamily="49" charset="0"/>
                <a:ea typeface="Segoe UI" pitchFamily="34" charset="0"/>
                <a:cs typeface="Segoe UI" pitchFamily="34" charset="0"/>
              </a:rPr>
              <a:t>SiteName</a:t>
            </a:r>
            <a:r>
              <a:rPr lang="en-US" sz="1400" b="0" dirty="0" smtClean="0">
                <a:latin typeface="Lucida Sans Typewriter" pitchFamily="49" charset="0"/>
                <a:ea typeface="Segoe UI" pitchFamily="34" charset="0"/>
                <a:cs typeface="Segoe UI" pitchFamily="34" charset="0"/>
              </a:rPr>
              <a:t>=&lt;</a:t>
            </a:r>
            <a:r>
              <a:rPr lang="hr-HR" sz="1400" b="0" dirty="0" smtClean="0">
                <a:latin typeface="Lucida Sans Typewriter" pitchFamily="49" charset="0"/>
                <a:ea typeface="Segoe UI" pitchFamily="34" charset="0"/>
                <a:cs typeface="Segoe UI" pitchFamily="34" charset="0"/>
              </a:rPr>
              <a:t>Ime fizičke lokacije domenskog kontrolera</a:t>
            </a:r>
            <a:r>
              <a:rPr lang="en-US" sz="1400" b="0" dirty="0" smtClean="0">
                <a:latin typeface="Lucida Sans Typewriter" pitchFamily="49" charset="0"/>
                <a:ea typeface="Segoe UI" pitchFamily="34" charset="0"/>
                <a:cs typeface="Segoe UI" pitchFamily="34" charset="0"/>
              </a:rPr>
              <a:t>&gt; </a:t>
            </a:r>
            <a:r>
              <a:rPr lang="hr-HR" sz="1400" b="0" dirty="0" smtClean="0">
                <a:latin typeface="Lucida Sans Typewriter" pitchFamily="49" charset="0"/>
                <a:ea typeface="Segoe UI" pitchFamily="34" charset="0"/>
                <a:cs typeface="Segoe UI" pitchFamily="34" charset="0"/>
              </a:rPr>
              <a:t>Lokacija mora biti unaprijed kreirana u</a:t>
            </a:r>
            <a:r>
              <a:rPr lang="en-US" sz="1400" b="0" dirty="0" smtClean="0">
                <a:latin typeface="Lucida Sans Typewriter" pitchFamily="49" charset="0"/>
                <a:ea typeface="Segoe UI" pitchFamily="34" charset="0"/>
                <a:cs typeface="Segoe UI" pitchFamily="34" charset="0"/>
              </a:rPr>
              <a:t> </a:t>
            </a:r>
            <a:r>
              <a:rPr lang="en-US" sz="1400" b="0" dirty="0" err="1">
                <a:latin typeface="Lucida Sans Typewriter" pitchFamily="49" charset="0"/>
                <a:ea typeface="Segoe UI" pitchFamily="34" charset="0"/>
                <a:cs typeface="Segoe UI" pitchFamily="34" charset="0"/>
              </a:rPr>
              <a:t>Dssites.msc</a:t>
            </a:r>
            <a:r>
              <a:rPr lang="en-US" sz="1400" b="0" dirty="0">
                <a:latin typeface="Lucida Sans Typewriter" pitchFamily="49" charset="0"/>
                <a:ea typeface="Segoe UI" pitchFamily="34" charset="0"/>
                <a:cs typeface="Segoe UI" pitchFamily="34" charset="0"/>
              </a:rPr>
              <a:t> </a:t>
            </a:r>
            <a:r>
              <a:rPr lang="hr-HR" sz="1400" b="0" dirty="0" smtClean="0">
                <a:latin typeface="Lucida Sans Typewriter" pitchFamily="49" charset="0"/>
                <a:ea typeface="Segoe UI" pitchFamily="34" charset="0"/>
                <a:cs typeface="Segoe UI" pitchFamily="34" charset="0"/>
              </a:rPr>
              <a:t>konzoli</a:t>
            </a:r>
            <a:r>
              <a:rPr lang="en-US" sz="1400" b="0" dirty="0" smtClean="0">
                <a:latin typeface="Lucida Sans Typewriter" pitchFamily="49" charset="0"/>
                <a:ea typeface="Segoe UI" pitchFamily="34" charset="0"/>
                <a:cs typeface="Segoe UI" pitchFamily="34" charset="0"/>
              </a:rPr>
              <a:t>.</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a:latin typeface="Lucida Sans Typewriter" pitchFamily="49" charset="0"/>
                <a:ea typeface="Segoe UI" pitchFamily="34" charset="0"/>
                <a:cs typeface="Segoe UI" pitchFamily="34" charset="0"/>
              </a:rPr>
              <a:t>ReplicaOrNewDomain=replica </a:t>
            </a:r>
          </a:p>
          <a:p>
            <a:pPr>
              <a:spcBef>
                <a:spcPts val="0"/>
              </a:spcBef>
              <a:spcAft>
                <a:spcPts val="300"/>
              </a:spcAft>
            </a:pPr>
            <a:r>
              <a:rPr lang="en-US" sz="1400" b="0" dirty="0" err="1">
                <a:latin typeface="Lucida Sans Typewriter" pitchFamily="49" charset="0"/>
                <a:ea typeface="Segoe UI" pitchFamily="34" charset="0"/>
                <a:cs typeface="Segoe UI" pitchFamily="34" charset="0"/>
              </a:rPr>
              <a:t>ReplicaDomainDNSName</a:t>
            </a:r>
            <a:r>
              <a:rPr lang="en-US" sz="1400" b="0" dirty="0" smtClean="0">
                <a:latin typeface="Lucida Sans Typewriter" pitchFamily="49" charset="0"/>
                <a:ea typeface="Segoe UI" pitchFamily="34" charset="0"/>
                <a:cs typeface="Segoe UI" pitchFamily="34" charset="0"/>
              </a:rPr>
              <a:t>=&lt;</a:t>
            </a:r>
            <a:r>
              <a:rPr lang="hr-HR" sz="1400" b="0" dirty="0">
                <a:latin typeface="Lucida Sans Typewriter" pitchFamily="49" charset="0"/>
                <a:ea typeface="Segoe UI" pitchFamily="34" charset="0"/>
                <a:cs typeface="Segoe UI" pitchFamily="34" charset="0"/>
              </a:rPr>
              <a:t>F</a:t>
            </a:r>
            <a:r>
              <a:rPr lang="en-US" sz="1400" b="0" dirty="0" err="1" smtClean="0">
                <a:latin typeface="Lucida Sans Typewriter" pitchFamily="49" charset="0"/>
                <a:ea typeface="Segoe UI" pitchFamily="34" charset="0"/>
                <a:cs typeface="Segoe UI" pitchFamily="34" charset="0"/>
              </a:rPr>
              <a:t>ully</a:t>
            </a:r>
            <a:r>
              <a:rPr lang="en-US" sz="1400" b="0" dirty="0" smtClean="0">
                <a:latin typeface="Lucida Sans Typewriter" pitchFamily="49" charset="0"/>
                <a:ea typeface="Segoe UI" pitchFamily="34" charset="0"/>
                <a:cs typeface="Segoe UI" pitchFamily="34" charset="0"/>
              </a:rPr>
              <a:t> </a:t>
            </a:r>
            <a:r>
              <a:rPr lang="en-US" sz="1400" b="0" dirty="0">
                <a:latin typeface="Lucida Sans Typewriter" pitchFamily="49" charset="0"/>
                <a:ea typeface="Segoe UI" pitchFamily="34" charset="0"/>
                <a:cs typeface="Segoe UI" pitchFamily="34" charset="0"/>
              </a:rPr>
              <a:t>qualified domain name (FQDN) </a:t>
            </a:r>
            <a:r>
              <a:rPr lang="hr-HR" sz="1400" b="0" dirty="0" smtClean="0">
                <a:latin typeface="Lucida Sans Typewriter" pitchFamily="49" charset="0"/>
                <a:ea typeface="Segoe UI" pitchFamily="34" charset="0"/>
                <a:cs typeface="Segoe UI" pitchFamily="34" charset="0"/>
              </a:rPr>
              <a:t>domene u koju dodajemo dodatni domenski kontroler</a:t>
            </a:r>
            <a:r>
              <a:rPr lang="en-US" sz="1400" b="0" dirty="0" smtClean="0">
                <a:latin typeface="Lucida Sans Typewriter" pitchFamily="49" charset="0"/>
                <a:ea typeface="Segoe UI" pitchFamily="34" charset="0"/>
                <a:cs typeface="Segoe UI" pitchFamily="34" charset="0"/>
              </a:rPr>
              <a:t>&gt;</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err="1">
                <a:latin typeface="Lucida Sans Typewriter" pitchFamily="49" charset="0"/>
                <a:ea typeface="Segoe UI" pitchFamily="34" charset="0"/>
                <a:cs typeface="Segoe UI" pitchFamily="34" charset="0"/>
              </a:rPr>
              <a:t>DatabasePath</a:t>
            </a:r>
            <a:r>
              <a:rPr lang="en-US" sz="1400" b="0" dirty="0" smtClean="0">
                <a:latin typeface="Lucida Sans Typewriter" pitchFamily="49" charset="0"/>
                <a:ea typeface="Segoe UI" pitchFamily="34" charset="0"/>
                <a:cs typeface="Segoe UI" pitchFamily="34" charset="0"/>
              </a:rPr>
              <a:t>="&lt;</a:t>
            </a:r>
            <a:r>
              <a:rPr lang="hr-HR" sz="1400" b="0" dirty="0" smtClean="0">
                <a:latin typeface="Lucida Sans Typewriter" pitchFamily="49" charset="0"/>
                <a:ea typeface="Segoe UI" pitchFamily="34" charset="0"/>
                <a:cs typeface="Segoe UI" pitchFamily="34" charset="0"/>
              </a:rPr>
              <a:t>Lokacija baze na lokalnom disku</a:t>
            </a:r>
            <a:r>
              <a:rPr lang="en-US" sz="1400" b="0" dirty="0" smtClean="0">
                <a:latin typeface="Lucida Sans Typewriter" pitchFamily="49" charset="0"/>
                <a:ea typeface="Segoe UI" pitchFamily="34" charset="0"/>
                <a:cs typeface="Segoe UI" pitchFamily="34" charset="0"/>
              </a:rPr>
              <a:t>&gt;" </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err="1">
                <a:latin typeface="Lucida Sans Typewriter" pitchFamily="49" charset="0"/>
                <a:ea typeface="Segoe UI" pitchFamily="34" charset="0"/>
                <a:cs typeface="Segoe UI" pitchFamily="34" charset="0"/>
              </a:rPr>
              <a:t>LogPath</a:t>
            </a:r>
            <a:r>
              <a:rPr lang="en-US" sz="1400" b="0" dirty="0" smtClean="0">
                <a:latin typeface="Lucida Sans Typewriter" pitchFamily="49" charset="0"/>
                <a:ea typeface="Segoe UI" pitchFamily="34" charset="0"/>
                <a:cs typeface="Segoe UI" pitchFamily="34" charset="0"/>
              </a:rPr>
              <a:t>="&lt;</a:t>
            </a:r>
            <a:r>
              <a:rPr lang="hr-HR" sz="1400" b="0" dirty="0">
                <a:latin typeface="Lucida Sans Typewriter" pitchFamily="49" charset="0"/>
                <a:ea typeface="Segoe UI" pitchFamily="34" charset="0"/>
                <a:cs typeface="Segoe UI" pitchFamily="34" charset="0"/>
              </a:rPr>
              <a:t> Lokacija baze na lokalnom disku </a:t>
            </a:r>
            <a:r>
              <a:rPr lang="en-US" sz="1400" b="0" dirty="0" smtClean="0">
                <a:latin typeface="Lucida Sans Typewriter" pitchFamily="49" charset="0"/>
                <a:ea typeface="Segoe UI" pitchFamily="34" charset="0"/>
                <a:cs typeface="Segoe UI" pitchFamily="34" charset="0"/>
              </a:rPr>
              <a:t>&gt;" </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err="1">
                <a:latin typeface="Lucida Sans Typewriter" pitchFamily="49" charset="0"/>
                <a:ea typeface="Segoe UI" pitchFamily="34" charset="0"/>
                <a:cs typeface="Segoe UI" pitchFamily="34" charset="0"/>
              </a:rPr>
              <a:t>SYSVOLPath</a:t>
            </a:r>
            <a:r>
              <a:rPr lang="en-US" sz="1400" b="0" dirty="0" smtClean="0">
                <a:latin typeface="Lucida Sans Typewriter" pitchFamily="49" charset="0"/>
                <a:ea typeface="Segoe UI" pitchFamily="34" charset="0"/>
                <a:cs typeface="Segoe UI" pitchFamily="34" charset="0"/>
              </a:rPr>
              <a:t>="&lt;</a:t>
            </a:r>
            <a:r>
              <a:rPr lang="hr-HR" sz="1400" b="0" dirty="0">
                <a:latin typeface="Lucida Sans Typewriter" pitchFamily="49" charset="0"/>
                <a:ea typeface="Segoe UI" pitchFamily="34" charset="0"/>
                <a:cs typeface="Segoe UI" pitchFamily="34" charset="0"/>
              </a:rPr>
              <a:t> Lokacija baze na lokalnom disku </a:t>
            </a:r>
            <a:r>
              <a:rPr lang="en-US" sz="1400" b="0" dirty="0" smtClean="0">
                <a:latin typeface="Lucida Sans Typewriter" pitchFamily="49" charset="0"/>
                <a:ea typeface="Segoe UI" pitchFamily="34" charset="0"/>
                <a:cs typeface="Segoe UI" pitchFamily="34" charset="0"/>
              </a:rPr>
              <a:t>&gt;" </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a:latin typeface="Lucida Sans Typewriter" pitchFamily="49" charset="0"/>
                <a:ea typeface="Segoe UI" pitchFamily="34" charset="0"/>
                <a:cs typeface="Segoe UI" pitchFamily="34" charset="0"/>
              </a:rPr>
              <a:t>InstallDNS=yes </a:t>
            </a:r>
          </a:p>
          <a:p>
            <a:pPr>
              <a:spcBef>
                <a:spcPts val="0"/>
              </a:spcBef>
              <a:spcAft>
                <a:spcPts val="300"/>
              </a:spcAft>
            </a:pPr>
            <a:r>
              <a:rPr lang="en-US" sz="1400" b="0" dirty="0">
                <a:latin typeface="Lucida Sans Typewriter" pitchFamily="49" charset="0"/>
                <a:ea typeface="Segoe UI" pitchFamily="34" charset="0"/>
                <a:cs typeface="Segoe UI" pitchFamily="34" charset="0"/>
              </a:rPr>
              <a:t>ConfirmGC=yes </a:t>
            </a:r>
          </a:p>
          <a:p>
            <a:pPr>
              <a:spcBef>
                <a:spcPts val="0"/>
              </a:spcBef>
              <a:spcAft>
                <a:spcPts val="300"/>
              </a:spcAft>
            </a:pPr>
            <a:r>
              <a:rPr lang="en-US" sz="1400" b="0" dirty="0" err="1">
                <a:latin typeface="Lucida Sans Typewriter" pitchFamily="49" charset="0"/>
                <a:ea typeface="Segoe UI" pitchFamily="34" charset="0"/>
                <a:cs typeface="Segoe UI" pitchFamily="34" charset="0"/>
              </a:rPr>
              <a:t>SafeModeAdminPassword</a:t>
            </a:r>
            <a:r>
              <a:rPr lang="en-US" sz="1400" b="0" dirty="0" smtClean="0">
                <a:latin typeface="Lucida Sans Typewriter" pitchFamily="49" charset="0"/>
                <a:ea typeface="Segoe UI" pitchFamily="34" charset="0"/>
                <a:cs typeface="Segoe UI" pitchFamily="34" charset="0"/>
              </a:rPr>
              <a:t>=&lt;</a:t>
            </a:r>
            <a:r>
              <a:rPr lang="hr-HR" sz="1400" b="0" dirty="0" smtClean="0">
                <a:latin typeface="Lucida Sans Typewriter" pitchFamily="49" charset="0"/>
                <a:ea typeface="Segoe UI" pitchFamily="34" charset="0"/>
                <a:cs typeface="Segoe UI" pitchFamily="34" charset="0"/>
              </a:rPr>
              <a:t>Lozinka za DSRM administratorski račun</a:t>
            </a:r>
            <a:r>
              <a:rPr lang="en-US" sz="1400" b="0" dirty="0" smtClean="0">
                <a:latin typeface="Lucida Sans Typewriter" pitchFamily="49" charset="0"/>
                <a:ea typeface="Segoe UI" pitchFamily="34" charset="0"/>
                <a:cs typeface="Segoe UI" pitchFamily="34" charset="0"/>
              </a:rPr>
              <a:t>&gt; </a:t>
            </a:r>
            <a:endParaRPr lang="en-US" sz="1400" b="0" dirty="0">
              <a:latin typeface="Lucida Sans Typewriter" pitchFamily="49" charset="0"/>
              <a:ea typeface="Segoe UI" pitchFamily="34" charset="0"/>
              <a:cs typeface="Segoe UI" pitchFamily="34" charset="0"/>
            </a:endParaRPr>
          </a:p>
          <a:p>
            <a:pPr>
              <a:spcBef>
                <a:spcPts val="0"/>
              </a:spcBef>
              <a:spcAft>
                <a:spcPts val="300"/>
              </a:spcAft>
            </a:pPr>
            <a:r>
              <a:rPr lang="en-US" sz="1400" b="0" dirty="0" smtClean="0">
                <a:latin typeface="Lucida Sans Typewriter" pitchFamily="49" charset="0"/>
                <a:ea typeface="Segoe UI" pitchFamily="34" charset="0"/>
                <a:cs typeface="Segoe UI" pitchFamily="34" charset="0"/>
              </a:rPr>
              <a:t>RebootOnCompletion=yes</a:t>
            </a:r>
            <a:endParaRPr lang="en-US" sz="1400" b="0" dirty="0">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74008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Nadogradnja domenskog kontrolera</a:t>
            </a:r>
            <a:endParaRPr lang="en-CA" dirty="0"/>
          </a:p>
        </p:txBody>
      </p:sp>
      <p:sp>
        <p:nvSpPr>
          <p:cNvPr id="4" name="AutoShape 8"/>
          <p:cNvSpPr>
            <a:spLocks noChangeArrowheads="1"/>
          </p:cNvSpPr>
          <p:nvPr/>
        </p:nvSpPr>
        <p:spPr bwMode="auto">
          <a:xfrm>
            <a:off x="93519" y="1828800"/>
            <a:ext cx="8534400" cy="396240"/>
          </a:xfrm>
          <a:prstGeom prst="roundRect">
            <a:avLst>
              <a:gd name="adj" fmla="val 5798"/>
            </a:avLst>
          </a:prstGeom>
          <a:noFill/>
          <a:ln w="9525" algn="ctr">
            <a:noFill/>
            <a:round/>
            <a:headEnd/>
            <a:tailEnd/>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hr-HR" sz="2000" dirty="0" smtClean="0">
                <a:latin typeface="Segoe UI" pitchFamily="34" charset="0"/>
                <a:ea typeface="Segoe UI" pitchFamily="34" charset="0"/>
                <a:cs typeface="Segoe UI" pitchFamily="34" charset="0"/>
              </a:rPr>
              <a:t>Opcije nadogradnji </a:t>
            </a:r>
            <a:r>
              <a:rPr lang="en-US" sz="2000" dirty="0" smtClean="0">
                <a:latin typeface="Segoe UI" pitchFamily="34" charset="0"/>
                <a:ea typeface="Segoe UI" pitchFamily="34" charset="0"/>
                <a:cs typeface="Segoe UI" pitchFamily="34" charset="0"/>
              </a:rPr>
              <a:t>AD </a:t>
            </a:r>
            <a:r>
              <a:rPr lang="en-US" sz="2000" dirty="0">
                <a:latin typeface="Segoe UI" pitchFamily="34" charset="0"/>
                <a:ea typeface="Segoe UI" pitchFamily="34" charset="0"/>
                <a:cs typeface="Segoe UI" pitchFamily="34" charset="0"/>
              </a:rPr>
              <a:t>DS </a:t>
            </a:r>
            <a:r>
              <a:rPr lang="hr-HR" sz="2000" dirty="0" smtClean="0">
                <a:latin typeface="Segoe UI" pitchFamily="34" charset="0"/>
                <a:ea typeface="Segoe UI" pitchFamily="34" charset="0"/>
                <a:cs typeface="Segoe UI" pitchFamily="34" charset="0"/>
              </a:rPr>
              <a:t>na </a:t>
            </a:r>
            <a:r>
              <a:rPr lang="en-US" sz="2000" dirty="0" smtClean="0">
                <a:latin typeface="Segoe UI" pitchFamily="34" charset="0"/>
                <a:ea typeface="Segoe UI" pitchFamily="34" charset="0"/>
                <a:cs typeface="Segoe UI" pitchFamily="34" charset="0"/>
              </a:rPr>
              <a:t>Windows </a:t>
            </a:r>
            <a:r>
              <a:rPr lang="en-US" sz="2000" dirty="0">
                <a:latin typeface="Segoe UI" pitchFamily="34" charset="0"/>
                <a:ea typeface="Segoe UI" pitchFamily="34" charset="0"/>
                <a:cs typeface="Segoe UI" pitchFamily="34" charset="0"/>
              </a:rPr>
              <a:t>Server 2012: </a:t>
            </a:r>
            <a:endParaRPr lang="en-US" b="1"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57844" y="2194560"/>
            <a:ext cx="8552649" cy="5166359"/>
          </a:xfrm>
          <a:prstGeom prst="roundRect">
            <a:avLst>
              <a:gd name="adj" fmla="val 8866"/>
            </a:avLst>
          </a:prstGeom>
          <a:noFill/>
          <a:ln w="9525" algn="ctr">
            <a:noFill/>
            <a:round/>
            <a:headEnd/>
            <a:tailEnd/>
          </a:ln>
          <a:effectLst/>
        </p:spPr>
        <p:txBody>
          <a:bodyPr numCol="1" spcCol="274320"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fontAlgn="base">
              <a:lnSpc>
                <a:spcPct val="90000"/>
              </a:lnSpc>
              <a:spcBef>
                <a:spcPts val="600"/>
              </a:spcBef>
              <a:spcAft>
                <a:spcPct val="0"/>
              </a:spcAft>
              <a:buClr>
                <a:srgbClr val="006699"/>
              </a:buClr>
              <a:buFont typeface="Arial" pitchFamily="34" charset="0"/>
              <a:buChar char="•"/>
            </a:pPr>
            <a:r>
              <a:rPr lang="hr-HR" sz="2000" dirty="0" smtClean="0">
                <a:solidFill>
                  <a:srgbClr val="000000"/>
                </a:solidFill>
                <a:latin typeface="Segoe UI" pitchFamily="34" charset="0"/>
                <a:ea typeface="Segoe UI" pitchFamily="34" charset="0"/>
                <a:cs typeface="Segoe UI" pitchFamily="34" charset="0"/>
              </a:rPr>
              <a:t>Direktna nadogradnja (</a:t>
            </a:r>
            <a:r>
              <a:rPr lang="hr-HR" sz="2000" dirty="0" err="1" smtClean="0">
                <a:solidFill>
                  <a:srgbClr val="000000"/>
                </a:solidFill>
                <a:latin typeface="Segoe UI" pitchFamily="34" charset="0"/>
                <a:ea typeface="Segoe UI" pitchFamily="34" charset="0"/>
                <a:cs typeface="Segoe UI" pitchFamily="34" charset="0"/>
              </a:rPr>
              <a:t>in</a:t>
            </a:r>
            <a:r>
              <a:rPr lang="hr-HR" sz="2000" dirty="0" smtClean="0">
                <a:solidFill>
                  <a:srgbClr val="000000"/>
                </a:solidFill>
                <a:latin typeface="Segoe UI" pitchFamily="34" charset="0"/>
                <a:ea typeface="Segoe UI" pitchFamily="34" charset="0"/>
                <a:cs typeface="Segoe UI" pitchFamily="34" charset="0"/>
              </a:rPr>
              <a:t> place) </a:t>
            </a:r>
            <a:r>
              <a:rPr lang="en-US" sz="2000" dirty="0" smtClean="0">
                <a:solidFill>
                  <a:srgbClr val="000000"/>
                </a:solidFill>
                <a:latin typeface="Segoe UI" pitchFamily="34" charset="0"/>
                <a:ea typeface="Segoe UI" pitchFamily="34" charset="0"/>
                <a:cs typeface="Segoe UI" pitchFamily="34" charset="0"/>
              </a:rPr>
              <a:t>(</a:t>
            </a:r>
            <a:r>
              <a:rPr lang="hr-HR" sz="2000" dirty="0" smtClean="0">
                <a:solidFill>
                  <a:srgbClr val="000000"/>
                </a:solidFill>
                <a:latin typeface="Segoe UI" pitchFamily="34" charset="0"/>
                <a:ea typeface="Segoe UI" pitchFamily="34" charset="0"/>
                <a:cs typeface="Segoe UI" pitchFamily="34" charset="0"/>
              </a:rPr>
              <a:t>s </a:t>
            </a:r>
            <a:r>
              <a:rPr lang="en-US" sz="2000" dirty="0" smtClean="0">
                <a:solidFill>
                  <a:srgbClr val="000000"/>
                </a:solidFill>
                <a:latin typeface="Segoe UI" pitchFamily="34" charset="0"/>
                <a:ea typeface="Segoe UI" pitchFamily="34" charset="0"/>
                <a:cs typeface="Segoe UI" pitchFamily="34" charset="0"/>
              </a:rPr>
              <a:t>Windows Server</a:t>
            </a:r>
            <a:r>
              <a:rPr lang="hr-HR" sz="2000" dirty="0" smtClean="0">
                <a:solidFill>
                  <a:srgbClr val="000000"/>
                </a:solidFill>
                <a:latin typeface="Segoe UI" pitchFamily="34" charset="0"/>
                <a:ea typeface="Segoe UI" pitchFamily="34" charset="0"/>
                <a:cs typeface="Segoe UI" pitchFamily="34" charset="0"/>
              </a:rPr>
              <a:t>a</a:t>
            </a:r>
            <a:r>
              <a:rPr lang="en-US" sz="2000" dirty="0" smtClean="0">
                <a:solidFill>
                  <a:srgbClr val="000000"/>
                </a:solidFill>
                <a:latin typeface="Segoe UI" pitchFamily="34" charset="0"/>
                <a:ea typeface="Segoe UI" pitchFamily="34" charset="0"/>
                <a:cs typeface="Segoe UI" pitchFamily="34" charset="0"/>
              </a:rPr>
              <a:t> </a:t>
            </a:r>
            <a:r>
              <a:rPr lang="en-US" sz="2000" dirty="0">
                <a:solidFill>
                  <a:srgbClr val="000000"/>
                </a:solidFill>
                <a:latin typeface="Segoe UI" pitchFamily="34" charset="0"/>
                <a:ea typeface="Segoe UI" pitchFamily="34" charset="0"/>
                <a:cs typeface="Segoe UI" pitchFamily="34" charset="0"/>
              </a:rPr>
              <a:t>2008 </a:t>
            </a:r>
            <a:r>
              <a:rPr lang="hr-HR" sz="2000" dirty="0" smtClean="0">
                <a:solidFill>
                  <a:srgbClr val="000000"/>
                </a:solidFill>
                <a:latin typeface="Segoe UI" pitchFamily="34" charset="0"/>
                <a:ea typeface="Segoe UI" pitchFamily="34" charset="0"/>
                <a:cs typeface="Segoe UI" pitchFamily="34" charset="0"/>
              </a:rPr>
              <a:t>ili </a:t>
            </a:r>
            <a:r>
              <a:rPr lang="en-US" sz="2000" dirty="0" smtClean="0">
                <a:solidFill>
                  <a:srgbClr val="000000"/>
                </a:solidFill>
                <a:latin typeface="Segoe UI" pitchFamily="34" charset="0"/>
                <a:ea typeface="Segoe UI" pitchFamily="34" charset="0"/>
                <a:cs typeface="Segoe UI" pitchFamily="34" charset="0"/>
              </a:rPr>
              <a:t>Windows Server</a:t>
            </a:r>
            <a:r>
              <a:rPr lang="hr-HR" sz="2000" dirty="0" smtClean="0">
                <a:solidFill>
                  <a:srgbClr val="000000"/>
                </a:solidFill>
                <a:latin typeface="Segoe UI" pitchFamily="34" charset="0"/>
                <a:ea typeface="Segoe UI" pitchFamily="34" charset="0"/>
                <a:cs typeface="Segoe UI" pitchFamily="34" charset="0"/>
              </a:rPr>
              <a:t>a</a:t>
            </a:r>
            <a:r>
              <a:rPr lang="en-US" sz="2000" dirty="0" smtClean="0">
                <a:solidFill>
                  <a:srgbClr val="000000"/>
                </a:solidFill>
                <a:latin typeface="Segoe UI" pitchFamily="34" charset="0"/>
                <a:ea typeface="Segoe UI" pitchFamily="34" charset="0"/>
                <a:cs typeface="Segoe UI" pitchFamily="34" charset="0"/>
              </a:rPr>
              <a:t> </a:t>
            </a:r>
            <a:r>
              <a:rPr lang="en-US" sz="2000" dirty="0">
                <a:solidFill>
                  <a:srgbClr val="000000"/>
                </a:solidFill>
                <a:latin typeface="Segoe UI" pitchFamily="34" charset="0"/>
                <a:ea typeface="Segoe UI" pitchFamily="34" charset="0"/>
                <a:cs typeface="Segoe UI" pitchFamily="34" charset="0"/>
              </a:rPr>
              <a:t>2008 R2)</a:t>
            </a:r>
          </a:p>
          <a:p>
            <a:pPr marL="571500" lvl="1" indent="-228600" fontAlgn="base">
              <a:lnSpc>
                <a:spcPct val="90000"/>
              </a:lnSpc>
              <a:spcBef>
                <a:spcPts val="600"/>
              </a:spcBef>
              <a:spcAft>
                <a:spcPct val="0"/>
              </a:spcAft>
              <a:buClr>
                <a:srgbClr val="006699"/>
              </a:buClr>
              <a:buFont typeface="Arial" pitchFamily="34" charset="0"/>
              <a:buChar char="•"/>
            </a:pPr>
            <a:r>
              <a:rPr lang="hr-HR" sz="2000" b="0" dirty="0" smtClean="0">
                <a:solidFill>
                  <a:srgbClr val="000000"/>
                </a:solidFill>
                <a:latin typeface="Segoe UI" pitchFamily="34" charset="0"/>
                <a:ea typeface="Segoe UI" pitchFamily="34" charset="0"/>
                <a:cs typeface="Segoe UI" pitchFamily="34" charset="0"/>
              </a:rPr>
              <a:t>Prednosti</a:t>
            </a:r>
            <a:r>
              <a:rPr lang="en-US" sz="2000" b="0" dirty="0" smtClean="0">
                <a:solidFill>
                  <a:srgbClr val="000000"/>
                </a:solidFill>
                <a:latin typeface="Segoe UI" pitchFamily="34" charset="0"/>
                <a:ea typeface="Segoe UI" pitchFamily="34" charset="0"/>
                <a:cs typeface="Segoe UI" pitchFamily="34" charset="0"/>
              </a:rPr>
              <a:t>: </a:t>
            </a:r>
            <a:r>
              <a:rPr lang="hr-HR" sz="2000" b="0" dirty="0" smtClean="0">
                <a:solidFill>
                  <a:srgbClr val="000000"/>
                </a:solidFill>
                <a:latin typeface="Segoe UI" pitchFamily="34" charset="0"/>
                <a:ea typeface="Segoe UI" pitchFamily="34" charset="0"/>
                <a:cs typeface="Segoe UI" pitchFamily="34" charset="0"/>
              </a:rPr>
              <a:t>Osim provjere kompatibilnosti</a:t>
            </a:r>
            <a:r>
              <a:rPr lang="en-US" sz="2000" b="0" dirty="0" smtClean="0">
                <a:solidFill>
                  <a:srgbClr val="000000"/>
                </a:solidFill>
                <a:latin typeface="Segoe UI" pitchFamily="34" charset="0"/>
                <a:ea typeface="Segoe UI" pitchFamily="34" charset="0"/>
                <a:cs typeface="Segoe UI" pitchFamily="34" charset="0"/>
              </a:rPr>
              <a:t>, </a:t>
            </a:r>
            <a:r>
              <a:rPr lang="hr-HR" sz="2000" b="0" dirty="0" smtClean="0">
                <a:solidFill>
                  <a:srgbClr val="000000"/>
                </a:solidFill>
                <a:latin typeface="Segoe UI" pitchFamily="34" charset="0"/>
                <a:ea typeface="Segoe UI" pitchFamily="34" charset="0"/>
                <a:cs typeface="Segoe UI" pitchFamily="34" charset="0"/>
              </a:rPr>
              <a:t>sve aplikacije i programi ostaju gdje su i bili i nema potrebe za ponovnom instalacijom</a:t>
            </a:r>
            <a:endParaRPr lang="en-US" sz="2000" b="0" dirty="0">
              <a:solidFill>
                <a:srgbClr val="000000"/>
              </a:solidFill>
              <a:latin typeface="Segoe UI" pitchFamily="34" charset="0"/>
              <a:ea typeface="Segoe UI" pitchFamily="34" charset="0"/>
              <a:cs typeface="Segoe UI" pitchFamily="34" charset="0"/>
            </a:endParaRPr>
          </a:p>
          <a:p>
            <a:pPr marL="571500" lvl="1" indent="-228600" fontAlgn="base">
              <a:lnSpc>
                <a:spcPct val="90000"/>
              </a:lnSpc>
              <a:spcBef>
                <a:spcPts val="600"/>
              </a:spcBef>
              <a:spcAft>
                <a:spcPct val="0"/>
              </a:spcAft>
              <a:buClr>
                <a:srgbClr val="006699"/>
              </a:buClr>
              <a:buFont typeface="Arial" pitchFamily="34" charset="0"/>
              <a:buChar char="•"/>
            </a:pPr>
            <a:r>
              <a:rPr lang="hr-HR" sz="2000" b="0" dirty="0" smtClean="0">
                <a:solidFill>
                  <a:srgbClr val="000000"/>
                </a:solidFill>
                <a:latin typeface="Segoe UI" pitchFamily="34" charset="0"/>
                <a:ea typeface="Segoe UI" pitchFamily="34" charset="0"/>
                <a:cs typeface="Segoe UI" pitchFamily="34" charset="0"/>
              </a:rPr>
              <a:t>Pripaziti na</a:t>
            </a:r>
            <a:r>
              <a:rPr lang="en-US" sz="2000" b="0" dirty="0" smtClean="0">
                <a:solidFill>
                  <a:srgbClr val="000000"/>
                </a:solidFill>
                <a:latin typeface="Segoe UI" pitchFamily="34" charset="0"/>
                <a:ea typeface="Segoe UI" pitchFamily="34" charset="0"/>
                <a:cs typeface="Segoe UI" pitchFamily="34" charset="0"/>
              </a:rPr>
              <a:t>: </a:t>
            </a:r>
            <a:r>
              <a:rPr lang="hr-HR" sz="2000" b="0" dirty="0" smtClean="0">
                <a:solidFill>
                  <a:srgbClr val="000000"/>
                </a:solidFill>
                <a:latin typeface="Segoe UI" pitchFamily="34" charset="0"/>
                <a:ea typeface="Segoe UI" pitchFamily="34" charset="0"/>
                <a:cs typeface="Segoe UI" pitchFamily="34" charset="0"/>
              </a:rPr>
              <a:t>Mogu ostati stare datoteke i DLL-ovi</a:t>
            </a:r>
            <a:endParaRPr lang="en-US" sz="2000" b="0" dirty="0">
              <a:solidFill>
                <a:srgbClr val="000000"/>
              </a:solidFill>
              <a:latin typeface="Segoe UI" pitchFamily="34" charset="0"/>
              <a:ea typeface="Segoe UI" pitchFamily="34" charset="0"/>
              <a:cs typeface="Segoe UI" pitchFamily="34" charset="0"/>
            </a:endParaRPr>
          </a:p>
          <a:p>
            <a:pPr marL="342900" indent="-342900" fontAlgn="base">
              <a:lnSpc>
                <a:spcPct val="90000"/>
              </a:lnSpc>
              <a:spcBef>
                <a:spcPts val="1200"/>
              </a:spcBef>
              <a:spcAft>
                <a:spcPct val="0"/>
              </a:spcAft>
              <a:buClr>
                <a:srgbClr val="006699"/>
              </a:buClr>
              <a:buFont typeface="Arial" pitchFamily="34" charset="0"/>
              <a:buChar char="•"/>
            </a:pPr>
            <a:r>
              <a:rPr lang="hr-HR" sz="2000" dirty="0" smtClean="0">
                <a:solidFill>
                  <a:srgbClr val="000000"/>
                </a:solidFill>
                <a:latin typeface="Segoe UI" pitchFamily="34" charset="0"/>
                <a:ea typeface="Segoe UI" pitchFamily="34" charset="0"/>
                <a:cs typeface="Segoe UI" pitchFamily="34" charset="0"/>
              </a:rPr>
              <a:t>Novi </a:t>
            </a:r>
            <a:r>
              <a:rPr lang="en-US" sz="2000" dirty="0" smtClean="0">
                <a:solidFill>
                  <a:srgbClr val="000000"/>
                </a:solidFill>
                <a:latin typeface="Segoe UI" pitchFamily="34" charset="0"/>
                <a:ea typeface="Segoe UI" pitchFamily="34" charset="0"/>
                <a:cs typeface="Segoe UI" pitchFamily="34" charset="0"/>
              </a:rPr>
              <a:t>Windows </a:t>
            </a:r>
            <a:r>
              <a:rPr lang="en-US" sz="2000" dirty="0">
                <a:solidFill>
                  <a:srgbClr val="000000"/>
                </a:solidFill>
                <a:latin typeface="Segoe UI" pitchFamily="34" charset="0"/>
                <a:ea typeface="Segoe UI" pitchFamily="34" charset="0"/>
                <a:cs typeface="Segoe UI" pitchFamily="34" charset="0"/>
              </a:rPr>
              <a:t>Server 2012 </a:t>
            </a:r>
            <a:r>
              <a:rPr lang="hr-HR" sz="2000" dirty="0" smtClean="0">
                <a:solidFill>
                  <a:srgbClr val="000000"/>
                </a:solidFill>
                <a:latin typeface="Segoe UI" pitchFamily="34" charset="0"/>
                <a:ea typeface="Segoe UI" pitchFamily="34" charset="0"/>
                <a:cs typeface="Segoe UI" pitchFamily="34" charset="0"/>
              </a:rPr>
              <a:t>u domeni i promoviranje u domenski kontroler</a:t>
            </a:r>
            <a:endParaRPr lang="en-US" sz="2000" dirty="0">
              <a:solidFill>
                <a:srgbClr val="000000"/>
              </a:solidFill>
              <a:latin typeface="Segoe UI" pitchFamily="34" charset="0"/>
              <a:ea typeface="Segoe UI" pitchFamily="34" charset="0"/>
              <a:cs typeface="Segoe UI" pitchFamily="34" charset="0"/>
            </a:endParaRPr>
          </a:p>
          <a:p>
            <a:pPr marL="571500" lvl="1" indent="-228600" fontAlgn="base">
              <a:lnSpc>
                <a:spcPct val="90000"/>
              </a:lnSpc>
              <a:spcBef>
                <a:spcPts val="600"/>
              </a:spcBef>
              <a:spcAft>
                <a:spcPct val="0"/>
              </a:spcAft>
              <a:buClr>
                <a:srgbClr val="006699"/>
              </a:buClr>
              <a:buFont typeface="Arial" pitchFamily="34" charset="0"/>
              <a:buChar char="•"/>
            </a:pPr>
            <a:r>
              <a:rPr lang="hr-HR" sz="2000" b="0" dirty="0" smtClean="0">
                <a:solidFill>
                  <a:srgbClr val="000000"/>
                </a:solidFill>
                <a:latin typeface="Segoe UI" pitchFamily="34" charset="0"/>
                <a:ea typeface="Segoe UI" pitchFamily="34" charset="0"/>
                <a:cs typeface="Segoe UI" pitchFamily="34" charset="0"/>
              </a:rPr>
              <a:t>Ovo je preporučeni način instalacije</a:t>
            </a:r>
            <a:endParaRPr lang="en-US" sz="2000" b="0" dirty="0">
              <a:solidFill>
                <a:srgbClr val="000000"/>
              </a:solidFill>
              <a:latin typeface="Segoe UI" pitchFamily="34" charset="0"/>
              <a:ea typeface="Segoe UI" pitchFamily="34" charset="0"/>
              <a:cs typeface="Segoe UI" pitchFamily="34" charset="0"/>
            </a:endParaRPr>
          </a:p>
          <a:p>
            <a:pPr marL="571500" lvl="1" indent="-228600" fontAlgn="base">
              <a:lnSpc>
                <a:spcPct val="90000"/>
              </a:lnSpc>
              <a:spcBef>
                <a:spcPts val="600"/>
              </a:spcBef>
              <a:spcAft>
                <a:spcPct val="0"/>
              </a:spcAft>
              <a:buClr>
                <a:srgbClr val="006699"/>
              </a:buClr>
              <a:buFont typeface="Arial" pitchFamily="34" charset="0"/>
              <a:buChar char="•"/>
            </a:pPr>
            <a:r>
              <a:rPr lang="hr-HR" sz="2000" b="0" dirty="0" smtClean="0">
                <a:solidFill>
                  <a:srgbClr val="000000"/>
                </a:solidFill>
                <a:latin typeface="Segoe UI" pitchFamily="34" charset="0"/>
                <a:ea typeface="Segoe UI" pitchFamily="34" charset="0"/>
                <a:cs typeface="Segoe UI" pitchFamily="34" charset="0"/>
              </a:rPr>
              <a:t>Prednosti</a:t>
            </a:r>
            <a:r>
              <a:rPr lang="en-US" sz="2000" b="0" dirty="0" smtClean="0">
                <a:solidFill>
                  <a:srgbClr val="000000"/>
                </a:solidFill>
                <a:latin typeface="Segoe UI" pitchFamily="34" charset="0"/>
                <a:ea typeface="Segoe UI" pitchFamily="34" charset="0"/>
                <a:cs typeface="Segoe UI" pitchFamily="34" charset="0"/>
              </a:rPr>
              <a:t>: </a:t>
            </a:r>
            <a:r>
              <a:rPr lang="hr-HR" sz="2000" b="0" dirty="0" smtClean="0">
                <a:solidFill>
                  <a:srgbClr val="000000"/>
                </a:solidFill>
                <a:latin typeface="Segoe UI" pitchFamily="34" charset="0"/>
                <a:ea typeface="Segoe UI" pitchFamily="34" charset="0"/>
                <a:cs typeface="Segoe UI" pitchFamily="34" charset="0"/>
              </a:rPr>
              <a:t>Novi poslužitelj bez starih datoteka, DLL-ova ili konfiguracija</a:t>
            </a:r>
            <a:endParaRPr lang="en-US" sz="2000" b="0" dirty="0">
              <a:solidFill>
                <a:srgbClr val="000000"/>
              </a:solidFill>
              <a:latin typeface="Segoe UI" pitchFamily="34" charset="0"/>
              <a:ea typeface="Segoe UI" pitchFamily="34" charset="0"/>
              <a:cs typeface="Segoe UI" pitchFamily="34" charset="0"/>
            </a:endParaRPr>
          </a:p>
          <a:p>
            <a:pPr marL="571500" lvl="1" indent="-228600" fontAlgn="base">
              <a:lnSpc>
                <a:spcPct val="90000"/>
              </a:lnSpc>
              <a:spcBef>
                <a:spcPts val="600"/>
              </a:spcBef>
              <a:spcAft>
                <a:spcPct val="0"/>
              </a:spcAft>
              <a:buClr>
                <a:srgbClr val="006699"/>
              </a:buClr>
              <a:buFont typeface="Arial" pitchFamily="34" charset="0"/>
              <a:buChar char="•"/>
            </a:pPr>
            <a:r>
              <a:rPr lang="hr-HR" sz="2000" b="0" dirty="0" smtClean="0">
                <a:solidFill>
                  <a:srgbClr val="000000"/>
                </a:solidFill>
                <a:latin typeface="Segoe UI" pitchFamily="34" charset="0"/>
                <a:ea typeface="Segoe UI" pitchFamily="34" charset="0"/>
                <a:cs typeface="Segoe UI" pitchFamily="34" charset="0"/>
              </a:rPr>
              <a:t>Pripaziti na</a:t>
            </a:r>
            <a:r>
              <a:rPr lang="en-US" sz="2000" b="0" dirty="0" smtClean="0">
                <a:solidFill>
                  <a:srgbClr val="000000"/>
                </a:solidFill>
                <a:latin typeface="Segoe UI" pitchFamily="34" charset="0"/>
                <a:ea typeface="Segoe UI" pitchFamily="34" charset="0"/>
                <a:cs typeface="Segoe UI" pitchFamily="34" charset="0"/>
              </a:rPr>
              <a:t>: </a:t>
            </a:r>
            <a:r>
              <a:rPr lang="hr-HR" sz="2000" b="0" dirty="0" smtClean="0">
                <a:solidFill>
                  <a:srgbClr val="000000"/>
                </a:solidFill>
                <a:latin typeface="Segoe UI" pitchFamily="34" charset="0"/>
                <a:ea typeface="Segoe UI" pitchFamily="34" charset="0"/>
                <a:cs typeface="Segoe UI" pitchFamily="34" charset="0"/>
              </a:rPr>
              <a:t>Trebat će vremena za migraciju podataka i aplikacija</a:t>
            </a:r>
            <a:endParaRPr lang="en-US" sz="2000" b="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916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Instalacija domenskog kontrolera  korištenjem </a:t>
            </a:r>
            <a:r>
              <a:rPr lang="en-CA" dirty="0"/>
              <a:t>Install from Media</a:t>
            </a:r>
            <a:r>
              <a:rPr lang="hr-HR" dirty="0"/>
              <a:t> opcije</a:t>
            </a:r>
            <a:endParaRPr lang="en-CA" dirty="0"/>
          </a:p>
        </p:txBody>
      </p:sp>
      <p:pic>
        <p:nvPicPr>
          <p:cNvPr id="4" name="Picture 3" descr="Screen shot of the Additional Options page of the Active Directory Domain Services Configuration Wizard. Under Specify IFM options, the Install from media path check box is selected."/>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1252" y="1600200"/>
            <a:ext cx="7003083" cy="51482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83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b753524-d5f4-4e10-926e-c3c1088170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Upravljanje korisničkim računima</a:t>
            </a:r>
            <a:endParaRPr lang="en-CA" dirty="0"/>
          </a:p>
        </p:txBody>
      </p:sp>
      <p:sp>
        <p:nvSpPr>
          <p:cNvPr id="3" name="Text Placeholder 2"/>
          <p:cNvSpPr>
            <a:spLocks noGrp="1"/>
          </p:cNvSpPr>
          <p:nvPr>
            <p:ph type="body" idx="1"/>
          </p:nvPr>
        </p:nvSpPr>
        <p:spPr/>
        <p:txBody>
          <a:bodyPr/>
          <a:lstStyle/>
          <a:p>
            <a:r>
              <a:rPr lang="en-CA" dirty="0" smtClean="0"/>
              <a:t>AD DS </a:t>
            </a:r>
            <a:r>
              <a:rPr lang="hr-HR" dirty="0" smtClean="0"/>
              <a:t>administracijski alati</a:t>
            </a:r>
            <a:r>
              <a:rPr lang="en-CA" dirty="0" smtClean="0"/>
              <a:t>
</a:t>
            </a:r>
            <a:r>
              <a:rPr lang="hr-HR" dirty="0" smtClean="0"/>
              <a:t>Kreiranje korisničkih računa</a:t>
            </a:r>
            <a:r>
              <a:rPr lang="en-CA" dirty="0" smtClean="0"/>
              <a:t>
</a:t>
            </a:r>
            <a:r>
              <a:rPr lang="hr-HR" dirty="0" smtClean="0"/>
              <a:t>Konfiguriranje atributa</a:t>
            </a:r>
            <a:r>
              <a:rPr lang="en-CA" dirty="0" smtClean="0"/>
              <a:t>
</a:t>
            </a:r>
            <a:r>
              <a:rPr lang="hr-HR" dirty="0" smtClean="0"/>
              <a:t>Kreiranje korisničkih profila</a:t>
            </a:r>
            <a:endParaRPr lang="en-CA" dirty="0"/>
          </a:p>
        </p:txBody>
      </p:sp>
    </p:spTree>
    <p:extLst>
      <p:ext uri="{BB962C8B-B14F-4D97-AF65-F5344CB8AC3E}">
        <p14:creationId xmlns:p14="http://schemas.microsoft.com/office/powerpoint/2010/main" val="1621552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Uvod u Group Policy</a:t>
            </a:r>
            <a:endParaRPr lang="en-US" dirty="0"/>
          </a:p>
        </p:txBody>
      </p:sp>
      <p:sp>
        <p:nvSpPr>
          <p:cNvPr id="3" name="Text Placeholder 2"/>
          <p:cNvSpPr>
            <a:spLocks noGrp="1"/>
          </p:cNvSpPr>
          <p:nvPr>
            <p:ph type="body" idx="1"/>
          </p:nvPr>
        </p:nvSpPr>
        <p:spPr/>
        <p:txBody>
          <a:bodyPr/>
          <a:lstStyle/>
          <a:p>
            <a:r>
              <a:rPr lang="hr-HR" dirty="0" smtClean="0"/>
              <a:t>Upravljanje konfiguracijama</a:t>
            </a:r>
            <a:r>
              <a:rPr lang="en-US" dirty="0" smtClean="0"/>
              <a:t>
</a:t>
            </a:r>
            <a:r>
              <a:rPr lang="hr-HR" dirty="0" smtClean="0"/>
              <a:t>Kratko o </a:t>
            </a:r>
            <a:r>
              <a:rPr lang="en-US" dirty="0" smtClean="0"/>
              <a:t>Group Policies
</a:t>
            </a:r>
            <a:r>
              <a:rPr lang="hr-HR" dirty="0" smtClean="0"/>
              <a:t>Prednosti korištenja </a:t>
            </a:r>
            <a:r>
              <a:rPr lang="en-US" dirty="0" smtClean="0"/>
              <a:t>Group Policy
Group Policy Objects
GPO </a:t>
            </a:r>
            <a:r>
              <a:rPr lang="hr-HR" dirty="0" smtClean="0"/>
              <a:t>doseg</a:t>
            </a:r>
            <a:r>
              <a:rPr lang="en-US" dirty="0" smtClean="0"/>
              <a:t>
Group Policy Client </a:t>
            </a:r>
            <a:r>
              <a:rPr lang="hr-HR" dirty="0" smtClean="0"/>
              <a:t>i </a:t>
            </a:r>
            <a:r>
              <a:rPr lang="en-US" dirty="0" smtClean="0"/>
              <a:t>Client-Side Extensions</a:t>
            </a:r>
            <a:endParaRPr lang="en-US" dirty="0"/>
          </a:p>
        </p:txBody>
      </p:sp>
    </p:spTree>
    <p:extLst>
      <p:ext uri="{BB962C8B-B14F-4D97-AF65-F5344CB8AC3E}">
        <p14:creationId xmlns:p14="http://schemas.microsoft.com/office/powerpoint/2010/main" val="2920764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Upravljanje konfiguracijama</a:t>
            </a:r>
            <a:endParaRPr lang="en-US" dirty="0"/>
          </a:p>
        </p:txBody>
      </p:sp>
      <p:sp>
        <p:nvSpPr>
          <p:cNvPr id="4" name="Content Placeholder 2"/>
          <p:cNvSpPr>
            <a:spLocks noGrp="1"/>
          </p:cNvSpPr>
          <p:nvPr/>
        </p:nvSpPr>
        <p:spPr bwMode="auto">
          <a:xfrm>
            <a:off x="217776" y="1981200"/>
            <a:ext cx="877382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hr-HR" sz="2800" dirty="0" smtClean="0">
                <a:latin typeface="Segoe UI" pitchFamily="34" charset="0"/>
                <a:ea typeface="Segoe UI" pitchFamily="34" charset="0"/>
                <a:cs typeface="Segoe UI" pitchFamily="34" charset="0"/>
              </a:rPr>
              <a:t>Upravljanje konfiguracijama je centralizirani pristup primjeni jedne ili više promjena na jednog ili više korisnika ili računala</a:t>
            </a:r>
            <a:endParaRPr lang="en-US" sz="2800" dirty="0" smtClean="0">
              <a:latin typeface="Segoe UI" pitchFamily="34" charset="0"/>
              <a:ea typeface="Segoe UI" pitchFamily="34" charset="0"/>
              <a:cs typeface="Segoe UI" pitchFamily="34" charset="0"/>
            </a:endParaRPr>
          </a:p>
          <a:p>
            <a:pPr eaLnBrk="0" hangingPunct="0"/>
            <a:r>
              <a:rPr lang="hr-HR" sz="2800" dirty="0" smtClean="0">
                <a:latin typeface="Segoe UI" pitchFamily="34" charset="0"/>
                <a:ea typeface="Segoe UI" pitchFamily="34" charset="0"/>
                <a:cs typeface="Segoe UI" pitchFamily="34" charset="0"/>
              </a:rPr>
              <a:t>Ključni elementi upravljanja konfiguracijama su</a:t>
            </a:r>
            <a:r>
              <a:rPr lang="en-US" sz="2800" dirty="0" smtClean="0">
                <a:latin typeface="Segoe UI" pitchFamily="34" charset="0"/>
                <a:ea typeface="Segoe UI" pitchFamily="34" charset="0"/>
                <a:cs typeface="Segoe UI" pitchFamily="34" charset="0"/>
              </a:rPr>
              <a:t>:</a:t>
            </a:r>
          </a:p>
          <a:p>
            <a:pPr lvl="1">
              <a:buFont typeface="Arial" pitchFamily="34" charset="0"/>
              <a:buChar char="•"/>
            </a:pPr>
            <a:r>
              <a:rPr lang="hr-HR" sz="2400" dirty="0" smtClean="0"/>
              <a:t>Postavke</a:t>
            </a:r>
            <a:endParaRPr lang="en-US" sz="2400" dirty="0" smtClean="0"/>
          </a:p>
          <a:p>
            <a:pPr lvl="1">
              <a:buFont typeface="Arial" pitchFamily="34" charset="0"/>
              <a:buChar char="•"/>
            </a:pPr>
            <a:r>
              <a:rPr lang="hr-HR" sz="2400" dirty="0" smtClean="0"/>
              <a:t>Doseg</a:t>
            </a:r>
            <a:endParaRPr lang="en-US" sz="2400" dirty="0" smtClean="0"/>
          </a:p>
          <a:p>
            <a:pPr lvl="1">
              <a:buFont typeface="Arial" pitchFamily="34" charset="0"/>
              <a:buChar char="•"/>
            </a:pPr>
            <a:r>
              <a:rPr lang="hr-HR" sz="2400" dirty="0" smtClean="0"/>
              <a:t>Primjena</a:t>
            </a:r>
            <a:endParaRPr lang="en-US" sz="2400" dirty="0"/>
          </a:p>
        </p:txBody>
      </p:sp>
    </p:spTree>
    <p:extLst>
      <p:ext uri="{BB962C8B-B14F-4D97-AF65-F5344CB8AC3E}">
        <p14:creationId xmlns:p14="http://schemas.microsoft.com/office/powerpoint/2010/main" val="1004491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Kratko o </a:t>
            </a:r>
            <a:r>
              <a:rPr lang="en-US" dirty="0" smtClean="0"/>
              <a:t>Group Policies</a:t>
            </a:r>
            <a:endParaRPr lang="en-US" dirty="0"/>
          </a:p>
        </p:txBody>
      </p:sp>
      <p:sp>
        <p:nvSpPr>
          <p:cNvPr id="4" name="Content Placeholder 2"/>
          <p:cNvSpPr>
            <a:spLocks noGrp="1"/>
          </p:cNvSpPr>
          <p:nvPr/>
        </p:nvSpPr>
        <p:spPr bwMode="auto">
          <a:xfrm>
            <a:off x="609600" y="1447800"/>
            <a:ext cx="83820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hr-HR" sz="2800" dirty="0" err="1" smtClean="0">
                <a:latin typeface="Segoe UI" pitchFamily="34" charset="0"/>
                <a:ea typeface="Segoe UI" pitchFamily="34" charset="0"/>
                <a:cs typeface="Segoe UI" pitchFamily="34" charset="0"/>
              </a:rPr>
              <a:t>Najgranularnija</a:t>
            </a:r>
            <a:r>
              <a:rPr lang="hr-HR" sz="2800" dirty="0" smtClean="0">
                <a:latin typeface="Segoe UI" pitchFamily="34" charset="0"/>
                <a:ea typeface="Segoe UI" pitchFamily="34" charset="0"/>
                <a:cs typeface="Segoe UI" pitchFamily="34" charset="0"/>
              </a:rPr>
              <a:t> komponenta </a:t>
            </a:r>
            <a:r>
              <a:rPr lang="en-GB" sz="2800" dirty="0" smtClean="0">
                <a:latin typeface="Segoe UI" pitchFamily="34" charset="0"/>
                <a:ea typeface="Segoe UI" pitchFamily="34" charset="0"/>
                <a:cs typeface="Segoe UI" pitchFamily="34" charset="0"/>
              </a:rPr>
              <a:t>Group </a:t>
            </a:r>
            <a:r>
              <a:rPr lang="en-GB" sz="2800" dirty="0">
                <a:latin typeface="Segoe UI" pitchFamily="34" charset="0"/>
                <a:ea typeface="Segoe UI" pitchFamily="34" charset="0"/>
                <a:cs typeface="Segoe UI" pitchFamily="34" charset="0"/>
              </a:rPr>
              <a:t>Policy </a:t>
            </a:r>
            <a:r>
              <a:rPr lang="hr-HR" sz="2800" dirty="0" smtClean="0">
                <a:latin typeface="Segoe UI" pitchFamily="34" charset="0"/>
                <a:ea typeface="Segoe UI" pitchFamily="34" charset="0"/>
                <a:cs typeface="Segoe UI" pitchFamily="34" charset="0"/>
              </a:rPr>
              <a:t>je poznata kao </a:t>
            </a:r>
            <a:r>
              <a:rPr lang="en-GB" sz="2800" dirty="0" smtClean="0">
                <a:latin typeface="Segoe UI" pitchFamily="34" charset="0"/>
                <a:ea typeface="Segoe UI" pitchFamily="34" charset="0"/>
                <a:cs typeface="Segoe UI" pitchFamily="34" charset="0"/>
              </a:rPr>
              <a:t> ‘policy’ </a:t>
            </a:r>
            <a:r>
              <a:rPr lang="hr-HR" sz="2800" dirty="0" smtClean="0">
                <a:latin typeface="Segoe UI" pitchFamily="34" charset="0"/>
                <a:ea typeface="Segoe UI" pitchFamily="34" charset="0"/>
                <a:cs typeface="Segoe UI" pitchFamily="34" charset="0"/>
              </a:rPr>
              <a:t>i definira specifičnu konfiguracijsku promjenu</a:t>
            </a:r>
            <a:endParaRPr lang="en-GB" sz="2800" dirty="0">
              <a:latin typeface="Segoe UI" pitchFamily="34" charset="0"/>
              <a:ea typeface="Segoe UI" pitchFamily="34" charset="0"/>
              <a:cs typeface="Segoe UI" pitchFamily="34" charset="0"/>
            </a:endParaRPr>
          </a:p>
          <a:p>
            <a:pPr marL="0" indent="0">
              <a:buNone/>
            </a:pPr>
            <a:r>
              <a:rPr lang="hr-HR" sz="2400" dirty="0">
                <a:latin typeface="Segoe UI" pitchFamily="34" charset="0"/>
                <a:ea typeface="Segoe UI" pitchFamily="34" charset="0"/>
                <a:cs typeface="Segoe UI" pitchFamily="34" charset="0"/>
              </a:rPr>
              <a:t>P</a:t>
            </a:r>
            <a:r>
              <a:rPr lang="en-GB" sz="2400" dirty="0" err="1" smtClean="0">
                <a:latin typeface="Segoe UI" pitchFamily="34" charset="0"/>
                <a:ea typeface="Segoe UI" pitchFamily="34" charset="0"/>
                <a:cs typeface="Segoe UI" pitchFamily="34" charset="0"/>
              </a:rPr>
              <a:t>olicy</a:t>
            </a:r>
            <a:r>
              <a:rPr lang="en-GB" sz="2400" dirty="0" smtClean="0">
                <a:latin typeface="Segoe UI" pitchFamily="34" charset="0"/>
                <a:ea typeface="Segoe UI" pitchFamily="34" charset="0"/>
                <a:cs typeface="Segoe UI" pitchFamily="34" charset="0"/>
              </a:rPr>
              <a:t> </a:t>
            </a:r>
            <a:r>
              <a:rPr lang="hr-HR" sz="2400" dirty="0" smtClean="0">
                <a:latin typeface="Segoe UI" pitchFamily="34" charset="0"/>
                <a:ea typeface="Segoe UI" pitchFamily="34" charset="0"/>
                <a:cs typeface="Segoe UI" pitchFamily="34" charset="0"/>
              </a:rPr>
              <a:t>postavka može imati tri stanja</a:t>
            </a:r>
            <a:r>
              <a:rPr lang="en-GB" sz="2400" dirty="0" smtClean="0">
                <a:latin typeface="Segoe UI" pitchFamily="34" charset="0"/>
                <a:ea typeface="Segoe UI" pitchFamily="34" charset="0"/>
                <a:cs typeface="Segoe UI" pitchFamily="34" charset="0"/>
              </a:rPr>
              <a:t>: </a:t>
            </a:r>
            <a:endParaRPr lang="en-GB" sz="2400" dirty="0">
              <a:latin typeface="Segoe UI" pitchFamily="34" charset="0"/>
              <a:ea typeface="Segoe UI" pitchFamily="34" charset="0"/>
              <a:cs typeface="Segoe UI" pitchFamily="34" charset="0"/>
            </a:endParaRPr>
          </a:p>
          <a:p>
            <a:r>
              <a:rPr lang="en-GB" sz="2400" dirty="0">
                <a:latin typeface="Segoe UI" pitchFamily="34" charset="0"/>
                <a:ea typeface="Segoe UI" pitchFamily="34" charset="0"/>
                <a:cs typeface="Segoe UI" pitchFamily="34" charset="0"/>
              </a:rPr>
              <a:t>Not Configured</a:t>
            </a:r>
          </a:p>
          <a:p>
            <a:r>
              <a:rPr lang="en-GB" sz="2400" dirty="0">
                <a:latin typeface="Segoe UI" pitchFamily="34" charset="0"/>
                <a:ea typeface="Segoe UI" pitchFamily="34" charset="0"/>
                <a:cs typeface="Segoe UI" pitchFamily="34" charset="0"/>
              </a:rPr>
              <a:t>Enabled</a:t>
            </a:r>
          </a:p>
          <a:p>
            <a:r>
              <a:rPr lang="en-GB" sz="2400" dirty="0" smtClean="0">
                <a:latin typeface="Segoe UI" pitchFamily="34" charset="0"/>
                <a:ea typeface="Segoe UI" pitchFamily="34" charset="0"/>
                <a:cs typeface="Segoe UI" pitchFamily="34" charset="0"/>
              </a:rPr>
              <a:t>Disabled</a:t>
            </a:r>
            <a:endParaRPr lang="en-GB" sz="2400" dirty="0">
              <a:latin typeface="Segoe UI" pitchFamily="34" charset="0"/>
              <a:ea typeface="Segoe UI" pitchFamily="34" charset="0"/>
              <a:cs typeface="Segoe UI" pitchFamily="34" charset="0"/>
            </a:endParaRPr>
          </a:p>
          <a:p>
            <a:r>
              <a:rPr lang="hr-HR" sz="2800" dirty="0" smtClean="0">
                <a:latin typeface="Segoe UI" pitchFamily="34" charset="0"/>
                <a:ea typeface="Segoe UI" pitchFamily="34" charset="0"/>
                <a:cs typeface="Segoe UI" pitchFamily="34" charset="0"/>
              </a:rPr>
              <a:t>Mnoge </a:t>
            </a:r>
            <a:r>
              <a:rPr lang="en-GB" sz="2800" dirty="0" smtClean="0">
                <a:latin typeface="Segoe UI" pitchFamily="34" charset="0"/>
                <a:ea typeface="Segoe UI" pitchFamily="34" charset="0"/>
                <a:cs typeface="Segoe UI" pitchFamily="34" charset="0"/>
              </a:rPr>
              <a:t>policy </a:t>
            </a:r>
            <a:r>
              <a:rPr lang="hr-HR" sz="2800" dirty="0" smtClean="0">
                <a:latin typeface="Segoe UI" pitchFamily="34" charset="0"/>
                <a:ea typeface="Segoe UI" pitchFamily="34" charset="0"/>
                <a:cs typeface="Segoe UI" pitchFamily="34" charset="0"/>
              </a:rPr>
              <a:t>postavke su kompleksne</a:t>
            </a:r>
            <a:r>
              <a:rPr lang="en-GB" sz="2800" dirty="0" smtClean="0">
                <a:latin typeface="Segoe UI" pitchFamily="34" charset="0"/>
                <a:ea typeface="Segoe UI" pitchFamily="34" charset="0"/>
                <a:cs typeface="Segoe UI" pitchFamily="34" charset="0"/>
              </a:rPr>
              <a:t>, </a:t>
            </a:r>
            <a:r>
              <a:rPr lang="hr-HR" sz="2800" dirty="0" smtClean="0">
                <a:latin typeface="Segoe UI" pitchFamily="34" charset="0"/>
                <a:ea typeface="Segoe UI" pitchFamily="34" charset="0"/>
                <a:cs typeface="Segoe UI" pitchFamily="34" charset="0"/>
              </a:rPr>
              <a:t>i efekt uključivanja ili isključivanje ne mora odmah biti sam po sebi jasan</a:t>
            </a:r>
            <a:endParaRPr lang="en-US" sz="2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7914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Prednosti korištenja </a:t>
            </a:r>
            <a:r>
              <a:rPr lang="en-US" dirty="0" smtClean="0"/>
              <a:t>Group Policy</a:t>
            </a:r>
            <a:endParaRPr lang="en-US" dirty="0"/>
          </a:p>
        </p:txBody>
      </p:sp>
      <p:sp>
        <p:nvSpPr>
          <p:cNvPr id="4" name="Content Placeholder 2"/>
          <p:cNvSpPr>
            <a:spLocks noGrp="1"/>
          </p:cNvSpPr>
          <p:nvPr/>
        </p:nvSpPr>
        <p:spPr bwMode="auto">
          <a:xfrm>
            <a:off x="53975" y="1717571"/>
            <a:ext cx="88392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smtClean="0">
                <a:latin typeface="Segoe UI" pitchFamily="34" charset="0"/>
                <a:ea typeface="Segoe UI" pitchFamily="34" charset="0"/>
                <a:cs typeface="Segoe UI" pitchFamily="34" charset="0"/>
              </a:rPr>
              <a:t>Group Policies </a:t>
            </a:r>
            <a:r>
              <a:rPr lang="hr-HR" sz="2800" dirty="0" smtClean="0">
                <a:latin typeface="Segoe UI" pitchFamily="34" charset="0"/>
                <a:ea typeface="Segoe UI" pitchFamily="34" charset="0"/>
                <a:cs typeface="Segoe UI" pitchFamily="34" charset="0"/>
              </a:rPr>
              <a:t>su jak administrativni alat</a:t>
            </a:r>
            <a:r>
              <a:rPr lang="en-US" sz="2800" dirty="0" smtClean="0">
                <a:latin typeface="Segoe UI" pitchFamily="34" charset="0"/>
                <a:ea typeface="Segoe UI" pitchFamily="34" charset="0"/>
                <a:cs typeface="Segoe UI" pitchFamily="34" charset="0"/>
              </a:rPr>
              <a:t>. </a:t>
            </a:r>
            <a:r>
              <a:rPr lang="hr-HR" sz="2800" dirty="0" smtClean="0">
                <a:latin typeface="Segoe UI" pitchFamily="34" charset="0"/>
                <a:ea typeface="Segoe UI" pitchFamily="34" charset="0"/>
                <a:cs typeface="Segoe UI" pitchFamily="34" charset="0"/>
              </a:rPr>
              <a:t>Možemo ih koristiti za primjenu različitih tipova postavki na velik broj korisnika ili računala</a:t>
            </a:r>
            <a:endParaRPr lang="en-US" sz="2800" dirty="0" smtClean="0">
              <a:latin typeface="Segoe UI" pitchFamily="34" charset="0"/>
              <a:ea typeface="Segoe UI" pitchFamily="34" charset="0"/>
              <a:cs typeface="Segoe UI" pitchFamily="34" charset="0"/>
            </a:endParaRPr>
          </a:p>
          <a:p>
            <a:r>
              <a:rPr lang="hr-HR" sz="2800" dirty="0" smtClean="0">
                <a:latin typeface="Segoe UI" pitchFamily="34" charset="0"/>
                <a:ea typeface="Segoe UI" pitchFamily="34" charset="0"/>
                <a:cs typeface="Segoe UI" pitchFamily="34" charset="0"/>
              </a:rPr>
              <a:t>GPO se najčešće koriste na sljedeći način</a:t>
            </a:r>
            <a:r>
              <a:rPr lang="en-US" sz="2800" dirty="0" smtClean="0">
                <a:latin typeface="Segoe UI" pitchFamily="34" charset="0"/>
                <a:ea typeface="Segoe UI" pitchFamily="34" charset="0"/>
                <a:cs typeface="Segoe UI" pitchFamily="34" charset="0"/>
              </a:rPr>
              <a:t>:</a:t>
            </a:r>
          </a:p>
          <a:p>
            <a:pPr lvl="1">
              <a:buFont typeface="Arial" pitchFamily="34" charset="0"/>
              <a:buChar char="•"/>
            </a:pPr>
            <a:r>
              <a:rPr lang="hr-HR" sz="2400" dirty="0" smtClean="0">
                <a:latin typeface="Segoe UI" pitchFamily="34" charset="0"/>
                <a:ea typeface="Segoe UI" pitchFamily="34" charset="0"/>
                <a:cs typeface="Segoe UI" pitchFamily="34" charset="0"/>
              </a:rPr>
              <a:t>Primjena sigurnosnih postavki</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Upravljanje postavkama desktop aplikacija</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Instalacija softvera</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Preusmjeravanje direktorija</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Podešavanje mrežnih postavki</a:t>
            </a:r>
            <a:endParaRPr lang="en-US" sz="2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7765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Policy Objects</a:t>
            </a:r>
            <a:endParaRPr lang="en-US" dirty="0"/>
          </a:p>
        </p:txBody>
      </p:sp>
      <p:sp>
        <p:nvSpPr>
          <p:cNvPr id="4" name="Content Placeholder 2"/>
          <p:cNvSpPr>
            <a:spLocks noGrp="1"/>
          </p:cNvSpPr>
          <p:nvPr/>
        </p:nvSpPr>
        <p:spPr bwMode="auto">
          <a:xfrm>
            <a:off x="269731" y="19050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800" dirty="0" smtClean="0">
                <a:latin typeface="Segoe UI" pitchFamily="34" charset="0"/>
                <a:ea typeface="Segoe UI" pitchFamily="34" charset="0"/>
                <a:cs typeface="Segoe UI" pitchFamily="34" charset="0"/>
              </a:rPr>
              <a:t>GPO </a:t>
            </a:r>
            <a:r>
              <a:rPr lang="hr-HR" sz="2800" dirty="0" smtClean="0">
                <a:latin typeface="Segoe UI" pitchFamily="34" charset="0"/>
                <a:ea typeface="Segoe UI" pitchFamily="34" charset="0"/>
                <a:cs typeface="Segoe UI" pitchFamily="34" charset="0"/>
              </a:rPr>
              <a:t>je</a:t>
            </a:r>
            <a:r>
              <a:rPr lang="en-US" sz="2800" dirty="0" smtClean="0">
                <a:latin typeface="Segoe UI" pitchFamily="34" charset="0"/>
                <a:ea typeface="Segoe UI" pitchFamily="34" charset="0"/>
                <a:cs typeface="Segoe UI" pitchFamily="34" charset="0"/>
              </a:rPr>
              <a:t>:</a:t>
            </a:r>
          </a:p>
          <a:p>
            <a:pPr lvl="1">
              <a:buFont typeface="Arial" pitchFamily="34" charset="0"/>
              <a:buChar char="•"/>
            </a:pPr>
            <a:r>
              <a:rPr lang="hr-HR" sz="2400" dirty="0" smtClean="0">
                <a:latin typeface="Segoe UI" pitchFamily="34" charset="0"/>
                <a:ea typeface="Segoe UI" pitchFamily="34" charset="0"/>
                <a:cs typeface="Segoe UI" pitchFamily="34" charset="0"/>
              </a:rPr>
              <a:t>Kontejner ja jednu ili više </a:t>
            </a:r>
            <a:r>
              <a:rPr lang="hr-HR" sz="2400" dirty="0" err="1" smtClean="0">
                <a:latin typeface="Segoe UI" pitchFamily="34" charset="0"/>
                <a:ea typeface="Segoe UI" pitchFamily="34" charset="0"/>
                <a:cs typeface="Segoe UI" pitchFamily="34" charset="0"/>
              </a:rPr>
              <a:t>policy</a:t>
            </a:r>
            <a:r>
              <a:rPr lang="hr-HR" sz="2400" dirty="0" smtClean="0">
                <a:latin typeface="Segoe UI" pitchFamily="34" charset="0"/>
                <a:ea typeface="Segoe UI" pitchFamily="34" charset="0"/>
                <a:cs typeface="Segoe UI" pitchFamily="34" charset="0"/>
              </a:rPr>
              <a:t> postavki</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Upravljamo pomoću </a:t>
            </a:r>
            <a:r>
              <a:rPr lang="en-GB" sz="2400" dirty="0" smtClean="0">
                <a:latin typeface="Segoe UI" pitchFamily="34" charset="0"/>
                <a:ea typeface="Segoe UI" pitchFamily="34" charset="0"/>
                <a:cs typeface="Segoe UI" pitchFamily="34" charset="0"/>
              </a:rPr>
              <a:t>GPMC</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Sprema se u </a:t>
            </a:r>
            <a:r>
              <a:rPr lang="en-GB" sz="2400" dirty="0" smtClean="0">
                <a:latin typeface="Segoe UI" pitchFamily="34" charset="0"/>
                <a:ea typeface="Segoe UI" pitchFamily="34" charset="0"/>
                <a:cs typeface="Segoe UI" pitchFamily="34" charset="0"/>
              </a:rPr>
              <a:t>GPO </a:t>
            </a:r>
            <a:r>
              <a:rPr lang="hr-HR" sz="2400" dirty="0" smtClean="0">
                <a:latin typeface="Segoe UI" pitchFamily="34" charset="0"/>
                <a:ea typeface="Segoe UI" pitchFamily="34" charset="0"/>
                <a:cs typeface="Segoe UI" pitchFamily="34" charset="0"/>
              </a:rPr>
              <a:t>kontejner</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Modificira se pomoću </a:t>
            </a:r>
            <a:r>
              <a:rPr lang="en-US" sz="2400" dirty="0" smtClean="0">
                <a:latin typeface="Segoe UI" pitchFamily="34" charset="0"/>
                <a:ea typeface="Segoe UI" pitchFamily="34" charset="0"/>
                <a:cs typeface="Segoe UI" pitchFamily="34" charset="0"/>
              </a:rPr>
              <a:t>GPME</a:t>
            </a:r>
          </a:p>
          <a:p>
            <a:pPr lvl="1">
              <a:buFont typeface="Arial" pitchFamily="34" charset="0"/>
              <a:buChar char="•"/>
            </a:pPr>
            <a:r>
              <a:rPr lang="hr-HR" sz="2400" dirty="0" smtClean="0">
                <a:latin typeface="Segoe UI" pitchFamily="34" charset="0"/>
                <a:ea typeface="Segoe UI" pitchFamily="34" charset="0"/>
                <a:cs typeface="Segoe UI" pitchFamily="34" charset="0"/>
              </a:rPr>
              <a:t>Primjenjuje se na specifičnu točku u hijerarhiji </a:t>
            </a:r>
            <a:r>
              <a:rPr lang="en-GB" sz="2400" dirty="0" smtClean="0">
                <a:latin typeface="Segoe UI" pitchFamily="34" charset="0"/>
                <a:ea typeface="Segoe UI" pitchFamily="34" charset="0"/>
                <a:cs typeface="Segoe UI" pitchFamily="34" charset="0"/>
              </a:rPr>
              <a:t>AD</a:t>
            </a:r>
            <a:r>
              <a:rPr lang="hr-HR" sz="2400" dirty="0" smtClean="0">
                <a:latin typeface="Segoe UI" pitchFamily="34" charset="0"/>
                <a:ea typeface="Segoe UI" pitchFamily="34" charset="0"/>
                <a:cs typeface="Segoe UI" pitchFamily="34" charset="0"/>
              </a:rPr>
              <a:t>-a</a:t>
            </a:r>
            <a:endParaRPr lang="en-GB" sz="2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9118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GPO </a:t>
            </a:r>
            <a:r>
              <a:rPr lang="hr-HR" dirty="0" smtClean="0"/>
              <a:t>doseg</a:t>
            </a:r>
            <a:endParaRPr lang="en-US" dirty="0"/>
          </a:p>
        </p:txBody>
      </p:sp>
      <p:sp>
        <p:nvSpPr>
          <p:cNvPr id="4" name="Content Placeholder 2"/>
          <p:cNvSpPr>
            <a:spLocks noGrp="1"/>
          </p:cNvSpPr>
          <p:nvPr/>
        </p:nvSpPr>
        <p:spPr bwMode="auto">
          <a:xfrm>
            <a:off x="252413" y="19812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800" dirty="0" smtClean="0">
                <a:latin typeface="Segoe UI" pitchFamily="34" charset="0"/>
                <a:ea typeface="Segoe UI" pitchFamily="34" charset="0"/>
                <a:cs typeface="Segoe UI" pitchFamily="34" charset="0"/>
              </a:rPr>
              <a:t>Doseg </a:t>
            </a:r>
            <a:r>
              <a:rPr lang="en-US" sz="2800" dirty="0" smtClean="0">
                <a:latin typeface="Segoe UI" pitchFamily="34" charset="0"/>
                <a:ea typeface="Segoe UI" pitchFamily="34" charset="0"/>
                <a:cs typeface="Segoe UI" pitchFamily="34" charset="0"/>
              </a:rPr>
              <a:t>GPO </a:t>
            </a:r>
            <a:r>
              <a:rPr lang="hr-HR" sz="2800" dirty="0" smtClean="0">
                <a:latin typeface="Segoe UI" pitchFamily="34" charset="0"/>
                <a:ea typeface="Segoe UI" pitchFamily="34" charset="0"/>
                <a:cs typeface="Segoe UI" pitchFamily="34" charset="0"/>
              </a:rPr>
              <a:t>je skup korisnika i računala</a:t>
            </a:r>
            <a:r>
              <a:rPr lang="en-US" sz="2800" dirty="0" smtClean="0">
                <a:latin typeface="Segoe UI" pitchFamily="34" charset="0"/>
                <a:ea typeface="Segoe UI" pitchFamily="34" charset="0"/>
                <a:cs typeface="Segoe UI" pitchFamily="34" charset="0"/>
              </a:rPr>
              <a:t> </a:t>
            </a:r>
            <a:r>
              <a:rPr lang="hr-HR" sz="2800" dirty="0" smtClean="0">
                <a:latin typeface="Segoe UI" pitchFamily="34" charset="0"/>
                <a:ea typeface="Segoe UI" pitchFamily="34" charset="0"/>
                <a:cs typeface="Segoe UI" pitchFamily="34" charset="0"/>
              </a:rPr>
              <a:t>koji će primijeniti postavke tog </a:t>
            </a:r>
            <a:r>
              <a:rPr lang="en-US" sz="2800" dirty="0" smtClean="0">
                <a:latin typeface="Segoe UI" pitchFamily="34" charset="0"/>
                <a:ea typeface="Segoe UI" pitchFamily="34" charset="0"/>
                <a:cs typeface="Segoe UI" pitchFamily="34" charset="0"/>
              </a:rPr>
              <a:t> GPO. </a:t>
            </a:r>
            <a:r>
              <a:rPr lang="hr-HR" sz="2800" dirty="0" smtClean="0">
                <a:latin typeface="Segoe UI" pitchFamily="34" charset="0"/>
                <a:ea typeface="Segoe UI" pitchFamily="34" charset="0"/>
                <a:cs typeface="Segoe UI" pitchFamily="34" charset="0"/>
              </a:rPr>
              <a:t>Doseg GPO možemo kontrolirati na nekoliko načina</a:t>
            </a:r>
            <a:r>
              <a:rPr lang="en-US" sz="2800" dirty="0" smtClean="0">
                <a:latin typeface="Segoe UI" pitchFamily="34" charset="0"/>
                <a:ea typeface="Segoe UI" pitchFamily="34" charset="0"/>
                <a:cs typeface="Segoe UI" pitchFamily="34" charset="0"/>
              </a:rPr>
              <a:t>:</a:t>
            </a:r>
          </a:p>
          <a:p>
            <a:pPr lvl="1">
              <a:buFont typeface="Arial" pitchFamily="34" charset="0"/>
              <a:buChar char="•"/>
            </a:pPr>
            <a:r>
              <a:rPr lang="hr-HR" sz="2400" dirty="0" smtClean="0">
                <a:latin typeface="Segoe UI" pitchFamily="34" charset="0"/>
                <a:ea typeface="Segoe UI" pitchFamily="34" charset="0"/>
                <a:cs typeface="Segoe UI" pitchFamily="34" charset="0"/>
              </a:rPr>
              <a:t>Postaviti GPO na kontejner, na primjer neki OU</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Filtriranjem sigurnosnih postavki</a:t>
            </a:r>
            <a:endParaRPr lang="en-US" sz="2400" dirty="0" smtClean="0">
              <a:latin typeface="Segoe UI" pitchFamily="34" charset="0"/>
              <a:ea typeface="Segoe UI" pitchFamily="34" charset="0"/>
              <a:cs typeface="Segoe UI" pitchFamily="34" charset="0"/>
            </a:endParaRPr>
          </a:p>
          <a:p>
            <a:pPr lvl="1">
              <a:buFont typeface="Arial" pitchFamily="34" charset="0"/>
              <a:buChar char="•"/>
            </a:pPr>
            <a:r>
              <a:rPr lang="hr-HR" sz="2400" dirty="0" smtClean="0">
                <a:latin typeface="Segoe UI" pitchFamily="34" charset="0"/>
                <a:ea typeface="Segoe UI" pitchFamily="34" charset="0"/>
                <a:cs typeface="Segoe UI" pitchFamily="34" charset="0"/>
              </a:rPr>
              <a:t>Filtriranje korištenjem WMI filtera</a:t>
            </a:r>
            <a:endParaRPr lang="en-US" sz="2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7936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Policy Client </a:t>
            </a:r>
            <a:r>
              <a:rPr lang="hr-HR" dirty="0" smtClean="0"/>
              <a:t>i </a:t>
            </a:r>
            <a:r>
              <a:rPr lang="en-US" dirty="0" smtClean="0"/>
              <a:t>Client-Side Extensions</a:t>
            </a:r>
            <a:endParaRPr lang="en-US" dirty="0"/>
          </a:p>
        </p:txBody>
      </p:sp>
      <p:sp>
        <p:nvSpPr>
          <p:cNvPr id="4" name="Content Placeholder 2"/>
          <p:cNvSpPr>
            <a:spLocks noGrp="1"/>
          </p:cNvSpPr>
          <p:nvPr/>
        </p:nvSpPr>
        <p:spPr bwMode="auto">
          <a:xfrm>
            <a:off x="100517" y="1600200"/>
            <a:ext cx="904348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indent="-457200">
              <a:buFont typeface="+mj-lt"/>
              <a:buAutoNum type="arabicPeriod"/>
            </a:pPr>
            <a:r>
              <a:rPr lang="en-US" sz="2400" dirty="0" smtClean="0">
                <a:latin typeface="Segoe UI" pitchFamily="34" charset="0"/>
                <a:ea typeface="Segoe UI" pitchFamily="34" charset="0"/>
                <a:cs typeface="Segoe UI" pitchFamily="34" charset="0"/>
              </a:rPr>
              <a:t>Group Policy </a:t>
            </a:r>
            <a:r>
              <a:rPr lang="hr-HR" sz="2400" dirty="0" smtClean="0">
                <a:latin typeface="Segoe UI" pitchFamily="34" charset="0"/>
                <a:ea typeface="Segoe UI" pitchFamily="34" charset="0"/>
                <a:cs typeface="Segoe UI" pitchFamily="34" charset="0"/>
              </a:rPr>
              <a:t>klijent dohvaća </a:t>
            </a:r>
            <a:r>
              <a:rPr lang="en-US" sz="2400" dirty="0" smtClean="0">
                <a:latin typeface="Segoe UI" pitchFamily="34" charset="0"/>
                <a:ea typeface="Segoe UI" pitchFamily="34" charset="0"/>
                <a:cs typeface="Segoe UI" pitchFamily="34" charset="0"/>
              </a:rPr>
              <a:t>GPO</a:t>
            </a:r>
          </a:p>
          <a:p>
            <a:pPr marL="457200" indent="-457200">
              <a:buFont typeface="+mj-lt"/>
              <a:buAutoNum type="arabicPeriod"/>
            </a:pPr>
            <a:r>
              <a:rPr lang="hr-HR" sz="2400" dirty="0" smtClean="0">
                <a:latin typeface="Segoe UI" pitchFamily="34" charset="0"/>
                <a:ea typeface="Segoe UI" pitchFamily="34" charset="0"/>
                <a:cs typeface="Segoe UI" pitchFamily="34" charset="0"/>
              </a:rPr>
              <a:t>Klijent skida i privremeno sprema</a:t>
            </a:r>
            <a:r>
              <a:rPr lang="en-US" sz="2400" dirty="0" smtClean="0">
                <a:latin typeface="Segoe UI" pitchFamily="34" charset="0"/>
                <a:ea typeface="Segoe UI" pitchFamily="34" charset="0"/>
                <a:cs typeface="Segoe UI" pitchFamily="34" charset="0"/>
              </a:rPr>
              <a:t> GPO</a:t>
            </a:r>
          </a:p>
          <a:p>
            <a:pPr marL="457200" indent="-457200">
              <a:buFont typeface="+mj-lt"/>
              <a:buAutoNum type="arabicPeriod"/>
            </a:pPr>
            <a:r>
              <a:rPr lang="en-US" sz="2400" dirty="0" smtClean="0">
                <a:latin typeface="Segoe UI" pitchFamily="34" charset="0"/>
                <a:ea typeface="Segoe UI" pitchFamily="34" charset="0"/>
                <a:cs typeface="Segoe UI" pitchFamily="34" charset="0"/>
              </a:rPr>
              <a:t>CSE</a:t>
            </a:r>
            <a:r>
              <a:rPr lang="hr-HR" sz="2400" dirty="0" smtClean="0">
                <a:latin typeface="Segoe UI" pitchFamily="34" charset="0"/>
                <a:ea typeface="Segoe UI" pitchFamily="34" charset="0"/>
                <a:cs typeface="Segoe UI" pitchFamily="34" charset="0"/>
              </a:rPr>
              <a:t> procesiraju postavke</a:t>
            </a:r>
            <a:endParaRPr lang="en-US" sz="2400" dirty="0" smtClean="0">
              <a:latin typeface="Segoe UI" pitchFamily="34" charset="0"/>
              <a:ea typeface="Segoe UI" pitchFamily="34" charset="0"/>
              <a:cs typeface="Segoe UI" pitchFamily="34" charset="0"/>
            </a:endParaRPr>
          </a:p>
          <a:p>
            <a:pPr>
              <a:lnSpc>
                <a:spcPct val="90000"/>
              </a:lnSpc>
              <a:buClr>
                <a:schemeClr val="accent2">
                  <a:lumMod val="75000"/>
                </a:schemeClr>
              </a:buClr>
              <a:buSzPct val="80000"/>
              <a:defRPr/>
            </a:pPr>
            <a:r>
              <a:rPr lang="en-US" sz="2800" dirty="0" smtClean="0">
                <a:latin typeface="Segoe UI" pitchFamily="34" charset="0"/>
                <a:ea typeface="Segoe UI" pitchFamily="34" charset="0"/>
                <a:cs typeface="Segoe UI" pitchFamily="34" charset="0"/>
              </a:rPr>
              <a:t>Policy </a:t>
            </a:r>
            <a:r>
              <a:rPr lang="hr-HR" sz="2800" dirty="0" smtClean="0">
                <a:latin typeface="Segoe UI" pitchFamily="34" charset="0"/>
                <a:ea typeface="Segoe UI" pitchFamily="34" charset="0"/>
                <a:cs typeface="Segoe UI" pitchFamily="34" charset="0"/>
              </a:rPr>
              <a:t>postavke u </a:t>
            </a:r>
            <a:r>
              <a:rPr lang="en-US" sz="2800" dirty="0" smtClean="0">
                <a:latin typeface="Segoe UI" pitchFamily="34" charset="0"/>
                <a:ea typeface="Segoe UI" pitchFamily="34" charset="0"/>
                <a:cs typeface="Segoe UI" pitchFamily="34" charset="0"/>
              </a:rPr>
              <a:t>Computer Configuration </a:t>
            </a:r>
            <a:r>
              <a:rPr lang="hr-HR" sz="2800" dirty="0" smtClean="0">
                <a:latin typeface="Segoe UI" pitchFamily="34" charset="0"/>
                <a:ea typeface="Segoe UI" pitchFamily="34" charset="0"/>
                <a:cs typeface="Segoe UI" pitchFamily="34" charset="0"/>
              </a:rPr>
              <a:t>čvoru se primjenjuju</a:t>
            </a:r>
            <a:r>
              <a:rPr lang="en-US" sz="2800" dirty="0" smtClean="0">
                <a:latin typeface="Segoe UI" pitchFamily="34" charset="0"/>
                <a:ea typeface="Segoe UI" pitchFamily="34" charset="0"/>
                <a:cs typeface="Segoe UI" pitchFamily="34" charset="0"/>
              </a:rPr>
              <a:t> </a:t>
            </a:r>
            <a:r>
              <a:rPr lang="hr-HR" sz="2800" dirty="0" smtClean="0">
                <a:latin typeface="Segoe UI" pitchFamily="34" charset="0"/>
                <a:ea typeface="Segoe UI" pitchFamily="34" charset="0"/>
                <a:cs typeface="Segoe UI" pitchFamily="34" charset="0"/>
              </a:rPr>
              <a:t>prilikom pokretanja računala i svakih </a:t>
            </a:r>
            <a:r>
              <a:rPr lang="en-US" sz="2800" dirty="0" smtClean="0">
                <a:latin typeface="Segoe UI" pitchFamily="34" charset="0"/>
                <a:ea typeface="Segoe UI" pitchFamily="34" charset="0"/>
                <a:cs typeface="Segoe UI" pitchFamily="34" charset="0"/>
              </a:rPr>
              <a:t>90–120 </a:t>
            </a:r>
            <a:r>
              <a:rPr lang="en-US" sz="2800" dirty="0" err="1" smtClean="0">
                <a:latin typeface="Segoe UI" pitchFamily="34" charset="0"/>
                <a:ea typeface="Segoe UI" pitchFamily="34" charset="0"/>
                <a:cs typeface="Segoe UI" pitchFamily="34" charset="0"/>
              </a:rPr>
              <a:t>minut</a:t>
            </a:r>
            <a:r>
              <a:rPr lang="hr-HR" sz="2800" dirty="0" smtClean="0">
                <a:latin typeface="Segoe UI" pitchFamily="34" charset="0"/>
                <a:ea typeface="Segoe UI" pitchFamily="34" charset="0"/>
                <a:cs typeface="Segoe UI" pitchFamily="34" charset="0"/>
              </a:rPr>
              <a:t>a</a:t>
            </a:r>
            <a:r>
              <a:rPr lang="en-US" sz="2800" dirty="0" smtClean="0">
                <a:latin typeface="Segoe UI" pitchFamily="34" charset="0"/>
                <a:ea typeface="Segoe UI" pitchFamily="34" charset="0"/>
                <a:cs typeface="Segoe UI" pitchFamily="34" charset="0"/>
              </a:rPr>
              <a:t> </a:t>
            </a:r>
            <a:r>
              <a:rPr lang="hr-HR" sz="2800" dirty="0" smtClean="0">
                <a:latin typeface="Segoe UI" pitchFamily="34" charset="0"/>
                <a:ea typeface="Segoe UI" pitchFamily="34" charset="0"/>
                <a:cs typeface="Segoe UI" pitchFamily="34" charset="0"/>
              </a:rPr>
              <a:t>nakon toga</a:t>
            </a:r>
            <a:endParaRPr lang="en-US" sz="2400" dirty="0" smtClean="0">
              <a:latin typeface="Segoe UI" pitchFamily="34" charset="0"/>
              <a:ea typeface="Segoe UI" pitchFamily="34" charset="0"/>
              <a:cs typeface="Segoe UI" pitchFamily="34" charset="0"/>
            </a:endParaRPr>
          </a:p>
          <a:p>
            <a:pPr>
              <a:lnSpc>
                <a:spcPct val="90000"/>
              </a:lnSpc>
              <a:buClr>
                <a:schemeClr val="accent2">
                  <a:lumMod val="75000"/>
                </a:schemeClr>
              </a:buClr>
              <a:buSzPct val="80000"/>
              <a:defRPr/>
            </a:pPr>
            <a:r>
              <a:rPr lang="en-US" sz="2800" dirty="0" smtClean="0">
                <a:latin typeface="Segoe UI" pitchFamily="34" charset="0"/>
                <a:ea typeface="Segoe UI" pitchFamily="34" charset="0"/>
                <a:cs typeface="Segoe UI" pitchFamily="34" charset="0"/>
              </a:rPr>
              <a:t>User Configuration policy </a:t>
            </a:r>
            <a:r>
              <a:rPr lang="hr-HR" sz="2800" dirty="0" smtClean="0">
                <a:latin typeface="Segoe UI" pitchFamily="34" charset="0"/>
                <a:ea typeface="Segoe UI" pitchFamily="34" charset="0"/>
                <a:cs typeface="Segoe UI" pitchFamily="34" charset="0"/>
              </a:rPr>
              <a:t>postavke se primjenjuju prilikom prijave korisnika na računalo i svakih </a:t>
            </a:r>
            <a:r>
              <a:rPr lang="en-US" sz="2800" dirty="0" smtClean="0">
                <a:latin typeface="Segoe UI" pitchFamily="34" charset="0"/>
                <a:ea typeface="Segoe UI" pitchFamily="34" charset="0"/>
                <a:cs typeface="Segoe UI" pitchFamily="34" charset="0"/>
              </a:rPr>
              <a:t>90–120 </a:t>
            </a:r>
            <a:r>
              <a:rPr lang="hr-HR" sz="2800" dirty="0" smtClean="0">
                <a:latin typeface="Segoe UI" pitchFamily="34" charset="0"/>
                <a:ea typeface="Segoe UI" pitchFamily="34" charset="0"/>
                <a:cs typeface="Segoe UI" pitchFamily="34" charset="0"/>
              </a:rPr>
              <a:t>minuta nakon toga</a:t>
            </a:r>
            <a:endParaRPr lang="en-US" sz="2800" dirty="0" smtClean="0">
              <a:latin typeface="Segoe UI" pitchFamily="34" charset="0"/>
              <a:ea typeface="Segoe UI" pitchFamily="34" charset="0"/>
              <a:cs typeface="Segoe UI" pitchFamily="34" charset="0"/>
            </a:endParaRPr>
          </a:p>
          <a:p>
            <a:endParaRPr lang="en-US"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3159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5" name="Rectangle 4"/>
          <p:cNvSpPr/>
          <p:nvPr/>
        </p:nvSpPr>
        <p:spPr>
          <a:xfrm>
            <a:off x="1928794" y="1714488"/>
            <a:ext cx="5000660" cy="4508927"/>
          </a:xfrm>
          <a:prstGeom prst="rect">
            <a:avLst/>
          </a:prstGeom>
          <a:noFill/>
        </p:spPr>
        <p:txBody>
          <a:bodyPr wrap="square" lIns="91440" tIns="45720" rIns="91440" bIns="45720">
            <a:spAutoFit/>
          </a:bodyPr>
          <a:lstStyle/>
          <a:p>
            <a:pPr algn="ctr"/>
            <a:r>
              <a:rPr lang="hr-HR" sz="287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endParaRPr lang="hr-HR" sz="287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326765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name="56939ee9-cb7a-40fe-927f-a4e60bd476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 DS </a:t>
            </a:r>
            <a:r>
              <a:rPr lang="hr-HR" dirty="0" smtClean="0"/>
              <a:t>administracijski alati</a:t>
            </a:r>
            <a:endParaRPr lang="en-CA" dirty="0"/>
          </a:p>
        </p:txBody>
      </p:sp>
      <p:sp>
        <p:nvSpPr>
          <p:cNvPr id="4" name="Rounded Rectangle 3"/>
          <p:cNvSpPr>
            <a:spLocks noChangeArrowheads="1"/>
          </p:cNvSpPr>
          <p:nvPr/>
        </p:nvSpPr>
        <p:spPr bwMode="auto">
          <a:xfrm>
            <a:off x="472299" y="1752600"/>
            <a:ext cx="8407021" cy="51720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hr-HR" sz="2200" dirty="0" smtClean="0">
                <a:latin typeface="Segoe" pitchFamily="34" charset="0"/>
              </a:rPr>
              <a:t>Da bi upravljali </a:t>
            </a:r>
            <a:r>
              <a:rPr lang="en-US" sz="2200" dirty="0" smtClean="0">
                <a:latin typeface="Segoe" pitchFamily="34" charset="0"/>
              </a:rPr>
              <a:t>AD DS </a:t>
            </a:r>
            <a:r>
              <a:rPr lang="hr-HR" sz="2200" dirty="0" smtClean="0">
                <a:latin typeface="Segoe" pitchFamily="34" charset="0"/>
              </a:rPr>
              <a:t>objektima</a:t>
            </a:r>
            <a:r>
              <a:rPr lang="en-US" sz="2200" dirty="0" smtClean="0">
                <a:latin typeface="Segoe" pitchFamily="34" charset="0"/>
              </a:rPr>
              <a:t>, </a:t>
            </a:r>
            <a:r>
              <a:rPr lang="hr-HR" sz="2200" dirty="0" smtClean="0">
                <a:latin typeface="Segoe" pitchFamily="34" charset="0"/>
              </a:rPr>
              <a:t>možemo koristit </a:t>
            </a:r>
            <a:r>
              <a:rPr lang="hr-HR" sz="2200" dirty="0" err="1" smtClean="0">
                <a:latin typeface="Segoe" pitchFamily="34" charset="0"/>
              </a:rPr>
              <a:t>isljedeće</a:t>
            </a:r>
            <a:r>
              <a:rPr lang="hr-HR" sz="2200" dirty="0" smtClean="0">
                <a:latin typeface="Segoe" pitchFamily="34" charset="0"/>
              </a:rPr>
              <a:t> GUI alate</a:t>
            </a:r>
            <a:r>
              <a:rPr lang="en-US" sz="2200" dirty="0" smtClean="0">
                <a:latin typeface="Segoe" pitchFamily="34" charset="0"/>
              </a:rPr>
              <a:t>:</a:t>
            </a:r>
          </a:p>
          <a:p>
            <a:pPr algn="l"/>
            <a:endParaRPr lang="en-US" sz="2200" dirty="0" smtClean="0">
              <a:latin typeface="Segoe" pitchFamily="34" charset="0"/>
            </a:endParaRPr>
          </a:p>
          <a:p>
            <a:pPr algn="l"/>
            <a:endParaRPr lang="en-US" sz="2200" dirty="0">
              <a:latin typeface="Segoe" pitchFamily="34" charset="0"/>
            </a:endParaRPr>
          </a:p>
          <a:p>
            <a:pPr algn="l"/>
            <a:endParaRPr lang="en-US" sz="2200" dirty="0" smtClean="0">
              <a:latin typeface="Segoe" pitchFamily="34" charset="0"/>
            </a:endParaRPr>
          </a:p>
          <a:p>
            <a:pPr algn="l"/>
            <a:endParaRPr lang="en-US" sz="2200" dirty="0">
              <a:latin typeface="Segoe" pitchFamily="34" charset="0"/>
            </a:endParaRPr>
          </a:p>
          <a:p>
            <a:pPr algn="l"/>
            <a:endParaRPr lang="en-US" sz="2200" dirty="0">
              <a:latin typeface="Segoe" pitchFamily="34" charset="0"/>
            </a:endParaRPr>
          </a:p>
          <a:p>
            <a:r>
              <a:rPr lang="hr-HR" sz="2200" dirty="0" smtClean="0">
                <a:latin typeface="Segoe" pitchFamily="34" charset="0"/>
              </a:rPr>
              <a:t>Možemo koristit ii sljedeće CLI alate</a:t>
            </a:r>
            <a:r>
              <a:rPr lang="en-US" sz="2200" dirty="0" smtClean="0">
                <a:latin typeface="Segoe" pitchFamily="34" charset="0"/>
              </a:rPr>
              <a:t>:</a:t>
            </a:r>
            <a:endParaRPr lang="en-US" sz="2200" dirty="0">
              <a:latin typeface="Segoe" pitchFamily="34" charset="0"/>
            </a:endParaRPr>
          </a:p>
          <a:p>
            <a:pPr algn="l"/>
            <a:endParaRPr lang="en-US" sz="2200" dirty="0">
              <a:latin typeface="Segoe" pitchFamily="34" charset="0"/>
            </a:endParaRPr>
          </a:p>
        </p:txBody>
      </p:sp>
      <p:sp>
        <p:nvSpPr>
          <p:cNvPr id="5" name="Rounded Rectangle 4"/>
          <p:cNvSpPr>
            <a:spLocks noChangeArrowheads="1"/>
          </p:cNvSpPr>
          <p:nvPr/>
        </p:nvSpPr>
        <p:spPr bwMode="auto">
          <a:xfrm>
            <a:off x="1040127" y="2614613"/>
            <a:ext cx="7248525" cy="676275"/>
          </a:xfrm>
          <a:prstGeom prst="roundRect">
            <a:avLst>
              <a:gd name="adj" fmla="val 4167"/>
            </a:avLst>
          </a:prstGeom>
          <a:noFill/>
          <a:ln w="9525" algn="ctr">
            <a:noFill/>
            <a:round/>
            <a:headEnd/>
            <a:tailEnd/>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Active Directory Administration snap-in</a:t>
            </a:r>
            <a:r>
              <a:rPr lang="hr-HR" sz="2200" dirty="0" smtClean="0">
                <a:latin typeface="Segoe" pitchFamily="34" charset="0"/>
              </a:rPr>
              <a:t>ove</a:t>
            </a:r>
            <a:endParaRPr lang="en-US" sz="2200" dirty="0">
              <a:latin typeface="Segoe" pitchFamily="34" charset="0"/>
            </a:endParaRPr>
          </a:p>
        </p:txBody>
      </p:sp>
      <p:sp>
        <p:nvSpPr>
          <p:cNvPr id="6" name="Rounded Rectangle 5"/>
          <p:cNvSpPr>
            <a:spLocks noChangeArrowheads="1"/>
          </p:cNvSpPr>
          <p:nvPr/>
        </p:nvSpPr>
        <p:spPr bwMode="auto">
          <a:xfrm>
            <a:off x="1036952" y="3229368"/>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Active Directory Administrative Center</a:t>
            </a:r>
            <a:endParaRPr lang="en-US" sz="2200" dirty="0">
              <a:latin typeface="Segoe" pitchFamily="34" charset="0"/>
            </a:endParaRPr>
          </a:p>
        </p:txBody>
      </p:sp>
      <p:sp>
        <p:nvSpPr>
          <p:cNvPr id="7" name="Rounded Rectangle 6"/>
          <p:cNvSpPr>
            <a:spLocks noChangeArrowheads="1"/>
          </p:cNvSpPr>
          <p:nvPr/>
        </p:nvSpPr>
        <p:spPr bwMode="auto">
          <a:xfrm>
            <a:off x="738502" y="4459288"/>
            <a:ext cx="7834312" cy="466725"/>
          </a:xfrm>
          <a:prstGeom prst="roundRect">
            <a:avLst>
              <a:gd name="adj" fmla="val 4167"/>
            </a:avLst>
          </a:prstGeom>
          <a:noFill/>
          <a:ln>
            <a:noFill/>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sz="2200" dirty="0">
              <a:latin typeface="Segoe" pitchFamily="34" charset="0"/>
            </a:endParaRPr>
          </a:p>
        </p:txBody>
      </p:sp>
      <p:sp>
        <p:nvSpPr>
          <p:cNvPr id="8" name="Rounded Rectangle 7"/>
          <p:cNvSpPr>
            <a:spLocks noChangeArrowheads="1"/>
          </p:cNvSpPr>
          <p:nvPr/>
        </p:nvSpPr>
        <p:spPr bwMode="auto">
          <a:xfrm>
            <a:off x="1046477" y="4730715"/>
            <a:ext cx="7248525" cy="676275"/>
          </a:xfrm>
          <a:prstGeom prst="roundRect">
            <a:avLst>
              <a:gd name="adj" fmla="val 4167"/>
            </a:avLst>
          </a:prstGeom>
          <a:noFill/>
          <a:ln w="9525" algn="ctr">
            <a:noFill/>
            <a:round/>
            <a:headEnd/>
            <a:tailEnd/>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Windows PowerShell</a:t>
            </a:r>
            <a:r>
              <a:rPr lang="hr-HR" sz="2200" dirty="0" smtClean="0">
                <a:latin typeface="Segoe" pitchFamily="34" charset="0"/>
              </a:rPr>
              <a:t> AD modul</a:t>
            </a:r>
            <a:endParaRPr lang="en-US" sz="2200" dirty="0">
              <a:latin typeface="Segoe" pitchFamily="34" charset="0"/>
            </a:endParaRPr>
          </a:p>
        </p:txBody>
      </p:sp>
      <p:sp>
        <p:nvSpPr>
          <p:cNvPr id="9" name="Rounded Rectangle 8"/>
          <p:cNvSpPr>
            <a:spLocks noChangeArrowheads="1"/>
          </p:cNvSpPr>
          <p:nvPr/>
        </p:nvSpPr>
        <p:spPr bwMode="auto">
          <a:xfrm>
            <a:off x="1043302" y="5314014"/>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Directory Service </a:t>
            </a:r>
            <a:r>
              <a:rPr lang="hr-HR" sz="2200" dirty="0" smtClean="0">
                <a:latin typeface="Segoe" pitchFamily="34" charset="0"/>
              </a:rPr>
              <a:t>komande</a:t>
            </a:r>
            <a:endParaRPr lang="en-US" sz="2200" dirty="0">
              <a:latin typeface="Segoe"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398716"/>
            <a:ext cx="1914525" cy="1743075"/>
          </a:xfrm>
          <a:prstGeom prst="rect">
            <a:avLst/>
          </a:prstGeom>
          <a:noFill/>
          <a:ln>
            <a:noFill/>
          </a:ln>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9701" y="4469609"/>
            <a:ext cx="1347817" cy="1198485"/>
          </a:xfrm>
          <a:prstGeom prst="rect">
            <a:avLst/>
          </a:prstGeom>
          <a:noFill/>
          <a:ln>
            <a:noFill/>
          </a:ln>
          <a:effectLst/>
        </p:spPr>
      </p:pic>
    </p:spTree>
    <p:extLst>
      <p:ext uri="{BB962C8B-B14F-4D97-AF65-F5344CB8AC3E}">
        <p14:creationId xmlns:p14="http://schemas.microsoft.com/office/powerpoint/2010/main" val="1005731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17ca41f9-d6ac-477a-b02f-4c462792a8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Kreiranje korisničkih računa</a:t>
            </a:r>
            <a:endParaRPr lang="en-CA" dirty="0"/>
          </a:p>
        </p:txBody>
      </p:sp>
      <p:pic>
        <p:nvPicPr>
          <p:cNvPr id="4" name="Picture 3" descr="Screenshot from the Active Directory Administrative Center, showing the Create User dialog box." title="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7002420" cy="525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77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f0e2c9d3-d218-4027-b11d-c5fce246a8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Konfiguriranje atributa</a:t>
            </a:r>
            <a:endParaRPr lang="en-CA" dirty="0"/>
          </a:p>
        </p:txBody>
      </p:sp>
      <p:pic>
        <p:nvPicPr>
          <p:cNvPr id="4" name="Picture 3" descr="Screenshot of the Active Directory Administrative Center, with a Logon Hours dialog box displaying in front of a user account Properties dialog box." title="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53495"/>
            <a:ext cx="7468543" cy="559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581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5c393ca8-7fd3-4e00-9ec9-2c52c8680d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Kreiranje korisničkih profila</a:t>
            </a:r>
            <a:endParaRPr lang="en-CA" dirty="0"/>
          </a:p>
        </p:txBody>
      </p:sp>
      <p:pic>
        <p:nvPicPr>
          <p:cNvPr id="4" name="Picture 3" descr="Screenshot of the Active Directory Administrative Center, with the Profile section of a user account Properties dialog box. The Profile path and Home folder fields are populated with the UNC path \\lon-dc1\USERDATA\Ed\Profile and \\lon-dc1\USERDATA\Ed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41438"/>
            <a:ext cx="7155504" cy="549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610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fa5b7849-0de3-411d-9c71-95449cc44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Upravljanje grupama</a:t>
            </a:r>
            <a:endParaRPr lang="en-CA" dirty="0"/>
          </a:p>
        </p:txBody>
      </p:sp>
      <p:sp>
        <p:nvSpPr>
          <p:cNvPr id="3" name="Text Placeholder 2"/>
          <p:cNvSpPr>
            <a:spLocks noGrp="1"/>
          </p:cNvSpPr>
          <p:nvPr>
            <p:ph type="body" idx="1"/>
          </p:nvPr>
        </p:nvSpPr>
        <p:spPr/>
        <p:txBody>
          <a:bodyPr/>
          <a:lstStyle/>
          <a:p>
            <a:r>
              <a:rPr lang="hr-HR" dirty="0" smtClean="0"/>
              <a:t>Tipovi grupa</a:t>
            </a:r>
            <a:r>
              <a:rPr lang="en-CA" dirty="0" smtClean="0"/>
              <a:t>
</a:t>
            </a:r>
            <a:r>
              <a:rPr lang="hr-HR" dirty="0" smtClean="0"/>
              <a:t>Doseg grupa</a:t>
            </a:r>
            <a:r>
              <a:rPr lang="en-CA" dirty="0" smtClean="0"/>
              <a:t>
</a:t>
            </a:r>
            <a:r>
              <a:rPr lang="hr-HR" dirty="0" smtClean="0"/>
              <a:t>Upravljanje grupama</a:t>
            </a:r>
            <a:r>
              <a:rPr lang="en-CA" dirty="0" smtClean="0"/>
              <a:t>
Default</a:t>
            </a:r>
            <a:r>
              <a:rPr lang="hr-HR" dirty="0" smtClean="0"/>
              <a:t>ne</a:t>
            </a:r>
            <a:r>
              <a:rPr lang="en-CA" dirty="0" smtClean="0"/>
              <a:t> </a:t>
            </a:r>
            <a:r>
              <a:rPr lang="en-CA" dirty="0" err="1" smtClean="0"/>
              <a:t>Grup</a:t>
            </a:r>
            <a:r>
              <a:rPr lang="hr-HR" dirty="0" smtClean="0"/>
              <a:t>e</a:t>
            </a:r>
            <a:r>
              <a:rPr lang="en-CA" dirty="0" smtClean="0"/>
              <a:t>
</a:t>
            </a:r>
            <a:r>
              <a:rPr lang="hr-HR" dirty="0" smtClean="0"/>
              <a:t>Specijalni identiteti</a:t>
            </a:r>
            <a:endParaRPr lang="en-CA" dirty="0"/>
          </a:p>
        </p:txBody>
      </p:sp>
    </p:spTree>
    <p:extLst>
      <p:ext uri="{BB962C8B-B14F-4D97-AF65-F5344CB8AC3E}">
        <p14:creationId xmlns:p14="http://schemas.microsoft.com/office/powerpoint/2010/main" val="1156188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c0aa0134-8f2e-4e2a-9274-cd5e251db9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Tipovi grupa</a:t>
            </a:r>
            <a:endParaRPr lang="en-CA" dirty="0"/>
          </a:p>
        </p:txBody>
      </p:sp>
      <p:sp>
        <p:nvSpPr>
          <p:cNvPr id="4" name="Content Placeholder 2"/>
          <p:cNvSpPr>
            <a:spLocks noGrp="1"/>
          </p:cNvSpPr>
          <p:nvPr/>
        </p:nvSpPr>
        <p:spPr bwMode="auto">
          <a:xfrm>
            <a:off x="406957" y="1880380"/>
            <a:ext cx="561284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dirty="0" smtClean="0"/>
              <a:t>Distribucijske grupe</a:t>
            </a:r>
            <a:endParaRPr lang="en-US" dirty="0" smtClean="0"/>
          </a:p>
          <a:p>
            <a:pPr lvl="1"/>
            <a:r>
              <a:rPr lang="hr-HR" dirty="0" smtClean="0"/>
              <a:t>Koriste se samo s e-mail aplikacijama</a:t>
            </a:r>
            <a:endParaRPr lang="en-US" dirty="0" smtClean="0"/>
          </a:p>
          <a:p>
            <a:pPr lvl="1"/>
            <a:r>
              <a:rPr lang="hr-HR" dirty="0" smtClean="0"/>
              <a:t>Nemaju SID i ne mogu im se dodjeljivati dozvole</a:t>
            </a:r>
            <a:endParaRPr lang="en-US" dirty="0" smtClean="0"/>
          </a:p>
          <a:p>
            <a:endParaRPr lang="en-US" dirty="0" smtClean="0"/>
          </a:p>
          <a:p>
            <a:r>
              <a:rPr lang="hr-HR" dirty="0" smtClean="0"/>
              <a:t>Sigurnosne grupe</a:t>
            </a:r>
            <a:endParaRPr lang="en-US" dirty="0" smtClean="0"/>
          </a:p>
          <a:p>
            <a:pPr lvl="1"/>
            <a:r>
              <a:rPr lang="hr-HR" dirty="0" smtClean="0"/>
              <a:t>Sigurnosni principal s SID-om, mogu ime se dodjeljivati dozvole</a:t>
            </a:r>
            <a:endParaRPr lang="en-US" dirty="0" smtClean="0"/>
          </a:p>
          <a:p>
            <a:pPr lvl="1"/>
            <a:r>
              <a:rPr lang="hr-HR" dirty="0" smtClean="0"/>
              <a:t>Mogu se koristit i kao e-mail grupe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828800"/>
            <a:ext cx="2168014" cy="17030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4176300"/>
            <a:ext cx="2168014" cy="1703053"/>
          </a:xfrm>
          <a:prstGeom prst="rect">
            <a:avLst/>
          </a:prstGeom>
        </p:spPr>
      </p:pic>
    </p:spTree>
    <p:extLst>
      <p:ext uri="{BB962C8B-B14F-4D97-AF65-F5344CB8AC3E}">
        <p14:creationId xmlns:p14="http://schemas.microsoft.com/office/powerpoint/2010/main" val="2838141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dlozak_za_prezentacij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78BBE768C958449D0126F32E220920" ma:contentTypeVersion="0" ma:contentTypeDescription="Create a new document." ma:contentTypeScope="" ma:versionID="b55894aaec1395dc64947d8b200f09ee">
  <xsd:schema xmlns:xsd="http://www.w3.org/2001/XMLSchema" xmlns:xs="http://www.w3.org/2001/XMLSchema" xmlns:p="http://schemas.microsoft.com/office/2006/metadata/properties" targetNamespace="http://schemas.microsoft.com/office/2006/metadata/properties" ma:root="true" ma:fieldsID="122ac0e38c62c2488316b89fab44492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962AC8-8806-4129-A86F-232DFD5055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CE778F-EFAD-4B36-BA40-82992531BCF9}">
  <ds:schemaRefs>
    <ds:schemaRef ds:uri="http://schemas.microsoft.com/sharepoint/v3/contenttype/forms"/>
  </ds:schemaRefs>
</ds:datastoreItem>
</file>

<file path=customXml/itemProps3.xml><?xml version="1.0" encoding="utf-8"?>
<ds:datastoreItem xmlns:ds="http://schemas.openxmlformats.org/officeDocument/2006/customXml" ds:itemID="{4B0A8918-8B03-47EE-B9DE-D108AEDFC8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564</TotalTime>
  <Words>4428</Words>
  <Application>Microsoft Office PowerPoint</Application>
  <PresentationFormat>On-screen Show (4:3)</PresentationFormat>
  <Paragraphs>518</Paragraphs>
  <Slides>37</Slides>
  <Notes>36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Wingdings</vt:lpstr>
      <vt:lpstr>Segoe UI</vt:lpstr>
      <vt:lpstr>Courier New</vt:lpstr>
      <vt:lpstr>Wingdings 2</vt:lpstr>
      <vt:lpstr>Georgia</vt:lpstr>
      <vt:lpstr>Symbol</vt:lpstr>
      <vt:lpstr>Arial</vt:lpstr>
      <vt:lpstr>Verdana</vt:lpstr>
      <vt:lpstr>Lucida Sans Typewriter</vt:lpstr>
      <vt:lpstr>Trebuchet MS</vt:lpstr>
      <vt:lpstr>Calibri</vt:lpstr>
      <vt:lpstr>Segoe</vt:lpstr>
      <vt:lpstr>Times New Roman</vt:lpstr>
      <vt:lpstr>Predlozak_za_prezentacije</vt:lpstr>
      <vt:lpstr>Upravljanje objektima Active Directory servisa</vt:lpstr>
      <vt:lpstr>Sadržaj</vt:lpstr>
      <vt:lpstr>Upravljanje korisničkim računima</vt:lpstr>
      <vt:lpstr>AD DS administracijski alati</vt:lpstr>
      <vt:lpstr>Kreiranje korisničkih računa</vt:lpstr>
      <vt:lpstr>Konfiguriranje atributa</vt:lpstr>
      <vt:lpstr>Kreiranje korisničkih profila</vt:lpstr>
      <vt:lpstr>Upravljanje grupama</vt:lpstr>
      <vt:lpstr>Tipovi grupa</vt:lpstr>
      <vt:lpstr>Doseg grupa</vt:lpstr>
      <vt:lpstr>Upravljanje grupama</vt:lpstr>
      <vt:lpstr>Defaultne Grupe</vt:lpstr>
      <vt:lpstr>Specijalni Identiteti</vt:lpstr>
      <vt:lpstr>Upravljanje kompjuterskim računima</vt:lpstr>
      <vt:lpstr>Što je Computers kontejner?</vt:lpstr>
      <vt:lpstr>Definiranje lokacije kompjuterskih računa</vt:lpstr>
      <vt:lpstr>Kontroliranje dozvola za kreiranje kompjuterskih računa</vt:lpstr>
      <vt:lpstr>Kompjuterski računi i sigurna komunikacija</vt:lpstr>
      <vt:lpstr>Resetiranje sigurne komunikacije</vt:lpstr>
      <vt:lpstr>Kratak pregled domenskih kontrolera</vt:lpstr>
      <vt:lpstr>Što je domenski kontroler?</vt:lpstr>
      <vt:lpstr>Što je Global katalog?</vt:lpstr>
      <vt:lpstr>AD DS proces prijave na domenu</vt:lpstr>
      <vt:lpstr>Što su Operations Masters?</vt:lpstr>
      <vt:lpstr>Instalacija domenskog kontrolera</vt:lpstr>
      <vt:lpstr>Instalacija domenskog kontrolera iz Server Manager konzole</vt:lpstr>
      <vt:lpstr>Instalacija domenskog kontrolera na Core instalaciji operativnog sustava</vt:lpstr>
      <vt:lpstr>Nadogradnja domenskog kontrolera</vt:lpstr>
      <vt:lpstr>Instalacija domenskog kontrolera  korištenjem Install from Media opcije</vt:lpstr>
      <vt:lpstr>Uvod u Group Policy</vt:lpstr>
      <vt:lpstr>Upravljanje konfiguracijama</vt:lpstr>
      <vt:lpstr>Kratko o Group Policies</vt:lpstr>
      <vt:lpstr>Prednosti korištenja Group Policy</vt:lpstr>
      <vt:lpstr>Group Policy Objects</vt:lpstr>
      <vt:lpstr>GPO doseg</vt:lpstr>
      <vt:lpstr>Group Policy Client i Client-Side Extensions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Karin Carlson</dc:creator>
  <cp:lastModifiedBy>Vedran Dakic</cp:lastModifiedBy>
  <cp:revision>29</cp:revision>
  <dcterms:created xsi:type="dcterms:W3CDTF">2012-11-12T01:37:15Z</dcterms:created>
  <dcterms:modified xsi:type="dcterms:W3CDTF">2015-03-19T17:32:23Z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0x0101001678BBE768C958449D0126F32E220920</vt:lpwstr>
  </property>
  <property fmtid="{D5CDD505-2E9C-101B-9397-08002B2CF9AE}" pid="3" name="IsMyDocuments">
    <vt:bool>true</vt:bool>
  </property>
</Properties>
</file>