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4"/>
  </p:sldMasterIdLst>
  <p:notesMasterIdLst>
    <p:notesMasterId r:id="rId35"/>
  </p:notesMasterIdLst>
  <p:sldIdLst>
    <p:sldId id="293" r:id="rId5"/>
    <p:sldId id="257" r:id="rId6"/>
    <p:sldId id="258" r:id="rId7"/>
    <p:sldId id="259" r:id="rId8"/>
    <p:sldId id="260" r:id="rId9"/>
    <p:sldId id="261" r:id="rId10"/>
    <p:sldId id="300" r:id="rId11"/>
    <p:sldId id="263" r:id="rId12"/>
    <p:sldId id="264" r:id="rId13"/>
    <p:sldId id="266" r:id="rId14"/>
    <p:sldId id="267" r:id="rId15"/>
    <p:sldId id="268" r:id="rId16"/>
    <p:sldId id="269" r:id="rId17"/>
    <p:sldId id="270" r:id="rId18"/>
    <p:sldId id="272" r:id="rId19"/>
    <p:sldId id="273" r:id="rId20"/>
    <p:sldId id="274" r:id="rId21"/>
    <p:sldId id="275" r:id="rId22"/>
    <p:sldId id="276" r:id="rId23"/>
    <p:sldId id="296" r:id="rId24"/>
    <p:sldId id="297" r:id="rId25"/>
    <p:sldId id="299" r:id="rId26"/>
    <p:sldId id="277" r:id="rId27"/>
    <p:sldId id="278" r:id="rId28"/>
    <p:sldId id="279" r:id="rId29"/>
    <p:sldId id="280" r:id="rId30"/>
    <p:sldId id="281" r:id="rId31"/>
    <p:sldId id="282" r:id="rId32"/>
    <p:sldId id="283" r:id="rId33"/>
    <p:sldId id="294" r:id="rId34"/>
  </p:sldIdLst>
  <p:sldSz cx="9144000" cy="6858000" type="screen4x3"/>
  <p:notesSz cx="6858000" cy="9144000"/>
  <p:embeddedFontLst>
    <p:embeddedFont>
      <p:font typeface="Wingdings 2" panose="05020102010507070707" pitchFamily="18" charset="2"/>
      <p:regular r:id="rId36"/>
    </p:embeddedFont>
    <p:embeddedFont>
      <p:font typeface="Trebuchet MS" panose="020B0603020202020204" pitchFamily="3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Georgia" panose="02040502050405020303" pitchFamily="18" charset="0"/>
      <p:regular r:id="rId45"/>
      <p:bold r:id="rId46"/>
      <p:italic r:id="rId47"/>
      <p:boldItalic r:id="rId48"/>
    </p:embeddedFont>
    <p:embeddedFont>
      <p:font typeface="Verdana" panose="020B0604030504040204" pitchFamily="34" charset="0"/>
      <p:regular r:id="rId49"/>
      <p:bold r:id="rId50"/>
      <p:italic r:id="rId51"/>
      <p:boldItalic r:id="rId52"/>
    </p:embeddedFont>
    <p:embeddedFont>
      <p:font typeface="Segoe UI" panose="020B0502040204020203"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p:restoredTop sz="67602" autoAdjust="0"/>
  </p:normalViewPr>
  <p:slideViewPr>
    <p:cSldViewPr>
      <p:cViewPr varScale="1">
        <p:scale>
          <a:sx n="92" d="100"/>
          <a:sy n="92" d="100"/>
        </p:scale>
        <p:origin x="138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5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3B0D14-9AB0-48FE-B32B-FB030D3E041D}" type="datetimeFigureOut">
              <a:rPr lang="en-US" smtClean="0"/>
              <a:pPr/>
              <a:t>3/17/2014</a:t>
            </a:fld>
            <a:endParaRPr lang="en-IN" dirty="0"/>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743AE-8C28-435D-9F0A-31D97AC06C3D}" type="slidenum">
              <a:rPr lang="en-IN" smtClean="0"/>
              <a:pPr/>
              <a:t>‹#›</a:t>
            </a:fld>
            <a:endParaRPr lang="en-IN" dirty="0"/>
          </a:p>
        </p:txBody>
      </p:sp>
    </p:spTree>
    <p:extLst>
      <p:ext uri="{BB962C8B-B14F-4D97-AF65-F5344CB8AC3E}">
        <p14:creationId xmlns:p14="http://schemas.microsoft.com/office/powerpoint/2010/main" val="3648648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Presentation: 60 minutes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Lab: 60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After completing this module, students will be able to:</a:t>
            </a:r>
            <a:endParaRPr lang="en-CA"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Describe Windows Server</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2012.</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Describe the management tools available in Windows Server 2012.</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Install Windows Server 2012.</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Perform post‑installation configuration of Windows Server 2012.</a:t>
            </a:r>
            <a:endParaRPr lang="en-CA"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Perform basic administrative tasks with Windows PowerShell</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Required Materials</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ea typeface="Calibri"/>
                <a:cs typeface="Segoe UI"/>
              </a:rPr>
              <a:t>To teach this module, you need the Microsoft</a:t>
            </a:r>
            <a:r>
              <a:rPr lang="en-CA" sz="1000" baseline="30000" dirty="0">
                <a:latin typeface="Arial"/>
                <a:ea typeface="Calibri"/>
                <a:cs typeface="Segoe UI"/>
              </a:rPr>
              <a:t>®</a:t>
            </a:r>
            <a:r>
              <a:rPr lang="en-CA" sz="1000" dirty="0">
                <a:latin typeface="Arial"/>
                <a:ea typeface="Calibri"/>
                <a:cs typeface="Segoe UI"/>
              </a:rPr>
              <a:t> Office PowerPoint</a:t>
            </a:r>
            <a:r>
              <a:rPr lang="en-CA" sz="1000" baseline="30000" dirty="0">
                <a:latin typeface="Arial"/>
                <a:ea typeface="Calibri"/>
                <a:cs typeface="Segoe UI"/>
              </a:rPr>
              <a:t>®</a:t>
            </a:r>
            <a:r>
              <a:rPr lang="en-CA" sz="1000" dirty="0">
                <a:latin typeface="Arial"/>
                <a:ea typeface="Calibri"/>
                <a:cs typeface="Segoe UI"/>
              </a:rPr>
              <a:t> file </a:t>
            </a:r>
            <a:r>
              <a:rPr lang="en-CA" sz="1000" dirty="0" smtClean="0">
                <a:latin typeface="Arial"/>
                <a:ea typeface="Calibri"/>
                <a:cs typeface="Segoe UI"/>
              </a:rPr>
              <a:t>20410B_01.pptx</a:t>
            </a:r>
            <a:r>
              <a:rPr lang="en-CA" sz="1000" dirty="0">
                <a:latin typeface="Arial"/>
                <a:ea typeface="Calibri"/>
                <a:cs typeface="Segoe UI"/>
              </a:rPr>
              <a:t>.</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Important</a:t>
            </a:r>
            <a:r>
              <a:rPr lang="en-CA" sz="1000" dirty="0">
                <a:latin typeface="Arial"/>
                <a:ea typeface="Calibri"/>
                <a:cs typeface="Segoe UI"/>
              </a:rPr>
              <a:t>: It is recommended that you use Office PowerPoint 2007 or a newer version to display the slides for this course. If you use PowerPoint Viewer or an earlier version of </a:t>
            </a:r>
            <a:r>
              <a:rPr lang="en-CA" sz="1000" dirty="0" smtClean="0">
                <a:latin typeface="Arial"/>
                <a:ea typeface="Calibri"/>
                <a:cs typeface="Segoe UI"/>
              </a:rPr>
              <a:t>PowerPoint</a:t>
            </a:r>
            <a:r>
              <a:rPr lang="en-CA" sz="1000" dirty="0">
                <a:latin typeface="Arial"/>
                <a:ea typeface="Calibri"/>
                <a:cs typeface="Segoe UI"/>
              </a:rPr>
              <a:t>, all the features of the slides might not display correctly.</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Preparation Tasks</a:t>
            </a:r>
            <a:endParaRPr lang="en-CA" sz="1000" b="1" dirty="0" smtClean="0">
              <a:effectLst/>
              <a:latin typeface="Arial"/>
              <a:ea typeface="Times New Roman"/>
              <a:cs typeface="Segoe UI"/>
            </a:endParaRPr>
          </a:p>
          <a:p>
            <a:pPr>
              <a:lnSpc>
                <a:spcPct val="115000"/>
              </a:lnSpc>
              <a:spcAft>
                <a:spcPts val="1000"/>
              </a:spcAft>
            </a:pPr>
            <a:r>
              <a:rPr lang="en-CA" sz="1000" dirty="0">
                <a:latin typeface="Arial"/>
                <a:ea typeface="Calibri"/>
                <a:cs typeface="Segoe UI"/>
              </a:rPr>
              <a:t>To prepare for this module:</a:t>
            </a:r>
            <a:endParaRPr lang="en-CA" sz="1000" dirty="0">
              <a:latin typeface="Arial"/>
              <a:ea typeface="Calibri"/>
              <a:cs typeface="Times New Roman"/>
            </a:endParaRPr>
          </a:p>
          <a:p>
            <a:pPr marL="342900" marR="0" lvl="0" indent="-342900">
              <a:spcBef>
                <a:spcPts val="0"/>
              </a:spcBef>
              <a:spcAft>
                <a:spcPts val="995"/>
              </a:spcAft>
              <a:buFont typeface="Symbol"/>
              <a:buChar char=""/>
            </a:pPr>
            <a:r>
              <a:rPr lang="en-CA" sz="1000" dirty="0" smtClean="0">
                <a:effectLst/>
                <a:latin typeface="Arial"/>
                <a:ea typeface="Times New Roman"/>
                <a:cs typeface="Segoe UI"/>
              </a:rPr>
              <a:t>Read all of the materials for this module.</a:t>
            </a:r>
            <a:endParaRPr lang="en-CA" sz="1000" dirty="0" smtClean="0">
              <a:effectLst/>
              <a:latin typeface="Arial"/>
            </a:endParaRPr>
          </a:p>
          <a:p>
            <a:pPr marL="342900" marR="0" lvl="0" indent="-342900">
              <a:spcBef>
                <a:spcPts val="0"/>
              </a:spcBef>
              <a:spcAft>
                <a:spcPts val="995"/>
              </a:spcAft>
              <a:buFont typeface="Symbol"/>
              <a:buChar char=""/>
            </a:pPr>
            <a:r>
              <a:rPr lang="en-CA" sz="1000" dirty="0" smtClean="0">
                <a:effectLst/>
                <a:latin typeface="Arial"/>
                <a:ea typeface="Times New Roman"/>
                <a:cs typeface="Segoe UI"/>
              </a:rPr>
              <a:t>Practice performing the lab exercises.</a:t>
            </a:r>
            <a:endParaRPr lang="en-CA" sz="1000" dirty="0" smtClean="0">
              <a:effectLst/>
              <a:latin typeface="Arial"/>
            </a:endParaRPr>
          </a:p>
          <a:p>
            <a:pPr marL="342900" marR="0" lvl="0" indent="-342900">
              <a:spcBef>
                <a:spcPts val="0"/>
              </a:spcBef>
              <a:spcAft>
                <a:spcPts val="995"/>
              </a:spcAft>
              <a:buFont typeface="Symbol"/>
              <a:buChar char=""/>
            </a:pPr>
            <a:r>
              <a:rPr lang="en-CA" sz="1000" dirty="0" smtClean="0">
                <a:effectLst/>
                <a:latin typeface="Arial"/>
                <a:ea typeface="Times New Roman"/>
                <a:cs typeface="Segoe UI"/>
              </a:rPr>
              <a:t>Work through the Module Review and Takeaways section, and determine how you will use this section to reinforce student learning and promote knowledge transfer to on‑the‑job performance.</a:t>
            </a:r>
            <a:endParaRPr lang="en-CA" sz="1000" dirty="0">
              <a:effectLst/>
              <a:latin typeface="Arial"/>
            </a:endParaRPr>
          </a:p>
        </p:txBody>
      </p:sp>
      <p:sp>
        <p:nvSpPr>
          <p:cNvPr id="4" name="Slide Number Placeholder 3"/>
          <p:cNvSpPr>
            <a:spLocks noGrp="1"/>
          </p:cNvSpPr>
          <p:nvPr>
            <p:ph type="sldNum" sz="quarter" idx="10"/>
          </p:nvPr>
        </p:nvSpPr>
        <p:spPr/>
        <p:txBody>
          <a:bodyPr/>
          <a:lstStyle/>
          <a:p>
            <a:fld id="{2D9920D8-7138-493A-9F79-EC5FE439D321}" type="slidenum">
              <a:rPr lang="en-CA" smtClean="0"/>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20410B</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 Deploying and Managing Windows Server 2012</a:t>
            </a:r>
            <a:endParaRPr lang="en-CA" sz="1200" b="1" dirty="0">
              <a:solidFill>
                <a:srgbClr val="336699"/>
              </a:solidFill>
              <a:latin typeface="Arial"/>
            </a:endParaRPr>
          </a:p>
        </p:txBody>
      </p:sp>
    </p:spTree>
    <p:extLst>
      <p:ext uri="{BB962C8B-B14F-4D97-AF65-F5344CB8AC3E}">
        <p14:creationId xmlns:p14="http://schemas.microsoft.com/office/powerpoint/2010/main" val="182365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R="0" indent="-71755">
              <a:spcBef>
                <a:spcPts val="0"/>
              </a:spcBef>
              <a:spcAft>
                <a:spcPts val="0"/>
              </a:spcAft>
            </a:pPr>
            <a:r>
              <a:rPr lang="en-IN" sz="1000" dirty="0">
                <a:latin typeface="Arial"/>
                <a:ea typeface="Calibri"/>
                <a:cs typeface="Segoe UI"/>
              </a:rPr>
              <a:t>Briefly introduce the lesson topics to students.</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10</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391322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latin typeface="Arial"/>
                <a:ea typeface="Calibri"/>
                <a:cs typeface="Times New Roman"/>
              </a:rPr>
              <a:t>Describe the purpose of a DHCP scope.</a:t>
            </a:r>
          </a:p>
          <a:p>
            <a:pPr marR="0" indent="-71755">
              <a:spcBef>
                <a:spcPts val="0"/>
              </a:spcBef>
              <a:spcAft>
                <a:spcPts val="0"/>
              </a:spcAft>
            </a:pPr>
            <a:endParaRPr lang="en-IN" sz="1000" dirty="0" smtClean="0">
              <a:latin typeface="Arial"/>
              <a:ea typeface="Calibri"/>
              <a:cs typeface="Times New Roman"/>
            </a:endParaRPr>
          </a:p>
          <a:p>
            <a:pPr marR="0" indent="-71755">
              <a:spcBef>
                <a:spcPts val="0"/>
              </a:spcBef>
              <a:spcAft>
                <a:spcPts val="0"/>
              </a:spcAft>
            </a:pPr>
            <a:r>
              <a:rPr lang="en-IN" sz="1000" dirty="0" smtClean="0">
                <a:latin typeface="Arial"/>
                <a:ea typeface="Calibri"/>
                <a:cs typeface="Times New Roman"/>
              </a:rPr>
              <a:t>Explain </a:t>
            </a:r>
            <a:r>
              <a:rPr lang="en-IN" sz="1000" dirty="0">
                <a:latin typeface="Arial"/>
                <a:ea typeface="Calibri"/>
                <a:cs typeface="Times New Roman"/>
              </a:rPr>
              <a:t>that administrators must create a DHCP scope before leasing IP addresses to a client.</a:t>
            </a:r>
          </a:p>
          <a:p>
            <a:pPr marR="0" indent="-71755">
              <a:spcBef>
                <a:spcPts val="0"/>
              </a:spcBef>
              <a:spcAft>
                <a:spcPts val="0"/>
              </a:spcAft>
            </a:pPr>
            <a:r>
              <a:rPr lang="en-IN" sz="1000" dirty="0">
                <a:latin typeface="Arial"/>
                <a:ea typeface="Calibri"/>
                <a:cs typeface="Times New Roman"/>
              </a:rPr>
              <a:t>Instruct students that a scope may contain IP addresses that are NOT available for lease. These addresses are configured as an exclusion, which they will learn about in following topics.</a:t>
            </a:r>
          </a:p>
          <a:p>
            <a:pPr marR="0" indent="-71755">
              <a:spcBef>
                <a:spcPts val="0"/>
              </a:spcBef>
              <a:spcAft>
                <a:spcPts val="0"/>
              </a:spcAft>
            </a:pPr>
            <a:endParaRPr lang="en-IN" sz="1000" dirty="0" smtClean="0">
              <a:latin typeface="Arial"/>
              <a:ea typeface="Calibri"/>
              <a:cs typeface="Times New Roman"/>
            </a:endParaRPr>
          </a:p>
          <a:p>
            <a:pPr marR="0" indent="-71755">
              <a:spcBef>
                <a:spcPts val="0"/>
              </a:spcBef>
              <a:spcAft>
                <a:spcPts val="0"/>
              </a:spcAft>
            </a:pPr>
            <a:r>
              <a:rPr lang="en-IN" sz="1000" dirty="0" smtClean="0">
                <a:latin typeface="Arial"/>
                <a:ea typeface="Calibri"/>
                <a:cs typeface="Times New Roman"/>
              </a:rPr>
              <a:t>Scope </a:t>
            </a:r>
            <a:r>
              <a:rPr lang="en-IN" sz="1000" dirty="0">
                <a:latin typeface="Arial"/>
                <a:ea typeface="Calibri"/>
                <a:cs typeface="Times New Roman"/>
              </a:rPr>
              <a:t>properties contain data about the scope, such as the scope range, the lease duration, Domain Name System (DNS) update settings, Network Address Protection (NAP) configuration, and DHCP/BOOTP configuration options.</a:t>
            </a:r>
          </a:p>
          <a:p>
            <a:pPr marR="0" indent="-71755">
              <a:spcBef>
                <a:spcPts val="0"/>
              </a:spcBef>
              <a:spcAft>
                <a:spcPts val="0"/>
              </a:spcAft>
            </a:pPr>
            <a:endParaRPr lang="en-IN" sz="1000" dirty="0" smtClean="0">
              <a:latin typeface="Arial"/>
              <a:ea typeface="Calibri"/>
              <a:cs typeface="Times New Roman"/>
            </a:endParaRPr>
          </a:p>
          <a:p>
            <a:pPr marR="0" indent="-71755">
              <a:spcBef>
                <a:spcPts val="0"/>
              </a:spcBef>
              <a:spcAft>
                <a:spcPts val="0"/>
              </a:spcAft>
            </a:pPr>
            <a:r>
              <a:rPr lang="en-IN" sz="1000" dirty="0" smtClean="0">
                <a:latin typeface="Arial"/>
                <a:ea typeface="Calibri"/>
                <a:cs typeface="Times New Roman"/>
              </a:rPr>
              <a:t>Describe </a:t>
            </a:r>
            <a:r>
              <a:rPr lang="en-IN" sz="1000" dirty="0">
                <a:latin typeface="Arial"/>
                <a:ea typeface="Calibri"/>
                <a:cs typeface="Times New Roman"/>
              </a:rPr>
              <a:t>IPv4 or IPv6 scope capabilities.</a:t>
            </a:r>
          </a:p>
          <a:p>
            <a:pPr marR="0" indent="-71755">
              <a:spcBef>
                <a:spcPts val="0"/>
              </a:spcBef>
              <a:spcAft>
                <a:spcPts val="0"/>
              </a:spcAft>
            </a:pPr>
            <a:endParaRPr lang="en-IN" sz="1000" dirty="0" smtClean="0">
              <a:latin typeface="Arial"/>
              <a:ea typeface="Calibri"/>
              <a:cs typeface="Times New Roman"/>
            </a:endParaRPr>
          </a:p>
          <a:p>
            <a:pPr marR="0" indent="-71755">
              <a:spcBef>
                <a:spcPts val="0"/>
              </a:spcBef>
              <a:spcAft>
                <a:spcPts val="0"/>
              </a:spcAft>
            </a:pPr>
            <a:r>
              <a:rPr lang="en-IN" sz="1000" dirty="0" smtClean="0">
                <a:latin typeface="Arial"/>
                <a:ea typeface="Calibri"/>
                <a:cs typeface="Times New Roman"/>
              </a:rPr>
              <a:t>Explain </a:t>
            </a:r>
            <a:r>
              <a:rPr lang="en-IN" sz="1000" dirty="0">
                <a:latin typeface="Arial"/>
                <a:ea typeface="Calibri"/>
                <a:cs typeface="Times New Roman"/>
              </a:rPr>
              <a:t>that you can create scopes by using the New Scope Wizard, or by using the Netsh command-line tool. Also, mention that this wizard and this tool will be discussed more later in this module.</a:t>
            </a:r>
          </a:p>
        </p:txBody>
      </p:sp>
      <p:sp>
        <p:nvSpPr>
          <p:cNvPr id="4" name="Slide Number Placeholder 3"/>
          <p:cNvSpPr>
            <a:spLocks noGrp="1"/>
          </p:cNvSpPr>
          <p:nvPr>
            <p:ph type="sldNum" sz="quarter" idx="10"/>
          </p:nvPr>
        </p:nvSpPr>
        <p:spPr/>
        <p:txBody>
          <a:bodyPr/>
          <a:lstStyle/>
          <a:p>
            <a:fld id="{D7F743AE-8C28-435D-9F0A-31D97AC06C3D}" type="slidenum">
              <a:rPr lang="en-IN" smtClean="0"/>
              <a:pPr/>
              <a:t>11</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1858509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R="0" indent="-71755">
              <a:spcBef>
                <a:spcPts val="0"/>
              </a:spcBef>
              <a:spcAft>
                <a:spcPts val="0"/>
              </a:spcAft>
            </a:pPr>
            <a:r>
              <a:rPr lang="en-IN" sz="1000" dirty="0">
                <a:latin typeface="Arial"/>
                <a:ea typeface="Calibri"/>
                <a:cs typeface="Segoe UI"/>
              </a:rPr>
              <a:t>Explain what a DHCP reservation is.</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Explain </a:t>
            </a:r>
            <a:r>
              <a:rPr lang="en-IN" sz="1000" dirty="0">
                <a:latin typeface="Arial"/>
                <a:ea typeface="Calibri"/>
                <a:cs typeface="Segoe UI"/>
              </a:rPr>
              <a:t>why and when you would use a DHCP reservation. For example, if you intend to have network devices—such as network printers—it often is desirable to provide them with a fixed address. This ensures that IP addresses in a predefined scope are not assigned inadvertently to another device. This also ensures that should a scope be depleted of addresses, the devices with reservations will be guaranteed to have an IP address.</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To </a:t>
            </a:r>
            <a:r>
              <a:rPr lang="en-IN" sz="1000" dirty="0">
                <a:latin typeface="Arial"/>
                <a:ea typeface="Calibri"/>
                <a:cs typeface="Segoe UI"/>
              </a:rPr>
              <a:t>configure a reservation, you must know the media access control (MAC) or physical address of the device. This is how the </a:t>
            </a:r>
            <a:r>
              <a:rPr lang="en-IN" sz="1000" dirty="0" smtClean="0">
                <a:latin typeface="Arial"/>
                <a:ea typeface="Calibri"/>
                <a:cs typeface="Segoe UI"/>
              </a:rPr>
              <a:t>DHCP server </a:t>
            </a:r>
            <a:r>
              <a:rPr lang="en-IN" sz="1000" dirty="0">
                <a:latin typeface="Arial"/>
                <a:ea typeface="Calibri"/>
                <a:cs typeface="Segoe UI"/>
              </a:rPr>
              <a:t>knows that the device should have a reservation.</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12</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1444965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latin typeface="Arial"/>
                <a:ea typeface="Calibri"/>
                <a:cs typeface="Segoe UI"/>
              </a:rPr>
              <a:t>Explain the purpose of DHCP options.</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Mention </a:t>
            </a:r>
            <a:r>
              <a:rPr lang="en-IN" sz="1000" dirty="0">
                <a:latin typeface="Arial"/>
                <a:ea typeface="Calibri"/>
                <a:cs typeface="Segoe UI"/>
              </a:rPr>
              <a:t>the DHCP options that you use in </a:t>
            </a:r>
            <a:r>
              <a:rPr lang="en-IN" sz="1000" dirty="0">
                <a:latin typeface="Arial"/>
                <a:ea typeface="Calibri"/>
                <a:cs typeface="Times New Roman"/>
              </a:rPr>
              <a:t>Windows</a:t>
            </a:r>
            <a:r>
              <a:rPr lang="en-IN" sz="1000" baseline="30000" dirty="0">
                <a:latin typeface="Arial"/>
                <a:ea typeface="Calibri"/>
                <a:cs typeface="Times New Roman"/>
              </a:rPr>
              <a:t>®</a:t>
            </a:r>
            <a:r>
              <a:rPr lang="en-IN" sz="1000" dirty="0">
                <a:latin typeface="Arial"/>
                <a:ea typeface="Calibri"/>
                <a:cs typeface="Times New Roman"/>
              </a:rPr>
              <a:t>-based </a:t>
            </a:r>
            <a:r>
              <a:rPr lang="en-IN" sz="1000" dirty="0">
                <a:latin typeface="Arial"/>
                <a:ea typeface="Calibri"/>
                <a:cs typeface="Segoe UI"/>
              </a:rPr>
              <a:t>operating systems deployment, that utilize Preboot eXecution Environment (PXE), which requires a DHCP server.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13</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2299795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latin typeface="Arial"/>
                <a:ea typeface="Calibri"/>
                <a:cs typeface="Segoe UI"/>
              </a:rPr>
              <a:t>Explain how DHCP applies options to client computers when multiple options are configured at the server, scope, class, and reserved-client level. Ensure that students understand that DHCP applies options to client computers in a specific order:</a:t>
            </a:r>
            <a:endParaRPr lang="en-IN" sz="1000" dirty="0">
              <a:latin typeface="Arial"/>
              <a:ea typeface="Calibri"/>
              <a:cs typeface="Times New Roman"/>
            </a:endParaRPr>
          </a:p>
          <a:p>
            <a:pPr marL="285750" indent="-285750">
              <a:lnSpc>
                <a:spcPct val="115000"/>
              </a:lnSpc>
              <a:spcAft>
                <a:spcPts val="995"/>
              </a:spcAft>
              <a:buFont typeface="+mj-lt"/>
              <a:buAutoNum type="arabicPeriod"/>
              <a:tabLst>
                <a:tab pos="914400" algn="l"/>
              </a:tabLst>
            </a:pPr>
            <a:r>
              <a:rPr lang="en-IN" sz="1000" dirty="0">
                <a:latin typeface="Arial"/>
                <a:ea typeface="Calibri"/>
                <a:cs typeface="Segoe UI"/>
              </a:rPr>
              <a:t>Server level</a:t>
            </a:r>
            <a:endParaRPr lang="en-IN" sz="1000" dirty="0">
              <a:latin typeface="Arial"/>
              <a:ea typeface="Calibri"/>
              <a:cs typeface="Times New Roman"/>
            </a:endParaRPr>
          </a:p>
          <a:p>
            <a:pPr marL="285750" indent="-285750">
              <a:lnSpc>
                <a:spcPct val="115000"/>
              </a:lnSpc>
              <a:spcAft>
                <a:spcPts val="995"/>
              </a:spcAft>
              <a:buFont typeface="+mj-lt"/>
              <a:buAutoNum type="arabicPeriod"/>
              <a:tabLst>
                <a:tab pos="914400" algn="l"/>
              </a:tabLst>
            </a:pPr>
            <a:r>
              <a:rPr lang="en-IN" sz="1000" dirty="0">
                <a:latin typeface="Arial"/>
                <a:ea typeface="Calibri"/>
                <a:cs typeface="Segoe UI"/>
              </a:rPr>
              <a:t>Scope level</a:t>
            </a:r>
            <a:endParaRPr lang="en-IN" sz="1000" dirty="0">
              <a:latin typeface="Arial"/>
              <a:ea typeface="Calibri"/>
              <a:cs typeface="Times New Roman"/>
            </a:endParaRPr>
          </a:p>
          <a:p>
            <a:pPr marL="285750" indent="-285750">
              <a:lnSpc>
                <a:spcPct val="115000"/>
              </a:lnSpc>
              <a:spcAft>
                <a:spcPts val="995"/>
              </a:spcAft>
              <a:buFont typeface="+mj-lt"/>
              <a:buAutoNum type="arabicPeriod"/>
              <a:tabLst>
                <a:tab pos="914400" algn="l"/>
              </a:tabLst>
            </a:pPr>
            <a:r>
              <a:rPr lang="en-IN" sz="1000" dirty="0">
                <a:latin typeface="Arial"/>
                <a:ea typeface="Calibri"/>
                <a:cs typeface="Segoe UI"/>
              </a:rPr>
              <a:t>Class level</a:t>
            </a:r>
            <a:endParaRPr lang="en-IN" sz="1000" dirty="0">
              <a:latin typeface="Arial"/>
              <a:ea typeface="Calibri"/>
              <a:cs typeface="Times New Roman"/>
            </a:endParaRPr>
          </a:p>
          <a:p>
            <a:pPr marL="285750" indent="-285750">
              <a:lnSpc>
                <a:spcPct val="115000"/>
              </a:lnSpc>
              <a:spcAft>
                <a:spcPts val="995"/>
              </a:spcAft>
              <a:buFont typeface="+mj-lt"/>
              <a:buAutoNum type="arabicPeriod"/>
              <a:tabLst>
                <a:tab pos="914400" algn="l"/>
              </a:tabLst>
            </a:pPr>
            <a:r>
              <a:rPr lang="en-IN" sz="1000" dirty="0">
                <a:latin typeface="Arial"/>
                <a:ea typeface="Calibri"/>
                <a:cs typeface="Segoe UI"/>
              </a:rPr>
              <a:t>Reserved-client level</a:t>
            </a:r>
            <a:endParaRPr lang="en-IN" sz="1000" dirty="0">
              <a:latin typeface="Arial"/>
              <a:ea typeface="Calibri"/>
              <a:cs typeface="Times New Roman"/>
            </a:endParaRPr>
          </a:p>
          <a:p>
            <a:pPr marR="0" indent="-71755">
              <a:spcBef>
                <a:spcPts val="0"/>
              </a:spcBef>
              <a:spcAft>
                <a:spcPts val="0"/>
              </a:spcAft>
            </a:pPr>
            <a:r>
              <a:rPr lang="en-IN" sz="1000" dirty="0">
                <a:latin typeface="Arial"/>
                <a:ea typeface="Calibri"/>
                <a:cs typeface="Segoe UI"/>
              </a:rPr>
              <a:t>It is also important that students understand these three points:</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Scope options override server options.</a:t>
            </a:r>
            <a:endParaRPr lang="en-IN" sz="1000" dirty="0" smtClean="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Class options override both scope and server options.</a:t>
            </a:r>
            <a:endParaRPr lang="en-IN" sz="1000" dirty="0" smtClean="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Reserved client options apply to devices that have a DHCP reservation.</a:t>
            </a:r>
            <a:endParaRPr lang="en-IN"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14</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696786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R="0" indent="-71755">
              <a:spcBef>
                <a:spcPts val="0"/>
              </a:spcBef>
              <a:spcAft>
                <a:spcPts val="0"/>
              </a:spcAft>
            </a:pPr>
            <a:r>
              <a:rPr lang="en-IN" sz="1000" dirty="0">
                <a:latin typeface="Arial"/>
                <a:ea typeface="Calibri"/>
                <a:cs typeface="Segoe UI"/>
              </a:rPr>
              <a:t>Briefly present the lesson content.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15</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3748842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latin typeface="Arial"/>
                <a:ea typeface="Calibri"/>
                <a:cs typeface="Segoe UI"/>
              </a:rPr>
              <a:t>Describe the DHCP database.</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Emphasize </a:t>
            </a:r>
            <a:r>
              <a:rPr lang="en-IN" sz="1000" dirty="0">
                <a:latin typeface="Arial"/>
                <a:ea typeface="Calibri"/>
                <a:cs typeface="Segoe UI"/>
              </a:rPr>
              <a:t>that t</a:t>
            </a:r>
            <a:r>
              <a:rPr lang="en-CA" sz="1000" dirty="0">
                <a:latin typeface="Arial"/>
                <a:ea typeface="Calibri"/>
                <a:cs typeface="Segoe UI"/>
              </a:rPr>
              <a:t>he J50.log file, J50#####.log file, Dhcp.mdb file, and Dhcp.tmp file should not be removed or altered.</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Describe </a:t>
            </a:r>
            <a:r>
              <a:rPr lang="en-IN" sz="1000" dirty="0">
                <a:latin typeface="Arial"/>
                <a:ea typeface="Calibri"/>
                <a:cs typeface="Segoe UI"/>
              </a:rPr>
              <a:t>compacting the DHCP database.</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Ensure </a:t>
            </a:r>
            <a:r>
              <a:rPr lang="en-IN" sz="1000" dirty="0">
                <a:latin typeface="Arial"/>
                <a:ea typeface="Calibri"/>
                <a:cs typeface="Segoe UI"/>
              </a:rPr>
              <a:t>that students understand that DHCP databases do not recover space automatically when records are erased. Thus, the database is compacted periodically. If database use increases, it may be necessary to compact it manually. </a:t>
            </a:r>
            <a:r>
              <a:rPr lang="en-CA" sz="1000" dirty="0">
                <a:latin typeface="Arial"/>
                <a:ea typeface="Calibri"/>
                <a:cs typeface="Segoe UI"/>
              </a:rPr>
              <a:t>Starting with the Microsoft Windows NT</a:t>
            </a:r>
            <a:r>
              <a:rPr lang="en-CA" sz="1000" baseline="30000" dirty="0">
                <a:latin typeface="Arial"/>
                <a:ea typeface="Calibri"/>
                <a:cs typeface="Times New Roman"/>
              </a:rPr>
              <a:t>®</a:t>
            </a:r>
            <a:r>
              <a:rPr lang="en-CA" sz="1000" dirty="0">
                <a:latin typeface="Arial"/>
                <a:ea typeface="Calibri"/>
                <a:cs typeface="Segoe UI"/>
              </a:rPr>
              <a:t> Server 4.0 operating system, dynamic database compaction occurs on DHCP servers as an automatic background process during idle time or after a database update.</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16</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523844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latin typeface="Arial"/>
                <a:ea typeface="Calibri"/>
                <a:cs typeface="Segoe UI"/>
              </a:rPr>
              <a:t>Describe how you back up and restore the DHCP database.</a:t>
            </a:r>
            <a:endParaRPr lang="en-IN" sz="1000" dirty="0">
              <a:latin typeface="Arial"/>
              <a:ea typeface="Calibri"/>
              <a:cs typeface="Times New Roman"/>
            </a:endParaRPr>
          </a:p>
          <a:p>
            <a:pPr marR="0" indent="-71755">
              <a:spcBef>
                <a:spcPts val="0"/>
              </a:spcBef>
              <a:spcAft>
                <a:spcPts val="0"/>
              </a:spcAft>
            </a:pPr>
            <a:r>
              <a:rPr lang="en-IN" sz="1000" b="1" dirty="0">
                <a:latin typeface="Arial"/>
                <a:ea typeface="Calibri"/>
                <a:cs typeface="Times New Roman"/>
              </a:rPr>
              <a:t>Automatic Backup (Synchronous Backup)</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Occurs every 60 minutes.</a:t>
            </a:r>
            <a:endParaRPr lang="en-IN" sz="1000" dirty="0" smtClean="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Best practice: Ensure that you keep an offsite backup of the database.</a:t>
            </a:r>
            <a:endParaRPr lang="en-IN" sz="1000" dirty="0" smtClean="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Best practice: Make sure that your automatic backup is to a different volume than that on which your DHCP server is running.</a:t>
            </a:r>
            <a:endParaRPr lang="en-IN" sz="1000" dirty="0" smtClean="0">
              <a:latin typeface="Arial"/>
              <a:ea typeface="Times New Roman"/>
              <a:cs typeface="Times New Roman"/>
            </a:endParaRPr>
          </a:p>
          <a:p>
            <a:pPr marR="0" indent="-71755">
              <a:spcBef>
                <a:spcPts val="0"/>
              </a:spcBef>
              <a:spcAft>
                <a:spcPts val="0"/>
              </a:spcAft>
            </a:pPr>
            <a:r>
              <a:rPr lang="en-IN" sz="1000" b="1" dirty="0">
                <a:latin typeface="Arial"/>
                <a:ea typeface="Calibri"/>
                <a:cs typeface="Times New Roman"/>
              </a:rPr>
              <a:t>Manual Backup (Asynchronous Backup)</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Requires administrative-level permissions. Can also be a member of the DHCP administrators group.</a:t>
            </a:r>
            <a:endParaRPr lang="en-IN" sz="1000" dirty="0" smtClean="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Show the students where option for manual backup is in the console.</a:t>
            </a:r>
            <a:endParaRPr lang="en-IN" sz="1000" dirty="0" smtClean="0">
              <a:latin typeface="Arial"/>
              <a:ea typeface="Times New Roman"/>
              <a:cs typeface="Times New Roman"/>
            </a:endParaRPr>
          </a:p>
          <a:p>
            <a:pPr marR="0" indent="-71755">
              <a:lnSpc>
                <a:spcPct val="115000"/>
              </a:lnSpc>
              <a:spcBef>
                <a:spcPts val="0"/>
              </a:spcBef>
            </a:pPr>
            <a:r>
              <a:rPr lang="en-IN" sz="1000" b="1" dirty="0">
                <a:latin typeface="Arial"/>
                <a:ea typeface="Calibri"/>
                <a:cs typeface="Times New Roman"/>
              </a:rPr>
              <a:t>What is backed up</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All scopes</a:t>
            </a:r>
            <a:endParaRPr lang="en-IN" sz="1000" dirty="0" smtClean="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Reservations</a:t>
            </a:r>
            <a:endParaRPr lang="en-IN" sz="1000" dirty="0" smtClean="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Leases</a:t>
            </a:r>
            <a:endParaRPr lang="en-IN" sz="1000" dirty="0" smtClean="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All options, including server options, scope options, reservation options, and class options</a:t>
            </a:r>
            <a:endParaRPr lang="en-IN" sz="1000" dirty="0" smtClean="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All registry keys and other configuration settings that are set in DHCP server properties. These settings are stored in the following registry subkey:</a:t>
            </a:r>
            <a:endParaRPr lang="en-IN" sz="1000" dirty="0" smtClean="0">
              <a:latin typeface="Arial"/>
              <a:ea typeface="Times New Roman"/>
              <a:cs typeface="Times New Roman"/>
            </a:endParaRPr>
          </a:p>
          <a:p>
            <a:pPr marL="457200" marR="0">
              <a:lnSpc>
                <a:spcPts val="1300"/>
              </a:lnSpc>
              <a:spcBef>
                <a:spcPts val="0"/>
              </a:spcBef>
              <a:spcAft>
                <a:spcPts val="600"/>
              </a:spcAft>
            </a:pPr>
            <a:r>
              <a:rPr lang="en-US" sz="1000" b="0" dirty="0" smtClean="0">
                <a:latin typeface="Arial"/>
                <a:ea typeface="Times New Roman"/>
                <a:cs typeface="Times New Roman"/>
              </a:rPr>
              <a:t>HKEY_LOCAL_MACHINE\SYSTEM\CurrentControlSet\Services\DHCPServer\Parameters</a:t>
            </a:r>
            <a:endParaRPr lang="en-IN" sz="1000" dirty="0" smtClean="0">
              <a:latin typeface="Arial"/>
              <a:ea typeface="Times New Roman"/>
              <a:cs typeface="Times New Roman"/>
            </a:endParaRPr>
          </a:p>
          <a:p>
            <a:pPr marL="457200" marR="0" indent="-71755">
              <a:spcBef>
                <a:spcPts val="0"/>
              </a:spcBef>
              <a:spcAft>
                <a:spcPts val="995"/>
              </a:spcAft>
            </a:pPr>
            <a:r>
              <a:rPr lang="en-IN" sz="1000" dirty="0">
                <a:latin typeface="Arial"/>
                <a:ea typeface="Calibri"/>
                <a:cs typeface="Segoe UI"/>
              </a:rPr>
              <a:t>To back up this subkey, open Registry Editor and then save the specified key to a text file.</a:t>
            </a:r>
            <a:endParaRPr lang="en-IN" sz="1000" dirty="0">
              <a:latin typeface="Arial"/>
              <a:ea typeface="Calibri"/>
              <a:cs typeface="Times New Roman"/>
            </a:endParaRPr>
          </a:p>
          <a:p>
            <a:pPr marR="0" indent="-71755">
              <a:spcBef>
                <a:spcPts val="0"/>
              </a:spcBef>
              <a:spcAft>
                <a:spcPts val="0"/>
              </a:spcAft>
            </a:pPr>
            <a:r>
              <a:rPr lang="en-IN" sz="1000" b="1" dirty="0">
                <a:latin typeface="Arial"/>
                <a:ea typeface="Calibri"/>
                <a:cs typeface="Times New Roman"/>
              </a:rPr>
              <a:t>Backup Security</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Best Practice: Backups that are stored on another volume should grant permissions only to the </a:t>
            </a:r>
            <a:r>
              <a:rPr lang="en-US" sz="1000" dirty="0" smtClean="0">
                <a:latin typeface="Arial"/>
                <a:ea typeface="Times New Roman"/>
                <a:cs typeface="Times New Roman"/>
              </a:rPr>
              <a:t>administrator</a:t>
            </a:r>
            <a:r>
              <a:rPr lang="en-US" sz="1000" dirty="0" smtClean="0">
                <a:latin typeface="Arial"/>
                <a:ea typeface="Times New Roman"/>
                <a:cs typeface="Segoe UI"/>
              </a:rPr>
              <a:t> and the DHCP administrator groups.</a:t>
            </a:r>
            <a:endParaRPr lang="en-IN" sz="1000" dirty="0" smtClean="0">
              <a:latin typeface="Arial"/>
              <a:ea typeface="Times New Roman"/>
              <a:cs typeface="Times New Roman"/>
            </a:endParaRPr>
          </a:p>
          <a:p>
            <a:pPr marR="0" indent="-71755">
              <a:lnSpc>
                <a:spcPct val="115000"/>
              </a:lnSpc>
              <a:spcBef>
                <a:spcPts val="0"/>
              </a:spcBef>
              <a:spcAft>
                <a:spcPts val="995"/>
              </a:spcAft>
            </a:pPr>
            <a:r>
              <a:rPr lang="en-IN" sz="1000" b="1" dirty="0" smtClean="0">
                <a:latin typeface="Arial"/>
                <a:ea typeface="Calibri"/>
                <a:cs typeface="Times New Roman"/>
              </a:rPr>
              <a:t>Restore </a:t>
            </a:r>
            <a:r>
              <a:rPr lang="en-IN" sz="1000" b="1" dirty="0">
                <a:latin typeface="Arial"/>
                <a:ea typeface="Calibri"/>
                <a:cs typeface="Times New Roman"/>
              </a:rPr>
              <a:t>Process</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Requires administrative-level permissions. Can also be a member of the DHCP administrator group.</a:t>
            </a:r>
            <a:endParaRPr lang="en-IN" sz="1000" dirty="0" smtClean="0">
              <a:latin typeface="Arial"/>
              <a:ea typeface="Times New Roman"/>
              <a:cs typeface="Times New Roman"/>
            </a:endParaRPr>
          </a:p>
          <a:p>
            <a:pPr marL="228600" indent="-1588"/>
            <a:r>
              <a:rPr lang="en-IN" sz="1000" b="1" dirty="0">
                <a:latin typeface="Arial"/>
                <a:ea typeface="Calibri"/>
                <a:cs typeface="Times New Roman"/>
              </a:rPr>
              <a:t>Note:</a:t>
            </a:r>
            <a:r>
              <a:rPr lang="en-IN" sz="1000" dirty="0">
                <a:latin typeface="Arial"/>
                <a:ea typeface="Calibri"/>
                <a:cs typeface="Segoe UI"/>
              </a:rPr>
              <a:t> </a:t>
            </a:r>
            <a:r>
              <a:rPr lang="en-IN" sz="1000" dirty="0" smtClean="0">
                <a:latin typeface="Arial"/>
                <a:ea typeface="Calibri"/>
                <a:cs typeface="Segoe UI"/>
              </a:rPr>
              <a:t>Mention </a:t>
            </a:r>
            <a:r>
              <a:rPr lang="en-IN" sz="1000" dirty="0">
                <a:latin typeface="Arial"/>
                <a:ea typeface="Calibri"/>
                <a:cs typeface="Segoe UI"/>
              </a:rPr>
              <a:t>that performing a system state backup of a server that is hosting the DHCP server </a:t>
            </a:r>
            <a:r>
              <a:rPr lang="en-IN" sz="1000" dirty="0" smtClean="0">
                <a:latin typeface="Arial"/>
                <a:ea typeface="Calibri"/>
                <a:cs typeface="Segoe UI"/>
              </a:rPr>
              <a:t>role </a:t>
            </a:r>
            <a:r>
              <a:rPr lang="en-IN" sz="1000" dirty="0" smtClean="0">
                <a:solidFill>
                  <a:prstClr val="black"/>
                </a:solidFill>
                <a:latin typeface="Arial"/>
                <a:ea typeface="Calibri"/>
                <a:cs typeface="Segoe UI"/>
              </a:rPr>
              <a:t>results </a:t>
            </a:r>
            <a:r>
              <a:rPr lang="en-IN" sz="1000" dirty="0">
                <a:solidFill>
                  <a:prstClr val="black"/>
                </a:solidFill>
                <a:latin typeface="Arial"/>
                <a:ea typeface="Calibri"/>
                <a:cs typeface="Segoe UI"/>
              </a:rPr>
              <a:t>in a backup of the DHCP database and configuration</a:t>
            </a:r>
            <a:r>
              <a:rPr lang="en-IN" sz="1000" dirty="0" smtClean="0">
                <a:solidFill>
                  <a:prstClr val="black"/>
                </a:solidFill>
                <a:latin typeface="Arial"/>
                <a:ea typeface="Calibri"/>
                <a:cs typeface="Segoe UI"/>
              </a:rPr>
              <a:t>.</a:t>
            </a:r>
            <a:endParaRPr lang="en-IN" sz="1000" dirty="0"/>
          </a:p>
        </p:txBody>
      </p:sp>
      <p:sp>
        <p:nvSpPr>
          <p:cNvPr id="4" name="Slide Number Placeholder 3"/>
          <p:cNvSpPr>
            <a:spLocks noGrp="1"/>
          </p:cNvSpPr>
          <p:nvPr>
            <p:ph type="sldNum" sz="quarter" idx="10"/>
          </p:nvPr>
        </p:nvSpPr>
        <p:spPr/>
        <p:txBody>
          <a:bodyPr/>
          <a:lstStyle/>
          <a:p>
            <a:fld id="{D7F743AE-8C28-435D-9F0A-31D97AC06C3D}" type="slidenum">
              <a:rPr lang="en-IN" smtClean="0"/>
              <a:pPr/>
              <a:t>17</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1002149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R="0" indent="-71755">
              <a:spcBef>
                <a:spcPts val="0"/>
              </a:spcBef>
              <a:spcAft>
                <a:spcPts val="0"/>
              </a:spcAft>
            </a:pPr>
            <a:r>
              <a:rPr lang="en-IN" sz="1000" dirty="0">
                <a:latin typeface="Arial"/>
                <a:ea typeface="Calibri"/>
                <a:cs typeface="Segoe UI"/>
              </a:rPr>
              <a:t>Explain how you reconcile a DHCP database.</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18</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3725911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latin typeface="Arial"/>
                <a:ea typeface="Calibri"/>
                <a:cs typeface="Segoe UI"/>
              </a:rPr>
              <a:t>You can move a DHCP database from one server to another by using the normal backup and restore procedure.</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600"/>
              </a:spcAft>
            </a:pPr>
            <a:r>
              <a:rPr lang="en-IN" sz="1000" dirty="0" smtClean="0">
                <a:latin typeface="Arial"/>
                <a:ea typeface="Calibri"/>
                <a:cs typeface="Segoe UI"/>
              </a:rPr>
              <a:t>Steps </a:t>
            </a:r>
            <a:r>
              <a:rPr lang="en-IN" sz="1000" dirty="0">
                <a:latin typeface="Arial"/>
                <a:ea typeface="Calibri"/>
                <a:cs typeface="Segoe UI"/>
              </a:rPr>
              <a:t>for moving a DHCP database:</a:t>
            </a:r>
            <a:endParaRPr lang="en-IN" sz="1000" dirty="0">
              <a:latin typeface="Arial"/>
              <a:ea typeface="Calibri"/>
              <a:cs typeface="Times New Roman"/>
            </a:endParaRPr>
          </a:p>
          <a:p>
            <a:pPr marL="228600" marR="0" lvl="1" indent="-228600">
              <a:lnSpc>
                <a:spcPct val="115000"/>
              </a:lnSpc>
              <a:spcBef>
                <a:spcPts val="0"/>
              </a:spcBef>
              <a:spcAft>
                <a:spcPts val="995"/>
              </a:spcAft>
              <a:buFont typeface="+mj-lt"/>
              <a:buAutoNum type="arabicPeriod"/>
              <a:tabLst>
                <a:tab pos="914400" algn="l"/>
              </a:tabLst>
            </a:pPr>
            <a:r>
              <a:rPr lang="en-IN" sz="1000" dirty="0">
                <a:latin typeface="Arial"/>
                <a:ea typeface="Calibri"/>
                <a:cs typeface="Segoe UI"/>
              </a:rPr>
              <a:t>Back up the DHCP database on the old server.</a:t>
            </a:r>
            <a:endParaRPr lang="en-IN" sz="1000" dirty="0">
              <a:latin typeface="Arial"/>
              <a:ea typeface="Calibri"/>
              <a:cs typeface="Times New Roman"/>
            </a:endParaRPr>
          </a:p>
          <a:p>
            <a:pPr marL="228600" marR="0" lvl="1" indent="-228600">
              <a:lnSpc>
                <a:spcPct val="115000"/>
              </a:lnSpc>
              <a:spcBef>
                <a:spcPts val="0"/>
              </a:spcBef>
              <a:spcAft>
                <a:spcPts val="995"/>
              </a:spcAft>
              <a:buFont typeface="+mj-lt"/>
              <a:buAutoNum type="arabicPeriod"/>
              <a:tabLst>
                <a:tab pos="914400" algn="l"/>
              </a:tabLst>
            </a:pPr>
            <a:r>
              <a:rPr lang="en-IN" sz="1000" dirty="0">
                <a:latin typeface="Arial"/>
                <a:ea typeface="Calibri"/>
                <a:cs typeface="Segoe UI"/>
              </a:rPr>
              <a:t>Stop the old DHCP server.</a:t>
            </a:r>
            <a:endParaRPr lang="en-IN" sz="1000" dirty="0">
              <a:latin typeface="Arial"/>
              <a:ea typeface="Calibri"/>
              <a:cs typeface="Times New Roman"/>
            </a:endParaRPr>
          </a:p>
          <a:p>
            <a:pPr marL="228600" marR="0" lvl="1" indent="-228600">
              <a:lnSpc>
                <a:spcPct val="115000"/>
              </a:lnSpc>
              <a:spcBef>
                <a:spcPts val="0"/>
              </a:spcBef>
              <a:spcAft>
                <a:spcPts val="995"/>
              </a:spcAft>
              <a:buFont typeface="+mj-lt"/>
              <a:buAutoNum type="arabicPeriod"/>
              <a:tabLst>
                <a:tab pos="914400" algn="l"/>
              </a:tabLst>
            </a:pPr>
            <a:r>
              <a:rPr lang="en-IN" sz="1000" dirty="0">
                <a:latin typeface="Arial"/>
                <a:ea typeface="Calibri"/>
                <a:cs typeface="Segoe UI"/>
              </a:rPr>
              <a:t>Copy the DHCP database to the new server and, if necessary, install the DHCP server role.</a:t>
            </a:r>
            <a:endParaRPr lang="en-IN" sz="1000" dirty="0">
              <a:latin typeface="Arial"/>
              <a:ea typeface="Calibri"/>
              <a:cs typeface="Times New Roman"/>
            </a:endParaRPr>
          </a:p>
          <a:p>
            <a:pPr marL="228600" marR="0" lvl="1" indent="-228600">
              <a:lnSpc>
                <a:spcPct val="115000"/>
              </a:lnSpc>
              <a:spcBef>
                <a:spcPts val="0"/>
              </a:spcBef>
              <a:spcAft>
                <a:spcPts val="995"/>
              </a:spcAft>
              <a:buFont typeface="+mj-lt"/>
              <a:buAutoNum type="arabicPeriod"/>
              <a:tabLst>
                <a:tab pos="914400" algn="l"/>
              </a:tabLst>
            </a:pPr>
            <a:r>
              <a:rPr lang="en-IN" sz="1000" dirty="0">
                <a:latin typeface="Arial"/>
                <a:ea typeface="Calibri"/>
                <a:cs typeface="Segoe UI"/>
              </a:rPr>
              <a:t>Restore the database.</a:t>
            </a:r>
            <a:endParaRPr lang="en-IN" sz="1000" dirty="0">
              <a:latin typeface="Arial"/>
              <a:ea typeface="Calibri"/>
              <a:cs typeface="Times New Roman"/>
            </a:endParaRPr>
          </a:p>
          <a:p>
            <a:pPr marL="228600" marR="0" lvl="1" indent="-228600">
              <a:lnSpc>
                <a:spcPct val="115000"/>
              </a:lnSpc>
              <a:spcBef>
                <a:spcPts val="0"/>
              </a:spcBef>
              <a:spcAft>
                <a:spcPts val="995"/>
              </a:spcAft>
              <a:buFont typeface="+mj-lt"/>
              <a:buAutoNum type="arabicPeriod"/>
              <a:tabLst>
                <a:tab pos="914400" algn="l"/>
              </a:tabLst>
            </a:pPr>
            <a:r>
              <a:rPr lang="en-IN" sz="1000" dirty="0">
                <a:latin typeface="Arial"/>
                <a:ea typeface="Calibri"/>
                <a:cs typeface="Segoe UI"/>
              </a:rPr>
              <a:t>Start the DHCP </a:t>
            </a:r>
            <a:r>
              <a:rPr lang="en-CA" sz="1000" dirty="0">
                <a:latin typeface="Arial"/>
                <a:ea typeface="Calibri"/>
                <a:cs typeface="Segoe UI"/>
              </a:rPr>
              <a:t>Server </a:t>
            </a:r>
            <a:r>
              <a:rPr lang="en-IN" sz="1000" dirty="0">
                <a:latin typeface="Arial"/>
                <a:ea typeface="Calibri"/>
                <a:cs typeface="Segoe UI"/>
              </a:rPr>
              <a:t>service.</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19</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82070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eaLnBrk="0" fontAlgn="base" hangingPunct="0">
              <a:spcAft>
                <a:spcPts val="720"/>
              </a:spcAft>
            </a:pPr>
            <a:r>
              <a:rPr lang="hr-HR" sz="1000" dirty="0" smtClean="0">
                <a:latin typeface="Arial"/>
                <a:cs typeface="Segoe UI"/>
              </a:rPr>
              <a:t>Briefly present module content.</a:t>
            </a:r>
            <a:endParaRPr lang="en-IN" sz="1000" dirty="0" smtClean="0">
              <a:latin typeface="Arial"/>
            </a:endParaRPr>
          </a:p>
          <a:p>
            <a:pPr marR="0" indent="-71755">
              <a:spcBef>
                <a:spcPts val="0"/>
              </a:spcBef>
              <a:spcAft>
                <a:spcPts val="0"/>
              </a:spcAft>
            </a:pPr>
            <a:r>
              <a:rPr lang="hr-HR" sz="1000" dirty="0">
                <a:latin typeface="Arial"/>
                <a:ea typeface="Calibri"/>
                <a:cs typeface="Segoe UI"/>
              </a:rPr>
              <a:t>Instruct students that DHCP is implemented in almost every company, and it is one of the foundational networking components in IT infrasture, so it is important for them to understand it.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2</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1411231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Introduce the methods for providing high availability for DHCP, emphasizing the drawbacks of Failover Clustering and split-scope DHCP implementation. Introduce DHCP Failover, but do not go into too much detail as this is covered in the next topic.</a:t>
            </a:r>
          </a:p>
        </p:txBody>
      </p:sp>
      <p:sp>
        <p:nvSpPr>
          <p:cNvPr id="4" name="Slide Number Placeholder 3"/>
          <p:cNvSpPr>
            <a:spLocks noGrp="1"/>
          </p:cNvSpPr>
          <p:nvPr>
            <p:ph type="sldNum" sz="quarter" idx="10"/>
          </p:nvPr>
        </p:nvSpPr>
        <p:spPr/>
        <p:txBody>
          <a:bodyPr/>
          <a:lstStyle/>
          <a:p>
            <a:fld id="{4309EB45-9D45-4997-9863-440B1F809BC6}"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10970A</a:t>
            </a:r>
            <a:endParaRPr lang="en-IN"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1: Implementing IPv4 Services</a:t>
            </a:r>
            <a:endParaRPr lang="en-IN" sz="1200" b="1" dirty="0">
              <a:solidFill>
                <a:srgbClr val="336699"/>
              </a:solidFill>
              <a:latin typeface="Arial"/>
            </a:endParaRPr>
          </a:p>
        </p:txBody>
      </p:sp>
    </p:spTree>
    <p:extLst>
      <p:ext uri="{BB962C8B-B14F-4D97-AF65-F5344CB8AC3E}">
        <p14:creationId xmlns:p14="http://schemas.microsoft.com/office/powerpoint/2010/main" val="2789959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how DHCP failover enables redundant DHCP infrastructure in case of failure. Explain how DHCP failover is configured, and the important parameters to consider while configuring.</a:t>
            </a:r>
          </a:p>
        </p:txBody>
      </p:sp>
      <p:sp>
        <p:nvSpPr>
          <p:cNvPr id="4" name="Slide Number Placeholder 3"/>
          <p:cNvSpPr>
            <a:spLocks noGrp="1"/>
          </p:cNvSpPr>
          <p:nvPr>
            <p:ph type="sldNum" sz="quarter" idx="10"/>
          </p:nvPr>
        </p:nvSpPr>
        <p:spPr/>
        <p:txBody>
          <a:bodyPr/>
          <a:lstStyle/>
          <a:p>
            <a:fld id="{4309EB45-9D45-4997-9863-440B1F809BC6}"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10970A</a:t>
            </a:r>
            <a:endParaRPr lang="en-IN"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1: Implementing IPv4 Services</a:t>
            </a:r>
            <a:endParaRPr lang="en-IN" sz="1200" b="1" dirty="0">
              <a:solidFill>
                <a:srgbClr val="336699"/>
              </a:solidFill>
              <a:latin typeface="Arial"/>
            </a:endParaRPr>
          </a:p>
        </p:txBody>
      </p:sp>
    </p:spTree>
    <p:extLst>
      <p:ext uri="{BB962C8B-B14F-4D97-AF65-F5344CB8AC3E}">
        <p14:creationId xmlns:p14="http://schemas.microsoft.com/office/powerpoint/2010/main" val="658293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Review the common tools, components, and methods for troubleshooting DHCP in Windows Server 2012.</a:t>
            </a:r>
          </a:p>
        </p:txBody>
      </p:sp>
      <p:sp>
        <p:nvSpPr>
          <p:cNvPr id="4" name="Slide Number Placeholder 3"/>
          <p:cNvSpPr>
            <a:spLocks noGrp="1"/>
          </p:cNvSpPr>
          <p:nvPr>
            <p:ph type="sldNum" sz="quarter" idx="10"/>
          </p:nvPr>
        </p:nvSpPr>
        <p:spPr/>
        <p:txBody>
          <a:bodyPr/>
          <a:lstStyle/>
          <a:p>
            <a:fld id="{4309EB45-9D45-4997-9863-440B1F809BC6}"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10970A</a:t>
            </a:r>
            <a:endParaRPr lang="en-IN"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1: Implementing IPv4 Services</a:t>
            </a:r>
            <a:endParaRPr lang="en-IN" sz="1200" b="1" dirty="0">
              <a:solidFill>
                <a:srgbClr val="336699"/>
              </a:solidFill>
              <a:latin typeface="Arial"/>
            </a:endParaRPr>
          </a:p>
        </p:txBody>
      </p:sp>
    </p:spTree>
    <p:extLst>
      <p:ext uri="{BB962C8B-B14F-4D97-AF65-F5344CB8AC3E}">
        <p14:creationId xmlns:p14="http://schemas.microsoft.com/office/powerpoint/2010/main" val="2683570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R="0" indent="-71755">
              <a:spcBef>
                <a:spcPts val="0"/>
              </a:spcBef>
              <a:spcAft>
                <a:spcPts val="0"/>
              </a:spcAft>
            </a:pPr>
            <a:r>
              <a:rPr lang="en-IN" sz="1000" dirty="0">
                <a:latin typeface="Arial"/>
                <a:ea typeface="Calibri"/>
                <a:cs typeface="Segoe UI"/>
              </a:rPr>
              <a:t>Briefly present the lesson content.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23</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3335696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R="0" indent="-71755">
              <a:spcBef>
                <a:spcPts val="0"/>
              </a:spcBef>
              <a:spcAft>
                <a:spcPts val="0"/>
              </a:spcAft>
            </a:pPr>
            <a:r>
              <a:rPr lang="en-IN" sz="1000" dirty="0">
                <a:latin typeface="Arial"/>
                <a:ea typeface="Calibri"/>
                <a:cs typeface="Segoe UI"/>
              </a:rPr>
              <a:t>Discuss the guidelines for preventing an unauthorized computer from obtaining a lease.</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Emphasize </a:t>
            </a:r>
            <a:r>
              <a:rPr lang="en-IN" sz="1000" dirty="0">
                <a:latin typeface="Arial"/>
                <a:ea typeface="Calibri"/>
                <a:cs typeface="Segoe UI"/>
              </a:rPr>
              <a:t>that the only way to prevent unauthorized access completely using only DHCP is to disallow network access. However, this is not feasible. Therefore, the next best actions are to limit the possibility of an unauthorized user plugging into an empty network jack, and to implement security on a wireless network.</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Use </a:t>
            </a:r>
            <a:r>
              <a:rPr lang="en-IN" sz="1000" dirty="0">
                <a:latin typeface="Arial"/>
                <a:ea typeface="Calibri"/>
                <a:cs typeface="Segoe UI"/>
              </a:rPr>
              <a:t>NAP to validate a client computer’s health. NAP can determine if the computer is running both an up‑to‑date antivirus program and the latest Windows operating system updates. If the computer is not compliant with the NAP policy, it can be denied network access or it can be relegated to a remediation network where it may obtain the necessary updates to become compliant.</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You </a:t>
            </a:r>
            <a:r>
              <a:rPr lang="en-IN" sz="1000" dirty="0">
                <a:latin typeface="Arial"/>
                <a:ea typeface="Calibri"/>
                <a:cs typeface="Segoe UI"/>
              </a:rPr>
              <a:t>also can use NAP to restrict access to a network based on whether the user is authorized for network access.</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Times New Roman"/>
            </a:endParaRPr>
          </a:p>
          <a:p>
            <a:pPr marR="0" indent="-71755">
              <a:spcBef>
                <a:spcPts val="0"/>
              </a:spcBef>
              <a:spcAft>
                <a:spcPts val="0"/>
              </a:spcAft>
            </a:pPr>
            <a:r>
              <a:rPr lang="en-IN" sz="1000" dirty="0" smtClean="0">
                <a:latin typeface="Arial"/>
                <a:ea typeface="Calibri"/>
                <a:cs typeface="Times New Roman"/>
              </a:rPr>
              <a:t>Some </a:t>
            </a:r>
            <a:r>
              <a:rPr lang="en-IN" sz="1000" dirty="0">
                <a:latin typeface="Arial"/>
                <a:ea typeface="Calibri"/>
                <a:cs typeface="Times New Roman"/>
              </a:rPr>
              <a:t>organizations lock down the network ports based on MAC address. Each MAC address is restricted to a specific port. If a different MAC address attempts to communicate on that port, the port will shut down.</a:t>
            </a:r>
          </a:p>
        </p:txBody>
      </p:sp>
      <p:sp>
        <p:nvSpPr>
          <p:cNvPr id="4" name="Slide Number Placeholder 3"/>
          <p:cNvSpPr>
            <a:spLocks noGrp="1"/>
          </p:cNvSpPr>
          <p:nvPr>
            <p:ph type="sldNum" sz="quarter" idx="10"/>
          </p:nvPr>
        </p:nvSpPr>
        <p:spPr/>
        <p:txBody>
          <a:bodyPr/>
          <a:lstStyle/>
          <a:p>
            <a:fld id="{D7F743AE-8C28-435D-9F0A-31D97AC06C3D}" type="slidenum">
              <a:rPr lang="en-IN" smtClean="0"/>
              <a:pPr/>
              <a:t>24</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2872764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R="0" indent="-71755">
              <a:spcBef>
                <a:spcPts val="0"/>
              </a:spcBef>
              <a:spcAft>
                <a:spcPts val="0"/>
              </a:spcAft>
            </a:pPr>
            <a:r>
              <a:rPr lang="en-IN" sz="1000" dirty="0">
                <a:latin typeface="Arial"/>
                <a:ea typeface="Calibri"/>
                <a:cs typeface="Segoe UI"/>
              </a:rPr>
              <a:t>Mention to students that users must disable DHCP services from other devices, such as routers or non‑Microsoft tools.</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If </a:t>
            </a:r>
            <a:r>
              <a:rPr lang="en-IN" sz="1000" dirty="0">
                <a:latin typeface="Arial"/>
                <a:ea typeface="Calibri"/>
                <a:cs typeface="Segoe UI"/>
              </a:rPr>
              <a:t>users complain of network access problems, check the IP settings that the DHCP server is providing by using the </a:t>
            </a:r>
            <a:r>
              <a:rPr lang="en-IN" sz="1000" b="1" dirty="0">
                <a:latin typeface="Arial"/>
                <a:ea typeface="Calibri"/>
                <a:cs typeface="Times New Roman"/>
              </a:rPr>
              <a:t>ipconfig/all</a:t>
            </a:r>
            <a:r>
              <a:rPr lang="en-IN" sz="1000" dirty="0">
                <a:latin typeface="Arial"/>
                <a:ea typeface="Calibri"/>
                <a:cs typeface="Segoe UI"/>
              </a:rPr>
              <a:t> command.</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If </a:t>
            </a:r>
            <a:r>
              <a:rPr lang="en-IN" sz="1000" dirty="0">
                <a:latin typeface="Arial"/>
                <a:ea typeface="Calibri"/>
                <a:cs typeface="Segoe UI"/>
              </a:rPr>
              <a:t>the DHCP server result is not correct, investigating the IP address in question should identify the problem.</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The </a:t>
            </a:r>
            <a:r>
              <a:rPr lang="en-IN" sz="1000" dirty="0">
                <a:latin typeface="Arial"/>
                <a:ea typeface="Calibri"/>
                <a:cs typeface="Segoe UI"/>
              </a:rPr>
              <a:t>only way to restrict unauthorized DHCP servers is to find their source IP, and then to remove them from the network.</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25</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3528935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L="298450" marR="0" indent="-71755">
              <a:spcBef>
                <a:spcPts val="0"/>
              </a:spcBef>
              <a:spcAft>
                <a:spcPts val="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7F743AE-8C28-435D-9F0A-31D97AC06C3D}" type="slidenum">
              <a:rPr lang="en-IN" smtClean="0"/>
              <a:pPr/>
              <a:t>26</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2591524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latin typeface="Arial"/>
                <a:ea typeface="Calibri"/>
                <a:cs typeface="Segoe UI"/>
              </a:rPr>
              <a:t>Explain that DHCP statistics provide a general view of DHCP activity and usage.</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Point </a:t>
            </a:r>
            <a:r>
              <a:rPr lang="en-IN" sz="1000" dirty="0">
                <a:latin typeface="Arial"/>
                <a:ea typeface="Calibri"/>
                <a:cs typeface="Segoe UI"/>
              </a:rPr>
              <a:t>out to students that you can configure the refresh rate for the statistics in the </a:t>
            </a:r>
            <a:r>
              <a:rPr lang="en-IN" sz="1000" b="1" dirty="0">
                <a:latin typeface="Arial"/>
                <a:ea typeface="Calibri"/>
                <a:cs typeface="Times New Roman"/>
              </a:rPr>
              <a:t>General</a:t>
            </a:r>
            <a:r>
              <a:rPr lang="en-IN" sz="1000" dirty="0">
                <a:latin typeface="Arial"/>
                <a:ea typeface="Calibri"/>
                <a:cs typeface="Segoe UI"/>
              </a:rPr>
              <a:t> tab of server’s </a:t>
            </a:r>
            <a:r>
              <a:rPr lang="en-IN" sz="1000" b="1" dirty="0">
                <a:latin typeface="Arial"/>
                <a:ea typeface="Calibri"/>
                <a:cs typeface="Times New Roman"/>
              </a:rPr>
              <a:t>Properties</a:t>
            </a:r>
            <a:r>
              <a:rPr lang="en-IN" sz="1000" dirty="0">
                <a:latin typeface="Arial"/>
                <a:ea typeface="Calibri"/>
                <a:cs typeface="Segoe UI"/>
              </a:rPr>
              <a:t> dialog box.</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Show </a:t>
            </a:r>
            <a:r>
              <a:rPr lang="en-IN" sz="1000" dirty="0">
                <a:latin typeface="Arial"/>
                <a:ea typeface="Calibri"/>
                <a:cs typeface="Segoe UI"/>
              </a:rPr>
              <a:t>students the statistics panel in the DHCP Server.</a:t>
            </a:r>
            <a:endParaRPr lang="en-IN" sz="1000" dirty="0">
              <a:latin typeface="Arial"/>
              <a:ea typeface="Calibri"/>
              <a:cs typeface="Times New Roman"/>
            </a:endParaRPr>
          </a:p>
          <a:p>
            <a:pPr marR="0" indent="-71755">
              <a:spcBef>
                <a:spcPts val="0"/>
              </a:spcBef>
              <a:spcAft>
                <a:spcPts val="0"/>
              </a:spcAft>
            </a:pPr>
            <a:endParaRPr lang="en-IN" sz="1000" b="1" dirty="0" smtClean="0">
              <a:latin typeface="Arial"/>
              <a:ea typeface="Calibri"/>
              <a:cs typeface="Times New Roman"/>
            </a:endParaRPr>
          </a:p>
          <a:p>
            <a:pPr marR="0" indent="-71755">
              <a:spcBef>
                <a:spcPts val="0"/>
              </a:spcBef>
              <a:spcAft>
                <a:spcPts val="0"/>
              </a:spcAft>
            </a:pPr>
            <a:r>
              <a:rPr lang="en-IN" sz="1000" b="1" dirty="0" smtClean="0">
                <a:latin typeface="Arial"/>
                <a:ea typeface="Calibri"/>
                <a:cs typeface="Times New Roman"/>
              </a:rPr>
              <a:t>For </a:t>
            </a:r>
            <a:r>
              <a:rPr lang="en-IN" sz="1000" b="1" dirty="0">
                <a:latin typeface="Arial"/>
                <a:ea typeface="Calibri"/>
                <a:cs typeface="Times New Roman"/>
              </a:rPr>
              <a:t>the DHCP server statistics section</a:t>
            </a:r>
            <a:endParaRPr lang="en-IN" sz="1000" dirty="0">
              <a:latin typeface="Arial"/>
              <a:ea typeface="Calibri"/>
              <a:cs typeface="Times New Roman"/>
            </a:endParaRPr>
          </a:p>
          <a:p>
            <a:pPr marR="0" indent="-71755">
              <a:spcBef>
                <a:spcPts val="0"/>
              </a:spcBef>
              <a:spcAft>
                <a:spcPts val="0"/>
              </a:spcAft>
            </a:pPr>
            <a:r>
              <a:rPr lang="en-IN" sz="1000" dirty="0">
                <a:latin typeface="Arial"/>
                <a:ea typeface="Calibri"/>
                <a:cs typeface="Segoe UI"/>
              </a:rPr>
              <a:t>Provide an overview of DHCP server usage. Point out to students that they can use this data to understand the DHCP server’s state quickly.</a:t>
            </a:r>
            <a:endParaRPr lang="en-IN" sz="1000" dirty="0">
              <a:latin typeface="Arial"/>
              <a:ea typeface="Calibri"/>
              <a:cs typeface="Times New Roman"/>
            </a:endParaRPr>
          </a:p>
          <a:p>
            <a:pPr marR="0" indent="-71755">
              <a:spcBef>
                <a:spcPts val="0"/>
              </a:spcBef>
              <a:spcAft>
                <a:spcPts val="0"/>
              </a:spcAft>
            </a:pPr>
            <a:endParaRPr lang="en-IN" sz="1000" b="1" dirty="0" smtClean="0">
              <a:latin typeface="Arial"/>
              <a:ea typeface="Calibri"/>
              <a:cs typeface="Times New Roman"/>
            </a:endParaRPr>
          </a:p>
          <a:p>
            <a:pPr marR="0" indent="-71755">
              <a:spcBef>
                <a:spcPts val="0"/>
              </a:spcBef>
              <a:spcAft>
                <a:spcPts val="0"/>
              </a:spcAft>
            </a:pPr>
            <a:r>
              <a:rPr lang="en-IN" sz="1000" b="1" dirty="0" smtClean="0">
                <a:latin typeface="Arial"/>
                <a:ea typeface="Calibri"/>
                <a:cs typeface="Times New Roman"/>
              </a:rPr>
              <a:t>For </a:t>
            </a:r>
            <a:r>
              <a:rPr lang="en-IN" sz="1000" b="1" dirty="0">
                <a:latin typeface="Arial"/>
                <a:ea typeface="Calibri"/>
                <a:cs typeface="Times New Roman"/>
              </a:rPr>
              <a:t>the DHCP scope statistics section</a:t>
            </a:r>
            <a:endParaRPr lang="en-IN" sz="1000" dirty="0">
              <a:latin typeface="Arial"/>
              <a:ea typeface="Calibri"/>
              <a:cs typeface="Times New Roman"/>
            </a:endParaRPr>
          </a:p>
          <a:p>
            <a:pPr marR="0" indent="-71755">
              <a:spcBef>
                <a:spcPts val="0"/>
              </a:spcBef>
              <a:spcAft>
                <a:spcPts val="0"/>
              </a:spcAft>
            </a:pPr>
            <a:r>
              <a:rPr lang="en-IN" sz="1000" dirty="0">
                <a:latin typeface="Arial"/>
                <a:ea typeface="Calibri"/>
                <a:cs typeface="Segoe UI"/>
              </a:rPr>
              <a:t>Provide basic data about the leases in the DHCP scope.</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27</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417799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solidFill>
                  <a:srgbClr val="000000"/>
                </a:solidFill>
                <a:latin typeface="Arial"/>
                <a:ea typeface="Calibri"/>
                <a:cs typeface="Segoe UI"/>
              </a:rPr>
              <a:t>Describe the purpose of the DHCP audit log.</a:t>
            </a:r>
            <a:endParaRPr lang="en-IN" sz="1000" dirty="0">
              <a:latin typeface="Arial"/>
              <a:ea typeface="Calibri"/>
              <a:cs typeface="Times New Roman"/>
            </a:endParaRPr>
          </a:p>
          <a:p>
            <a:pPr marR="0" indent="-71755">
              <a:spcBef>
                <a:spcPts val="0"/>
              </a:spcBef>
              <a:spcAft>
                <a:spcPts val="0"/>
              </a:spcAft>
            </a:pPr>
            <a:endParaRPr lang="en-IN" sz="1000" dirty="0" smtClean="0">
              <a:solidFill>
                <a:srgbClr val="000000"/>
              </a:solidFill>
              <a:latin typeface="Arial"/>
              <a:ea typeface="Calibri"/>
              <a:cs typeface="Segoe UI"/>
            </a:endParaRPr>
          </a:p>
          <a:p>
            <a:pPr marR="0" indent="-71755">
              <a:spcBef>
                <a:spcPts val="0"/>
              </a:spcBef>
              <a:spcAft>
                <a:spcPts val="0"/>
              </a:spcAft>
            </a:pPr>
            <a:r>
              <a:rPr lang="en-IN" sz="1000" dirty="0" smtClean="0">
                <a:solidFill>
                  <a:srgbClr val="000000"/>
                </a:solidFill>
                <a:latin typeface="Arial"/>
                <a:ea typeface="Calibri"/>
                <a:cs typeface="Segoe UI"/>
              </a:rPr>
              <a:t>Explain </a:t>
            </a:r>
            <a:r>
              <a:rPr lang="en-IN" sz="1000" dirty="0">
                <a:solidFill>
                  <a:srgbClr val="000000"/>
                </a:solidFill>
                <a:latin typeface="Arial"/>
                <a:ea typeface="Calibri"/>
                <a:cs typeface="Segoe UI"/>
              </a:rPr>
              <a:t>that the DHCP audit log file is stored in </a:t>
            </a:r>
            <a:r>
              <a:rPr lang="en-IN" sz="1000" b="1" i="1" dirty="0">
                <a:latin typeface="Arial"/>
                <a:ea typeface="Calibri"/>
                <a:cs typeface="Times New Roman"/>
              </a:rPr>
              <a:t>systemroot</a:t>
            </a:r>
            <a:r>
              <a:rPr lang="en-IN" sz="1000" b="1" dirty="0">
                <a:latin typeface="Arial"/>
                <a:ea typeface="Calibri"/>
                <a:cs typeface="Times New Roman"/>
              </a:rPr>
              <a:t>\system32\dhcp</a:t>
            </a:r>
            <a:r>
              <a:rPr lang="en-IN" sz="1000" dirty="0">
                <a:solidFill>
                  <a:srgbClr val="000000"/>
                </a:solidFill>
                <a:latin typeface="Arial"/>
                <a:ea typeface="Calibri"/>
                <a:cs typeface="Segoe UI"/>
              </a:rPr>
              <a:t>, and that the name of the audit log file is based on the weekday it was created. For example, if the day of the week is Monday, then the file name is</a:t>
            </a:r>
            <a:r>
              <a:rPr lang="en-IN" sz="1000" b="1" dirty="0">
                <a:latin typeface="Arial"/>
                <a:ea typeface="Calibri"/>
                <a:cs typeface="Times New Roman"/>
              </a:rPr>
              <a:t> DhcpSrvLog‑Mon.log</a:t>
            </a:r>
            <a:r>
              <a:rPr lang="en-IN" sz="1000" dirty="0">
                <a:solidFill>
                  <a:srgbClr val="000000"/>
                </a:solidFill>
                <a:latin typeface="Arial"/>
                <a:ea typeface="Calibri"/>
                <a:cs typeface="Segoe UI"/>
              </a:rPr>
              <a: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28</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1697214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latin typeface="Arial"/>
                <a:ea typeface="Calibri"/>
                <a:cs typeface="Segoe UI"/>
              </a:rPr>
              <a:t>Discuss common issues that can occur when you do not configure DHCP properly.</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For </a:t>
            </a:r>
            <a:r>
              <a:rPr lang="en-IN" sz="1000" dirty="0">
                <a:latin typeface="Arial"/>
                <a:ea typeface="Calibri"/>
                <a:cs typeface="Segoe UI"/>
              </a:rPr>
              <a:t>each of the issues, ask the </a:t>
            </a:r>
            <a:r>
              <a:rPr lang="en-IN" sz="1000" dirty="0" smtClean="0">
                <a:latin typeface="Arial"/>
                <a:ea typeface="Calibri"/>
                <a:cs typeface="Segoe UI"/>
              </a:rPr>
              <a:t>students:</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What tests, tools, and procedures would they use to troubleshoot the issue?</a:t>
            </a:r>
            <a:endParaRPr lang="en-IN" sz="1000" dirty="0" smtClean="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What is the cause of the issue?</a:t>
            </a:r>
            <a:endParaRPr lang="en-IN" sz="1000" dirty="0" smtClean="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What would they consider the solution?</a:t>
            </a:r>
            <a:endParaRPr lang="en-IN" sz="1000" dirty="0" smtClean="0">
              <a:latin typeface="Arial"/>
              <a:ea typeface="Times New Roman"/>
              <a:cs typeface="Times New Roman"/>
            </a:endParaRPr>
          </a:p>
          <a:p>
            <a:pPr marR="0" indent="-71755">
              <a:spcBef>
                <a:spcPts val="0"/>
              </a:spcBef>
              <a:spcAft>
                <a:spcPts val="0"/>
              </a:spcAft>
            </a:pPr>
            <a:r>
              <a:rPr lang="en-IN" sz="1000" dirty="0">
                <a:latin typeface="Arial"/>
                <a:ea typeface="Calibri"/>
                <a:cs typeface="Segoe UI"/>
              </a:rPr>
              <a:t>Each student should write in the empty space of the table the possible cause and their opinion about the solution.</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600"/>
              </a:spcAft>
            </a:pPr>
            <a:r>
              <a:rPr lang="en-IN" sz="1000" dirty="0" smtClean="0">
                <a:latin typeface="Arial"/>
                <a:ea typeface="Calibri"/>
                <a:cs typeface="Segoe UI"/>
              </a:rPr>
              <a:t>Some </a:t>
            </a:r>
            <a:r>
              <a:rPr lang="en-IN" sz="1000" dirty="0">
                <a:latin typeface="Arial"/>
                <a:ea typeface="Calibri"/>
                <a:cs typeface="Segoe UI"/>
              </a:rPr>
              <a:t>suggested answers to aid the discussion:</a:t>
            </a:r>
            <a:endParaRPr lang="en-IN" sz="1000" dirty="0">
              <a:latin typeface="Arial"/>
              <a:ea typeface="Calibri"/>
              <a:cs typeface="Times New Roman"/>
            </a:endParaRPr>
          </a:p>
          <a:p>
            <a:pPr marL="342900" marR="0" lvl="0" indent="-342900">
              <a:lnSpc>
                <a:spcPct val="115000"/>
              </a:lnSpc>
              <a:spcBef>
                <a:spcPts val="0"/>
              </a:spcBef>
              <a:spcAft>
                <a:spcPts val="600"/>
              </a:spcAft>
              <a:buFont typeface="Arial"/>
              <a:buChar char="•"/>
              <a:tabLst>
                <a:tab pos="457200" algn="l"/>
              </a:tabLst>
            </a:pPr>
            <a:r>
              <a:rPr lang="en-IN" sz="1000" dirty="0">
                <a:latin typeface="Arial"/>
                <a:ea typeface="Calibri"/>
                <a:cs typeface="Segoe UI"/>
              </a:rPr>
              <a:t>Address conflicts: </a:t>
            </a:r>
            <a:endParaRPr lang="en-IN" sz="1000" dirty="0">
              <a:latin typeface="Arial"/>
              <a:ea typeface="Calibri"/>
              <a:cs typeface="Times New Roman"/>
            </a:endParaRPr>
          </a:p>
          <a:p>
            <a:pPr marL="742950" marR="0" lvl="1" indent="-285750">
              <a:lnSpc>
                <a:spcPct val="115000"/>
              </a:lnSpc>
              <a:spcBef>
                <a:spcPts val="0"/>
              </a:spcBef>
              <a:spcAft>
                <a:spcPts val="995"/>
              </a:spcAft>
              <a:buFont typeface="Arial"/>
              <a:buChar char="•"/>
              <a:tabLst>
                <a:tab pos="914400" algn="l"/>
              </a:tabLst>
            </a:pPr>
            <a:r>
              <a:rPr lang="en-IN" sz="1000" dirty="0">
                <a:latin typeface="Arial"/>
                <a:ea typeface="Calibri"/>
                <a:cs typeface="Segoe UI"/>
              </a:rPr>
              <a:t>Check for manually configured computers with a conflicting address. </a:t>
            </a:r>
            <a:endParaRPr lang="en-IN" sz="1000" dirty="0">
              <a:latin typeface="Arial"/>
              <a:ea typeface="Calibri"/>
              <a:cs typeface="Times New Roman"/>
            </a:endParaRPr>
          </a:p>
          <a:p>
            <a:pPr marL="742950" marR="0" lvl="1" indent="-285750">
              <a:lnSpc>
                <a:spcPct val="115000"/>
              </a:lnSpc>
              <a:spcBef>
                <a:spcPts val="0"/>
              </a:spcBef>
              <a:spcAft>
                <a:spcPts val="995"/>
              </a:spcAft>
              <a:buFont typeface="Arial"/>
              <a:buChar char="•"/>
              <a:tabLst>
                <a:tab pos="914400" algn="l"/>
              </a:tabLst>
            </a:pPr>
            <a:r>
              <a:rPr lang="en-IN" sz="1000" dirty="0">
                <a:latin typeface="Arial"/>
                <a:ea typeface="Calibri"/>
                <a:cs typeface="Segoe UI"/>
              </a:rPr>
              <a:t>Verify that scopes do not contain overlapping addresses. </a:t>
            </a:r>
            <a:endParaRPr lang="en-IN" sz="1000" dirty="0">
              <a:latin typeface="Arial"/>
              <a:ea typeface="Calibri"/>
              <a:cs typeface="Times New Roman"/>
            </a:endParaRPr>
          </a:p>
          <a:p>
            <a:pPr marL="742950" marR="0" lvl="1" indent="-285750">
              <a:lnSpc>
                <a:spcPct val="115000"/>
              </a:lnSpc>
              <a:spcBef>
                <a:spcPts val="0"/>
              </a:spcBef>
              <a:spcAft>
                <a:spcPts val="995"/>
              </a:spcAft>
              <a:buFont typeface="Arial"/>
              <a:buChar char="•"/>
              <a:tabLst>
                <a:tab pos="914400" algn="l"/>
              </a:tabLst>
            </a:pPr>
            <a:r>
              <a:rPr lang="en-IN" sz="1000" dirty="0">
                <a:latin typeface="Arial"/>
                <a:ea typeface="Calibri"/>
                <a:cs typeface="Segoe UI"/>
              </a:rPr>
              <a:t>Inform students that a DHCP server can be configured to ping an IP address before it leases it, which helps prevent conflicts.)</a:t>
            </a:r>
            <a:endParaRPr lang="en-IN" sz="1000" dirty="0">
              <a:latin typeface="Arial"/>
              <a:ea typeface="Calibri"/>
              <a:cs typeface="Times New Roman"/>
            </a:endParaRPr>
          </a:p>
          <a:p>
            <a:pPr marL="342900" marR="0" lvl="0" indent="-342900">
              <a:lnSpc>
                <a:spcPct val="115000"/>
              </a:lnSpc>
              <a:spcBef>
                <a:spcPts val="0"/>
              </a:spcBef>
              <a:spcAft>
                <a:spcPts val="600"/>
              </a:spcAft>
              <a:buFont typeface="Arial"/>
              <a:buChar char="•"/>
              <a:tabLst>
                <a:tab pos="457200" algn="l"/>
              </a:tabLst>
            </a:pPr>
            <a:r>
              <a:rPr lang="en-IN" sz="1000" dirty="0">
                <a:latin typeface="Arial"/>
                <a:ea typeface="Calibri"/>
                <a:cs typeface="Segoe UI"/>
              </a:rPr>
              <a:t>Failure to obtain a DHCP address: </a:t>
            </a:r>
            <a:endParaRPr lang="en-IN" sz="1000" dirty="0">
              <a:latin typeface="Arial"/>
              <a:ea typeface="Calibri"/>
              <a:cs typeface="Times New Roman"/>
            </a:endParaRPr>
          </a:p>
          <a:p>
            <a:pPr marL="742950" marR="0" lvl="1" indent="-285750">
              <a:lnSpc>
                <a:spcPct val="115000"/>
              </a:lnSpc>
              <a:spcBef>
                <a:spcPts val="0"/>
              </a:spcBef>
              <a:spcAft>
                <a:spcPts val="995"/>
              </a:spcAft>
              <a:buFont typeface="Arial"/>
              <a:buChar char="•"/>
              <a:tabLst>
                <a:tab pos="914400" algn="l"/>
              </a:tabLst>
            </a:pPr>
            <a:r>
              <a:rPr lang="en-IN" sz="1000" dirty="0">
                <a:latin typeface="Arial"/>
                <a:ea typeface="Calibri"/>
                <a:cs typeface="Segoe UI"/>
              </a:rPr>
              <a:t>Verify that the DHCP server is online. </a:t>
            </a:r>
            <a:endParaRPr lang="en-IN" sz="1000" dirty="0">
              <a:latin typeface="Arial"/>
              <a:ea typeface="Calibri"/>
              <a:cs typeface="Times New Roman"/>
            </a:endParaRPr>
          </a:p>
          <a:p>
            <a:pPr marL="742950" marR="0" lvl="1" indent="-285750">
              <a:lnSpc>
                <a:spcPct val="115000"/>
              </a:lnSpc>
              <a:spcBef>
                <a:spcPts val="0"/>
              </a:spcBef>
              <a:spcAft>
                <a:spcPts val="995"/>
              </a:spcAft>
              <a:buFont typeface="Arial"/>
              <a:buChar char="•"/>
              <a:tabLst>
                <a:tab pos="914400" algn="l"/>
              </a:tabLst>
            </a:pPr>
            <a:r>
              <a:rPr lang="en-IN" sz="1000" dirty="0">
                <a:latin typeface="Arial"/>
                <a:ea typeface="Calibri"/>
                <a:cs typeface="Segoe UI"/>
              </a:rPr>
              <a:t>Verify connectivity to the subnet containing the DHCP server. </a:t>
            </a:r>
            <a:endParaRPr lang="en-IN" sz="1000" dirty="0">
              <a:latin typeface="Arial"/>
              <a:ea typeface="Calibri"/>
              <a:cs typeface="Times New Roman"/>
            </a:endParaRPr>
          </a:p>
          <a:p>
            <a:pPr marL="742950" marR="0" lvl="1" indent="-285750">
              <a:lnSpc>
                <a:spcPct val="115000"/>
              </a:lnSpc>
              <a:spcBef>
                <a:spcPts val="0"/>
              </a:spcBef>
              <a:spcAft>
                <a:spcPts val="995"/>
              </a:spcAft>
              <a:buFont typeface="Arial"/>
              <a:buChar char="•"/>
              <a:tabLst>
                <a:tab pos="914400" algn="l"/>
              </a:tabLst>
            </a:pPr>
            <a:r>
              <a:rPr lang="en-IN" sz="1000" dirty="0">
                <a:latin typeface="Arial"/>
                <a:ea typeface="Calibri"/>
                <a:cs typeface="Segoe UI"/>
              </a:rPr>
              <a:t>Verify that there are sufficient addresses in the address pool.</a:t>
            </a:r>
            <a:endParaRPr lang="en-IN" sz="1000" dirty="0">
              <a:latin typeface="Arial"/>
              <a:ea typeface="Calibri"/>
              <a:cs typeface="Times New Roman"/>
            </a:endParaRPr>
          </a:p>
          <a:p>
            <a:pPr marL="342900" marR="0" lvl="0" indent="-342900">
              <a:lnSpc>
                <a:spcPct val="115000"/>
              </a:lnSpc>
              <a:spcBef>
                <a:spcPts val="0"/>
              </a:spcBef>
              <a:spcAft>
                <a:spcPts val="600"/>
              </a:spcAft>
              <a:buFont typeface="Arial"/>
              <a:buChar char="•"/>
              <a:tabLst>
                <a:tab pos="457200" algn="l"/>
              </a:tabLst>
            </a:pPr>
            <a:r>
              <a:rPr lang="en-IN" sz="1000" dirty="0">
                <a:latin typeface="Arial"/>
                <a:ea typeface="Calibri"/>
                <a:cs typeface="Segoe UI"/>
              </a:rPr>
              <a:t>Address obtained from incorrect scope. </a:t>
            </a:r>
            <a:endParaRPr lang="en-IN" sz="1000" dirty="0">
              <a:latin typeface="Arial"/>
              <a:ea typeface="Calibri"/>
              <a:cs typeface="Times New Roman"/>
            </a:endParaRPr>
          </a:p>
          <a:p>
            <a:pPr marL="742950" marR="0" lvl="1" indent="-285750">
              <a:lnSpc>
                <a:spcPct val="115000"/>
              </a:lnSpc>
              <a:spcBef>
                <a:spcPts val="0"/>
              </a:spcBef>
              <a:spcAft>
                <a:spcPts val="995"/>
              </a:spcAft>
              <a:buFont typeface="Arial"/>
              <a:buChar char="•"/>
              <a:tabLst>
                <a:tab pos="914400" algn="l"/>
              </a:tabLst>
            </a:pPr>
            <a:r>
              <a:rPr lang="en-IN" sz="1000" dirty="0">
                <a:latin typeface="Arial"/>
                <a:ea typeface="Calibri"/>
                <a:cs typeface="Segoe UI"/>
              </a:rPr>
              <a:t>Check other clients in the subnet for their configuration.</a:t>
            </a:r>
            <a:endParaRPr lang="en-IN" sz="1000" dirty="0">
              <a:latin typeface="Arial"/>
              <a:ea typeface="Calibri"/>
              <a:cs typeface="Times New Roman"/>
            </a:endParaRPr>
          </a:p>
          <a:p>
            <a:pPr marL="342900" marR="0" lvl="0" indent="-342900">
              <a:lnSpc>
                <a:spcPct val="115000"/>
              </a:lnSpc>
              <a:spcBef>
                <a:spcPts val="0"/>
              </a:spcBef>
              <a:spcAft>
                <a:spcPts val="600"/>
              </a:spcAft>
              <a:buFont typeface="Arial"/>
              <a:buChar char="•"/>
              <a:tabLst>
                <a:tab pos="457200" algn="l"/>
              </a:tabLst>
            </a:pPr>
            <a:r>
              <a:rPr lang="en-IN" sz="1000" dirty="0">
                <a:latin typeface="Arial"/>
                <a:ea typeface="Calibri"/>
                <a:cs typeface="Segoe UI"/>
              </a:rPr>
              <a:t>DHCP database suffers data corruption or loss. </a:t>
            </a:r>
            <a:endParaRPr lang="en-IN" sz="1000" dirty="0">
              <a:latin typeface="Arial"/>
              <a:ea typeface="Calibri"/>
              <a:cs typeface="Times New Roman"/>
            </a:endParaRPr>
          </a:p>
          <a:p>
            <a:pPr marL="742950" marR="0" lvl="1" indent="-285750">
              <a:lnSpc>
                <a:spcPct val="115000"/>
              </a:lnSpc>
              <a:spcBef>
                <a:spcPts val="0"/>
              </a:spcBef>
              <a:spcAft>
                <a:spcPts val="995"/>
              </a:spcAft>
              <a:buFont typeface="Arial"/>
              <a:buChar char="•"/>
              <a:tabLst>
                <a:tab pos="914400" algn="l"/>
              </a:tabLst>
            </a:pPr>
            <a:r>
              <a:rPr lang="en-IN" sz="1000" dirty="0">
                <a:latin typeface="Arial"/>
                <a:ea typeface="Calibri"/>
                <a:cs typeface="Segoe UI"/>
              </a:rPr>
              <a:t>Restore or recreate the DHCP database.</a:t>
            </a:r>
            <a:endParaRPr lang="en-IN" sz="1000" dirty="0">
              <a:latin typeface="Arial"/>
              <a:ea typeface="Calibri"/>
              <a:cs typeface="Times New Roman"/>
            </a:endParaRPr>
          </a:p>
          <a:p>
            <a:pPr marL="342900" marR="0" lvl="0" indent="-342900">
              <a:lnSpc>
                <a:spcPct val="115000"/>
              </a:lnSpc>
              <a:spcBef>
                <a:spcPts val="0"/>
              </a:spcBef>
              <a:spcAft>
                <a:spcPts val="600"/>
              </a:spcAft>
              <a:buFont typeface="Arial"/>
              <a:buChar char="•"/>
              <a:tabLst>
                <a:tab pos="457200" algn="l"/>
              </a:tabLst>
            </a:pPr>
            <a:r>
              <a:rPr lang="en-IN" sz="1000" dirty="0">
                <a:latin typeface="Arial"/>
                <a:ea typeface="Calibri"/>
                <a:cs typeface="Segoe UI"/>
              </a:rPr>
              <a:t>DHCP server exhausts its IP address pool. </a:t>
            </a:r>
            <a:endParaRPr lang="en-IN" sz="1000" dirty="0" smtClean="0">
              <a:latin typeface="Arial"/>
              <a:ea typeface="Calibri"/>
              <a:cs typeface="Segoe UI"/>
            </a:endParaRPr>
          </a:p>
          <a:p>
            <a:pPr marL="742950" lvl="1" indent="-285750">
              <a:lnSpc>
                <a:spcPct val="115000"/>
              </a:lnSpc>
              <a:spcAft>
                <a:spcPts val="995"/>
              </a:spcAft>
              <a:buFont typeface="Arial"/>
              <a:buChar char="•"/>
              <a:tabLst>
                <a:tab pos="914400" algn="l"/>
              </a:tabLst>
            </a:pPr>
            <a:r>
              <a:rPr lang="en-IN" sz="1000" dirty="0" smtClean="0">
                <a:solidFill>
                  <a:prstClr val="black"/>
                </a:solidFill>
                <a:latin typeface="Arial"/>
                <a:ea typeface="Calibri"/>
                <a:cs typeface="Segoe UI"/>
              </a:rPr>
              <a:t>Reduce the lease duration. </a:t>
            </a:r>
            <a:endParaRPr lang="en-IN" sz="1000" dirty="0" smtClean="0">
              <a:solidFill>
                <a:prstClr val="black"/>
              </a:solidFill>
              <a:latin typeface="Arial"/>
              <a:ea typeface="Calibri"/>
              <a:cs typeface="Times New Roman"/>
            </a:endParaRPr>
          </a:p>
          <a:p>
            <a:pPr marL="742950" lvl="1" indent="-285750">
              <a:lnSpc>
                <a:spcPct val="115000"/>
              </a:lnSpc>
              <a:spcAft>
                <a:spcPts val="995"/>
              </a:spcAft>
              <a:buFont typeface="Arial"/>
              <a:buChar char="•"/>
              <a:tabLst>
                <a:tab pos="914400" algn="l"/>
              </a:tabLst>
            </a:pPr>
            <a:r>
              <a:rPr lang="en-IN" sz="1000" dirty="0" smtClean="0">
                <a:solidFill>
                  <a:prstClr val="black"/>
                </a:solidFill>
                <a:latin typeface="Arial"/>
                <a:ea typeface="Calibri"/>
                <a:cs typeface="Segoe UI"/>
              </a:rPr>
              <a:t>Consider redesigning the IP address pools.</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29</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358417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R="0" indent="-71755">
              <a:spcBef>
                <a:spcPts val="0"/>
              </a:spcBef>
              <a:spcAft>
                <a:spcPts val="0"/>
              </a:spcAft>
            </a:pPr>
            <a:r>
              <a:rPr lang="en-IN" sz="1000" dirty="0">
                <a:latin typeface="Arial"/>
                <a:ea typeface="Calibri"/>
                <a:cs typeface="Segoe UI"/>
              </a:rPr>
              <a:t>Briefly present the lesson content.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3</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2600284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R="0" indent="-71755">
              <a:spcBef>
                <a:spcPts val="0"/>
              </a:spcBef>
              <a:spcAft>
                <a:spcPts val="0"/>
              </a:spcAft>
            </a:pPr>
            <a:r>
              <a:rPr lang="en-IN" sz="1000" dirty="0" smtClean="0">
                <a:latin typeface="Arial"/>
                <a:cs typeface="Times New Roman"/>
              </a:rPr>
              <a:t>Define DHCP. Explain how DHCP reduces the complexity and amount of administrative work by using automatic IP configuration.</a:t>
            </a:r>
            <a:endParaRPr lang="en-IN" sz="1000" dirty="0" smtClean="0">
              <a:latin typeface="Arial"/>
              <a:ea typeface="Calibri"/>
              <a:cs typeface="Times New Roman"/>
            </a:endParaRPr>
          </a:p>
          <a:p>
            <a:pPr marR="0" indent="-71755">
              <a:spcBef>
                <a:spcPts val="0"/>
              </a:spcBef>
              <a:spcAft>
                <a:spcPts val="0"/>
              </a:spcAft>
            </a:pPr>
            <a:endParaRPr lang="en-IN" sz="1000" dirty="0" smtClean="0">
              <a:latin typeface="Arial"/>
              <a:cs typeface="Times New Roman"/>
            </a:endParaRPr>
          </a:p>
          <a:p>
            <a:pPr marR="0" indent="-71755">
              <a:spcBef>
                <a:spcPts val="0"/>
              </a:spcBef>
              <a:spcAft>
                <a:spcPts val="0"/>
              </a:spcAft>
            </a:pPr>
            <a:r>
              <a:rPr lang="en-IN" sz="1000" dirty="0" smtClean="0">
                <a:latin typeface="Arial"/>
                <a:cs typeface="Times New Roman"/>
              </a:rPr>
              <a:t>Explain the difference between manual and automatic IP configuration.</a:t>
            </a:r>
            <a:endParaRPr lang="en-IN" sz="1000" dirty="0" smtClean="0">
              <a:latin typeface="Arial"/>
              <a:ea typeface="Calibri"/>
              <a:cs typeface="Times New Roman"/>
            </a:endParaRPr>
          </a:p>
          <a:p>
            <a:pPr marR="0" indent="-71755">
              <a:spcBef>
                <a:spcPts val="0"/>
              </a:spcBef>
              <a:spcAft>
                <a:spcPts val="0"/>
              </a:spcAft>
            </a:pPr>
            <a:endParaRPr lang="en-IN" sz="1000" dirty="0" smtClean="0">
              <a:latin typeface="Arial"/>
              <a:cs typeface="Times New Roman"/>
            </a:endParaRPr>
          </a:p>
          <a:p>
            <a:pPr marR="0" indent="-71755">
              <a:spcBef>
                <a:spcPts val="0"/>
              </a:spcBef>
              <a:spcAft>
                <a:spcPts val="0"/>
              </a:spcAft>
            </a:pPr>
            <a:r>
              <a:rPr lang="en-IN" sz="1000" dirty="0" smtClean="0">
                <a:latin typeface="Arial"/>
                <a:cs typeface="Times New Roman"/>
              </a:rPr>
              <a:t>Provide examples of how DHCP reduces the complexity and amount of administrative work.</a:t>
            </a:r>
            <a:endParaRPr lang="en-IN" sz="1000" dirty="0" smtClean="0">
              <a:latin typeface="Arial"/>
              <a:ea typeface="Calibri"/>
              <a:cs typeface="Times New Roman"/>
            </a:endParaRPr>
          </a:p>
          <a:p>
            <a:pPr marR="0" indent="-71755">
              <a:spcBef>
                <a:spcPts val="0"/>
              </a:spcBef>
              <a:spcAft>
                <a:spcPts val="0"/>
              </a:spcAft>
            </a:pPr>
            <a:r>
              <a:rPr lang="en-IN" sz="1000" dirty="0" smtClean="0">
                <a:latin typeface="Arial"/>
                <a:cs typeface="Times New Roman"/>
              </a:rPr>
              <a:t>Instruct students that by using DHCP, c</a:t>
            </a:r>
            <a:r>
              <a:rPr lang="en-IN" sz="1000" dirty="0" smtClean="0">
                <a:latin typeface="Arial"/>
                <a:ea typeface="Calibri"/>
                <a:cs typeface="Times New Roman"/>
              </a:rPr>
              <a:t>orrect configuration information is ensured—but only if DHCP is also configured correctly. If DHCP is misconfigured, then the clients will not receive the correct configuration from </a:t>
            </a:r>
            <a:r>
              <a:rPr lang="en-IN" sz="1000" dirty="0">
                <a:latin typeface="Arial"/>
                <a:ea typeface="Calibri"/>
                <a:cs typeface="Times New Roman"/>
              </a:rPr>
              <a:t>the DHCP server.</a:t>
            </a:r>
          </a:p>
        </p:txBody>
      </p:sp>
      <p:sp>
        <p:nvSpPr>
          <p:cNvPr id="4" name="Slide Number Placeholder 3"/>
          <p:cNvSpPr>
            <a:spLocks noGrp="1"/>
          </p:cNvSpPr>
          <p:nvPr>
            <p:ph type="sldNum" sz="quarter" idx="10"/>
          </p:nvPr>
        </p:nvSpPr>
        <p:spPr/>
        <p:txBody>
          <a:bodyPr/>
          <a:lstStyle/>
          <a:p>
            <a:fld id="{D7F743AE-8C28-435D-9F0A-31D97AC06C3D}" type="slidenum">
              <a:rPr lang="en-IN" smtClean="0"/>
              <a:pPr/>
              <a:t>4</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41833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latin typeface="Arial"/>
                <a:ea typeface="Calibri"/>
                <a:cs typeface="Segoe UI"/>
              </a:rPr>
              <a:t>Ensure that students understand that the two methods for obtaining a lease are to request a new lease, or to renew an existing lease.</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Explain </a:t>
            </a:r>
            <a:r>
              <a:rPr lang="en-IN" sz="1000" dirty="0">
                <a:latin typeface="Arial"/>
                <a:ea typeface="Calibri"/>
                <a:cs typeface="Segoe UI"/>
              </a:rPr>
              <a:t>to students that DHCP uses IP broadcasts to initiate communications. Therefore, DHCP servers are limited to communication within their IP subnet. This means that in many networks, there is a DHCP server for each IP subnet. When this is not feasible, either for cost or management reasons, you can use a DHCP relay agent. With the DHCP relay agent, the DHCP can broadcast packets for relay into another IP subnet across a router. This makes it possible to maintain a single DHCP server that services multiple IP subnets. DHCP packets can also be relayed into other subnets using a router that is compatible with </a:t>
            </a:r>
          </a:p>
          <a:p>
            <a:pPr marR="0" indent="-71755">
              <a:spcBef>
                <a:spcPts val="0"/>
              </a:spcBef>
              <a:spcAft>
                <a:spcPts val="0"/>
              </a:spcAft>
            </a:pPr>
            <a:r>
              <a:rPr lang="en-IN" sz="1000" dirty="0" smtClean="0">
                <a:latin typeface="Arial"/>
                <a:ea typeface="Calibri"/>
                <a:cs typeface="Segoe UI"/>
              </a:rPr>
              <a:t>Request </a:t>
            </a:r>
            <a:r>
              <a:rPr lang="en-IN" sz="1000" dirty="0">
                <a:latin typeface="Arial"/>
                <a:ea typeface="Calibri"/>
                <a:cs typeface="Segoe UI"/>
              </a:rPr>
              <a:t>for Comment (RFC) 1542.</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Instruct </a:t>
            </a:r>
            <a:r>
              <a:rPr lang="en-IN" sz="1000" dirty="0">
                <a:latin typeface="Arial"/>
                <a:ea typeface="Calibri"/>
                <a:cs typeface="Segoe UI"/>
              </a:rPr>
              <a:t>students that in a later topic you will discuss the DHCP relay agent in more detail.</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5</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1383065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latin typeface="Arial"/>
                <a:ea typeface="Calibri"/>
                <a:cs typeface="Segoe UI"/>
              </a:rPr>
              <a:t>Explain that DHCP uses a four-step process to lease IP addressing information to DHCP clients. Describe the DHCP lease-generation process by referring to the slide’s illustration.</a:t>
            </a:r>
            <a:endParaRPr lang="en-IN" sz="1000" dirty="0">
              <a:latin typeface="Arial"/>
              <a:ea typeface="Calibri"/>
              <a:cs typeface="Times New Roman"/>
            </a:endParaRPr>
          </a:p>
          <a:p>
            <a:pPr marR="0" indent="-71755">
              <a:spcBef>
                <a:spcPts val="0"/>
              </a:spcBef>
              <a:spcAft>
                <a:spcPts val="0"/>
              </a:spcAft>
            </a:pPr>
            <a:endParaRPr lang="en-IN" sz="1000" dirty="0" smtClean="0">
              <a:latin typeface="Arial"/>
              <a:ea typeface="Calibri"/>
              <a:cs typeface="Segoe UI"/>
            </a:endParaRPr>
          </a:p>
          <a:p>
            <a:pPr marR="0" indent="-71755">
              <a:spcBef>
                <a:spcPts val="0"/>
              </a:spcBef>
              <a:spcAft>
                <a:spcPts val="0"/>
              </a:spcAft>
            </a:pPr>
            <a:r>
              <a:rPr lang="en-IN" sz="1000" dirty="0" smtClean="0">
                <a:latin typeface="Arial"/>
                <a:ea typeface="Calibri"/>
                <a:cs typeface="Segoe UI"/>
              </a:rPr>
              <a:t>It </a:t>
            </a:r>
            <a:r>
              <a:rPr lang="en-IN" sz="1000" dirty="0">
                <a:latin typeface="Arial"/>
                <a:ea typeface="Calibri"/>
                <a:cs typeface="Segoe UI"/>
              </a:rPr>
              <a:t>is important that students understand this process. Run through the demonstration as many times as necessary.</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6</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2182095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lIns="89730" tIns="44865" rIns="89730" bIns="44865"/>
          <a:lstStyle/>
          <a:p>
            <a:r>
              <a:rPr lang="en-US" smtClean="0"/>
              <a:t>Module 4: Configuring and Troubleshooting DHCP</a:t>
            </a:r>
          </a:p>
        </p:txBody>
      </p:sp>
      <p:sp>
        <p:nvSpPr>
          <p:cNvPr id="58371" name="Rectangle 3"/>
          <p:cNvSpPr>
            <a:spLocks noGrp="1" noChangeArrowheads="1"/>
          </p:cNvSpPr>
          <p:nvPr>
            <p:ph type="dt" sz="quarter" idx="1"/>
          </p:nvPr>
        </p:nvSpPr>
        <p:spPr>
          <a:noFill/>
        </p:spPr>
        <p:txBody>
          <a:bodyPr lIns="89730" tIns="44865" rIns="89730" bIns="44865"/>
          <a:lstStyle/>
          <a:p>
            <a:r>
              <a:rPr lang="en-US" smtClean="0"/>
              <a:t>Course 6421A</a:t>
            </a:r>
          </a:p>
        </p:txBody>
      </p:sp>
      <p:sp>
        <p:nvSpPr>
          <p:cNvPr id="58372" name="Rectangle 7"/>
          <p:cNvSpPr>
            <a:spLocks noGrp="1" noChangeArrowheads="1"/>
          </p:cNvSpPr>
          <p:nvPr>
            <p:ph type="sldNum" sz="quarter" idx="5"/>
          </p:nvPr>
        </p:nvSpPr>
        <p:spPr>
          <a:noFill/>
        </p:spPr>
        <p:txBody>
          <a:bodyPr lIns="89730" tIns="44865" rIns="89730" bIns="44865"/>
          <a:lstStyle/>
          <a:p>
            <a:fld id="{3664212A-1E84-4655-A748-DE2D45971EEE}" type="slidenum">
              <a:rPr lang="en-US" smtClean="0"/>
              <a:pPr/>
              <a:t>7</a:t>
            </a:fld>
            <a:endParaRPr lang="en-US" smtClean="0"/>
          </a:p>
        </p:txBody>
      </p:sp>
      <p:sp>
        <p:nvSpPr>
          <p:cNvPr id="58373" name="Rectangle 2"/>
          <p:cNvSpPr>
            <a:spLocks noGrp="1" noRot="1" noChangeAspect="1" noChangeArrowheads="1" noTextEdit="1"/>
          </p:cNvSpPr>
          <p:nvPr>
            <p:ph type="sldImg"/>
          </p:nvPr>
        </p:nvSpPr>
        <p:spPr>
          <a:xfrm>
            <a:off x="4325938" y="73025"/>
            <a:ext cx="2466975" cy="1851025"/>
          </a:xfrm>
          <a:ln/>
        </p:spPr>
      </p:sp>
      <p:sp>
        <p:nvSpPr>
          <p:cNvPr id="58374" name="Rectangle 3"/>
          <p:cNvSpPr>
            <a:spLocks noGrp="1" noChangeArrowheads="1"/>
          </p:cNvSpPr>
          <p:nvPr>
            <p:ph type="body" idx="1"/>
          </p:nvPr>
        </p:nvSpPr>
        <p:spPr>
          <a:xfrm>
            <a:off x="307492" y="2148591"/>
            <a:ext cx="6149837" cy="6731521"/>
          </a:xfrm>
          <a:noFill/>
          <a:ln/>
        </p:spPr>
        <p:txBody>
          <a:bodyPr lIns="89730" tIns="44865" rIns="89730" bIns="44865"/>
          <a:lstStyle/>
          <a:p>
            <a:pPr eaLnBrk="1" hangingPunct="1"/>
            <a:r>
              <a:rPr lang="en-US" dirty="0" smtClean="0"/>
              <a:t>DHCP Renewal occurs when 50% of lease duration has expired.</a:t>
            </a:r>
          </a:p>
          <a:p>
            <a:pPr eaLnBrk="1" hangingPunct="1"/>
            <a:r>
              <a:rPr lang="en-US" dirty="0" smtClean="0"/>
              <a:t>Describe the DHCP lease-renewal process by referring to the slide’s illustration. </a:t>
            </a:r>
          </a:p>
          <a:p>
            <a:pPr eaLnBrk="1" hangingPunct="1"/>
            <a:endParaRPr lang="en-US" dirty="0" smtClean="0"/>
          </a:p>
          <a:p>
            <a:pPr eaLnBrk="1" hangingPunct="1"/>
            <a:r>
              <a:rPr lang="en-US" b="1" dirty="0" smtClean="0"/>
              <a:t>References</a:t>
            </a:r>
          </a:p>
          <a:p>
            <a:pPr eaLnBrk="1" hangingPunct="1">
              <a:buFontTx/>
              <a:buChar char="•"/>
            </a:pPr>
            <a:r>
              <a:rPr lang="en-US" dirty="0" smtClean="0"/>
              <a:t> MOC 2277C: Module 1</a:t>
            </a:r>
          </a:p>
          <a:p>
            <a:pPr eaLnBrk="1" hangingPunct="1">
              <a:buFontTx/>
              <a:buChar char="•"/>
            </a:pPr>
            <a:r>
              <a:rPr lang="en-US" dirty="0" smtClean="0"/>
              <a:t> Microsoft TechNet: How DHCP Technology Works: http://go.microsoft.com/fwlink/?LinkID=112075&amp;clcid=0x409</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586398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dirty="0">
                <a:latin typeface="Arial"/>
                <a:ea typeface="Calibri"/>
                <a:cs typeface="Segoe UI"/>
              </a:rPr>
              <a:t>Inform students that </a:t>
            </a:r>
            <a:r>
              <a:rPr lang="en-IN" sz="1000" dirty="0">
                <a:latin typeface="Arial"/>
                <a:ea typeface="Calibri"/>
                <a:cs typeface="Times New Roman"/>
              </a:rPr>
              <a:t>today most routers and most enterprise switches (that can route) support RFC 1542.</a:t>
            </a:r>
          </a:p>
        </p:txBody>
      </p:sp>
      <p:sp>
        <p:nvSpPr>
          <p:cNvPr id="4" name="Slide Number Placeholder 3"/>
          <p:cNvSpPr>
            <a:spLocks noGrp="1"/>
          </p:cNvSpPr>
          <p:nvPr>
            <p:ph type="sldNum" sz="quarter" idx="10"/>
          </p:nvPr>
        </p:nvSpPr>
        <p:spPr/>
        <p:txBody>
          <a:bodyPr/>
          <a:lstStyle/>
          <a:p>
            <a:fld id="{D7F743AE-8C28-435D-9F0A-31D97AC06C3D}" type="slidenum">
              <a:rPr lang="en-IN" smtClean="0"/>
              <a:pPr/>
              <a:t>8</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3639905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IN" sz="1000" dirty="0" smtClean="0">
                <a:latin typeface="Arial"/>
                <a:cs typeface="Segoe UI"/>
              </a:rPr>
              <a:t>Students should know and understand the importance of DHCP authorization. An </a:t>
            </a:r>
            <a:r>
              <a:rPr lang="en-IN" sz="1000" dirty="0" smtClean="0">
                <a:latin typeface="Arial"/>
              </a:rPr>
              <a:t>unauthorized</a:t>
            </a:r>
            <a:r>
              <a:rPr lang="en-IN" sz="1000" dirty="0" smtClean="0">
                <a:latin typeface="Arial"/>
                <a:cs typeface="Segoe UI"/>
              </a:rPr>
              <a:t> DHCP server can cause problems in a network, and incorrectly configured clients can cause numerous issues. </a:t>
            </a:r>
            <a:endParaRPr lang="en-IN" sz="1000" dirty="0" smtClean="0">
              <a:latin typeface="Arial"/>
            </a:endParaRPr>
          </a:p>
          <a:p>
            <a:pPr>
              <a:lnSpc>
                <a:spcPct val="115000"/>
              </a:lnSpc>
              <a:spcAft>
                <a:spcPts val="1000"/>
              </a:spcAft>
            </a:pPr>
            <a:r>
              <a:rPr lang="en-IN" sz="1000" dirty="0" smtClean="0">
                <a:latin typeface="Arial"/>
                <a:cs typeface="Segoe UI"/>
              </a:rPr>
              <a:t>Explain to students that when you install a DHCP role in a domain, an Enterprise Administrator must authorize it because several domains can exist in the same IP subnet.</a:t>
            </a:r>
            <a:endParaRPr lang="en-IN" sz="1000" dirty="0" smtClean="0">
              <a:latin typeface="Arial"/>
            </a:endParaRPr>
          </a:p>
          <a:p>
            <a:pPr marR="0" indent="-71755">
              <a:lnSpc>
                <a:spcPct val="115000"/>
              </a:lnSpc>
              <a:spcBef>
                <a:spcPts val="0"/>
              </a:spcBef>
              <a:spcAft>
                <a:spcPts val="1000"/>
              </a:spcAft>
            </a:pPr>
            <a:r>
              <a:rPr lang="en-CA" sz="1000" dirty="0">
                <a:latin typeface="Arial"/>
                <a:ea typeface="Calibri"/>
                <a:cs typeface="Segoe UI"/>
              </a:rPr>
              <a:t>Although it is not recommended, you can use a standalone server as a DHCP server if it is not on a subnet with any authorized DHCP servers. When a standalone DHCP server detects an authorized server on the same subnet, it automatically stops leasing IP addresses to DHCP clients.</a:t>
            </a:r>
            <a:endParaRPr lang="en-IN" sz="1000" dirty="0">
              <a:latin typeface="Arial"/>
              <a:ea typeface="Calibri"/>
              <a:cs typeface="Times New Roman"/>
            </a:endParaRPr>
          </a:p>
          <a:p>
            <a:pPr marR="0" indent="-71755">
              <a:lnSpc>
                <a:spcPct val="115000"/>
              </a:lnSpc>
              <a:spcBef>
                <a:spcPts val="0"/>
              </a:spcBef>
              <a:spcAft>
                <a:spcPts val="1000"/>
              </a:spcAft>
            </a:pPr>
            <a:r>
              <a:rPr lang="en-IN" sz="1000" dirty="0">
                <a:latin typeface="Arial"/>
                <a:ea typeface="Calibri"/>
                <a:cs typeface="Segoe UI"/>
              </a:rPr>
              <a:t>It also is important to note that other network devices may run DHCP servers. These devices do not comply with the notion of being authorized, and therefore might cause issues in a networked environment.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7F743AE-8C28-435D-9F0A-31D97AC06C3D}" type="slidenum">
              <a:rPr lang="en-IN" smtClean="0"/>
              <a:pPr/>
              <a:t>9</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20410B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6: Implementing Dynamic Host Configuration Protocol</a:t>
            </a:r>
            <a:endParaRPr lang="en-IN" sz="1200" b="1" dirty="0">
              <a:solidFill>
                <a:srgbClr val="336699"/>
              </a:solidFill>
              <a:latin typeface="Arial"/>
            </a:endParaRPr>
          </a:p>
        </p:txBody>
      </p:sp>
    </p:spTree>
    <p:extLst>
      <p:ext uri="{BB962C8B-B14F-4D97-AF65-F5344CB8AC3E}">
        <p14:creationId xmlns:p14="http://schemas.microsoft.com/office/powerpoint/2010/main" val="3710664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pic>
        <p:nvPicPr>
          <p:cNvPr id="4"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02338"/>
            <a:ext cx="9144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2"/>
          <p:cNvSpPr>
            <a:spLocks noChangeArrowheads="1"/>
          </p:cNvSpPr>
          <p:nvPr/>
        </p:nvSpPr>
        <p:spPr bwMode="white">
          <a:xfrm>
            <a:off x="0" y="0"/>
            <a:ext cx="9144000" cy="2514600"/>
          </a:xfrm>
          <a:prstGeom prst="rect">
            <a:avLst/>
          </a:prstGeom>
          <a:gradFill flip="none" rotWithShape="1">
            <a:gsLst>
              <a:gs pos="0">
                <a:srgbClr val="0070C0"/>
              </a:gs>
              <a:gs pos="50000">
                <a:schemeClr val="accent1">
                  <a:tint val="44500"/>
                  <a:satMod val="160000"/>
                </a:schemeClr>
              </a:gs>
            </a:gsLst>
            <a:lin ang="5400000" scaled="1"/>
            <a:tileRect/>
          </a:gra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9" name="Subtitle 8"/>
          <p:cNvSpPr>
            <a:spLocks noGrp="1"/>
          </p:cNvSpPr>
          <p:nvPr>
            <p:ph type="subTitle" idx="1"/>
          </p:nvPr>
        </p:nvSpPr>
        <p:spPr>
          <a:xfrm>
            <a:off x="1371600" y="2819400"/>
            <a:ext cx="6400800" cy="1752600"/>
          </a:xfrm>
        </p:spPr>
        <p:txBody>
          <a:bodyPr/>
          <a:lstStyle>
            <a:lvl1pPr marL="0" indent="0" algn="ctr">
              <a:buNone/>
              <a:defRPr sz="1800" b="1" cap="all" spc="250" baseline="0">
                <a:solidFill>
                  <a:srgbClr val="002060"/>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hr-HR" dirty="0" smtClean="0"/>
              <a:t>Kliknite da biste uredili stil podnaslova matrice</a:t>
            </a:r>
            <a:endParaRPr lang="en-US" dirty="0"/>
          </a:p>
        </p:txBody>
      </p:sp>
      <p:sp>
        <p:nvSpPr>
          <p:cNvPr id="8" name="Title 7"/>
          <p:cNvSpPr>
            <a:spLocks noGrp="1"/>
          </p:cNvSpPr>
          <p:nvPr>
            <p:ph type="ctrTitle"/>
          </p:nvPr>
        </p:nvSpPr>
        <p:spPr>
          <a:xfrm>
            <a:off x="685800" y="381000"/>
            <a:ext cx="7772400" cy="1752600"/>
          </a:xfrm>
        </p:spPr>
        <p:txBody>
          <a:bodyPr/>
          <a:lstStyle>
            <a:lvl1pPr algn="ctr">
              <a:defRPr sz="4200" b="0" i="0">
                <a:solidFill>
                  <a:srgbClr val="002060"/>
                </a:solidFill>
              </a:defRPr>
            </a:lvl1pPr>
          </a:lstStyle>
          <a:p>
            <a:r>
              <a:rPr lang="hr-HR" dirty="0" smtClean="0"/>
              <a:t>Kliknite da biste uredili stil naslova matrice</a:t>
            </a:r>
            <a:endParaRPr lang="en-US" dirty="0"/>
          </a:p>
        </p:txBody>
      </p:sp>
      <p:sp>
        <p:nvSpPr>
          <p:cNvPr id="6" name="Date Placeholder 27"/>
          <p:cNvSpPr>
            <a:spLocks noGrp="1"/>
          </p:cNvSpPr>
          <p:nvPr>
            <p:ph type="dt" sz="half" idx="10"/>
          </p:nvPr>
        </p:nvSpPr>
        <p:spPr/>
        <p:txBody>
          <a:bodyPr/>
          <a:lstStyle>
            <a:lvl1pPr>
              <a:defRPr/>
            </a:lvl1pPr>
          </a:lstStyle>
          <a:p>
            <a:pPr>
              <a:defRPr/>
            </a:pPr>
            <a:fld id="{0F0883B2-7AD5-43A4-AF3B-CF58336CA4BE}" type="datetimeFigureOut">
              <a:rPr lang="en-US"/>
              <a:pPr>
                <a:defRPr/>
              </a:pPr>
              <a:t>3/17/2014</a:t>
            </a:fld>
            <a:endParaRPr lang="en-US"/>
          </a:p>
        </p:txBody>
      </p:sp>
      <p:sp>
        <p:nvSpPr>
          <p:cNvPr id="7" name="Footer Placeholder 16"/>
          <p:cNvSpPr>
            <a:spLocks noGrp="1"/>
          </p:cNvSpPr>
          <p:nvPr>
            <p:ph type="ftr" sz="quarter" idx="11"/>
          </p:nvPr>
        </p:nvSpPr>
        <p:spPr/>
        <p:txBody>
          <a:bodyPr/>
          <a:lstStyle>
            <a:lvl1pPr algn="l">
              <a:defRPr sz="1200"/>
            </a:lvl1pPr>
          </a:lstStyle>
          <a:p>
            <a:pPr>
              <a:defRPr/>
            </a:pPr>
            <a:endParaRPr lang="en-US"/>
          </a:p>
        </p:txBody>
      </p:sp>
    </p:spTree>
    <p:extLst>
      <p:ext uri="{BB962C8B-B14F-4D97-AF65-F5344CB8AC3E}">
        <p14:creationId xmlns:p14="http://schemas.microsoft.com/office/powerpoint/2010/main" val="36632505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300" b="0" i="1" kern="1200" dirty="0">
                <a:solidFill>
                  <a:srgbClr val="002060"/>
                </a:solidFill>
                <a:latin typeface="Georgia" pitchFamily="18" charset="0"/>
                <a:ea typeface="+mj-ea"/>
                <a:cs typeface="+mj-cs"/>
              </a:defRPr>
            </a:lvl1pPr>
          </a:lstStyle>
          <a:p>
            <a:pPr lvl="0"/>
            <a:r>
              <a:rPr lang="hr-HR" dirty="0" smtClean="0"/>
              <a:t>Kliknite da biste uredili stil naslova matrice</a:t>
            </a:r>
            <a:endParaRPr lang="en-US" dirty="0"/>
          </a:p>
        </p:txBody>
      </p:sp>
      <p:sp>
        <p:nvSpPr>
          <p:cNvPr id="8" name="Content Placeholder 7"/>
          <p:cNvSpPr>
            <a:spLocks noGrp="1"/>
          </p:cNvSpPr>
          <p:nvPr>
            <p:ph sz="quarter" idx="1"/>
          </p:nvPr>
        </p:nvSpPr>
        <p:spPr>
          <a:xfrm>
            <a:off x="253175" y="1844824"/>
            <a:ext cx="8640000" cy="4104456"/>
          </a:xfrm>
        </p:spPr>
        <p:txBody>
          <a:bodyPr/>
          <a:lstStyle>
            <a:lvl2pPr>
              <a:defRPr i="1"/>
            </a:lvl2pPr>
            <a:lvl3pPr>
              <a:defRPr sz="1800" i="1"/>
            </a:lvl3pPr>
            <a:lvl4pPr>
              <a:defRPr sz="1800" i="1"/>
            </a:lvl4pPr>
            <a:lvl5pPr>
              <a:defRPr sz="1400" i="1"/>
            </a:lvl5p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en-US" dirty="0"/>
          </a:p>
        </p:txBody>
      </p:sp>
      <p:sp>
        <p:nvSpPr>
          <p:cNvPr id="4" name="Date Placeholder 3"/>
          <p:cNvSpPr>
            <a:spLocks noGrp="1"/>
          </p:cNvSpPr>
          <p:nvPr>
            <p:ph type="dt" sz="half" idx="10"/>
          </p:nvPr>
        </p:nvSpPr>
        <p:spPr/>
        <p:txBody>
          <a:bodyPr/>
          <a:lstStyle>
            <a:lvl1pPr>
              <a:defRPr/>
            </a:lvl1pPr>
          </a:lstStyle>
          <a:p>
            <a:pPr>
              <a:defRPr/>
            </a:pPr>
            <a:fld id="{FAFA776E-3FB1-43D0-AE20-5CFFF925120A}" type="datetimeFigureOut">
              <a:rPr lang="en-US"/>
              <a:pPr>
                <a:defRPr/>
              </a:pPr>
              <a:t>3/17/2014</a:t>
            </a:fld>
            <a:endParaRPr lang="en-US"/>
          </a:p>
        </p:txBody>
      </p:sp>
      <p:sp>
        <p:nvSpPr>
          <p:cNvPr id="5" name="Footer Placeholder 4"/>
          <p:cNvSpPr>
            <a:spLocks noGrp="1"/>
          </p:cNvSpPr>
          <p:nvPr>
            <p:ph type="ftr" sz="quarter" idx="11"/>
          </p:nvPr>
        </p:nvSpPr>
        <p:spPr/>
        <p:txBody>
          <a:bodyPr/>
          <a:lstStyle>
            <a:lvl1pPr algn="l">
              <a:defRPr sz="1200"/>
            </a:lvl1pPr>
          </a:lstStyle>
          <a:p>
            <a:pPr>
              <a:defRPr/>
            </a:pPr>
            <a:endParaRPr lang="en-US"/>
          </a:p>
        </p:txBody>
      </p:sp>
    </p:spTree>
    <p:extLst>
      <p:ext uri="{BB962C8B-B14F-4D97-AF65-F5344CB8AC3E}">
        <p14:creationId xmlns:p14="http://schemas.microsoft.com/office/powerpoint/2010/main" val="278849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cxnSp>
        <p:nvCxnSpPr>
          <p:cNvPr id="5" name="Ravni poveznik 10"/>
          <p:cNvCxnSpPr/>
          <p:nvPr userDrawn="1"/>
        </p:nvCxnSpPr>
        <p:spPr>
          <a:xfrm>
            <a:off x="4572000" y="1989138"/>
            <a:ext cx="0" cy="4392612"/>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01752" y="228600"/>
            <a:ext cx="8534400" cy="1112168"/>
          </a:xfrm>
        </p:spPr>
        <p:txBody>
          <a:bodyPr/>
          <a:lstStyle/>
          <a:p>
            <a:r>
              <a:rPr lang="hr-HR" dirty="0" smtClean="0"/>
              <a:t>Kliknite da biste uredili stil naslova matrice</a:t>
            </a:r>
            <a:endParaRPr lang="en-US" dirty="0"/>
          </a:p>
        </p:txBody>
      </p:sp>
      <p:sp>
        <p:nvSpPr>
          <p:cNvPr id="10" name="Content Placeholder 9"/>
          <p:cNvSpPr>
            <a:spLocks noGrp="1"/>
          </p:cNvSpPr>
          <p:nvPr>
            <p:ph sz="half" idx="1"/>
          </p:nvPr>
        </p:nvSpPr>
        <p:spPr>
          <a:xfrm>
            <a:off x="301752" y="1916832"/>
            <a:ext cx="4038600" cy="4032448"/>
          </a:xfrm>
        </p:spPr>
        <p:txBody>
          <a:bodyPr/>
          <a:lstStyle>
            <a:lvl1pPr>
              <a:defRPr sz="2500"/>
            </a:lvl1pPr>
            <a:lvl2pPr>
              <a:defRPr i="1"/>
            </a:lvl2pPr>
            <a:lvl3pPr>
              <a:defRPr i="1"/>
            </a:lvl3pPr>
            <a:lvl4pPr>
              <a:defRPr i="1"/>
            </a:lvl4pPr>
            <a:lvl5pPr>
              <a:defRPr i="1"/>
            </a:lvl5p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en-US" dirty="0"/>
          </a:p>
        </p:txBody>
      </p:sp>
      <p:sp>
        <p:nvSpPr>
          <p:cNvPr id="12" name="Content Placeholder 11"/>
          <p:cNvSpPr>
            <a:spLocks noGrp="1"/>
          </p:cNvSpPr>
          <p:nvPr>
            <p:ph sz="half" idx="2"/>
          </p:nvPr>
        </p:nvSpPr>
        <p:spPr>
          <a:xfrm>
            <a:off x="4800600" y="1916832"/>
            <a:ext cx="4038600" cy="4032448"/>
          </a:xfrm>
        </p:spPr>
        <p:txBody>
          <a:bodyPr/>
          <a:lstStyle>
            <a:lvl1pPr>
              <a:defRPr sz="2500"/>
            </a:lvl1pPr>
            <a:lvl2pPr>
              <a:defRPr i="1"/>
            </a:lvl2pPr>
            <a:lvl3pPr>
              <a:defRPr i="1"/>
            </a:lvl3pPr>
            <a:lvl4pPr>
              <a:defRPr i="1"/>
            </a:lvl4pPr>
            <a:lvl5pPr>
              <a:defRPr i="1"/>
            </a:lvl5p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en-US" dirty="0"/>
          </a:p>
        </p:txBody>
      </p:sp>
      <p:sp>
        <p:nvSpPr>
          <p:cNvPr id="6" name="Date Placeholder 4"/>
          <p:cNvSpPr>
            <a:spLocks noGrp="1"/>
          </p:cNvSpPr>
          <p:nvPr>
            <p:ph type="dt" sz="half" idx="10"/>
          </p:nvPr>
        </p:nvSpPr>
        <p:spPr/>
        <p:txBody>
          <a:bodyPr/>
          <a:lstStyle>
            <a:lvl1pPr>
              <a:defRPr/>
            </a:lvl1pPr>
          </a:lstStyle>
          <a:p>
            <a:pPr>
              <a:defRPr/>
            </a:pPr>
            <a:fld id="{3E8ECF8B-1C8F-414E-B4A2-8B8422987BE9}" type="datetimeFigureOut">
              <a:rPr lang="en-US"/>
              <a:pPr>
                <a:defRPr/>
              </a:pPr>
              <a:t>3/17/2014</a:t>
            </a:fld>
            <a:endParaRPr lang="en-US"/>
          </a:p>
        </p:txBody>
      </p:sp>
      <p:sp>
        <p:nvSpPr>
          <p:cNvPr id="7" name="Footer Placeholder 5"/>
          <p:cNvSpPr>
            <a:spLocks noGrp="1"/>
          </p:cNvSpPr>
          <p:nvPr>
            <p:ph type="ftr" sz="quarter" idx="11"/>
          </p:nvPr>
        </p:nvSpPr>
        <p:spPr/>
        <p:txBody>
          <a:bodyPr/>
          <a:lstStyle>
            <a:lvl1pPr algn="l">
              <a:defRPr sz="1200"/>
            </a:lvl1pPr>
          </a:lstStyle>
          <a:p>
            <a:pPr>
              <a:defRPr/>
            </a:pPr>
            <a:endParaRPr lang="en-US"/>
          </a:p>
        </p:txBody>
      </p:sp>
    </p:spTree>
    <p:extLst>
      <p:ext uri="{BB962C8B-B14F-4D97-AF65-F5344CB8AC3E}">
        <p14:creationId xmlns:p14="http://schemas.microsoft.com/office/powerpoint/2010/main" val="184834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lagođeni izgle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Kliknite da biste uredili stil naslova matrice</a:t>
            </a:r>
            <a:endParaRPr lang="hr-HR"/>
          </a:p>
        </p:txBody>
      </p:sp>
      <p:sp>
        <p:nvSpPr>
          <p:cNvPr id="3" name="Date Placeholder 13"/>
          <p:cNvSpPr>
            <a:spLocks noGrp="1"/>
          </p:cNvSpPr>
          <p:nvPr>
            <p:ph type="dt" sz="half" idx="10"/>
          </p:nvPr>
        </p:nvSpPr>
        <p:spPr/>
        <p:txBody>
          <a:bodyPr/>
          <a:lstStyle>
            <a:lvl1pPr>
              <a:defRPr/>
            </a:lvl1pPr>
          </a:lstStyle>
          <a:p>
            <a:pPr>
              <a:defRPr/>
            </a:pPr>
            <a:fld id="{42168080-C3D5-482F-8F4E-D841C9F89093}" type="datetimeFigureOut">
              <a:rPr lang="en-US"/>
              <a:pPr>
                <a:defRPr/>
              </a:pPr>
              <a:t>3/17/2014</a:t>
            </a:fld>
            <a:endParaRPr lang="en-US" sz="900" dirty="0"/>
          </a:p>
        </p:txBody>
      </p:sp>
      <p:sp>
        <p:nvSpPr>
          <p:cNvPr id="4" name="Footer Placeholder 2"/>
          <p:cNvSpPr>
            <a:spLocks noGrp="1"/>
          </p:cNvSpPr>
          <p:nvPr>
            <p:ph type="ftr" sz="quarter" idx="11"/>
          </p:nvPr>
        </p:nvSpPr>
        <p:spPr/>
        <p:txBody>
          <a:bodyPr/>
          <a:lstStyle>
            <a:lvl1pPr>
              <a:defRPr/>
            </a:lvl1pPr>
          </a:lstStyle>
          <a:p>
            <a:pPr>
              <a:defRPr/>
            </a:pPr>
            <a:r>
              <a:rPr lang="hr-HR"/>
              <a:t>Footer</a:t>
            </a:r>
            <a:endParaRPr lang="en-US"/>
          </a:p>
        </p:txBody>
      </p:sp>
    </p:spTree>
    <p:extLst>
      <p:ext uri="{BB962C8B-B14F-4D97-AF65-F5344CB8AC3E}">
        <p14:creationId xmlns:p14="http://schemas.microsoft.com/office/powerpoint/2010/main" val="256315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pic>
        <p:nvPicPr>
          <p:cNvPr id="2"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02338"/>
            <a:ext cx="9144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CFDB6EA4-D221-4103-B677-755C320654DD}" type="datetimeFigureOut">
              <a:rPr lang="en-US"/>
              <a:pPr>
                <a:defRPr/>
              </a:pPr>
              <a:t>3/17/2014</a:t>
            </a:fld>
            <a:endParaRPr lang="en-US"/>
          </a:p>
        </p:txBody>
      </p:sp>
      <p:sp>
        <p:nvSpPr>
          <p:cNvPr id="4" name="Footer Placeholder 2"/>
          <p:cNvSpPr>
            <a:spLocks noGrp="1"/>
          </p:cNvSpPr>
          <p:nvPr>
            <p:ph type="ftr" sz="quarter" idx="11"/>
          </p:nvPr>
        </p:nvSpPr>
        <p:spPr/>
        <p:txBody>
          <a:bodyPr/>
          <a:lstStyle>
            <a:lvl1pPr algn="l">
              <a:defRPr sz="1200"/>
            </a:lvl1pPr>
          </a:lstStyle>
          <a:p>
            <a:pPr>
              <a:defRPr/>
            </a:pPr>
            <a:endParaRPr lang="en-US"/>
          </a:p>
        </p:txBody>
      </p:sp>
    </p:spTree>
    <p:extLst>
      <p:ext uri="{BB962C8B-B14F-4D97-AF65-F5344CB8AC3E}">
        <p14:creationId xmlns:p14="http://schemas.microsoft.com/office/powerpoint/2010/main" val="360865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21388"/>
            <a:ext cx="914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9"/>
          <p:cNvSpPr>
            <a:spLocks noChangeArrowheads="1"/>
          </p:cNvSpPr>
          <p:nvPr/>
        </p:nvSpPr>
        <p:spPr bwMode="auto">
          <a:xfrm>
            <a:off x="0" y="-26988"/>
            <a:ext cx="9144000" cy="360363"/>
          </a:xfrm>
          <a:prstGeom prst="rect">
            <a:avLst/>
          </a:prstGeom>
          <a:gradFill>
            <a:gsLst>
              <a:gs pos="0">
                <a:srgbClr val="0070C0"/>
              </a:gs>
              <a:gs pos="0">
                <a:srgbClr val="0070C0"/>
              </a:gs>
              <a:gs pos="50000">
                <a:schemeClr val="accent1">
                  <a:tint val="44500"/>
                  <a:satMod val="160000"/>
                </a:schemeClr>
              </a:gs>
              <a:gs pos="100000">
                <a:schemeClr val="accent1">
                  <a:tint val="23500"/>
                  <a:satMod val="160000"/>
                </a:schemeClr>
              </a:gs>
            </a:gsLst>
            <a:lin ang="2700000" scaled="0"/>
          </a:gra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cxnSp>
        <p:nvCxnSpPr>
          <p:cNvPr id="7" name="Ravni poveznik 14"/>
          <p:cNvCxnSpPr/>
          <p:nvPr userDrawn="1"/>
        </p:nvCxnSpPr>
        <p:spPr>
          <a:xfrm>
            <a:off x="2916238" y="692150"/>
            <a:ext cx="0" cy="547370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1000" y="692696"/>
            <a:ext cx="2362200" cy="1212304"/>
          </a:xfrm>
        </p:spPr>
        <p:txBody>
          <a:bodyPr>
            <a:noAutofit/>
          </a:bodyPr>
          <a:lstStyle>
            <a:lvl1pPr algn="l">
              <a:buNone/>
              <a:defRPr sz="2000" b="0">
                <a:solidFill>
                  <a:srgbClr val="002060"/>
                </a:solidFill>
                <a:effectLst>
                  <a:outerShdw blurRad="38100" dist="38100" dir="2700000" algn="tl">
                    <a:srgbClr val="000000">
                      <a:alpha val="43137"/>
                    </a:srgbClr>
                  </a:outerShdw>
                </a:effectLst>
              </a:defRPr>
            </a:lvl1pPr>
          </a:lstStyle>
          <a:p>
            <a:r>
              <a:rPr lang="hr-HR" dirty="0" smtClean="0"/>
              <a:t>Kliknite da biste uredili stil naslova matrice</a:t>
            </a:r>
            <a:endParaRPr lang="en-US" dirty="0"/>
          </a:p>
        </p:txBody>
      </p:sp>
      <p:sp>
        <p:nvSpPr>
          <p:cNvPr id="3" name="Text Placeholder 2"/>
          <p:cNvSpPr>
            <a:spLocks noGrp="1"/>
          </p:cNvSpPr>
          <p:nvPr>
            <p:ph type="body" idx="2"/>
          </p:nvPr>
        </p:nvSpPr>
        <p:spPr>
          <a:xfrm>
            <a:off x="381000" y="1981201"/>
            <a:ext cx="2362200" cy="3680779"/>
          </a:xfrm>
        </p:spPr>
        <p:txBody>
          <a:bodyPr/>
          <a:lstStyle>
            <a:lvl1pPr marL="0" indent="0">
              <a:spcAft>
                <a:spcPts val="1000"/>
              </a:spcAft>
              <a:buNone/>
              <a:defRPr sz="1600">
                <a:solidFill>
                  <a:srgbClr val="002060"/>
                </a:solidFill>
              </a:defRPr>
            </a:lvl1pPr>
            <a:lvl2pPr>
              <a:buNone/>
              <a:defRPr sz="1200"/>
            </a:lvl2pPr>
            <a:lvl3pPr>
              <a:buNone/>
              <a:defRPr sz="1000"/>
            </a:lvl3pPr>
            <a:lvl4pPr>
              <a:buNone/>
              <a:defRPr sz="900"/>
            </a:lvl4pPr>
            <a:lvl5pPr>
              <a:buNone/>
              <a:defRPr sz="900"/>
            </a:lvl5pPr>
          </a:lstStyle>
          <a:p>
            <a:pPr lvl="0"/>
            <a:r>
              <a:rPr lang="hr-HR" dirty="0" smtClean="0"/>
              <a:t>Kliknite da biste uredili stilove teksta matrice</a:t>
            </a:r>
          </a:p>
        </p:txBody>
      </p:sp>
      <p:sp>
        <p:nvSpPr>
          <p:cNvPr id="20" name="Content Placeholder 19"/>
          <p:cNvSpPr>
            <a:spLocks noGrp="1"/>
          </p:cNvSpPr>
          <p:nvPr>
            <p:ph sz="quarter" idx="1"/>
          </p:nvPr>
        </p:nvSpPr>
        <p:spPr>
          <a:xfrm>
            <a:off x="3124200" y="685800"/>
            <a:ext cx="5638800" cy="4976180"/>
          </a:xfrm>
        </p:spPr>
        <p:txBody>
          <a:bodyPr/>
          <a:lstStyle>
            <a:lvl1pPr>
              <a:defRPr sz="2500"/>
            </a:lvl1p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en-US" dirty="0"/>
          </a:p>
        </p:txBody>
      </p:sp>
      <p:sp>
        <p:nvSpPr>
          <p:cNvPr id="8" name="Date Placeholder 4"/>
          <p:cNvSpPr>
            <a:spLocks noGrp="1"/>
          </p:cNvSpPr>
          <p:nvPr>
            <p:ph type="dt" sz="half" idx="10"/>
          </p:nvPr>
        </p:nvSpPr>
        <p:spPr>
          <a:xfrm>
            <a:off x="4787900" y="6302375"/>
            <a:ext cx="1439863" cy="365125"/>
          </a:xfrm>
        </p:spPr>
        <p:txBody>
          <a:bodyPr/>
          <a:lstStyle>
            <a:lvl1pPr>
              <a:defRPr/>
            </a:lvl1pPr>
          </a:lstStyle>
          <a:p>
            <a:pPr>
              <a:defRPr/>
            </a:pPr>
            <a:fld id="{1C6C6FC0-3253-4ED6-B889-F20482CE5FF9}" type="datetimeFigureOut">
              <a:rPr lang="en-US"/>
              <a:pPr>
                <a:defRPr/>
              </a:pPr>
              <a:t>3/17/2014</a:t>
            </a:fld>
            <a:endParaRPr lang="en-US"/>
          </a:p>
        </p:txBody>
      </p:sp>
      <p:sp>
        <p:nvSpPr>
          <p:cNvPr id="9" name="Footer Placeholder 5"/>
          <p:cNvSpPr>
            <a:spLocks noGrp="1"/>
          </p:cNvSpPr>
          <p:nvPr>
            <p:ph type="ftr" sz="quarter" idx="11"/>
          </p:nvPr>
        </p:nvSpPr>
        <p:spPr>
          <a:xfrm>
            <a:off x="323850" y="6302375"/>
            <a:ext cx="3382963" cy="366713"/>
          </a:xfrm>
        </p:spPr>
        <p:txBody>
          <a:bodyPr/>
          <a:lstStyle>
            <a:lvl1pPr algn="l">
              <a:defRPr sz="1200" dirty="0"/>
            </a:lvl1pPr>
          </a:lstStyle>
          <a:p>
            <a:pPr>
              <a:defRPr/>
            </a:pPr>
            <a:endParaRPr lang="en-US"/>
          </a:p>
        </p:txBody>
      </p:sp>
    </p:spTree>
    <p:extLst>
      <p:ext uri="{BB962C8B-B14F-4D97-AF65-F5344CB8AC3E}">
        <p14:creationId xmlns:p14="http://schemas.microsoft.com/office/powerpoint/2010/main" val="54525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6159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A8B8"/>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F545B7AC-10F2-437B-AE9A-74AB853B90AC}" type="datetimeFigureOut">
              <a:rPr lang="en-US"/>
              <a:pPr>
                <a:defRPr/>
              </a:pPr>
              <a:t>3/17/2014</a:t>
            </a:fld>
            <a:endParaRPr lang="en-US"/>
          </a:p>
        </p:txBody>
      </p:sp>
      <p:sp>
        <p:nvSpPr>
          <p:cNvPr id="4" name="Footer Placeholder 3"/>
          <p:cNvSpPr>
            <a:spLocks noGrp="1"/>
          </p:cNvSpPr>
          <p:nvPr>
            <p:ph type="ftr" sz="quarter" idx="11"/>
          </p:nvPr>
        </p:nvSpPr>
        <p:spPr/>
        <p:txBody>
          <a:bodyPr/>
          <a:lstStyle>
            <a:lvl1pPr algn="l">
              <a:defRPr sz="1200"/>
            </a:lvl1pPr>
          </a:lstStyle>
          <a:p>
            <a:pPr>
              <a:defRPr/>
            </a:pPr>
            <a:endParaRPr lang="en-US"/>
          </a:p>
        </p:txBody>
      </p:sp>
    </p:spTree>
    <p:extLst>
      <p:ext uri="{BB962C8B-B14F-4D97-AF65-F5344CB8AC3E}">
        <p14:creationId xmlns:p14="http://schemas.microsoft.com/office/powerpoint/2010/main" val="202045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6002338"/>
            <a:ext cx="9144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p:cNvSpPr>
            <a:spLocks noChangeArrowheads="1"/>
          </p:cNvSpPr>
          <p:nvPr/>
        </p:nvSpPr>
        <p:spPr bwMode="white">
          <a:xfrm>
            <a:off x="0" y="0"/>
            <a:ext cx="9144000" cy="13938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smtClean="0">
              <a:latin typeface="Georgia" panose="02040502050405020303" pitchFamily="18" charset="0"/>
            </a:endParaRPr>
          </a:p>
        </p:txBody>
      </p:sp>
      <p:sp>
        <p:nvSpPr>
          <p:cNvPr id="14" name="Date Placeholder 13"/>
          <p:cNvSpPr>
            <a:spLocks noGrp="1"/>
          </p:cNvSpPr>
          <p:nvPr>
            <p:ph type="dt" sz="half" idx="2"/>
          </p:nvPr>
        </p:nvSpPr>
        <p:spPr>
          <a:xfrm>
            <a:off x="5003800" y="6405563"/>
            <a:ext cx="1439863" cy="365125"/>
          </a:xfrm>
          <a:prstGeom prst="rect">
            <a:avLst/>
          </a:prstGeom>
        </p:spPr>
        <p:txBody>
          <a:bodyPr vert="horz"/>
          <a:lstStyle>
            <a:lvl1pPr algn="r" eaLnBrk="1" fontAlgn="auto" latinLnBrk="0" hangingPunct="1">
              <a:spcBef>
                <a:spcPts val="0"/>
              </a:spcBef>
              <a:spcAft>
                <a:spcPts val="0"/>
              </a:spcAft>
              <a:defRPr kumimoji="0" sz="1050">
                <a:solidFill>
                  <a:srgbClr val="002060"/>
                </a:solidFill>
                <a:latin typeface="Verdana" pitchFamily="34" charset="0"/>
                <a:cs typeface="+mn-cs"/>
              </a:defRPr>
            </a:lvl1pPr>
          </a:lstStyle>
          <a:p>
            <a:pPr>
              <a:defRPr/>
            </a:pPr>
            <a:fld id="{9F7860E2-9634-4412-B1E4-61C0853BF12A}" type="datetimeFigureOut">
              <a:rPr lang="en-US"/>
              <a:pPr>
                <a:defRPr/>
              </a:pPr>
              <a:t>3/17/2014</a:t>
            </a:fld>
            <a:endParaRPr lang="en-US" sz="900" dirty="0"/>
          </a:p>
        </p:txBody>
      </p:sp>
      <p:sp>
        <p:nvSpPr>
          <p:cNvPr id="3" name="Footer Placeholder 2"/>
          <p:cNvSpPr>
            <a:spLocks noGrp="1"/>
          </p:cNvSpPr>
          <p:nvPr>
            <p:ph type="ftr" sz="quarter" idx="3"/>
          </p:nvPr>
        </p:nvSpPr>
        <p:spPr>
          <a:xfrm>
            <a:off x="252413" y="6410325"/>
            <a:ext cx="4624387" cy="366713"/>
          </a:xfrm>
          <a:prstGeom prst="rect">
            <a:avLst/>
          </a:prstGeom>
        </p:spPr>
        <p:txBody>
          <a:bodyPr vert="horz"/>
          <a:lstStyle>
            <a:lvl1pPr algn="l" eaLnBrk="1" fontAlgn="auto" latinLnBrk="0" hangingPunct="1">
              <a:spcBef>
                <a:spcPts val="0"/>
              </a:spcBef>
              <a:spcAft>
                <a:spcPts val="0"/>
              </a:spcAft>
              <a:defRPr kumimoji="0" sz="1100" b="0">
                <a:solidFill>
                  <a:srgbClr val="002060"/>
                </a:solidFill>
                <a:latin typeface="Verdana" pitchFamily="34" charset="0"/>
                <a:cs typeface="+mn-cs"/>
              </a:defRPr>
            </a:lvl1pPr>
          </a:lstStyle>
          <a:p>
            <a:pPr>
              <a:defRPr/>
            </a:pPr>
            <a:r>
              <a:rPr lang="hr-HR"/>
              <a:t>Footer</a:t>
            </a:r>
            <a:endParaRPr lang="en-US"/>
          </a:p>
        </p:txBody>
      </p:sp>
      <p:sp>
        <p:nvSpPr>
          <p:cNvPr id="1030" name="Title Placeholder 21"/>
          <p:cNvSpPr>
            <a:spLocks noGrp="1"/>
          </p:cNvSpPr>
          <p:nvPr>
            <p:ph type="title"/>
          </p:nvPr>
        </p:nvSpPr>
        <p:spPr bwMode="auto">
          <a:xfrm>
            <a:off x="252413" y="228600"/>
            <a:ext cx="864076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hr-HR" smtClean="0"/>
              <a:t>Main title</a:t>
            </a:r>
            <a:endParaRPr lang="en-US" smtClean="0"/>
          </a:p>
        </p:txBody>
      </p:sp>
      <p:sp>
        <p:nvSpPr>
          <p:cNvPr id="2060" name="Text Placeholder 12"/>
          <p:cNvSpPr>
            <a:spLocks noGrp="1"/>
          </p:cNvSpPr>
          <p:nvPr>
            <p:ph type="body" idx="1"/>
          </p:nvPr>
        </p:nvSpPr>
        <p:spPr bwMode="auto">
          <a:xfrm>
            <a:off x="252413" y="1844675"/>
            <a:ext cx="8640762"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r-HR" smtClean="0"/>
              <a:t>Kliknite da biste uredili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smtClean="0"/>
          </a:p>
        </p:txBody>
      </p:sp>
      <p:sp>
        <p:nvSpPr>
          <p:cNvPr id="27" name="TextBox 26"/>
          <p:cNvSpPr txBox="1"/>
          <p:nvPr/>
        </p:nvSpPr>
        <p:spPr>
          <a:xfrm>
            <a:off x="0" y="1412875"/>
            <a:ext cx="9144000" cy="369888"/>
          </a:xfrm>
          <a:prstGeom prst="rect">
            <a:avLst/>
          </a:prstGeom>
          <a:gradFill flip="none" rotWithShape="1">
            <a:gsLst>
              <a:gs pos="0">
                <a:srgbClr val="0070C0"/>
              </a:gs>
              <a:gs pos="0">
                <a:srgbClr val="0070C0"/>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txBody>
          <a:bodyPr>
            <a:spAutoFit/>
          </a:bodyPr>
          <a:lstStyle/>
          <a:p>
            <a:pPr eaLnBrk="1" fontAlgn="auto" hangingPunct="1">
              <a:spcBef>
                <a:spcPts val="0"/>
              </a:spcBef>
              <a:spcAft>
                <a:spcPts val="0"/>
              </a:spcAft>
              <a:defRPr/>
            </a:pPr>
            <a:endParaRPr lang="hr-HR" dirty="0">
              <a:latin typeface="+mn-lt"/>
              <a:cs typeface="+mn-cs"/>
            </a:endParaRPr>
          </a:p>
        </p:txBody>
      </p:sp>
    </p:spTree>
    <p:extLst>
      <p:ext uri="{BB962C8B-B14F-4D97-AF65-F5344CB8AC3E}">
        <p14:creationId xmlns:p14="http://schemas.microsoft.com/office/powerpoint/2010/main" val="3182902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timing>
    <p:tnLst>
      <p:par>
        <p:cTn id="1" dur="indefinite" restart="never" nodeType="tmRoot"/>
      </p:par>
    </p:tnLst>
  </p:timing>
  <p:txStyles>
    <p:titleStyle>
      <a:lvl1pPr algn="r" rtl="0" eaLnBrk="0" fontAlgn="base" hangingPunct="0">
        <a:spcBef>
          <a:spcPct val="0"/>
        </a:spcBef>
        <a:spcAft>
          <a:spcPct val="0"/>
        </a:spcAft>
        <a:defRPr sz="3300" i="1" kern="1200">
          <a:solidFill>
            <a:srgbClr val="002060"/>
          </a:solidFill>
          <a:latin typeface="Georgia" pitchFamily="18" charset="0"/>
          <a:ea typeface="+mj-ea"/>
          <a:cs typeface="+mj-cs"/>
        </a:defRPr>
      </a:lvl1pPr>
      <a:lvl2pPr algn="r" rtl="0" eaLnBrk="0" fontAlgn="base" hangingPunct="0">
        <a:spcBef>
          <a:spcPct val="0"/>
        </a:spcBef>
        <a:spcAft>
          <a:spcPct val="0"/>
        </a:spcAft>
        <a:defRPr sz="3300" i="1">
          <a:solidFill>
            <a:srgbClr val="002060"/>
          </a:solidFill>
          <a:latin typeface="Georgia" pitchFamily="18" charset="0"/>
        </a:defRPr>
      </a:lvl2pPr>
      <a:lvl3pPr algn="r" rtl="0" eaLnBrk="0" fontAlgn="base" hangingPunct="0">
        <a:spcBef>
          <a:spcPct val="0"/>
        </a:spcBef>
        <a:spcAft>
          <a:spcPct val="0"/>
        </a:spcAft>
        <a:defRPr sz="3300" i="1">
          <a:solidFill>
            <a:srgbClr val="002060"/>
          </a:solidFill>
          <a:latin typeface="Georgia" pitchFamily="18" charset="0"/>
        </a:defRPr>
      </a:lvl3pPr>
      <a:lvl4pPr algn="r" rtl="0" eaLnBrk="0" fontAlgn="base" hangingPunct="0">
        <a:spcBef>
          <a:spcPct val="0"/>
        </a:spcBef>
        <a:spcAft>
          <a:spcPct val="0"/>
        </a:spcAft>
        <a:defRPr sz="3300" i="1">
          <a:solidFill>
            <a:srgbClr val="002060"/>
          </a:solidFill>
          <a:latin typeface="Georgia" pitchFamily="18" charset="0"/>
        </a:defRPr>
      </a:lvl4pPr>
      <a:lvl5pPr algn="r" rtl="0" eaLnBrk="0" fontAlgn="base" hangingPunct="0">
        <a:spcBef>
          <a:spcPct val="0"/>
        </a:spcBef>
        <a:spcAft>
          <a:spcPct val="0"/>
        </a:spcAft>
        <a:defRPr sz="3300" i="1">
          <a:solidFill>
            <a:srgbClr val="002060"/>
          </a:solidFill>
          <a:latin typeface="Georgia" pitchFamily="18" charset="0"/>
        </a:defRPr>
      </a:lvl5pPr>
      <a:lvl6pPr marL="457200" algn="ctr" rtl="0" eaLnBrk="1" fontAlgn="base" hangingPunct="1">
        <a:spcBef>
          <a:spcPct val="0"/>
        </a:spcBef>
        <a:spcAft>
          <a:spcPct val="0"/>
        </a:spcAft>
        <a:defRPr sz="3300">
          <a:solidFill>
            <a:srgbClr val="004360"/>
          </a:solidFill>
          <a:latin typeface="Trebuchet MS" pitchFamily="34" charset="0"/>
        </a:defRPr>
      </a:lvl6pPr>
      <a:lvl7pPr marL="914400" algn="ctr" rtl="0" eaLnBrk="1" fontAlgn="base" hangingPunct="1">
        <a:spcBef>
          <a:spcPct val="0"/>
        </a:spcBef>
        <a:spcAft>
          <a:spcPct val="0"/>
        </a:spcAft>
        <a:defRPr sz="3300">
          <a:solidFill>
            <a:srgbClr val="004360"/>
          </a:solidFill>
          <a:latin typeface="Trebuchet MS" pitchFamily="34" charset="0"/>
        </a:defRPr>
      </a:lvl7pPr>
      <a:lvl8pPr marL="1371600" algn="ctr" rtl="0" eaLnBrk="1" fontAlgn="base" hangingPunct="1">
        <a:spcBef>
          <a:spcPct val="0"/>
        </a:spcBef>
        <a:spcAft>
          <a:spcPct val="0"/>
        </a:spcAft>
        <a:defRPr sz="3300">
          <a:solidFill>
            <a:srgbClr val="004360"/>
          </a:solidFill>
          <a:latin typeface="Trebuchet MS" pitchFamily="34" charset="0"/>
        </a:defRPr>
      </a:lvl8pPr>
      <a:lvl9pPr marL="1828800" algn="ctr" rtl="0" eaLnBrk="1" fontAlgn="base" hangingPunct="1">
        <a:spcBef>
          <a:spcPct val="0"/>
        </a:spcBef>
        <a:spcAft>
          <a:spcPct val="0"/>
        </a:spcAft>
        <a:defRPr sz="3300">
          <a:solidFill>
            <a:srgbClr val="004360"/>
          </a:solidFill>
          <a:latin typeface="Trebuchet MS" pitchFamily="34" charset="0"/>
        </a:defRPr>
      </a:lvl9pPr>
    </p:titleStyle>
    <p:bodyStyle>
      <a:lvl1pPr marL="273050" indent="-273050" algn="l" rtl="0" eaLnBrk="0" fontAlgn="base" hangingPunct="0">
        <a:spcBef>
          <a:spcPct val="20000"/>
        </a:spcBef>
        <a:spcAft>
          <a:spcPct val="0"/>
        </a:spcAft>
        <a:buClr>
          <a:srgbClr val="002060"/>
        </a:buClr>
        <a:buSzPct val="85000"/>
        <a:buFont typeface="Wingdings" panose="05000000000000000000" pitchFamily="2" charset="2"/>
        <a:buChar char="Ø"/>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rgbClr val="002060"/>
        </a:buClr>
        <a:buSzPct val="70000"/>
        <a:buFont typeface="Wingdings" panose="05000000000000000000" pitchFamily="2" charset="2"/>
        <a:buChar char="Ø"/>
        <a:defRPr sz="2200" kern="1200">
          <a:solidFill>
            <a:srgbClr val="002060"/>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rgbClr val="002060"/>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Courier New" panose="02070309020205020404" pitchFamily="49" charset="0"/>
        <a:buChar char="o"/>
        <a:defRPr sz="2000" kern="1200">
          <a:solidFill>
            <a:srgbClr val="002060"/>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rgbClr val="002060"/>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40.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hr-HR" dirty="0"/>
              <a:t>3</a:t>
            </a:r>
            <a:r>
              <a:rPr lang="hr-HR" dirty="0" smtClean="0"/>
              <a:t>. predavanje</a:t>
            </a:r>
            <a:endParaRPr lang="en-CA" dirty="0"/>
          </a:p>
        </p:txBody>
      </p:sp>
      <p:sp>
        <p:nvSpPr>
          <p:cNvPr id="4" name="Title 3"/>
          <p:cNvSpPr>
            <a:spLocks noGrp="1"/>
          </p:cNvSpPr>
          <p:nvPr>
            <p:ph type="ctrTitle"/>
          </p:nvPr>
        </p:nvSpPr>
        <p:spPr>
          <a:xfrm>
            <a:off x="685800" y="381000"/>
            <a:ext cx="7772400" cy="1447800"/>
          </a:xfrm>
        </p:spPr>
        <p:txBody>
          <a:bodyPr/>
          <a:lstStyle/>
          <a:p>
            <a:r>
              <a:rPr lang="hr-HR" dirty="0" smtClean="0"/>
              <a:t>DHCP</a:t>
            </a:r>
            <a:endParaRPr lang="hr-HR" dirty="0"/>
          </a:p>
        </p:txBody>
      </p:sp>
    </p:spTree>
    <p:extLst>
      <p:ext uri="{BB962C8B-B14F-4D97-AF65-F5344CB8AC3E}">
        <p14:creationId xmlns:p14="http://schemas.microsoft.com/office/powerpoint/2010/main" val="18562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Konfiguriranje DHCP raspona</a:t>
            </a:r>
            <a:endParaRPr lang="en-IN" dirty="0"/>
          </a:p>
        </p:txBody>
      </p:sp>
      <p:sp>
        <p:nvSpPr>
          <p:cNvPr id="3" name="Text Placeholder 2"/>
          <p:cNvSpPr>
            <a:spLocks noGrp="1"/>
          </p:cNvSpPr>
          <p:nvPr>
            <p:ph type="body" idx="1"/>
          </p:nvPr>
        </p:nvSpPr>
        <p:spPr/>
        <p:txBody>
          <a:bodyPr/>
          <a:lstStyle/>
          <a:p>
            <a:r>
              <a:rPr lang="hr-HR" dirty="0" smtClean="0"/>
              <a:t>Što su </a:t>
            </a:r>
            <a:r>
              <a:rPr lang="en-IN" dirty="0" smtClean="0"/>
              <a:t>DHCP </a:t>
            </a:r>
            <a:r>
              <a:rPr lang="hr-HR" dirty="0" smtClean="0"/>
              <a:t>rasponi</a:t>
            </a:r>
            <a:r>
              <a:rPr lang="en-IN" dirty="0" smtClean="0"/>
              <a:t>?
</a:t>
            </a:r>
            <a:r>
              <a:rPr lang="hr-HR" dirty="0" smtClean="0"/>
              <a:t>Što je </a:t>
            </a:r>
            <a:r>
              <a:rPr lang="en-IN" dirty="0" smtClean="0"/>
              <a:t>DHCP </a:t>
            </a:r>
            <a:r>
              <a:rPr lang="hr-HR" dirty="0" smtClean="0"/>
              <a:t>rezervacija</a:t>
            </a:r>
            <a:r>
              <a:rPr lang="en-IN" dirty="0" smtClean="0"/>
              <a:t>?
</a:t>
            </a:r>
            <a:r>
              <a:rPr lang="hr-HR" dirty="0" smtClean="0"/>
              <a:t>Što su </a:t>
            </a:r>
            <a:r>
              <a:rPr lang="en-IN" dirty="0" smtClean="0"/>
              <a:t>DHCP </a:t>
            </a:r>
            <a:r>
              <a:rPr lang="hr-HR" dirty="0" smtClean="0"/>
              <a:t>opcije</a:t>
            </a:r>
            <a:r>
              <a:rPr lang="en-IN" dirty="0" smtClean="0"/>
              <a:t>?
</a:t>
            </a:r>
            <a:r>
              <a:rPr lang="hr-HR" dirty="0" smtClean="0"/>
              <a:t>Kako se </a:t>
            </a:r>
            <a:r>
              <a:rPr lang="en-IN" dirty="0" smtClean="0"/>
              <a:t>DHCP </a:t>
            </a:r>
            <a:r>
              <a:rPr lang="hr-HR" dirty="0" smtClean="0"/>
              <a:t>opcije primjenjuju</a:t>
            </a:r>
            <a:r>
              <a:rPr lang="en-IN" dirty="0" smtClean="0"/>
              <a:t>?</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a:xfrm>
            <a:off x="293183" y="220831"/>
            <a:ext cx="8640762" cy="618506"/>
          </a:xfrm>
        </p:spPr>
        <p:txBody>
          <a:bodyPr/>
          <a:lstStyle/>
          <a:p>
            <a:r>
              <a:rPr lang="hr-HR" dirty="0" smtClean="0"/>
              <a:t>Što su </a:t>
            </a:r>
            <a:r>
              <a:rPr lang="en-IN" dirty="0" smtClean="0"/>
              <a:t>DHCP </a:t>
            </a:r>
            <a:r>
              <a:rPr lang="hr-HR" dirty="0" smtClean="0"/>
              <a:t>rasponi</a:t>
            </a:r>
            <a:r>
              <a:rPr lang="en-IN" dirty="0" smtClean="0"/>
              <a:t>?</a:t>
            </a:r>
            <a:endParaRPr lang="en-IN" dirty="0"/>
          </a:p>
        </p:txBody>
      </p:sp>
      <p:sp>
        <p:nvSpPr>
          <p:cNvPr id="4" name="AutoShape 4"/>
          <p:cNvSpPr>
            <a:spLocks noChangeArrowheads="1"/>
          </p:cNvSpPr>
          <p:nvPr/>
        </p:nvSpPr>
        <p:spPr bwMode="auto">
          <a:xfrm>
            <a:off x="417680" y="1755210"/>
            <a:ext cx="8258775" cy="742763"/>
          </a:xfrm>
          <a:prstGeom prst="roundRect">
            <a:avLst>
              <a:gd name="adj" fmla="val 166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defRPr/>
            </a:pPr>
            <a:r>
              <a:rPr lang="en-US" sz="2400" b="0" i="1" dirty="0" smtClean="0">
                <a:latin typeface="Segoe UI" pitchFamily="34" charset="0"/>
                <a:ea typeface="Segoe UI" pitchFamily="34" charset="0"/>
                <a:cs typeface="Segoe UI" pitchFamily="34" charset="0"/>
              </a:rPr>
              <a:t>DHCP </a:t>
            </a:r>
            <a:r>
              <a:rPr lang="hr-HR" sz="2400" b="0" i="1" dirty="0" smtClean="0">
                <a:latin typeface="Segoe UI" pitchFamily="34" charset="0"/>
                <a:ea typeface="Segoe UI" pitchFamily="34" charset="0"/>
                <a:cs typeface="Segoe UI" pitchFamily="34" charset="0"/>
              </a:rPr>
              <a:t>raspon je skup </a:t>
            </a:r>
            <a:r>
              <a:rPr lang="en-US" sz="2400" b="0" dirty="0" smtClean="0">
                <a:latin typeface="Segoe UI" pitchFamily="34" charset="0"/>
                <a:ea typeface="Segoe UI" pitchFamily="34" charset="0"/>
                <a:cs typeface="Segoe UI" pitchFamily="34" charset="0"/>
              </a:rPr>
              <a:t>IP </a:t>
            </a:r>
            <a:r>
              <a:rPr lang="hr-HR" sz="2400" b="0" dirty="0" smtClean="0">
                <a:latin typeface="Segoe UI" pitchFamily="34" charset="0"/>
                <a:ea typeface="Segoe UI" pitchFamily="34" charset="0"/>
                <a:cs typeface="Segoe UI" pitchFamily="34" charset="0"/>
              </a:rPr>
              <a:t>adresa dostupnih za </a:t>
            </a:r>
            <a:r>
              <a:rPr lang="hr-HR" sz="2400" b="0" dirty="0" err="1" smtClean="0">
                <a:latin typeface="Segoe UI" pitchFamily="34" charset="0"/>
                <a:ea typeface="Segoe UI" pitchFamily="34" charset="0"/>
                <a:cs typeface="Segoe UI" pitchFamily="34" charset="0"/>
              </a:rPr>
              <a:t>dodijeljivanje</a:t>
            </a:r>
            <a:endParaRPr lang="en-US" sz="2400" b="0" dirty="0">
              <a:latin typeface="Segoe UI" pitchFamily="34" charset="0"/>
              <a:ea typeface="Segoe UI" pitchFamily="34" charset="0"/>
              <a:cs typeface="Segoe UI" pitchFamily="34" charset="0"/>
            </a:endParaRPr>
          </a:p>
        </p:txBody>
      </p:sp>
      <p:sp>
        <p:nvSpPr>
          <p:cNvPr id="5" name="AutoShape 6"/>
          <p:cNvSpPr>
            <a:spLocks noChangeArrowheads="1"/>
          </p:cNvSpPr>
          <p:nvPr/>
        </p:nvSpPr>
        <p:spPr bwMode="auto">
          <a:xfrm>
            <a:off x="1149257" y="5229488"/>
            <a:ext cx="6477000" cy="1177925"/>
          </a:xfrm>
          <a:prstGeom prst="roundRect">
            <a:avLst>
              <a:gd name="adj" fmla="val 4167"/>
            </a:avLst>
          </a:prstGeom>
          <a:solidFill>
            <a:schemeClr val="bg1"/>
          </a:solid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l" eaLnBrk="1" hangingPunct="1">
              <a:lnSpc>
                <a:spcPct val="90000"/>
              </a:lnSpc>
              <a:spcBef>
                <a:spcPct val="70000"/>
              </a:spcBef>
              <a:buClr>
                <a:schemeClr val="hlink"/>
              </a:buClr>
              <a:buSzPct val="90000"/>
            </a:pPr>
            <a:endParaRPr lang="en-US" sz="2200" b="0" dirty="0">
              <a:latin typeface="Segoe UI" pitchFamily="34" charset="0"/>
              <a:ea typeface="Segoe UI" pitchFamily="34" charset="0"/>
              <a:cs typeface="Segoe UI" pitchFamily="34" charset="0"/>
            </a:endParaRPr>
          </a:p>
        </p:txBody>
      </p:sp>
      <p:sp>
        <p:nvSpPr>
          <p:cNvPr id="6" name="Rectangle 5"/>
          <p:cNvSpPr>
            <a:spLocks noChangeArrowheads="1"/>
          </p:cNvSpPr>
          <p:nvPr/>
        </p:nvSpPr>
        <p:spPr bwMode="auto">
          <a:xfrm>
            <a:off x="3257457" y="5337438"/>
            <a:ext cx="2208212" cy="944563"/>
          </a:xfrm>
          <a:prstGeom prst="rect">
            <a:avLst/>
          </a:prstGeom>
          <a:solidFill>
            <a:schemeClr val="bg1"/>
          </a:solidFill>
          <a:ln>
            <a:noFill/>
          </a:ln>
          <a:effectLs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l" eaLnBrk="1" hangingPunct="1">
              <a:lnSpc>
                <a:spcPct val="90000"/>
              </a:lnSpc>
              <a:spcBef>
                <a:spcPct val="70000"/>
              </a:spcBef>
              <a:buClr>
                <a:schemeClr val="hlink"/>
              </a:buClr>
              <a:buSzPct val="90000"/>
              <a:buFontTx/>
              <a:buChar char="•"/>
            </a:pPr>
            <a:endParaRPr lang="en-US" b="0" dirty="0">
              <a:latin typeface="Segoe UI" pitchFamily="34" charset="0"/>
              <a:ea typeface="Segoe UI" pitchFamily="34" charset="0"/>
              <a:cs typeface="Segoe UI" pitchFamily="34" charset="0"/>
            </a:endParaRPr>
          </a:p>
        </p:txBody>
      </p:sp>
      <p:sp>
        <p:nvSpPr>
          <p:cNvPr id="7" name="AutoShape 10" descr="&quot;&quot;"/>
          <p:cNvSpPr>
            <a:spLocks noChangeArrowheads="1"/>
          </p:cNvSpPr>
          <p:nvPr/>
        </p:nvSpPr>
        <p:spPr bwMode="auto">
          <a:xfrm>
            <a:off x="912180" y="2467818"/>
            <a:ext cx="7051675" cy="2246313"/>
          </a:xfrm>
          <a:prstGeom prst="roundRect">
            <a:avLst>
              <a:gd name="adj" fmla="val 12056"/>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l" eaLnBrk="1" hangingPunct="1">
              <a:lnSpc>
                <a:spcPct val="90000"/>
              </a:lnSpc>
              <a:spcBef>
                <a:spcPct val="70000"/>
              </a:spcBef>
              <a:buClr>
                <a:schemeClr val="hlink"/>
              </a:buClr>
              <a:buSzPct val="90000"/>
            </a:pPr>
            <a:endParaRPr lang="en-US" b="0" dirty="0">
              <a:latin typeface="Segoe UI" pitchFamily="34" charset="0"/>
              <a:ea typeface="Segoe UI" pitchFamily="34" charset="0"/>
              <a:cs typeface="Segoe UI" pitchFamily="34" charset="0"/>
            </a:endParaRPr>
          </a:p>
        </p:txBody>
      </p:sp>
      <p:sp>
        <p:nvSpPr>
          <p:cNvPr id="8" name="Line 16"/>
          <p:cNvSpPr>
            <a:spLocks noChangeShapeType="1"/>
          </p:cNvSpPr>
          <p:nvPr/>
        </p:nvSpPr>
        <p:spPr bwMode="auto">
          <a:xfrm>
            <a:off x="3290255" y="3720356"/>
            <a:ext cx="2370138" cy="0"/>
          </a:xfrm>
          <a:prstGeom prst="line">
            <a:avLst/>
          </a:prstGeom>
          <a:noFill/>
          <a:ln w="57150">
            <a:noFill/>
            <a:prstDash val="sysDot"/>
            <a:round/>
            <a:headEnd/>
            <a:tailEnd/>
          </a:ln>
          <a:effectLst/>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grpSp>
        <p:nvGrpSpPr>
          <p:cNvPr id="9" name="alt-text here, drawing" descr="The illustration on this slide shows two networks with different scopes; on the left LAN A has scope A and on the right LAN B has scope B. There is a DHCP Server between the two LANs. This illustration demonstrates that one DHCP Server can issue IP address leases to multiple networks, where each of those networks have a different scope"/>
          <p:cNvGrpSpPr/>
          <p:nvPr/>
        </p:nvGrpSpPr>
        <p:grpSpPr>
          <a:xfrm>
            <a:off x="419133" y="2467818"/>
            <a:ext cx="8034046" cy="2532526"/>
            <a:chOff x="545178" y="1793875"/>
            <a:chExt cx="8034046" cy="2532526"/>
          </a:xfrm>
        </p:grpSpPr>
        <p:grpSp>
          <p:nvGrpSpPr>
            <p:cNvPr id="10" name="Group 9"/>
            <p:cNvGrpSpPr/>
            <p:nvPr/>
          </p:nvGrpSpPr>
          <p:grpSpPr>
            <a:xfrm>
              <a:off x="3653631" y="1911440"/>
              <a:ext cx="2056607" cy="1700493"/>
              <a:chOff x="3653631" y="1911440"/>
              <a:chExt cx="2056607" cy="1700493"/>
            </a:xfrm>
          </p:grpSpPr>
          <p:sp>
            <p:nvSpPr>
              <p:cNvPr id="19" name="AutoShape 15" descr="&quot;&quot;"/>
              <p:cNvSpPr>
                <a:spLocks noChangeArrowheads="1"/>
              </p:cNvSpPr>
              <p:nvPr/>
            </p:nvSpPr>
            <p:spPr bwMode="auto">
              <a:xfrm>
                <a:off x="3653631" y="1911440"/>
                <a:ext cx="2056607" cy="358775"/>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600" b="0" dirty="0">
                    <a:latin typeface="Segoe UI" pitchFamily="34" charset="0"/>
                    <a:ea typeface="Segoe UI" pitchFamily="34" charset="0"/>
                    <a:cs typeface="Segoe UI" pitchFamily="34" charset="0"/>
                  </a:rPr>
                  <a:t>DHCP Server</a:t>
                </a:r>
              </a:p>
            </p:txBody>
          </p:sp>
          <p:pic>
            <p:nvPicPr>
              <p:cNvPr id="20" name="Picture 1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4475" y="2319708"/>
                <a:ext cx="1020763" cy="1292225"/>
              </a:xfrm>
              <a:prstGeom prst="rect">
                <a:avLst/>
              </a:prstGeom>
              <a:noFill/>
              <a:ln>
                <a:noFill/>
              </a:ln>
              <a:effectLst/>
              <a:extLst/>
            </p:spPr>
          </p:pic>
        </p:grpSp>
        <p:grpSp>
          <p:nvGrpSpPr>
            <p:cNvPr id="11" name="Group 10"/>
            <p:cNvGrpSpPr/>
            <p:nvPr/>
          </p:nvGrpSpPr>
          <p:grpSpPr>
            <a:xfrm>
              <a:off x="4739609" y="1793875"/>
              <a:ext cx="3839615" cy="2364670"/>
              <a:chOff x="4739609" y="1793875"/>
              <a:chExt cx="3839615" cy="2364670"/>
            </a:xfrm>
          </p:grpSpPr>
          <p:sp>
            <p:nvSpPr>
              <p:cNvPr id="16" name="Text Box 14" descr="&quot;&quot;"/>
              <p:cNvSpPr txBox="1">
                <a:spLocks noChangeArrowheads="1"/>
              </p:cNvSpPr>
              <p:nvPr/>
            </p:nvSpPr>
            <p:spPr bwMode="auto">
              <a:xfrm>
                <a:off x="7431204" y="1911441"/>
                <a:ext cx="1148020" cy="492443"/>
              </a:xfrm>
              <a:prstGeom prst="rect">
                <a:avLst/>
              </a:prstGeom>
              <a:noFill/>
              <a:ln>
                <a:noFill/>
              </a:ln>
              <a:effectLs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latin typeface="Segoe UI" pitchFamily="34" charset="0"/>
                    <a:ea typeface="Segoe UI" pitchFamily="34" charset="0"/>
                    <a:cs typeface="Segoe UI" pitchFamily="34" charset="0"/>
                  </a:rPr>
                  <a:t>LAN B</a:t>
                </a:r>
              </a:p>
            </p:txBody>
          </p:sp>
          <p:pic>
            <p:nvPicPr>
              <p:cNvPr id="17" name="Picture 16"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6438" y="1793875"/>
                <a:ext cx="2282825" cy="1935162"/>
              </a:xfrm>
              <a:prstGeom prst="rect">
                <a:avLst/>
              </a:prstGeom>
              <a:noFill/>
              <a:ln>
                <a:noFill/>
              </a:ln>
              <a:effectLst/>
              <a:extLst/>
            </p:spPr>
          </p:pic>
          <p:sp>
            <p:nvSpPr>
              <p:cNvPr id="18" name="AutoShape 18" descr="&quot;&quot;"/>
              <p:cNvSpPr>
                <a:spLocks noChangeArrowheads="1"/>
              </p:cNvSpPr>
              <p:nvPr/>
            </p:nvSpPr>
            <p:spPr bwMode="auto">
              <a:xfrm>
                <a:off x="4739609" y="3534658"/>
                <a:ext cx="1333325" cy="623887"/>
              </a:xfrm>
              <a:prstGeom prst="roundRect">
                <a:avLst>
                  <a:gd name="adj" fmla="val 166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hr-HR" sz="2600" b="0" dirty="0" smtClean="0">
                    <a:latin typeface="Segoe UI" pitchFamily="34" charset="0"/>
                    <a:ea typeface="Segoe UI" pitchFamily="34" charset="0"/>
                    <a:cs typeface="Segoe UI" pitchFamily="34" charset="0"/>
                  </a:rPr>
                  <a:t>Raspon </a:t>
                </a:r>
                <a:r>
                  <a:rPr lang="en-US" sz="2600" b="0" dirty="0" smtClean="0">
                    <a:latin typeface="Segoe UI" pitchFamily="34" charset="0"/>
                    <a:ea typeface="Segoe UI" pitchFamily="34" charset="0"/>
                    <a:cs typeface="Segoe UI" pitchFamily="34" charset="0"/>
                  </a:rPr>
                  <a:t>B</a:t>
                </a:r>
                <a:endParaRPr lang="en-US" sz="2600" b="0" dirty="0">
                  <a:latin typeface="Segoe UI" pitchFamily="34" charset="0"/>
                  <a:ea typeface="Segoe UI" pitchFamily="34" charset="0"/>
                  <a:cs typeface="Segoe UI" pitchFamily="34" charset="0"/>
                </a:endParaRPr>
              </a:p>
            </p:txBody>
          </p:sp>
        </p:grpSp>
        <p:grpSp>
          <p:nvGrpSpPr>
            <p:cNvPr id="12" name="Group 11"/>
            <p:cNvGrpSpPr/>
            <p:nvPr/>
          </p:nvGrpSpPr>
          <p:grpSpPr>
            <a:xfrm>
              <a:off x="545178" y="1911439"/>
              <a:ext cx="3701385" cy="2414962"/>
              <a:chOff x="545178" y="1911439"/>
              <a:chExt cx="3701385" cy="2414962"/>
            </a:xfrm>
          </p:grpSpPr>
          <p:sp>
            <p:nvSpPr>
              <p:cNvPr id="13" name="Text Box 12" descr="&quot;&quot;"/>
              <p:cNvSpPr txBox="1">
                <a:spLocks noChangeArrowheads="1"/>
              </p:cNvSpPr>
              <p:nvPr/>
            </p:nvSpPr>
            <p:spPr bwMode="auto">
              <a:xfrm>
                <a:off x="545178" y="2086256"/>
                <a:ext cx="1122423" cy="492443"/>
              </a:xfrm>
              <a:prstGeom prst="rect">
                <a:avLst/>
              </a:prstGeom>
              <a:noFill/>
              <a:ln>
                <a:noFill/>
              </a:ln>
              <a:effectLs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latin typeface="Segoe UI" pitchFamily="34" charset="0"/>
                    <a:ea typeface="Segoe UI" pitchFamily="34" charset="0"/>
                    <a:cs typeface="Segoe UI" pitchFamily="34" charset="0"/>
                  </a:rPr>
                  <a:t>LAN A</a:t>
                </a:r>
              </a:p>
            </p:txBody>
          </p:sp>
          <p:pic>
            <p:nvPicPr>
              <p:cNvPr id="14" name="Picture 13"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137" y="1911439"/>
                <a:ext cx="2282825" cy="1935162"/>
              </a:xfrm>
              <a:prstGeom prst="rect">
                <a:avLst/>
              </a:prstGeom>
              <a:noFill/>
              <a:ln>
                <a:noFill/>
              </a:ln>
              <a:effectLst/>
              <a:extLst/>
            </p:spPr>
          </p:pic>
          <p:sp>
            <p:nvSpPr>
              <p:cNvPr id="15" name="AutoShape 19" descr="&quot;&quot;"/>
              <p:cNvSpPr>
                <a:spLocks noChangeArrowheads="1"/>
              </p:cNvSpPr>
              <p:nvPr/>
            </p:nvSpPr>
            <p:spPr bwMode="auto">
              <a:xfrm>
                <a:off x="2915817" y="3639761"/>
                <a:ext cx="1330746" cy="686640"/>
              </a:xfrm>
              <a:prstGeom prst="roundRect">
                <a:avLst>
                  <a:gd name="adj" fmla="val 166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hr-HR" sz="2600" b="0" dirty="0" smtClean="0">
                    <a:latin typeface="Segoe UI" pitchFamily="34" charset="0"/>
                    <a:ea typeface="Segoe UI" pitchFamily="34" charset="0"/>
                    <a:cs typeface="Segoe UI" pitchFamily="34" charset="0"/>
                  </a:rPr>
                  <a:t>Raspon </a:t>
                </a:r>
                <a:r>
                  <a:rPr lang="en-US" sz="2600" b="0" dirty="0" smtClean="0">
                    <a:latin typeface="Segoe UI" pitchFamily="34" charset="0"/>
                    <a:ea typeface="Segoe UI" pitchFamily="34" charset="0"/>
                    <a:cs typeface="Segoe UI" pitchFamily="34" charset="0"/>
                  </a:rPr>
                  <a:t>A</a:t>
                </a:r>
                <a:endParaRPr lang="en-US" sz="2600" b="0" dirty="0">
                  <a:latin typeface="Segoe UI" pitchFamily="34" charset="0"/>
                  <a:ea typeface="Segoe UI" pitchFamily="34" charset="0"/>
                  <a:cs typeface="Segoe UI" pitchFamily="34" charset="0"/>
                </a:endParaRPr>
              </a:p>
            </p:txBody>
          </p:sp>
        </p:grpSp>
      </p:grpSp>
      <p:graphicFrame>
        <p:nvGraphicFramePr>
          <p:cNvPr id="21" name="Group 24"/>
          <p:cNvGraphicFramePr>
            <a:graphicFrameLocks noGrp="1"/>
          </p:cNvGraphicFramePr>
          <p:nvPr>
            <p:extLst>
              <p:ext uri="{D42A27DB-BD31-4B8C-83A1-F6EECF244321}">
                <p14:modId xmlns:p14="http://schemas.microsoft.com/office/powerpoint/2010/main" val="2963049581"/>
              </p:ext>
            </p:extLst>
          </p:nvPr>
        </p:nvGraphicFramePr>
        <p:xfrm>
          <a:off x="251193" y="5301208"/>
          <a:ext cx="8328031" cy="1392960"/>
        </p:xfrm>
        <a:graphic>
          <a:graphicData uri="http://schemas.openxmlformats.org/drawingml/2006/table">
            <a:tbl>
              <a:tblPr>
                <a:tableStyleId>{793D81CF-94F2-401A-BA57-92F5A7B2D0C5}</a:tableStyleId>
              </a:tblPr>
              <a:tblGrid>
                <a:gridCol w="2563725"/>
                <a:gridCol w="2823882"/>
                <a:gridCol w="2940424"/>
              </a:tblGrid>
              <a:tr h="1392960">
                <a:tc>
                  <a:txBody>
                    <a:bodyPr/>
                    <a:lstStyle/>
                    <a:p>
                      <a:pPr marL="177800" marR="0" indent="-177800" algn="l" defTabSz="914400" rtl="0" eaLnBrk="1" fontAlgn="auto" latinLnBrk="0" hangingPunct="1">
                        <a:lnSpc>
                          <a:spcPct val="100000"/>
                        </a:lnSpc>
                        <a:spcBef>
                          <a:spcPts val="0"/>
                        </a:spcBef>
                        <a:spcAft>
                          <a:spcPts val="0"/>
                        </a:spcAft>
                        <a:buClr>
                          <a:schemeClr val="hlink"/>
                        </a:buClr>
                        <a:buSzPct val="90000"/>
                        <a:buFontTx/>
                        <a:buChar char="•"/>
                        <a:tabLst/>
                        <a:defRPr/>
                      </a:pPr>
                      <a:r>
                        <a:rPr lang="en-US" sz="2800" kern="1200" dirty="0" smtClean="0"/>
                        <a:t>Network ID</a:t>
                      </a:r>
                    </a:p>
                    <a:p>
                      <a:pPr marL="177800" marR="0" indent="-177800" algn="l" defTabSz="914400" rtl="0" eaLnBrk="1" fontAlgn="auto" latinLnBrk="0" hangingPunct="1">
                        <a:lnSpc>
                          <a:spcPct val="100000"/>
                        </a:lnSpc>
                        <a:spcBef>
                          <a:spcPts val="0"/>
                        </a:spcBef>
                        <a:spcAft>
                          <a:spcPts val="0"/>
                        </a:spcAft>
                        <a:buClr>
                          <a:schemeClr val="hlink"/>
                        </a:buClr>
                        <a:buSzPct val="90000"/>
                        <a:buFontTx/>
                        <a:buChar char="•"/>
                        <a:tabLst/>
                        <a:defRPr/>
                      </a:pPr>
                      <a:r>
                        <a:rPr lang="en-US" sz="2800" kern="1200" dirty="0" smtClean="0"/>
                        <a:t>Subnet mask</a:t>
                      </a:r>
                      <a:endParaRPr lang="en-CA" sz="2800" dirty="0">
                        <a:effectLst/>
                        <a:latin typeface="Segoe UI" pitchFamily="34" charset="0"/>
                        <a:ea typeface="Segoe UI" pitchFamily="34" charset="0"/>
                        <a:cs typeface="Segoe UI" pitchFamily="34" charset="0"/>
                      </a:endParaRPr>
                    </a:p>
                  </a:txBody>
                  <a:tcPr marL="68580" marR="68580" marT="0" marB="0"/>
                </a:tc>
                <a:tc>
                  <a:txBody>
                    <a:bodyPr/>
                    <a:lstStyle/>
                    <a:p>
                      <a:pPr marL="177800" indent="-177800" algn="l" eaLnBrk="1" hangingPunct="1">
                        <a:lnSpc>
                          <a:spcPct val="100000"/>
                        </a:lnSpc>
                        <a:spcBef>
                          <a:spcPts val="0"/>
                        </a:spcBef>
                        <a:buClr>
                          <a:schemeClr val="hlink"/>
                        </a:buClr>
                        <a:buSzPct val="90000"/>
                        <a:buFontTx/>
                        <a:buChar char="•"/>
                      </a:pPr>
                      <a:r>
                        <a:rPr lang="hr-HR" sz="2800" dirty="0" smtClean="0"/>
                        <a:t>Trajanje</a:t>
                      </a:r>
                      <a:endParaRPr lang="en-US" sz="2800" dirty="0" smtClean="0"/>
                    </a:p>
                    <a:p>
                      <a:pPr marL="177800" indent="-177800" algn="l" eaLnBrk="1" hangingPunct="1">
                        <a:lnSpc>
                          <a:spcPct val="100000"/>
                        </a:lnSpc>
                        <a:spcBef>
                          <a:spcPts val="0"/>
                        </a:spcBef>
                        <a:buClr>
                          <a:schemeClr val="hlink"/>
                        </a:buClr>
                        <a:buSzPct val="90000"/>
                        <a:buFontTx/>
                        <a:buChar char="•"/>
                      </a:pPr>
                      <a:r>
                        <a:rPr lang="hr-HR" sz="2800" dirty="0" smtClean="0"/>
                        <a:t>Raspon IP adresa</a:t>
                      </a:r>
                      <a:endParaRPr lang="en-CA" sz="2800" dirty="0">
                        <a:effectLst/>
                        <a:latin typeface="Segoe UI" pitchFamily="34" charset="0"/>
                        <a:ea typeface="Segoe UI" pitchFamily="34" charset="0"/>
                        <a:cs typeface="Segoe UI" pitchFamily="34" charset="0"/>
                      </a:endParaRPr>
                    </a:p>
                  </a:txBody>
                  <a:tcPr marL="68580" marR="68580" marT="0" marB="0"/>
                </a:tc>
                <a:tc>
                  <a:txBody>
                    <a:bodyPr/>
                    <a:lstStyle/>
                    <a:p>
                      <a:pPr marL="177800" indent="-177800" algn="l" eaLnBrk="1" hangingPunct="1">
                        <a:lnSpc>
                          <a:spcPct val="100000"/>
                        </a:lnSpc>
                        <a:spcBef>
                          <a:spcPts val="0"/>
                        </a:spcBef>
                        <a:buClr>
                          <a:schemeClr val="hlink"/>
                        </a:buClr>
                        <a:buSzPct val="90000"/>
                        <a:buFontTx/>
                        <a:buChar char="•"/>
                      </a:pPr>
                      <a:r>
                        <a:rPr lang="hr-HR" sz="2800" dirty="0" smtClean="0"/>
                        <a:t>Ime raspona</a:t>
                      </a:r>
                      <a:endParaRPr lang="en-US" sz="2800" dirty="0" smtClean="0"/>
                    </a:p>
                    <a:p>
                      <a:pPr marL="177800" indent="-177800" algn="l" eaLnBrk="1" hangingPunct="1">
                        <a:lnSpc>
                          <a:spcPct val="100000"/>
                        </a:lnSpc>
                        <a:spcBef>
                          <a:spcPts val="0"/>
                        </a:spcBef>
                        <a:buClr>
                          <a:schemeClr val="hlink"/>
                        </a:buClr>
                        <a:buSzPct val="90000"/>
                        <a:buFontTx/>
                        <a:buChar char="•"/>
                      </a:pPr>
                      <a:r>
                        <a:rPr lang="hr-HR" sz="2800" dirty="0" smtClean="0"/>
                        <a:t>Izuzete IP adrese</a:t>
                      </a:r>
                      <a:endParaRPr lang="en-CA" sz="2800" dirty="0">
                        <a:effectLst/>
                        <a:latin typeface="Segoe UI" pitchFamily="34" charset="0"/>
                        <a:ea typeface="Segoe UI" pitchFamily="34" charset="0"/>
                        <a:cs typeface="Segoe UI" pitchFamily="34" charset="0"/>
                      </a:endParaRPr>
                    </a:p>
                  </a:txBody>
                  <a:tcPr marL="68580" marR="68580" marT="0" marB="0"/>
                </a:tc>
              </a:tr>
            </a:tbl>
          </a:graphicData>
        </a:graphic>
      </p:graphicFrame>
      <p:sp>
        <p:nvSpPr>
          <p:cNvPr id="22" name="TextBox 1"/>
          <p:cNvSpPr txBox="1"/>
          <p:nvPr/>
        </p:nvSpPr>
        <p:spPr>
          <a:xfrm>
            <a:off x="304729" y="4839543"/>
            <a:ext cx="2449388" cy="461665"/>
          </a:xfrm>
          <a:prstGeom prst="rect">
            <a:avLst/>
          </a:prstGeom>
          <a:solidFill>
            <a:schemeClr val="bg1"/>
          </a:solid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hr-HR" sz="2400" b="0" dirty="0" smtClean="0">
                <a:latin typeface="Segoe UI" pitchFamily="34" charset="0"/>
                <a:ea typeface="Segoe UI" pitchFamily="34" charset="0"/>
                <a:cs typeface="Segoe UI" pitchFamily="34" charset="0"/>
              </a:rPr>
              <a:t>Svojstva raspona</a:t>
            </a:r>
            <a:endParaRPr lang="en-CA" sz="2400" b="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a:xfrm>
            <a:off x="344968" y="161969"/>
            <a:ext cx="8640762" cy="489543"/>
          </a:xfrm>
        </p:spPr>
        <p:txBody>
          <a:bodyPr/>
          <a:lstStyle/>
          <a:p>
            <a:r>
              <a:rPr lang="hr-HR" dirty="0" smtClean="0"/>
              <a:t>Što je </a:t>
            </a:r>
            <a:r>
              <a:rPr lang="en-IN" dirty="0" smtClean="0"/>
              <a:t>DHCP </a:t>
            </a:r>
            <a:r>
              <a:rPr lang="hr-HR" dirty="0" smtClean="0"/>
              <a:t>rezervacija</a:t>
            </a:r>
            <a:r>
              <a:rPr lang="en-IN" dirty="0" smtClean="0"/>
              <a:t>?</a:t>
            </a:r>
            <a:endParaRPr lang="en-IN" dirty="0"/>
          </a:p>
        </p:txBody>
      </p:sp>
      <p:sp>
        <p:nvSpPr>
          <p:cNvPr id="4" name="AutoShape 6"/>
          <p:cNvSpPr>
            <a:spLocks noChangeArrowheads="1"/>
          </p:cNvSpPr>
          <p:nvPr/>
        </p:nvSpPr>
        <p:spPr bwMode="auto">
          <a:xfrm>
            <a:off x="24245" y="818306"/>
            <a:ext cx="8961485" cy="1270374"/>
          </a:xfrm>
          <a:prstGeom prst="roundRect">
            <a:avLst>
              <a:gd name="adj" fmla="val 24236"/>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40000"/>
              </a:spcBef>
              <a:buClr>
                <a:srgbClr val="8DACD0"/>
              </a:buClr>
              <a:buSzPct val="70000"/>
            </a:pPr>
            <a:r>
              <a:rPr lang="en-CA" sz="2600" b="0" dirty="0" smtClean="0">
                <a:latin typeface="Segoe UI" pitchFamily="34" charset="0"/>
                <a:ea typeface="Segoe UI" pitchFamily="34" charset="0"/>
                <a:cs typeface="Segoe UI" pitchFamily="34" charset="0"/>
              </a:rPr>
              <a:t>DHCP </a:t>
            </a:r>
            <a:r>
              <a:rPr lang="hr-HR" sz="2600" b="0" dirty="0" smtClean="0">
                <a:latin typeface="Segoe UI" pitchFamily="34" charset="0"/>
                <a:ea typeface="Segoe UI" pitchFamily="34" charset="0"/>
                <a:cs typeface="Segoe UI" pitchFamily="34" charset="0"/>
              </a:rPr>
              <a:t>rezervacija je kada se određena </a:t>
            </a:r>
            <a:r>
              <a:rPr lang="en-CA" sz="2600" b="0" dirty="0" smtClean="0">
                <a:latin typeface="Segoe UI" pitchFamily="34" charset="0"/>
                <a:ea typeface="Segoe UI" pitchFamily="34" charset="0"/>
                <a:cs typeface="Segoe UI" pitchFamily="34" charset="0"/>
              </a:rPr>
              <a:t>IP </a:t>
            </a:r>
            <a:r>
              <a:rPr lang="hr-HR" sz="2600" b="0" dirty="0" smtClean="0">
                <a:latin typeface="Segoe UI" pitchFamily="34" charset="0"/>
                <a:ea typeface="Segoe UI" pitchFamily="34" charset="0"/>
                <a:cs typeface="Segoe UI" pitchFamily="34" charset="0"/>
              </a:rPr>
              <a:t>adresa unutar raspona</a:t>
            </a:r>
            <a:r>
              <a:rPr lang="en-CA" sz="2600" b="0" dirty="0" smtClean="0">
                <a:latin typeface="Segoe UI" pitchFamily="34" charset="0"/>
                <a:ea typeface="Segoe UI" pitchFamily="34" charset="0"/>
                <a:cs typeface="Segoe UI" pitchFamily="34" charset="0"/>
              </a:rPr>
              <a:t> </a:t>
            </a:r>
            <a:r>
              <a:rPr lang="hr-HR" sz="2600" b="0" dirty="0" smtClean="0">
                <a:latin typeface="Segoe UI" pitchFamily="34" charset="0"/>
                <a:ea typeface="Segoe UI" pitchFamily="34" charset="0"/>
                <a:cs typeface="Segoe UI" pitchFamily="34" charset="0"/>
              </a:rPr>
              <a:t>uvije dodjeljuje točno određenom DHCP klijentu</a:t>
            </a:r>
            <a:endParaRPr lang="en-US" sz="2600" b="0" dirty="0">
              <a:latin typeface="Segoe UI" pitchFamily="34" charset="0"/>
              <a:ea typeface="Segoe UI" pitchFamily="34" charset="0"/>
              <a:cs typeface="Segoe UI" pitchFamily="34" charset="0"/>
            </a:endParaRPr>
          </a:p>
        </p:txBody>
      </p:sp>
      <p:sp>
        <p:nvSpPr>
          <p:cNvPr id="5" name="AutoShape 16"/>
          <p:cNvSpPr>
            <a:spLocks noChangeArrowheads="1"/>
          </p:cNvSpPr>
          <p:nvPr/>
        </p:nvSpPr>
        <p:spPr bwMode="auto">
          <a:xfrm>
            <a:off x="1825127" y="4741469"/>
            <a:ext cx="2465247" cy="446554"/>
          </a:xfrm>
          <a:prstGeom prst="roundRect">
            <a:avLst>
              <a:gd name="adj" fmla="val 4167"/>
            </a:avLst>
          </a:prstGeom>
          <a:solidFill>
            <a:schemeClr val="bg1"/>
          </a:solid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hr-HR" sz="2400" dirty="0" smtClean="0">
                <a:latin typeface="Segoe UI" pitchFamily="34" charset="0"/>
                <a:ea typeface="Segoe UI" pitchFamily="34" charset="0"/>
                <a:cs typeface="Segoe UI" pitchFamily="34" charset="0"/>
              </a:rPr>
              <a:t>Klijent </a:t>
            </a:r>
            <a:r>
              <a:rPr lang="en-US" sz="2400" dirty="0" smtClean="0">
                <a:latin typeface="Segoe UI" pitchFamily="34" charset="0"/>
                <a:ea typeface="Segoe UI" pitchFamily="34" charset="0"/>
                <a:cs typeface="Segoe UI" pitchFamily="34" charset="0"/>
              </a:rPr>
              <a:t>1</a:t>
            </a:r>
            <a:endParaRPr lang="en-US" sz="2400" dirty="0">
              <a:latin typeface="Segoe UI" pitchFamily="34" charset="0"/>
              <a:ea typeface="Segoe UI" pitchFamily="34" charset="0"/>
              <a:cs typeface="Segoe UI" pitchFamily="34" charset="0"/>
            </a:endParaRPr>
          </a:p>
        </p:txBody>
      </p:sp>
      <p:sp>
        <p:nvSpPr>
          <p:cNvPr id="6" name="AutoShape 17"/>
          <p:cNvSpPr>
            <a:spLocks noChangeArrowheads="1"/>
          </p:cNvSpPr>
          <p:nvPr/>
        </p:nvSpPr>
        <p:spPr bwMode="auto">
          <a:xfrm>
            <a:off x="1710871" y="2149472"/>
            <a:ext cx="1343046" cy="569952"/>
          </a:xfrm>
          <a:prstGeom prst="roundRect">
            <a:avLst>
              <a:gd name="adj" fmla="val 4167"/>
            </a:avLst>
          </a:prstGeom>
          <a:solidFill>
            <a:schemeClr val="accent1"/>
          </a:solid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400" dirty="0">
                <a:latin typeface="Segoe UI" pitchFamily="34" charset="0"/>
                <a:ea typeface="Segoe UI" pitchFamily="34" charset="0"/>
                <a:cs typeface="Segoe UI" pitchFamily="34" charset="0"/>
              </a:rPr>
              <a:t>DHCP Server</a:t>
            </a:r>
          </a:p>
        </p:txBody>
      </p:sp>
      <p:sp>
        <p:nvSpPr>
          <p:cNvPr id="7" name="AutoShape 18"/>
          <p:cNvSpPr>
            <a:spLocks noChangeArrowheads="1"/>
          </p:cNvSpPr>
          <p:nvPr/>
        </p:nvSpPr>
        <p:spPr bwMode="auto">
          <a:xfrm>
            <a:off x="6769971" y="4686022"/>
            <a:ext cx="2051050" cy="485775"/>
          </a:xfrm>
          <a:prstGeom prst="roundRect">
            <a:avLst>
              <a:gd name="adj" fmla="val 4167"/>
            </a:avLst>
          </a:prstGeom>
          <a:solidFill>
            <a:schemeClr val="bg1"/>
          </a:solid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hr-HR" sz="2400" dirty="0" smtClean="0">
                <a:latin typeface="Segoe UI" pitchFamily="34" charset="0"/>
                <a:ea typeface="Segoe UI" pitchFamily="34" charset="0"/>
                <a:cs typeface="Segoe UI" pitchFamily="34" charset="0"/>
              </a:rPr>
              <a:t>Klijent </a:t>
            </a:r>
            <a:r>
              <a:rPr lang="en-US" sz="2400" dirty="0" smtClean="0">
                <a:latin typeface="Segoe UI" pitchFamily="34" charset="0"/>
                <a:ea typeface="Segoe UI" pitchFamily="34" charset="0"/>
                <a:cs typeface="Segoe UI" pitchFamily="34" charset="0"/>
              </a:rPr>
              <a:t>2</a:t>
            </a:r>
            <a:endParaRPr lang="en-US" sz="2400" dirty="0">
              <a:latin typeface="Segoe UI" pitchFamily="34" charset="0"/>
              <a:ea typeface="Segoe UI" pitchFamily="34" charset="0"/>
              <a:cs typeface="Segoe UI" pitchFamily="34" charset="0"/>
            </a:endParaRPr>
          </a:p>
        </p:txBody>
      </p:sp>
      <p:sp>
        <p:nvSpPr>
          <p:cNvPr id="8" name="AutoShape 19"/>
          <p:cNvSpPr>
            <a:spLocks noChangeArrowheads="1"/>
          </p:cNvSpPr>
          <p:nvPr/>
        </p:nvSpPr>
        <p:spPr bwMode="auto">
          <a:xfrm>
            <a:off x="7192262" y="2372362"/>
            <a:ext cx="1951738" cy="635187"/>
          </a:xfrm>
          <a:prstGeom prst="roundRect">
            <a:avLst>
              <a:gd name="adj" fmla="val 4167"/>
            </a:avLst>
          </a:prstGeom>
          <a:noFill/>
          <a:ln w="9525" algn="ctr">
            <a:noFill/>
            <a:round/>
            <a:headEnd/>
            <a:tailEnd/>
          </a:ln>
          <a:effectLst/>
        </p:spPr>
        <p:txBody>
          <a:bodyPr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hr-HR" sz="2400" dirty="0" smtClean="0">
                <a:latin typeface="Segoe UI" pitchFamily="34" charset="0"/>
                <a:ea typeface="Segoe UI" pitchFamily="34" charset="0"/>
                <a:cs typeface="Segoe UI" pitchFamily="34" charset="0"/>
              </a:rPr>
              <a:t>FPS1</a:t>
            </a:r>
            <a:endParaRPr lang="en-US" sz="2400" dirty="0">
              <a:latin typeface="Segoe UI" pitchFamily="34" charset="0"/>
              <a:ea typeface="Segoe UI" pitchFamily="34" charset="0"/>
              <a:cs typeface="Segoe UI" pitchFamily="34" charset="0"/>
            </a:endParaRPr>
          </a:p>
        </p:txBody>
      </p:sp>
      <p:sp>
        <p:nvSpPr>
          <p:cNvPr id="9" name="AutoShape 20"/>
          <p:cNvSpPr>
            <a:spLocks noChangeArrowheads="1"/>
          </p:cNvSpPr>
          <p:nvPr/>
        </p:nvSpPr>
        <p:spPr bwMode="auto">
          <a:xfrm>
            <a:off x="763449" y="5354735"/>
            <a:ext cx="8074867" cy="1405264"/>
          </a:xfrm>
          <a:prstGeom prst="roundRect">
            <a:avLst>
              <a:gd name="adj" fmla="val 4167"/>
            </a:avLst>
          </a:prstGeom>
          <a:solidFill>
            <a:schemeClr val="bg1"/>
          </a:solid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600" b="0" dirty="0">
                <a:latin typeface="Segoe UI" pitchFamily="34" charset="0"/>
                <a:ea typeface="Segoe UI" pitchFamily="34" charset="0"/>
                <a:cs typeface="Segoe UI" pitchFamily="34" charset="0"/>
              </a:rPr>
              <a:t>IP Address1: </a:t>
            </a:r>
            <a:r>
              <a:rPr lang="hr-HR" sz="2600" b="0" dirty="0" smtClean="0">
                <a:latin typeface="Segoe UI" pitchFamily="34" charset="0"/>
                <a:ea typeface="Segoe UI" pitchFamily="34" charset="0"/>
                <a:cs typeface="Segoe UI" pitchFamily="34" charset="0"/>
              </a:rPr>
              <a:t>Dodijeljena klijentu </a:t>
            </a:r>
            <a:r>
              <a:rPr lang="en-US" sz="2600" b="0" dirty="0" smtClean="0">
                <a:latin typeface="Segoe UI" pitchFamily="34" charset="0"/>
                <a:ea typeface="Segoe UI" pitchFamily="34" charset="0"/>
                <a:cs typeface="Segoe UI" pitchFamily="34" charset="0"/>
              </a:rPr>
              <a:t>1</a:t>
            </a:r>
            <a:endParaRPr lang="en-US" sz="2600" b="0" dirty="0">
              <a:latin typeface="Segoe UI" pitchFamily="34" charset="0"/>
              <a:ea typeface="Segoe UI" pitchFamily="34" charset="0"/>
              <a:cs typeface="Segoe UI" pitchFamily="34" charset="0"/>
            </a:endParaRPr>
          </a:p>
          <a:p>
            <a:pPr algn="l"/>
            <a:r>
              <a:rPr lang="en-US" sz="2600" b="0" dirty="0">
                <a:latin typeface="Segoe UI" pitchFamily="34" charset="0"/>
                <a:ea typeface="Segoe UI" pitchFamily="34" charset="0"/>
                <a:cs typeface="Segoe UI" pitchFamily="34" charset="0"/>
              </a:rPr>
              <a:t>IP Address2: </a:t>
            </a:r>
            <a:r>
              <a:rPr lang="hr-HR" sz="2600" b="0" dirty="0" smtClean="0">
                <a:latin typeface="Segoe UI" pitchFamily="34" charset="0"/>
                <a:ea typeface="Segoe UI" pitchFamily="34" charset="0"/>
                <a:cs typeface="Segoe UI" pitchFamily="34" charset="0"/>
              </a:rPr>
              <a:t>Dodijeljena klijentu </a:t>
            </a:r>
            <a:r>
              <a:rPr lang="en-US" sz="2600" b="0" dirty="0" smtClean="0">
                <a:latin typeface="Segoe UI" pitchFamily="34" charset="0"/>
                <a:ea typeface="Segoe UI" pitchFamily="34" charset="0"/>
                <a:cs typeface="Segoe UI" pitchFamily="34" charset="0"/>
              </a:rPr>
              <a:t>2 </a:t>
            </a:r>
            <a:endParaRPr lang="en-US" sz="2600" b="0" dirty="0">
              <a:latin typeface="Segoe UI" pitchFamily="34" charset="0"/>
              <a:ea typeface="Segoe UI" pitchFamily="34" charset="0"/>
              <a:cs typeface="Segoe UI" pitchFamily="34" charset="0"/>
            </a:endParaRPr>
          </a:p>
          <a:p>
            <a:pPr algn="l"/>
            <a:r>
              <a:rPr lang="en-US" sz="2600" b="0" dirty="0">
                <a:latin typeface="Segoe UI" pitchFamily="34" charset="0"/>
                <a:ea typeface="Segoe UI" pitchFamily="34" charset="0"/>
                <a:cs typeface="Segoe UI" pitchFamily="34" charset="0"/>
              </a:rPr>
              <a:t>IP Address3: </a:t>
            </a:r>
            <a:r>
              <a:rPr lang="hr-HR" sz="2600" b="0" dirty="0" smtClean="0">
                <a:latin typeface="Segoe UI" pitchFamily="34" charset="0"/>
                <a:ea typeface="Segoe UI" pitchFamily="34" charset="0"/>
                <a:cs typeface="Segoe UI" pitchFamily="34" charset="0"/>
              </a:rPr>
              <a:t>Rezervirana za FPS1</a:t>
            </a:r>
            <a:endParaRPr lang="en-US" sz="2600" b="0" dirty="0">
              <a:latin typeface="Segoe UI" pitchFamily="34" charset="0"/>
              <a:ea typeface="Segoe UI" pitchFamily="34" charset="0"/>
              <a:cs typeface="Segoe UI" pitchFamily="34" charset="0"/>
            </a:endParaRPr>
          </a:p>
        </p:txBody>
      </p:sp>
      <p:grpSp>
        <p:nvGrpSpPr>
          <p:cNvPr id="10" name="alt-text here, group" descr="Along with text boxes that will be read by the screen reader, this slide shows two subnets; on the left Subnet A has a DHCP server, a client computer (called Workstation 1), and a router; on the right Subnet B has a file and print server, a client computer (called Workstation 2), and a router. There is a dotted line running between the two routers. This illustration demonstrates that a DHCP reservation can be issued to a file and print server in a different subnet."/>
          <p:cNvGrpSpPr/>
          <p:nvPr/>
        </p:nvGrpSpPr>
        <p:grpSpPr>
          <a:xfrm>
            <a:off x="1115616" y="2979922"/>
            <a:ext cx="6897357" cy="2063290"/>
            <a:chOff x="867123" y="2417705"/>
            <a:chExt cx="6897357" cy="2063290"/>
          </a:xfrm>
          <a:solidFill>
            <a:schemeClr val="bg1"/>
          </a:solidFill>
        </p:grpSpPr>
        <p:sp>
          <p:nvSpPr>
            <p:cNvPr id="11" name="Line 8" descr="&quot;&quot;"/>
            <p:cNvSpPr>
              <a:spLocks noChangeShapeType="1"/>
            </p:cNvSpPr>
            <p:nvPr/>
          </p:nvSpPr>
          <p:spPr bwMode="auto">
            <a:xfrm>
              <a:off x="3228975" y="3201744"/>
              <a:ext cx="2486025" cy="0"/>
            </a:xfrm>
            <a:prstGeom prst="line">
              <a:avLst/>
            </a:prstGeom>
            <a:grpFill/>
            <a:ln w="57150">
              <a:solidFill>
                <a:srgbClr val="808080"/>
              </a:solidFill>
              <a:prstDash val="sysDot"/>
              <a:round/>
              <a:headEnd/>
              <a:tailEnd/>
            </a:ln>
            <a:effectLs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400" dirty="0">
                <a:latin typeface="Segoe UI" pitchFamily="34" charset="0"/>
                <a:ea typeface="Segoe UI" pitchFamily="34" charset="0"/>
                <a:cs typeface="Segoe UI" pitchFamily="34" charset="0"/>
              </a:endParaRPr>
            </a:p>
          </p:txBody>
        </p:sp>
        <p:grpSp>
          <p:nvGrpSpPr>
            <p:cNvPr id="12" name="Group 11"/>
            <p:cNvGrpSpPr/>
            <p:nvPr/>
          </p:nvGrpSpPr>
          <p:grpSpPr>
            <a:xfrm>
              <a:off x="867123" y="2417705"/>
              <a:ext cx="2365439" cy="2029494"/>
              <a:chOff x="867123" y="2417705"/>
              <a:chExt cx="2365439" cy="2029494"/>
            </a:xfrm>
            <a:grpFill/>
          </p:grpSpPr>
          <p:sp>
            <p:nvSpPr>
              <p:cNvPr id="18" name="Oval 17" descr="&quot;&quot;"/>
              <p:cNvSpPr>
                <a:spLocks noChangeArrowheads="1"/>
              </p:cNvSpPr>
              <p:nvPr/>
            </p:nvSpPr>
            <p:spPr bwMode="auto">
              <a:xfrm>
                <a:off x="980827" y="2806331"/>
                <a:ext cx="1981200" cy="1336675"/>
              </a:xfrm>
              <a:prstGeom prst="ellipse">
                <a:avLst/>
              </a:prstGeom>
              <a:grpFill/>
              <a:ln w="9525">
                <a:solidFill>
                  <a:srgbClr val="80808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400" dirty="0">
                    <a:latin typeface="Segoe UI" pitchFamily="34" charset="0"/>
                    <a:ea typeface="Segoe UI" pitchFamily="34" charset="0"/>
                    <a:cs typeface="Segoe UI" pitchFamily="34" charset="0"/>
                  </a:rPr>
                  <a:t>Subnet A</a:t>
                </a:r>
              </a:p>
            </p:txBody>
          </p:sp>
          <p:pic>
            <p:nvPicPr>
              <p:cNvPr id="19" name="Picture 18"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123" y="3602649"/>
                <a:ext cx="693737" cy="844550"/>
              </a:xfrm>
              <a:prstGeom prst="rect">
                <a:avLst/>
              </a:prstGeom>
              <a:grpFill/>
              <a:ln>
                <a:noFill/>
              </a:ln>
              <a:effectLst/>
              <a:extLst/>
            </p:spPr>
          </p:pic>
          <p:pic>
            <p:nvPicPr>
              <p:cNvPr id="20" name="Picture 19"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3098" y="2417705"/>
                <a:ext cx="692150" cy="876300"/>
              </a:xfrm>
              <a:prstGeom prst="rect">
                <a:avLst/>
              </a:prstGeom>
              <a:grpFill/>
              <a:ln>
                <a:noFill/>
              </a:ln>
              <a:effectLst/>
              <a:extLst/>
            </p:spPr>
          </p:pic>
          <p:pic>
            <p:nvPicPr>
              <p:cNvPr id="21" name="Picture 20"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0250" y="2970763"/>
                <a:ext cx="722312" cy="461962"/>
              </a:xfrm>
              <a:prstGeom prst="rect">
                <a:avLst/>
              </a:prstGeom>
              <a:grpFill/>
              <a:ln>
                <a:noFill/>
              </a:ln>
              <a:effectLst/>
              <a:extLst/>
            </p:spPr>
          </p:pic>
        </p:grpSp>
        <p:grpSp>
          <p:nvGrpSpPr>
            <p:cNvPr id="13" name="Group 12" descr="&quot;&quot;"/>
            <p:cNvGrpSpPr/>
            <p:nvPr/>
          </p:nvGrpSpPr>
          <p:grpSpPr>
            <a:xfrm>
              <a:off x="5572132" y="2461687"/>
              <a:ext cx="2192348" cy="2019308"/>
              <a:chOff x="5572132" y="2766216"/>
              <a:chExt cx="2192348" cy="2019308"/>
            </a:xfrm>
            <a:grpFill/>
          </p:grpSpPr>
          <p:sp>
            <p:nvSpPr>
              <p:cNvPr id="14" name="Oval 13" descr="&quot;&quot;"/>
              <p:cNvSpPr>
                <a:spLocks noChangeArrowheads="1"/>
              </p:cNvSpPr>
              <p:nvPr/>
            </p:nvSpPr>
            <p:spPr bwMode="auto">
              <a:xfrm>
                <a:off x="5678488" y="3099963"/>
                <a:ext cx="1981200" cy="1336675"/>
              </a:xfrm>
              <a:prstGeom prst="ellipse">
                <a:avLst/>
              </a:prstGeom>
              <a:grpFill/>
              <a:ln w="9525">
                <a:solidFill>
                  <a:srgbClr val="808080"/>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400" dirty="0" smtClean="0">
                    <a:latin typeface="Segoe UI" pitchFamily="34" charset="0"/>
                    <a:ea typeface="Segoe UI" pitchFamily="34" charset="0"/>
                    <a:cs typeface="Segoe UI" pitchFamily="34" charset="0"/>
                  </a:rPr>
                  <a:t>Subnet B</a:t>
                </a:r>
                <a:endParaRPr lang="en-US" sz="2400" dirty="0">
                  <a:latin typeface="Segoe UI" pitchFamily="34" charset="0"/>
                  <a:ea typeface="Segoe UI" pitchFamily="34" charset="0"/>
                  <a:cs typeface="Segoe UI" pitchFamily="34" charset="0"/>
                </a:endParaRPr>
              </a:p>
            </p:txBody>
          </p:sp>
          <p:pic>
            <p:nvPicPr>
              <p:cNvPr id="15" name="Picture 14"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6446" y="3940974"/>
                <a:ext cx="693738" cy="844550"/>
              </a:xfrm>
              <a:prstGeom prst="rect">
                <a:avLst/>
              </a:prstGeom>
              <a:grpFill/>
              <a:ln>
                <a:noFill/>
              </a:ln>
              <a:effectLst/>
              <a:extLst/>
            </p:spPr>
          </p:pic>
          <p:pic>
            <p:nvPicPr>
              <p:cNvPr id="16" name="Picture 15"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2330" y="2766216"/>
                <a:ext cx="692150" cy="876300"/>
              </a:xfrm>
              <a:prstGeom prst="rect">
                <a:avLst/>
              </a:prstGeom>
              <a:grpFill/>
              <a:ln>
                <a:noFill/>
              </a:ln>
              <a:effectLst/>
              <a:extLst/>
            </p:spPr>
          </p:pic>
          <p:pic>
            <p:nvPicPr>
              <p:cNvPr id="17" name="Picture 16"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2132" y="3251992"/>
                <a:ext cx="722313" cy="461962"/>
              </a:xfrm>
              <a:prstGeom prst="rect">
                <a:avLst/>
              </a:prstGeom>
              <a:grpFill/>
              <a:ln>
                <a:noFill/>
              </a:ln>
              <a:effectLst/>
              <a:extLst/>
            </p:spPr>
          </p:pic>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a:xfrm>
            <a:off x="303072" y="247717"/>
            <a:ext cx="8640762" cy="504726"/>
          </a:xfrm>
        </p:spPr>
        <p:txBody>
          <a:bodyPr/>
          <a:lstStyle/>
          <a:p>
            <a:r>
              <a:rPr lang="hr-HR" dirty="0" smtClean="0"/>
              <a:t>Što su </a:t>
            </a:r>
            <a:r>
              <a:rPr lang="en-IN" dirty="0" smtClean="0"/>
              <a:t>DHCP </a:t>
            </a:r>
            <a:r>
              <a:rPr lang="hr-HR" dirty="0" smtClean="0"/>
              <a:t>opcije?</a:t>
            </a:r>
            <a:endParaRPr lang="en-IN" dirty="0"/>
          </a:p>
        </p:txBody>
      </p:sp>
      <p:sp>
        <p:nvSpPr>
          <p:cNvPr id="4" name="AutoShape 12"/>
          <p:cNvSpPr>
            <a:spLocks noChangeArrowheads="1"/>
          </p:cNvSpPr>
          <p:nvPr/>
        </p:nvSpPr>
        <p:spPr bwMode="auto">
          <a:xfrm>
            <a:off x="107504" y="1447386"/>
            <a:ext cx="8836330" cy="2017059"/>
          </a:xfrm>
          <a:prstGeom prst="roundRect">
            <a:avLst>
              <a:gd name="adj" fmla="val 166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0000"/>
              </a:lnSpc>
              <a:spcBef>
                <a:spcPts val="600"/>
              </a:spcBef>
              <a:defRPr/>
            </a:pPr>
            <a:r>
              <a:rPr lang="en-US" sz="2600" b="0" i="1" dirty="0">
                <a:solidFill>
                  <a:srgbClr val="000000"/>
                </a:solidFill>
                <a:latin typeface="Segoe UI" pitchFamily="34" charset="0"/>
                <a:ea typeface="Segoe UI" pitchFamily="34" charset="0"/>
                <a:cs typeface="Segoe UI" pitchFamily="34" charset="0"/>
              </a:rPr>
              <a:t>DHCP </a:t>
            </a:r>
            <a:r>
              <a:rPr lang="hr-HR" sz="2600" b="0" i="1" dirty="0" smtClean="0">
                <a:solidFill>
                  <a:srgbClr val="000000"/>
                </a:solidFill>
                <a:latin typeface="Segoe UI" pitchFamily="34" charset="0"/>
                <a:ea typeface="Segoe UI" pitchFamily="34" charset="0"/>
                <a:cs typeface="Segoe UI" pitchFamily="34" charset="0"/>
              </a:rPr>
              <a:t>su vrijednosti najčešćih konfiguracijskih postavki koje se odnose na DHCP server, raspon IP adresa, rezervirane IP adrese ili na klase</a:t>
            </a:r>
            <a:endParaRPr lang="en-US" sz="2600" b="0" dirty="0">
              <a:solidFill>
                <a:srgbClr val="000000"/>
              </a:solidFill>
              <a:latin typeface="Segoe UI" pitchFamily="34" charset="0"/>
              <a:ea typeface="Segoe UI" pitchFamily="34" charset="0"/>
              <a:cs typeface="Segoe UI" pitchFamily="34" charset="0"/>
            </a:endParaRPr>
          </a:p>
        </p:txBody>
      </p:sp>
      <p:sp>
        <p:nvSpPr>
          <p:cNvPr id="5" name="Rectangle 4"/>
          <p:cNvSpPr/>
          <p:nvPr/>
        </p:nvSpPr>
        <p:spPr>
          <a:xfrm>
            <a:off x="539552" y="3429000"/>
            <a:ext cx="5655503" cy="239296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lnSpc>
                <a:spcPct val="115000"/>
              </a:lnSpc>
              <a:spcBef>
                <a:spcPts val="0"/>
              </a:spcBef>
              <a:spcAft>
                <a:spcPts val="0"/>
              </a:spcAft>
            </a:pPr>
            <a:r>
              <a:rPr lang="hr-HR" sz="2600" b="0" dirty="0" smtClean="0">
                <a:solidFill>
                  <a:srgbClr val="000000"/>
                </a:solidFill>
                <a:latin typeface="Segoe UI" pitchFamily="34" charset="0"/>
                <a:ea typeface="Segoe UI" pitchFamily="34" charset="0"/>
                <a:cs typeface="Segoe UI" pitchFamily="34" charset="0"/>
              </a:rPr>
              <a:t>Najčešće opcije su</a:t>
            </a:r>
            <a:r>
              <a:rPr lang="en-US" sz="2600" b="0" dirty="0" smtClean="0">
                <a:solidFill>
                  <a:srgbClr val="000000"/>
                </a:solidFill>
                <a:latin typeface="Segoe UI" pitchFamily="34" charset="0"/>
                <a:ea typeface="Segoe UI" pitchFamily="34" charset="0"/>
                <a:cs typeface="Segoe UI" pitchFamily="34" charset="0"/>
              </a:rPr>
              <a:t>:</a:t>
            </a:r>
          </a:p>
          <a:p>
            <a:pPr marL="457200" indent="-457200" fontAlgn="auto">
              <a:lnSpc>
                <a:spcPct val="115000"/>
              </a:lnSpc>
              <a:spcBef>
                <a:spcPts val="0"/>
              </a:spcBef>
              <a:spcAft>
                <a:spcPts val="0"/>
              </a:spcAft>
              <a:buFont typeface="Arial" pitchFamily="34" charset="0"/>
              <a:buChar char="•"/>
            </a:pPr>
            <a:r>
              <a:rPr lang="en-US" sz="2600" b="0" dirty="0">
                <a:solidFill>
                  <a:srgbClr val="000000"/>
                </a:solidFill>
                <a:latin typeface="Segoe UI" pitchFamily="34" charset="0"/>
                <a:ea typeface="Segoe UI" pitchFamily="34" charset="0"/>
                <a:cs typeface="Segoe UI" pitchFamily="34" charset="0"/>
              </a:rPr>
              <a:t>Router </a:t>
            </a:r>
            <a:r>
              <a:rPr lang="en-US" sz="2600" b="0" dirty="0" smtClean="0">
                <a:solidFill>
                  <a:srgbClr val="000000"/>
                </a:solidFill>
                <a:latin typeface="Segoe UI" pitchFamily="34" charset="0"/>
                <a:ea typeface="Segoe UI" pitchFamily="34" charset="0"/>
                <a:cs typeface="Segoe UI" pitchFamily="34" charset="0"/>
              </a:rPr>
              <a:t>(</a:t>
            </a:r>
            <a:r>
              <a:rPr lang="hr-HR" sz="2600" b="0" dirty="0" smtClean="0">
                <a:solidFill>
                  <a:srgbClr val="000000"/>
                </a:solidFill>
                <a:latin typeface="Segoe UI" pitchFamily="34" charset="0"/>
                <a:ea typeface="Segoe UI" pitchFamily="34" charset="0"/>
                <a:cs typeface="Segoe UI" pitchFamily="34" charset="0"/>
              </a:rPr>
              <a:t>Zadani pristupnik</a:t>
            </a:r>
            <a:r>
              <a:rPr lang="en-US" sz="2600" b="0" dirty="0" smtClean="0">
                <a:solidFill>
                  <a:srgbClr val="000000"/>
                </a:solidFill>
                <a:latin typeface="Segoe UI" pitchFamily="34" charset="0"/>
                <a:ea typeface="Segoe UI" pitchFamily="34" charset="0"/>
                <a:cs typeface="Segoe UI" pitchFamily="34" charset="0"/>
              </a:rPr>
              <a:t>)</a:t>
            </a:r>
          </a:p>
          <a:p>
            <a:pPr marL="457200" indent="-457200" fontAlgn="auto">
              <a:lnSpc>
                <a:spcPct val="115000"/>
              </a:lnSpc>
              <a:spcBef>
                <a:spcPts val="0"/>
              </a:spcBef>
              <a:spcAft>
                <a:spcPts val="0"/>
              </a:spcAft>
              <a:buFont typeface="Arial" pitchFamily="34" charset="0"/>
              <a:buChar char="•"/>
            </a:pPr>
            <a:r>
              <a:rPr lang="en-US" sz="2600" b="0" dirty="0">
                <a:solidFill>
                  <a:srgbClr val="000000"/>
                </a:solidFill>
                <a:latin typeface="Segoe UI" pitchFamily="34" charset="0"/>
                <a:ea typeface="Segoe UI" pitchFamily="34" charset="0"/>
                <a:cs typeface="Segoe UI" pitchFamily="34" charset="0"/>
              </a:rPr>
              <a:t>DNS </a:t>
            </a:r>
            <a:r>
              <a:rPr lang="hr-HR" sz="2600" b="0" dirty="0" smtClean="0">
                <a:solidFill>
                  <a:srgbClr val="000000"/>
                </a:solidFill>
                <a:latin typeface="Segoe UI" pitchFamily="34" charset="0"/>
                <a:ea typeface="Segoe UI" pitchFamily="34" charset="0"/>
                <a:cs typeface="Segoe UI" pitchFamily="34" charset="0"/>
              </a:rPr>
              <a:t>ime</a:t>
            </a:r>
            <a:endParaRPr lang="en-US" sz="2600" b="0" dirty="0" smtClean="0">
              <a:solidFill>
                <a:srgbClr val="000000"/>
              </a:solidFill>
              <a:latin typeface="Segoe UI" pitchFamily="34" charset="0"/>
              <a:ea typeface="Segoe UI" pitchFamily="34" charset="0"/>
              <a:cs typeface="Segoe UI" pitchFamily="34" charset="0"/>
            </a:endParaRPr>
          </a:p>
          <a:p>
            <a:pPr marL="457200" indent="-457200" fontAlgn="auto">
              <a:lnSpc>
                <a:spcPct val="115000"/>
              </a:lnSpc>
              <a:spcBef>
                <a:spcPts val="0"/>
              </a:spcBef>
              <a:spcAft>
                <a:spcPts val="0"/>
              </a:spcAft>
              <a:buFont typeface="Arial" pitchFamily="34" charset="0"/>
              <a:buChar char="•"/>
            </a:pPr>
            <a:r>
              <a:rPr lang="en-US" sz="2600" b="0" dirty="0">
                <a:solidFill>
                  <a:srgbClr val="000000"/>
                </a:solidFill>
                <a:latin typeface="Segoe UI" pitchFamily="34" charset="0"/>
                <a:ea typeface="Segoe UI" pitchFamily="34" charset="0"/>
                <a:cs typeface="Segoe UI" pitchFamily="34" charset="0"/>
              </a:rPr>
              <a:t>DNS </a:t>
            </a:r>
            <a:r>
              <a:rPr lang="en-US" sz="2600" b="0" dirty="0" smtClean="0">
                <a:solidFill>
                  <a:srgbClr val="000000"/>
                </a:solidFill>
                <a:latin typeface="Segoe UI" pitchFamily="34" charset="0"/>
                <a:ea typeface="Segoe UI" pitchFamily="34" charset="0"/>
                <a:cs typeface="Segoe UI" pitchFamily="34" charset="0"/>
              </a:rPr>
              <a:t>Servers</a:t>
            </a:r>
          </a:p>
          <a:p>
            <a:pPr marL="457200" indent="-457200" fontAlgn="auto">
              <a:lnSpc>
                <a:spcPct val="115000"/>
              </a:lnSpc>
              <a:spcBef>
                <a:spcPts val="0"/>
              </a:spcBef>
              <a:spcAft>
                <a:spcPts val="0"/>
              </a:spcAft>
              <a:buFont typeface="Arial" pitchFamily="34" charset="0"/>
              <a:buChar char="•"/>
            </a:pPr>
            <a:r>
              <a:rPr lang="en-US" sz="2600" b="0" dirty="0">
                <a:solidFill>
                  <a:srgbClr val="000000"/>
                </a:solidFill>
                <a:latin typeface="Segoe UI" pitchFamily="34" charset="0"/>
                <a:ea typeface="Segoe UI" pitchFamily="34" charset="0"/>
                <a:cs typeface="Segoe UI" pitchFamily="34" charset="0"/>
              </a:rPr>
              <a:t>WINS </a:t>
            </a:r>
            <a:r>
              <a:rPr lang="en-US" sz="2600" b="0" dirty="0" smtClean="0">
                <a:solidFill>
                  <a:srgbClr val="000000"/>
                </a:solidFill>
                <a:latin typeface="Segoe UI" pitchFamily="34" charset="0"/>
                <a:ea typeface="Segoe UI" pitchFamily="34" charset="0"/>
                <a:cs typeface="Segoe UI" pitchFamily="34" charset="0"/>
              </a:rPr>
              <a:t>Servers</a:t>
            </a:r>
            <a:endParaRPr lang="en-CA" sz="2600" b="0" dirty="0">
              <a:solidFill>
                <a:srgbClr val="00000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1f4572d8-a643-4f66-b942-286f1eb3c5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Kako se </a:t>
            </a:r>
            <a:r>
              <a:rPr lang="en-IN" dirty="0"/>
              <a:t>DHCP </a:t>
            </a:r>
            <a:r>
              <a:rPr lang="hr-HR" dirty="0"/>
              <a:t>opcije primjenjuju</a:t>
            </a:r>
            <a:r>
              <a:rPr lang="en-IN" dirty="0"/>
              <a:t>?</a:t>
            </a:r>
          </a:p>
        </p:txBody>
      </p:sp>
      <p:sp>
        <p:nvSpPr>
          <p:cNvPr id="4" name="Rounded Rectangle 3"/>
          <p:cNvSpPr>
            <a:spLocks noChangeArrowheads="1"/>
          </p:cNvSpPr>
          <p:nvPr/>
        </p:nvSpPr>
        <p:spPr bwMode="auto">
          <a:xfrm>
            <a:off x="467544" y="2276872"/>
            <a:ext cx="8425631" cy="591067"/>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hr-HR" sz="2600" b="0" dirty="0" smtClean="0">
                <a:solidFill>
                  <a:srgbClr val="000000"/>
                </a:solidFill>
                <a:latin typeface="Segoe UI" pitchFamily="34" charset="0"/>
                <a:ea typeface="Segoe UI" pitchFamily="34" charset="0"/>
                <a:cs typeface="Segoe UI" pitchFamily="34" charset="0"/>
              </a:rPr>
              <a:t>DHCP opcije možemo primijeniti na različitim nivoima</a:t>
            </a:r>
            <a:r>
              <a:rPr lang="en-US" sz="2600" b="0" dirty="0" smtClean="0">
                <a:solidFill>
                  <a:srgbClr val="000000"/>
                </a:solidFill>
                <a:latin typeface="Segoe UI" pitchFamily="34" charset="0"/>
                <a:ea typeface="Segoe UI" pitchFamily="34" charset="0"/>
                <a:cs typeface="Segoe UI" pitchFamily="34" charset="0"/>
              </a:rPr>
              <a:t>: </a:t>
            </a:r>
            <a:endParaRPr lang="en-US" sz="2600" b="0" dirty="0">
              <a:solidFill>
                <a:srgbClr val="000000"/>
              </a:solidFill>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978724" y="2834776"/>
            <a:ext cx="5073322" cy="2427419"/>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600" b="0" dirty="0" smtClean="0">
                <a:solidFill>
                  <a:srgbClr val="000000"/>
                </a:solidFill>
                <a:latin typeface="Segoe UI" pitchFamily="34" charset="0"/>
                <a:ea typeface="Segoe UI" pitchFamily="34" charset="0"/>
                <a:cs typeface="Segoe UI" pitchFamily="34" charset="0"/>
              </a:rPr>
              <a:t>Server</a:t>
            </a:r>
          </a:p>
          <a:p>
            <a:pPr marL="228600" indent="-228600">
              <a:lnSpc>
                <a:spcPct val="90000"/>
              </a:lnSpc>
              <a:spcBef>
                <a:spcPct val="40000"/>
              </a:spcBef>
              <a:buClr>
                <a:srgbClr val="006699"/>
              </a:buClr>
              <a:buFontTx/>
              <a:buChar char="•"/>
            </a:pPr>
            <a:r>
              <a:rPr lang="en-US" sz="2600" b="0" dirty="0" smtClean="0">
                <a:solidFill>
                  <a:srgbClr val="000000"/>
                </a:solidFill>
                <a:latin typeface="Segoe UI" pitchFamily="34" charset="0"/>
                <a:ea typeface="Segoe UI" pitchFamily="34" charset="0"/>
                <a:cs typeface="Segoe UI" pitchFamily="34" charset="0"/>
              </a:rPr>
              <a:t>Scope</a:t>
            </a:r>
          </a:p>
          <a:p>
            <a:pPr marL="228600" indent="-228600">
              <a:lnSpc>
                <a:spcPct val="90000"/>
              </a:lnSpc>
              <a:spcBef>
                <a:spcPct val="40000"/>
              </a:spcBef>
              <a:buClr>
                <a:srgbClr val="006699"/>
              </a:buClr>
              <a:buFontTx/>
              <a:buChar char="•"/>
            </a:pPr>
            <a:r>
              <a:rPr lang="en-US" sz="2600" b="0" dirty="0" smtClean="0">
                <a:solidFill>
                  <a:srgbClr val="000000"/>
                </a:solidFill>
                <a:latin typeface="Segoe UI" pitchFamily="34" charset="0"/>
                <a:ea typeface="Segoe UI" pitchFamily="34" charset="0"/>
                <a:cs typeface="Segoe UI" pitchFamily="34" charset="0"/>
              </a:rPr>
              <a:t>Class</a:t>
            </a:r>
          </a:p>
          <a:p>
            <a:pPr marL="228600" indent="-228600">
              <a:lnSpc>
                <a:spcPct val="90000"/>
              </a:lnSpc>
              <a:spcBef>
                <a:spcPct val="40000"/>
              </a:spcBef>
              <a:buClr>
                <a:srgbClr val="006699"/>
              </a:buClr>
              <a:buFontTx/>
              <a:buChar char="•"/>
            </a:pPr>
            <a:r>
              <a:rPr lang="en-US" sz="2600" b="0" dirty="0" smtClean="0">
                <a:solidFill>
                  <a:srgbClr val="000000"/>
                </a:solidFill>
                <a:latin typeface="Segoe UI" pitchFamily="34" charset="0"/>
                <a:ea typeface="Segoe UI" pitchFamily="34" charset="0"/>
                <a:cs typeface="Segoe UI" pitchFamily="34" charset="0"/>
              </a:rPr>
              <a:t>Reserved client</a:t>
            </a:r>
            <a:endParaRPr lang="en-US" sz="2600" b="0" dirty="0">
              <a:solidFill>
                <a:srgbClr val="00000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Upravljanje i rješavanje problema</a:t>
            </a:r>
            <a:endParaRPr lang="en-IN" dirty="0"/>
          </a:p>
        </p:txBody>
      </p:sp>
      <p:sp>
        <p:nvSpPr>
          <p:cNvPr id="3" name="Text Placeholder 2"/>
          <p:cNvSpPr>
            <a:spLocks noGrp="1"/>
          </p:cNvSpPr>
          <p:nvPr>
            <p:ph type="body" idx="1"/>
          </p:nvPr>
        </p:nvSpPr>
        <p:spPr/>
        <p:txBody>
          <a:bodyPr/>
          <a:lstStyle/>
          <a:p>
            <a:r>
              <a:rPr lang="hr-HR" dirty="0" smtClean="0"/>
              <a:t>Što je </a:t>
            </a:r>
            <a:r>
              <a:rPr lang="en-IN" dirty="0" smtClean="0"/>
              <a:t>DHCP </a:t>
            </a:r>
            <a:r>
              <a:rPr lang="hr-HR" dirty="0" smtClean="0"/>
              <a:t>baza</a:t>
            </a:r>
            <a:r>
              <a:rPr lang="en-IN" dirty="0" smtClean="0"/>
              <a:t>?
Backing Up </a:t>
            </a:r>
            <a:r>
              <a:rPr lang="hr-HR" dirty="0" smtClean="0"/>
              <a:t>i </a:t>
            </a:r>
            <a:r>
              <a:rPr lang="en-IN" dirty="0" err="1" smtClean="0"/>
              <a:t>Resto</a:t>
            </a:r>
            <a:r>
              <a:rPr lang="hr-HR" dirty="0" err="1" smtClean="0"/>
              <a:t>re</a:t>
            </a:r>
            <a:r>
              <a:rPr lang="hr-HR" dirty="0" smtClean="0"/>
              <a:t> </a:t>
            </a:r>
            <a:r>
              <a:rPr lang="en-IN" dirty="0" smtClean="0"/>
              <a:t>DHCP </a:t>
            </a:r>
            <a:r>
              <a:rPr lang="hr-HR" dirty="0" smtClean="0"/>
              <a:t>baze</a:t>
            </a:r>
            <a:r>
              <a:rPr lang="en-IN" dirty="0" smtClean="0"/>
              <a:t>
</a:t>
            </a:r>
            <a:r>
              <a:rPr lang="hr-HR" dirty="0" smtClean="0"/>
              <a:t>Sravnjivanje </a:t>
            </a:r>
            <a:r>
              <a:rPr lang="en-IN" dirty="0" smtClean="0"/>
              <a:t>DHCP </a:t>
            </a:r>
            <a:r>
              <a:rPr lang="hr-HR" dirty="0" smtClean="0"/>
              <a:t>baze</a:t>
            </a:r>
            <a:r>
              <a:rPr lang="en-IN" dirty="0" smtClean="0"/>
              <a:t>
</a:t>
            </a:r>
            <a:r>
              <a:rPr lang="hr-HR" dirty="0" smtClean="0"/>
              <a:t>Premještanje </a:t>
            </a:r>
            <a:r>
              <a:rPr lang="en-IN" dirty="0" smtClean="0"/>
              <a:t>DHCP </a:t>
            </a:r>
            <a:r>
              <a:rPr lang="hr-HR" dirty="0" smtClean="0"/>
              <a:t>baze</a:t>
            </a:r>
          </a:p>
          <a:p>
            <a:r>
              <a:rPr lang="hr-HR" dirty="0" smtClean="0"/>
              <a:t>Visoka dostupnost </a:t>
            </a:r>
            <a:r>
              <a:rPr lang="en-IN" dirty="0" smtClean="0"/>
              <a:t>DHCP</a:t>
            </a:r>
            <a:r>
              <a:rPr lang="en-IN" dirty="0"/>
              <a:t>
</a:t>
            </a:r>
            <a:r>
              <a:rPr lang="hr-HR" dirty="0" smtClean="0"/>
              <a:t>Što je </a:t>
            </a:r>
            <a:r>
              <a:rPr lang="en-IN" dirty="0" smtClean="0"/>
              <a:t>DHCP </a:t>
            </a:r>
            <a:r>
              <a:rPr lang="en-IN" dirty="0"/>
              <a:t>Failover</a:t>
            </a:r>
            <a:r>
              <a:rPr lang="en-IN" dirty="0" smtClean="0"/>
              <a:t>?</a:t>
            </a:r>
            <a:endParaRPr lang="hr-HR" dirty="0" smtClean="0"/>
          </a:p>
          <a:p>
            <a:r>
              <a:rPr lang="hr-HR" dirty="0" smtClean="0"/>
              <a:t>Rješavanje problema s </a:t>
            </a:r>
            <a:r>
              <a:rPr lang="en-IN" dirty="0" smtClean="0"/>
              <a:t>DHCP</a:t>
            </a:r>
            <a:r>
              <a:rPr lang="hr-HR" dirty="0" smtClean="0"/>
              <a:t>-om</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64a1db65-2ce3-4673-98cf-c745d7485c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Što je </a:t>
            </a:r>
            <a:r>
              <a:rPr lang="en-IN" dirty="0" smtClean="0"/>
              <a:t>DHCP </a:t>
            </a:r>
            <a:r>
              <a:rPr lang="hr-HR" dirty="0" smtClean="0"/>
              <a:t>baza</a:t>
            </a:r>
            <a:r>
              <a:rPr lang="en-IN" dirty="0" smtClean="0"/>
              <a:t>?</a:t>
            </a:r>
            <a:endParaRPr lang="en-IN" dirty="0"/>
          </a:p>
        </p:txBody>
      </p:sp>
      <p:sp>
        <p:nvSpPr>
          <p:cNvPr id="11" name="Rounded Rectangle 844812"/>
          <p:cNvSpPr>
            <a:spLocks noChangeArrowheads="1"/>
          </p:cNvSpPr>
          <p:nvPr/>
        </p:nvSpPr>
        <p:spPr bwMode="auto">
          <a:xfrm>
            <a:off x="327819" y="1478236"/>
            <a:ext cx="8488362" cy="1719957"/>
          </a:xfrm>
          <a:prstGeom prst="roundRect">
            <a:avLst>
              <a:gd name="adj" fmla="val 4167"/>
            </a:avLst>
          </a:prstGeom>
          <a:ln>
            <a:solidFill>
              <a:schemeClr val="bg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marL="342900" indent="-342900" algn="l">
              <a:lnSpc>
                <a:spcPct val="90000"/>
              </a:lnSpc>
              <a:spcBef>
                <a:spcPct val="40000"/>
              </a:spcBef>
              <a:buClr>
                <a:srgbClr val="006699"/>
              </a:buClr>
              <a:buFont typeface="Wingdings" panose="05000000000000000000" pitchFamily="2" charset="2"/>
              <a:buChar char="Ø"/>
            </a:pPr>
            <a:r>
              <a:rPr lang="hr-HR" sz="2000" dirty="0" smtClean="0">
                <a:latin typeface="Segoe UI" panose="020B0502040204020203" pitchFamily="34" charset="0"/>
                <a:cs typeface="Segoe UI" panose="020B0502040204020203" pitchFamily="34" charset="0"/>
              </a:rPr>
              <a:t>DHCP baza sadrži konfiguracijske postavke kao što su</a:t>
            </a:r>
            <a:r>
              <a:rPr lang="en-US"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800100" lvl="1" indent="-342900" algn="l">
              <a:lnSpc>
                <a:spcPct val="90000"/>
              </a:lnSpc>
              <a:spcBef>
                <a:spcPct val="40000"/>
              </a:spcBef>
              <a:buClr>
                <a:srgbClr val="006699"/>
              </a:buClr>
              <a:buFont typeface="Wingdings" panose="05000000000000000000" pitchFamily="2" charset="2"/>
              <a:buChar char="Ø"/>
            </a:pPr>
            <a:r>
              <a:rPr lang="en-US" sz="2000" b="0" dirty="0" smtClean="0">
                <a:latin typeface="Segoe UI" panose="020B0502040204020203" pitchFamily="34" charset="0"/>
                <a:cs typeface="Segoe UI" panose="020B0502040204020203" pitchFamily="34" charset="0"/>
              </a:rPr>
              <a:t>Scopes</a:t>
            </a:r>
            <a:r>
              <a:rPr lang="hr-HR" sz="2000" b="0" dirty="0" smtClean="0">
                <a:latin typeface="Segoe UI" panose="020B0502040204020203" pitchFamily="34" charset="0"/>
                <a:cs typeface="Segoe UI" panose="020B0502040204020203" pitchFamily="34" charset="0"/>
              </a:rPr>
              <a:t> - rasponi</a:t>
            </a:r>
            <a:endParaRPr lang="en-US" sz="2000" b="0" dirty="0">
              <a:latin typeface="Segoe UI" panose="020B0502040204020203" pitchFamily="34" charset="0"/>
              <a:cs typeface="Segoe UI" panose="020B0502040204020203" pitchFamily="34" charset="0"/>
            </a:endParaRPr>
          </a:p>
          <a:p>
            <a:pPr marL="800100" lvl="1" indent="-342900" algn="l">
              <a:lnSpc>
                <a:spcPct val="90000"/>
              </a:lnSpc>
              <a:spcBef>
                <a:spcPct val="40000"/>
              </a:spcBef>
              <a:buClr>
                <a:srgbClr val="006699"/>
              </a:buClr>
              <a:buFont typeface="Wingdings" panose="05000000000000000000" pitchFamily="2" charset="2"/>
              <a:buChar char="Ø"/>
            </a:pPr>
            <a:r>
              <a:rPr lang="en-US" sz="2000" b="0" dirty="0" smtClean="0">
                <a:latin typeface="Segoe UI" panose="020B0502040204020203" pitchFamily="34" charset="0"/>
                <a:cs typeface="Segoe UI" panose="020B0502040204020203" pitchFamily="34" charset="0"/>
              </a:rPr>
              <a:t>Reservations </a:t>
            </a:r>
            <a:r>
              <a:rPr lang="hr-HR" sz="2000" b="0" dirty="0" smtClean="0">
                <a:latin typeface="Segoe UI" panose="020B0502040204020203" pitchFamily="34" charset="0"/>
                <a:cs typeface="Segoe UI" panose="020B0502040204020203" pitchFamily="34" charset="0"/>
              </a:rPr>
              <a:t> - rezervacije</a:t>
            </a:r>
            <a:endParaRPr lang="en-US" sz="2000" b="0" dirty="0" smtClean="0">
              <a:latin typeface="Segoe UI" panose="020B0502040204020203" pitchFamily="34" charset="0"/>
              <a:cs typeface="Segoe UI" panose="020B0502040204020203" pitchFamily="34" charset="0"/>
            </a:endParaRPr>
          </a:p>
          <a:p>
            <a:pPr marL="800100" lvl="1" indent="-342900" algn="l">
              <a:lnSpc>
                <a:spcPct val="90000"/>
              </a:lnSpc>
              <a:spcBef>
                <a:spcPct val="40000"/>
              </a:spcBef>
              <a:buClr>
                <a:srgbClr val="006699"/>
              </a:buClr>
              <a:buFont typeface="Wingdings" panose="05000000000000000000" pitchFamily="2" charset="2"/>
              <a:buChar char="Ø"/>
            </a:pPr>
            <a:r>
              <a:rPr lang="en-US" sz="2000" b="0" dirty="0" smtClean="0">
                <a:latin typeface="Segoe UI" panose="020B0502040204020203" pitchFamily="34" charset="0"/>
                <a:cs typeface="Segoe UI" panose="020B0502040204020203" pitchFamily="34" charset="0"/>
              </a:rPr>
              <a:t>Address leases</a:t>
            </a:r>
            <a:r>
              <a:rPr lang="hr-HR" sz="2000" b="0" dirty="0" smtClean="0">
                <a:latin typeface="Segoe UI" panose="020B0502040204020203" pitchFamily="34" charset="0"/>
                <a:cs typeface="Segoe UI" panose="020B0502040204020203" pitchFamily="34" charset="0"/>
              </a:rPr>
              <a:t> – dodijeljene adrese</a:t>
            </a:r>
            <a:endParaRPr lang="en-US" sz="2000" b="0" dirty="0">
              <a:latin typeface="Segoe UI" panose="020B0502040204020203" pitchFamily="34" charset="0"/>
              <a:cs typeface="Segoe UI" panose="020B0502040204020203" pitchFamily="34" charset="0"/>
            </a:endParaRPr>
          </a:p>
        </p:txBody>
      </p:sp>
      <p:sp>
        <p:nvSpPr>
          <p:cNvPr id="12" name="Rounded Rectangle 844808"/>
          <p:cNvSpPr>
            <a:spLocks noChangeArrowheads="1"/>
          </p:cNvSpPr>
          <p:nvPr/>
        </p:nvSpPr>
        <p:spPr bwMode="auto">
          <a:xfrm>
            <a:off x="423862" y="3334991"/>
            <a:ext cx="8296275" cy="615950"/>
          </a:xfrm>
          <a:prstGeom prst="roundRect">
            <a:avLst>
              <a:gd name="adj" fmla="val 4167"/>
            </a:avLst>
          </a:prstGeom>
          <a:ln>
            <a:solidFill>
              <a:schemeClr val="bg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marL="342900" indent="-342900" algn="l">
              <a:lnSpc>
                <a:spcPct val="90000"/>
              </a:lnSpc>
              <a:spcBef>
                <a:spcPct val="40000"/>
              </a:spcBef>
              <a:buClr>
                <a:srgbClr val="006699"/>
              </a:buClr>
              <a:buFont typeface="Wingdings" panose="05000000000000000000" pitchFamily="2" charset="2"/>
              <a:buChar char="Ø"/>
            </a:pPr>
            <a:r>
              <a:rPr lang="en-US" sz="2000" dirty="0">
                <a:latin typeface="Segoe UI" panose="020B0502040204020203" pitchFamily="34" charset="0"/>
                <a:cs typeface="Segoe UI" panose="020B0502040204020203" pitchFamily="34" charset="0"/>
              </a:rPr>
              <a:t>Windows Server </a:t>
            </a:r>
            <a:r>
              <a:rPr lang="en-US" sz="2000" dirty="0" smtClean="0">
                <a:latin typeface="Segoe UI" panose="020B0502040204020203" pitchFamily="34" charset="0"/>
                <a:cs typeface="Segoe UI" panose="020B0502040204020203" pitchFamily="34" charset="0"/>
              </a:rPr>
              <a:t>200</a:t>
            </a:r>
            <a:r>
              <a:rPr lang="hr-HR" sz="2000" dirty="0" smtClean="0">
                <a:latin typeface="Segoe UI" panose="020B0502040204020203" pitchFamily="34" charset="0"/>
                <a:cs typeface="Segoe UI" panose="020B0502040204020203" pitchFamily="34" charset="0"/>
              </a:rPr>
              <a:t>8</a:t>
            </a:r>
            <a:r>
              <a:rPr lang="en-US" sz="2000" dirty="0" smtClean="0">
                <a:latin typeface="Segoe UI" panose="020B0502040204020203" pitchFamily="34" charset="0"/>
                <a:cs typeface="Segoe UI" panose="020B0502040204020203" pitchFamily="34" charset="0"/>
              </a:rPr>
              <a:t> </a:t>
            </a:r>
            <a:r>
              <a:rPr lang="hr-HR" sz="2000" dirty="0" smtClean="0">
                <a:latin typeface="Segoe UI" panose="020B0502040204020203" pitchFamily="34" charset="0"/>
                <a:cs typeface="Segoe UI" panose="020B0502040204020203" pitchFamily="34" charset="0"/>
              </a:rPr>
              <a:t>pohranjuje bazu u mapi</a:t>
            </a:r>
            <a:r>
              <a:rPr lang="en-US" sz="2000" dirty="0">
                <a:latin typeface="Segoe UI" panose="020B0502040204020203" pitchFamily="34" charset="0"/>
                <a:cs typeface="Segoe UI" panose="020B0502040204020203" pitchFamily="34" charset="0"/>
              </a:rPr>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a:t>
            </a:r>
            <a:r>
              <a:rPr lang="en-US" sz="2000" dirty="0" err="1">
                <a:latin typeface="Segoe UI" panose="020B0502040204020203" pitchFamily="34" charset="0"/>
                <a:cs typeface="Segoe UI" panose="020B0502040204020203" pitchFamily="34" charset="0"/>
              </a:rPr>
              <a:t>Systemroot</a:t>
            </a:r>
            <a:r>
              <a:rPr lang="en-US" sz="2000" dirty="0">
                <a:latin typeface="Segoe UI" panose="020B0502040204020203" pitchFamily="34" charset="0"/>
                <a:cs typeface="Segoe UI" panose="020B0502040204020203" pitchFamily="34" charset="0"/>
              </a:rPr>
              <a:t>%\</a:t>
            </a:r>
            <a:r>
              <a:rPr lang="en-US" sz="2000" dirty="0" smtClean="0">
                <a:latin typeface="Segoe UI" panose="020B0502040204020203" pitchFamily="34" charset="0"/>
                <a:cs typeface="Segoe UI" panose="020B0502040204020203" pitchFamily="34" charset="0"/>
              </a:rPr>
              <a:t>System32\</a:t>
            </a:r>
            <a:r>
              <a:rPr lang="en-US" sz="2000" dirty="0" err="1" smtClean="0">
                <a:latin typeface="Segoe UI" panose="020B0502040204020203" pitchFamily="34" charset="0"/>
                <a:cs typeface="Segoe UI" panose="020B0502040204020203" pitchFamily="34" charset="0"/>
              </a:rPr>
              <a:t>Dhcp</a:t>
            </a:r>
            <a:endParaRPr lang="en-US" sz="2000" dirty="0">
              <a:latin typeface="Segoe UI" panose="020B0502040204020203" pitchFamily="34" charset="0"/>
              <a:cs typeface="Segoe UI" panose="020B0502040204020203" pitchFamily="34" charset="0"/>
            </a:endParaRPr>
          </a:p>
        </p:txBody>
      </p:sp>
      <p:sp>
        <p:nvSpPr>
          <p:cNvPr id="13" name="Rounded Rectangle 844812"/>
          <p:cNvSpPr>
            <a:spLocks noChangeArrowheads="1"/>
          </p:cNvSpPr>
          <p:nvPr/>
        </p:nvSpPr>
        <p:spPr bwMode="auto">
          <a:xfrm>
            <a:off x="423862" y="4437112"/>
            <a:ext cx="8296275" cy="2232248"/>
          </a:xfrm>
          <a:prstGeom prst="roundRect">
            <a:avLst>
              <a:gd name="adj" fmla="val 4167"/>
            </a:avLst>
          </a:prstGeom>
          <a:solidFill>
            <a:schemeClr val="bg1"/>
          </a:solidFill>
          <a:ln>
            <a:solidFill>
              <a:schemeClr val="bg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342900" indent="-342900" algn="l">
              <a:lnSpc>
                <a:spcPct val="90000"/>
              </a:lnSpc>
              <a:spcBef>
                <a:spcPct val="40000"/>
              </a:spcBef>
              <a:buClr>
                <a:srgbClr val="006699"/>
              </a:buClr>
              <a:buFont typeface="Wingdings" panose="05000000000000000000" pitchFamily="2" charset="2"/>
              <a:buChar char="Ø"/>
            </a:pPr>
            <a:r>
              <a:rPr lang="hr-HR" sz="2000" dirty="0" smtClean="0">
                <a:latin typeface="Segoe UI" panose="020B0502040204020203" pitchFamily="34" charset="0"/>
                <a:cs typeface="Segoe UI" panose="020B0502040204020203" pitchFamily="34" charset="0"/>
              </a:rPr>
              <a:t>Datoteke koje sadrže bazu</a:t>
            </a:r>
            <a:r>
              <a:rPr lang="en-US"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685800" lvl="1" indent="-342900" algn="l">
              <a:lnSpc>
                <a:spcPct val="90000"/>
              </a:lnSpc>
              <a:spcBef>
                <a:spcPct val="40000"/>
              </a:spcBef>
              <a:buClr>
                <a:srgbClr val="006699"/>
              </a:buClr>
              <a:buFont typeface="Wingdings" panose="05000000000000000000" pitchFamily="2" charset="2"/>
              <a:buChar char="Ø"/>
            </a:pPr>
            <a:r>
              <a:rPr lang="en-US" sz="2000" b="0" dirty="0">
                <a:latin typeface="Segoe UI" panose="020B0502040204020203" pitchFamily="34" charset="0"/>
                <a:cs typeface="Segoe UI" panose="020B0502040204020203" pitchFamily="34" charset="0"/>
              </a:rPr>
              <a:t>Dhcp.mdb</a:t>
            </a:r>
          </a:p>
          <a:p>
            <a:pPr marL="685800" lvl="1" indent="-342900" algn="l">
              <a:lnSpc>
                <a:spcPct val="90000"/>
              </a:lnSpc>
              <a:spcBef>
                <a:spcPct val="40000"/>
              </a:spcBef>
              <a:buClr>
                <a:srgbClr val="006699"/>
              </a:buClr>
              <a:buFont typeface="Wingdings" panose="05000000000000000000" pitchFamily="2" charset="2"/>
              <a:buChar char="Ø"/>
            </a:pPr>
            <a:r>
              <a:rPr lang="en-US" sz="2000" b="0" dirty="0">
                <a:latin typeface="Segoe UI" panose="020B0502040204020203" pitchFamily="34" charset="0"/>
                <a:cs typeface="Segoe UI" panose="020B0502040204020203" pitchFamily="34" charset="0"/>
              </a:rPr>
              <a:t>Tmp.edb</a:t>
            </a:r>
          </a:p>
          <a:p>
            <a:pPr marL="685800" lvl="1" indent="-342900" algn="l">
              <a:lnSpc>
                <a:spcPct val="90000"/>
              </a:lnSpc>
              <a:spcBef>
                <a:spcPct val="40000"/>
              </a:spcBef>
              <a:buClr>
                <a:srgbClr val="006699"/>
              </a:buClr>
              <a:buFont typeface="Wingdings" panose="05000000000000000000" pitchFamily="2" charset="2"/>
              <a:buChar char="Ø"/>
            </a:pPr>
            <a:r>
              <a:rPr lang="en-US" sz="2000" b="0" dirty="0">
                <a:latin typeface="Segoe UI" panose="020B0502040204020203" pitchFamily="34" charset="0"/>
                <a:cs typeface="Segoe UI" panose="020B0502040204020203" pitchFamily="34" charset="0"/>
              </a:rPr>
              <a:t>J50.log and J50*.log</a:t>
            </a:r>
          </a:p>
          <a:p>
            <a:pPr marL="685800" lvl="1" indent="-342900" algn="l">
              <a:lnSpc>
                <a:spcPct val="90000"/>
              </a:lnSpc>
              <a:spcBef>
                <a:spcPct val="40000"/>
              </a:spcBef>
              <a:buClr>
                <a:srgbClr val="006699"/>
              </a:buClr>
              <a:buFont typeface="Wingdings" panose="05000000000000000000" pitchFamily="2" charset="2"/>
              <a:buChar char="Ø"/>
            </a:pPr>
            <a:r>
              <a:rPr lang="en-US" sz="2000" b="0" dirty="0">
                <a:latin typeface="Segoe UI" panose="020B0502040204020203" pitchFamily="34" charset="0"/>
                <a:cs typeface="Segoe UI" panose="020B0502040204020203" pitchFamily="34" charset="0"/>
              </a:rPr>
              <a:t>Res*.log</a:t>
            </a:r>
          </a:p>
          <a:p>
            <a:pPr marL="685800" lvl="1" indent="-342900" algn="l">
              <a:lnSpc>
                <a:spcPct val="90000"/>
              </a:lnSpc>
              <a:spcBef>
                <a:spcPct val="40000"/>
              </a:spcBef>
              <a:buClr>
                <a:srgbClr val="006699"/>
              </a:buClr>
              <a:buFont typeface="Wingdings" panose="05000000000000000000" pitchFamily="2" charset="2"/>
              <a:buChar char="Ø"/>
            </a:pPr>
            <a:r>
              <a:rPr lang="en-US" sz="2000" b="0" dirty="0">
                <a:latin typeface="Segoe UI" panose="020B0502040204020203" pitchFamily="34" charset="0"/>
                <a:cs typeface="Segoe UI" panose="020B0502040204020203" pitchFamily="34" charset="0"/>
              </a:rPr>
              <a:t>J50.chk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b7e4af38-b03f-46d1-8b74-3e6276ac357b">
    <p:spTree>
      <p:nvGrpSpPr>
        <p:cNvPr id="1" name=""/>
        <p:cNvGrpSpPr/>
        <p:nvPr/>
      </p:nvGrpSpPr>
      <p:grpSpPr>
        <a:xfrm>
          <a:off x="0" y="0"/>
          <a:ext cx="0" cy="0"/>
          <a:chOff x="0" y="0"/>
          <a:chExt cx="0" cy="0"/>
        </a:xfrm>
      </p:grpSpPr>
      <p:sp>
        <p:nvSpPr>
          <p:cNvPr id="2" name="Title 1"/>
          <p:cNvSpPr>
            <a:spLocks noGrp="1"/>
          </p:cNvSpPr>
          <p:nvPr>
            <p:ph type="title"/>
          </p:nvPr>
        </p:nvSpPr>
        <p:spPr>
          <a:xfrm>
            <a:off x="234868" y="114785"/>
            <a:ext cx="8640762" cy="552450"/>
          </a:xfrm>
        </p:spPr>
        <p:txBody>
          <a:bodyPr/>
          <a:lstStyle/>
          <a:p>
            <a:r>
              <a:rPr lang="en-IN" dirty="0"/>
              <a:t>Backing Up </a:t>
            </a:r>
            <a:r>
              <a:rPr lang="hr-HR" dirty="0"/>
              <a:t>i </a:t>
            </a:r>
            <a:r>
              <a:rPr lang="en-IN" dirty="0" err="1"/>
              <a:t>Resto</a:t>
            </a:r>
            <a:r>
              <a:rPr lang="hr-HR" dirty="0" err="1"/>
              <a:t>re</a:t>
            </a:r>
            <a:r>
              <a:rPr lang="hr-HR" dirty="0"/>
              <a:t> </a:t>
            </a:r>
            <a:r>
              <a:rPr lang="en-IN" dirty="0"/>
              <a:t>DHCP </a:t>
            </a:r>
            <a:r>
              <a:rPr lang="hr-HR" dirty="0"/>
              <a:t>baze</a:t>
            </a:r>
            <a:endParaRPr lang="en-IN" dirty="0"/>
          </a:p>
        </p:txBody>
      </p:sp>
      <p:grpSp>
        <p:nvGrpSpPr>
          <p:cNvPr id="37" name="Group 4"/>
          <p:cNvGrpSpPr>
            <a:grpSpLocks/>
          </p:cNvGrpSpPr>
          <p:nvPr/>
        </p:nvGrpSpPr>
        <p:grpSpPr bwMode="auto">
          <a:xfrm>
            <a:off x="561181" y="1552575"/>
            <a:ext cx="7843838" cy="3333750"/>
            <a:chOff x="366" y="840"/>
            <a:chExt cx="4941" cy="2100"/>
          </a:xfrm>
          <a:solidFill>
            <a:schemeClr val="accent1"/>
          </a:solidFill>
          <a:effectLst/>
        </p:grpSpPr>
        <p:sp>
          <p:nvSpPr>
            <p:cNvPr id="38" name="AutoShape 5" descr="&quot;&quot;"/>
            <p:cNvSpPr>
              <a:spLocks noChangeArrowheads="1"/>
            </p:cNvSpPr>
            <p:nvPr/>
          </p:nvSpPr>
          <p:spPr bwMode="auto">
            <a:xfrm>
              <a:off x="3657" y="957"/>
              <a:ext cx="1650" cy="1983"/>
            </a:xfrm>
            <a:prstGeom prst="roundRect">
              <a:avLst>
                <a:gd name="adj" fmla="val 4167"/>
              </a:avLst>
            </a:prstGeom>
            <a:grpFill/>
            <a:ln w="9525" algn="ctr">
              <a:noFill/>
              <a:round/>
              <a:headEnd/>
              <a:tailEnd/>
            </a:ln>
          </p:spPr>
          <p:txBody>
            <a:bodyPr anchor="ctr"/>
            <a:lstStyle/>
            <a:p>
              <a:pPr>
                <a:buSzPct val="85000"/>
              </a:pPr>
              <a:endParaRPr lang="en-US" sz="1400" dirty="0"/>
            </a:p>
          </p:txBody>
        </p:sp>
        <p:sp>
          <p:nvSpPr>
            <p:cNvPr id="39" name="AutoShape 6" descr="&quot;&quot;"/>
            <p:cNvSpPr>
              <a:spLocks noChangeArrowheads="1"/>
            </p:cNvSpPr>
            <p:nvPr/>
          </p:nvSpPr>
          <p:spPr bwMode="auto">
            <a:xfrm>
              <a:off x="366" y="957"/>
              <a:ext cx="2390" cy="1983"/>
            </a:xfrm>
            <a:prstGeom prst="roundRect">
              <a:avLst>
                <a:gd name="adj" fmla="val 4167"/>
              </a:avLst>
            </a:prstGeom>
            <a:grpFill/>
            <a:ln w="9525" algn="ctr">
              <a:noFill/>
              <a:round/>
              <a:headEnd/>
              <a:tailEnd/>
            </a:ln>
          </p:spPr>
          <p:txBody>
            <a:bodyPr anchor="ctr"/>
            <a:lstStyle/>
            <a:p>
              <a:pPr>
                <a:buSzPct val="85000"/>
              </a:pPr>
              <a:endParaRPr lang="en-US" sz="1400" dirty="0"/>
            </a:p>
          </p:txBody>
        </p:sp>
        <p:pic>
          <p:nvPicPr>
            <p:cNvPr id="40" name="frame 1 alt-text here" descr="This is the 1st of 6 frames on a build slide. On the left is a DHCP server with a prinary DHCP database and a backup DHCP database; on the right is a storage tape and a CD/DVD which act as external backup for the DHCP database.&#10;There are no moving graphics on this fra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 y="1304"/>
              <a:ext cx="1084" cy="1276"/>
            </a:xfrm>
            <a:prstGeom prst="rect">
              <a:avLst/>
            </a:prstGeom>
            <a:grpFill/>
            <a:ln w="9525">
              <a:noFill/>
              <a:miter lim="800000"/>
              <a:headEnd/>
              <a:tailEnd/>
            </a:ln>
            <a:extLst/>
          </p:spPr>
        </p:pic>
        <p:sp>
          <p:nvSpPr>
            <p:cNvPr id="41" name="AutoShape 8" descr="&quot;&quot;"/>
            <p:cNvSpPr>
              <a:spLocks noChangeArrowheads="1"/>
            </p:cNvSpPr>
            <p:nvPr/>
          </p:nvSpPr>
          <p:spPr bwMode="auto">
            <a:xfrm>
              <a:off x="801" y="840"/>
              <a:ext cx="650" cy="296"/>
            </a:xfrm>
            <a:prstGeom prst="roundRect">
              <a:avLst>
                <a:gd name="adj" fmla="val 12208"/>
              </a:avLst>
            </a:prstGeom>
            <a:grpFill/>
            <a:ln w="9525" algn="ctr">
              <a:noFill/>
              <a:round/>
              <a:headEnd/>
              <a:tailEnd/>
            </a:ln>
          </p:spPr>
          <p:txBody>
            <a:bodyPr lIns="36000" rIns="36000" anchor="ctr"/>
            <a:lstStyle/>
            <a:p>
              <a:pPr algn="ctr">
                <a:lnSpc>
                  <a:spcPct val="85000"/>
                </a:lnSpc>
              </a:pPr>
              <a:r>
                <a:rPr lang="en-US" dirty="0">
                  <a:latin typeface="Segoe UI" pitchFamily="34" charset="0"/>
                  <a:ea typeface="Segoe UI" pitchFamily="34" charset="0"/>
                  <a:cs typeface="Segoe UI" pitchFamily="34" charset="0"/>
                </a:rPr>
                <a:t>DHCP Server</a:t>
              </a:r>
            </a:p>
          </p:txBody>
        </p:sp>
        <p:grpSp>
          <p:nvGrpSpPr>
            <p:cNvPr id="42" name="Group 9"/>
            <p:cNvGrpSpPr>
              <a:grpSpLocks/>
            </p:cNvGrpSpPr>
            <p:nvPr/>
          </p:nvGrpSpPr>
          <p:grpSpPr bwMode="auto">
            <a:xfrm>
              <a:off x="1605" y="1037"/>
              <a:ext cx="720" cy="582"/>
              <a:chOff x="1728" y="1037"/>
              <a:chExt cx="720" cy="582"/>
            </a:xfrm>
            <a:grpFill/>
          </p:grpSpPr>
          <p:pic>
            <p:nvPicPr>
              <p:cNvPr id="50" name="Picture 10"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8" y="1037"/>
                <a:ext cx="720" cy="582"/>
              </a:xfrm>
              <a:prstGeom prst="rect">
                <a:avLst/>
              </a:prstGeom>
              <a:grpFill/>
              <a:ln w="9525">
                <a:noFill/>
                <a:miter lim="800000"/>
                <a:headEnd/>
                <a:tailEnd/>
              </a:ln>
              <a:extLst/>
            </p:spPr>
          </p:pic>
          <p:sp>
            <p:nvSpPr>
              <p:cNvPr id="51" name="Text Box 11" descr="&quot;&quot;"/>
              <p:cNvSpPr txBox="1">
                <a:spLocks noChangeArrowheads="1"/>
              </p:cNvSpPr>
              <p:nvPr/>
            </p:nvSpPr>
            <p:spPr bwMode="auto">
              <a:xfrm>
                <a:off x="1852" y="1091"/>
                <a:ext cx="471" cy="213"/>
              </a:xfrm>
              <a:prstGeom prst="rect">
                <a:avLst/>
              </a:prstGeom>
              <a:noFill/>
              <a:ln w="9525" algn="ctr">
                <a:noFill/>
                <a:miter lim="800000"/>
                <a:headEnd/>
                <a:tailEnd/>
              </a:ln>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latin typeface="Segoe UI" pitchFamily="34" charset="0"/>
                    <a:ea typeface="Segoe UI" pitchFamily="34" charset="0"/>
                    <a:cs typeface="Segoe UI" pitchFamily="34" charset="0"/>
                  </a:rPr>
                  <a:t>DHCP</a:t>
                </a:r>
              </a:p>
            </p:txBody>
          </p:sp>
        </p:grpSp>
        <p:grpSp>
          <p:nvGrpSpPr>
            <p:cNvPr id="43" name="Group 12"/>
            <p:cNvGrpSpPr>
              <a:grpSpLocks/>
            </p:cNvGrpSpPr>
            <p:nvPr/>
          </p:nvGrpSpPr>
          <p:grpSpPr bwMode="auto">
            <a:xfrm>
              <a:off x="1605" y="2265"/>
              <a:ext cx="732" cy="592"/>
              <a:chOff x="1728" y="2208"/>
              <a:chExt cx="732" cy="592"/>
            </a:xfrm>
            <a:grpFill/>
          </p:grpSpPr>
          <p:pic>
            <p:nvPicPr>
              <p:cNvPr id="48" name="Picture 1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28" y="2208"/>
                <a:ext cx="732" cy="592"/>
              </a:xfrm>
              <a:prstGeom prst="rect">
                <a:avLst/>
              </a:prstGeom>
              <a:grpFill/>
              <a:ln w="9525">
                <a:noFill/>
                <a:miter lim="800000"/>
                <a:headEnd/>
                <a:tailEnd/>
              </a:ln>
              <a:extLst/>
            </p:spPr>
          </p:pic>
          <p:sp>
            <p:nvSpPr>
              <p:cNvPr id="49" name="Text Box 14" descr="&quot;&quot;"/>
              <p:cNvSpPr txBox="1">
                <a:spLocks noChangeArrowheads="1"/>
              </p:cNvSpPr>
              <p:nvPr/>
            </p:nvSpPr>
            <p:spPr bwMode="auto">
              <a:xfrm>
                <a:off x="1887" y="2292"/>
                <a:ext cx="485" cy="155"/>
              </a:xfrm>
              <a:prstGeom prst="rect">
                <a:avLst/>
              </a:prstGeom>
              <a:noFill/>
              <a:ln w="9525" algn="ctr">
                <a:noFill/>
                <a:miter lim="800000"/>
                <a:headEnd/>
                <a:tailEnd/>
              </a:ln>
              <a:extLst/>
            </p:spPr>
            <p:txBody>
              <a:bodyPr wrap="square" lIns="0" tIns="0" rIns="0" bIns="0">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dirty="0"/>
                  <a:t>DHCP</a:t>
                </a:r>
              </a:p>
            </p:txBody>
          </p:sp>
        </p:grpSp>
        <p:grpSp>
          <p:nvGrpSpPr>
            <p:cNvPr id="44" name="Group 15"/>
            <p:cNvGrpSpPr>
              <a:grpSpLocks/>
            </p:cNvGrpSpPr>
            <p:nvPr/>
          </p:nvGrpSpPr>
          <p:grpSpPr bwMode="auto">
            <a:xfrm>
              <a:off x="3980" y="1465"/>
              <a:ext cx="1292" cy="1238"/>
              <a:chOff x="3993" y="1340"/>
              <a:chExt cx="944" cy="904"/>
            </a:xfrm>
            <a:grpFill/>
          </p:grpSpPr>
          <p:pic>
            <p:nvPicPr>
              <p:cNvPr id="46" name="frame 6 alt-text here" descr="This is the 6th of 6 frames. It is a summary of the other frames in this build slide. There are arrows pointing between the two databases and the backup media; these arrows represent backing up and restoring dat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3" y="1340"/>
                <a:ext cx="664" cy="672"/>
              </a:xfrm>
              <a:prstGeom prst="rect">
                <a:avLst/>
              </a:prstGeom>
              <a:grpFill/>
              <a:ln w="9525">
                <a:noFill/>
                <a:miter lim="800000"/>
                <a:headEnd/>
                <a:tailEnd/>
              </a:ln>
              <a:extLst/>
            </p:spPr>
          </p:pic>
          <p:pic>
            <p:nvPicPr>
              <p:cNvPr id="47" name="Picture 17" descr="&quot;&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69" y="1864"/>
                <a:ext cx="768" cy="380"/>
              </a:xfrm>
              <a:prstGeom prst="rect">
                <a:avLst/>
              </a:prstGeom>
              <a:grpFill/>
              <a:ln w="9525">
                <a:noFill/>
                <a:miter lim="800000"/>
                <a:headEnd/>
                <a:tailEnd/>
              </a:ln>
              <a:extLst/>
            </p:spPr>
          </p:pic>
        </p:grpSp>
        <p:sp>
          <p:nvSpPr>
            <p:cNvPr id="45" name="AutoShape 18" descr="&quot;&quot;"/>
            <p:cNvSpPr>
              <a:spLocks noChangeArrowheads="1"/>
            </p:cNvSpPr>
            <p:nvPr/>
          </p:nvSpPr>
          <p:spPr bwMode="auto">
            <a:xfrm>
              <a:off x="3977" y="850"/>
              <a:ext cx="1011" cy="296"/>
            </a:xfrm>
            <a:prstGeom prst="roundRect">
              <a:avLst>
                <a:gd name="adj" fmla="val 12208"/>
              </a:avLst>
            </a:prstGeom>
            <a:grpFill/>
            <a:ln w="9525" algn="ctr">
              <a:noFill/>
              <a:round/>
              <a:headEnd/>
              <a:tailEnd/>
            </a:ln>
          </p:spPr>
          <p:txBody>
            <a:bodyPr anchor="ctr"/>
            <a:lstStyle/>
            <a:p>
              <a:pPr algn="ctr">
                <a:lnSpc>
                  <a:spcPct val="85000"/>
                </a:lnSpc>
              </a:pPr>
              <a:r>
                <a:rPr lang="hr-HR" dirty="0" smtClean="0">
                  <a:latin typeface="Segoe UI" pitchFamily="34" charset="0"/>
                  <a:ea typeface="Segoe UI" pitchFamily="34" charset="0"/>
                  <a:cs typeface="Segoe UI" pitchFamily="34" charset="0"/>
                </a:rPr>
                <a:t>Vanjska lokacija</a:t>
              </a:r>
              <a:endParaRPr lang="en-US" dirty="0">
                <a:latin typeface="Segoe UI" pitchFamily="34" charset="0"/>
                <a:ea typeface="Segoe UI" pitchFamily="34" charset="0"/>
                <a:cs typeface="Segoe UI" pitchFamily="34" charset="0"/>
              </a:endParaRPr>
            </a:p>
          </p:txBody>
        </p:sp>
      </p:grpSp>
      <p:pic>
        <p:nvPicPr>
          <p:cNvPr id="52" name="pink X" descr="&quot;&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35250" y="1620838"/>
            <a:ext cx="9429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ame 2 alt-text , &quot;The DHCP..." descr="This is the 2nd of 6 frames. It depicts the DHCP server getting backed up to the backup database. &#10;An arrow labeled backup points from the primary DHCP database to the backup DHCP database."/>
          <p:cNvSpPr>
            <a:spLocks noChangeArrowheads="1"/>
          </p:cNvSpPr>
          <p:nvPr/>
        </p:nvSpPr>
        <p:spPr bwMode="auto">
          <a:xfrm>
            <a:off x="1024649" y="5121448"/>
            <a:ext cx="7086600" cy="931863"/>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l">
              <a:lnSpc>
                <a:spcPct val="90000"/>
              </a:lnSpc>
              <a:spcBef>
                <a:spcPct val="40000"/>
              </a:spcBef>
              <a:buClr>
                <a:srgbClr val="8DACD0"/>
              </a:buClr>
              <a:buSzPct val="70000"/>
              <a:buFont typeface="Wingdings" pitchFamily="2" charset="2"/>
              <a:buNone/>
            </a:pPr>
            <a:r>
              <a:rPr lang="hr-HR" sz="2000" dirty="0" smtClean="0">
                <a:latin typeface="Segoe UI" pitchFamily="34" charset="0"/>
                <a:ea typeface="Segoe UI" pitchFamily="34" charset="0"/>
                <a:cs typeface="Segoe UI" pitchFamily="34" charset="0"/>
              </a:rPr>
              <a:t>DHCP automatski kreira backup baze na lokalnom disku</a:t>
            </a:r>
            <a:endParaRPr lang="en-US" sz="2000" dirty="0">
              <a:latin typeface="Segoe UI" pitchFamily="34" charset="0"/>
              <a:ea typeface="Segoe UI" pitchFamily="34" charset="0"/>
              <a:cs typeface="Segoe UI" pitchFamily="34" charset="0"/>
            </a:endParaRPr>
          </a:p>
        </p:txBody>
      </p:sp>
      <p:sp>
        <p:nvSpPr>
          <p:cNvPr id="54" name="frame 3 alt-tex, &quot;If the original..." descr="This is the 3rd of 6 frames. It depicts how, if the primary database becomes corrupted, it can be restored from the backup database.&#10;An X mark appears over the primary database.&#10;An arrow points from the backup database to the primary database. This arrow is labelled restore.&#10;The X mark on the primary database disappears."/>
          <p:cNvSpPr>
            <a:spLocks noChangeArrowheads="1"/>
          </p:cNvSpPr>
          <p:nvPr/>
        </p:nvSpPr>
        <p:spPr bwMode="auto">
          <a:xfrm>
            <a:off x="1039370" y="5117551"/>
            <a:ext cx="7086600" cy="931863"/>
          </a:xfrm>
          <a:prstGeom prst="roundRect">
            <a:avLst>
              <a:gd name="adj" fmla="val 16667"/>
            </a:avLst>
          </a:prstGeom>
          <a:solidFill>
            <a:schemeClr val="accent1"/>
          </a:solidFill>
          <a:ln w="9525" algn="ctr">
            <a:noFill/>
            <a:round/>
            <a:headEnd/>
            <a:tailEnd/>
          </a:ln>
        </p:spPr>
        <p:txBody>
          <a:bodyPr anchor="ctr"/>
          <a:lstStyle/>
          <a:p>
            <a:pPr algn="l">
              <a:lnSpc>
                <a:spcPct val="90000"/>
              </a:lnSpc>
              <a:spcBef>
                <a:spcPct val="40000"/>
              </a:spcBef>
              <a:buClr>
                <a:srgbClr val="8DACD0"/>
              </a:buClr>
              <a:buSzPct val="70000"/>
              <a:buFont typeface="Wingdings" pitchFamily="2" charset="2"/>
              <a:buNone/>
            </a:pPr>
            <a:r>
              <a:rPr lang="hr-HR" sz="2000" dirty="0" smtClean="0">
                <a:latin typeface="Segoe UI" pitchFamily="34" charset="0"/>
                <a:ea typeface="Segoe UI" pitchFamily="34" charset="0"/>
                <a:cs typeface="Segoe UI" pitchFamily="34" charset="0"/>
              </a:rPr>
              <a:t>Ukoliko prilikom paljenja servisa nije moguće pokrenuti bazu DHCP radi automatski </a:t>
            </a:r>
            <a:r>
              <a:rPr lang="hr-HR" sz="2000" dirty="0" err="1" smtClean="0">
                <a:latin typeface="Segoe UI" pitchFamily="34" charset="0"/>
                <a:ea typeface="Segoe UI" pitchFamily="34" charset="0"/>
                <a:cs typeface="Segoe UI" pitchFamily="34" charset="0"/>
              </a:rPr>
              <a:t>restore</a:t>
            </a:r>
            <a:r>
              <a:rPr lang="hr-HR" sz="2000" dirty="0" smtClean="0">
                <a:latin typeface="Segoe UI" pitchFamily="34" charset="0"/>
                <a:ea typeface="Segoe UI" pitchFamily="34" charset="0"/>
                <a:cs typeface="Segoe UI" pitchFamily="34" charset="0"/>
              </a:rPr>
              <a:t> zadnjeg backupa baze s lokalnog diska</a:t>
            </a:r>
            <a:endParaRPr lang="en-US" sz="2000" dirty="0">
              <a:latin typeface="Segoe UI" pitchFamily="34" charset="0"/>
              <a:ea typeface="Segoe UI" pitchFamily="34" charset="0"/>
              <a:cs typeface="Segoe UI" pitchFamily="34" charset="0"/>
            </a:endParaRPr>
          </a:p>
        </p:txBody>
      </p:sp>
      <p:sp>
        <p:nvSpPr>
          <p:cNvPr id="55" name="frame 4 alt-text, &quot;The administrator ..." descr="This is the 4th of 6 frames. It shows an arrow from the backup database to a backup media, representing how the administrator can copy the backup DHCP database to a backup media."/>
          <p:cNvSpPr>
            <a:spLocks noChangeArrowheads="1"/>
          </p:cNvSpPr>
          <p:nvPr/>
        </p:nvSpPr>
        <p:spPr bwMode="auto">
          <a:xfrm>
            <a:off x="1039370" y="5117551"/>
            <a:ext cx="7086600" cy="931863"/>
          </a:xfrm>
          <a:prstGeom prst="roundRect">
            <a:avLst>
              <a:gd name="adj" fmla="val 16667"/>
            </a:avLst>
          </a:prstGeom>
          <a:solidFill>
            <a:schemeClr val="accent1"/>
          </a:solidFill>
          <a:ln w="9525" algn="ctr">
            <a:noFill/>
            <a:round/>
            <a:headEnd/>
            <a:tailEnd/>
          </a:ln>
          <a:effectLst/>
        </p:spPr>
        <p:txBody>
          <a:bodyPr anchor="ctr"/>
          <a:lstStyle/>
          <a:p>
            <a:pPr algn="l">
              <a:spcBef>
                <a:spcPts val="0"/>
              </a:spcBef>
              <a:buClr>
                <a:srgbClr val="8DACD0"/>
              </a:buClr>
              <a:buSzPct val="70000"/>
              <a:buFont typeface="Wingdings" pitchFamily="2" charset="2"/>
              <a:buNone/>
            </a:pPr>
            <a:r>
              <a:rPr lang="hr-HR" sz="2000" dirty="0" smtClean="0">
                <a:latin typeface="Segoe UI" pitchFamily="34" charset="0"/>
                <a:ea typeface="Segoe UI" pitchFamily="34" charset="0"/>
                <a:cs typeface="Segoe UI" pitchFamily="34" charset="0"/>
              </a:rPr>
              <a:t>Administrator kopira ili premjesti backup DHCP baze na vanjsku lokaciju</a:t>
            </a:r>
            <a:endParaRPr lang="en-US" sz="2000" dirty="0">
              <a:latin typeface="Segoe UI" pitchFamily="34" charset="0"/>
              <a:ea typeface="Segoe UI" pitchFamily="34" charset="0"/>
              <a:cs typeface="Segoe UI" pitchFamily="34" charset="0"/>
            </a:endParaRPr>
          </a:p>
        </p:txBody>
      </p:sp>
      <p:sp>
        <p:nvSpPr>
          <p:cNvPr id="56" name="frame 5 alt-text , &quot;In the event ..." descr="This is the 5th of 6 frames. It shows an X mark over the DHCP server which represents that the DHCP server is not available. It also shows an arrow from the backup media to the primary database which represents that the primary database can be restored from the backup media."/>
          <p:cNvSpPr>
            <a:spLocks noChangeArrowheads="1"/>
          </p:cNvSpPr>
          <p:nvPr/>
        </p:nvSpPr>
        <p:spPr bwMode="auto">
          <a:xfrm>
            <a:off x="1024649" y="5134241"/>
            <a:ext cx="7086600" cy="931863"/>
          </a:xfrm>
          <a:prstGeom prst="roundRect">
            <a:avLst>
              <a:gd name="adj" fmla="val 16667"/>
            </a:avLst>
          </a:prstGeom>
          <a:solidFill>
            <a:schemeClr val="accent1"/>
          </a:solidFill>
          <a:ln w="9525" algn="ctr">
            <a:noFill/>
            <a:round/>
            <a:headEnd/>
            <a:tailEnd/>
          </a:ln>
          <a:effectLst/>
        </p:spPr>
        <p:txBody>
          <a:bodyPr anchor="ctr"/>
          <a:lstStyle/>
          <a:p>
            <a:pPr>
              <a:lnSpc>
                <a:spcPct val="90000"/>
              </a:lnSpc>
              <a:spcBef>
                <a:spcPct val="40000"/>
              </a:spcBef>
              <a:buClr>
                <a:srgbClr val="8DACD0"/>
              </a:buClr>
              <a:buSzPct val="70000"/>
            </a:pPr>
            <a:r>
              <a:rPr lang="hr-HR" sz="2000" dirty="0" smtClean="0">
                <a:latin typeface="Segoe UI" pitchFamily="34" charset="0"/>
                <a:ea typeface="Segoe UI" pitchFamily="34" charset="0"/>
                <a:cs typeface="Segoe UI" pitchFamily="34" charset="0"/>
              </a:rPr>
              <a:t>U slučaju prestanka rada servera administrator može napraviti </a:t>
            </a:r>
            <a:r>
              <a:rPr lang="hr-HR" sz="2000" dirty="0" err="1" smtClean="0">
                <a:latin typeface="Segoe UI" pitchFamily="34" charset="0"/>
                <a:ea typeface="Segoe UI" pitchFamily="34" charset="0"/>
                <a:cs typeface="Segoe UI" pitchFamily="34" charset="0"/>
              </a:rPr>
              <a:t>restore</a:t>
            </a:r>
            <a:r>
              <a:rPr lang="hr-HR" sz="2000" dirty="0" smtClean="0">
                <a:latin typeface="Segoe UI" pitchFamily="34" charset="0"/>
                <a:ea typeface="Segoe UI" pitchFamily="34" charset="0"/>
                <a:cs typeface="Segoe UI" pitchFamily="34" charset="0"/>
              </a:rPr>
              <a:t> podataka s vanjske lokacije</a:t>
            </a:r>
            <a:endParaRPr lang="en-US" sz="2000" dirty="0">
              <a:latin typeface="Segoe UI" pitchFamily="34" charset="0"/>
              <a:ea typeface="Segoe UI" pitchFamily="34" charset="0"/>
              <a:cs typeface="Segoe UI" pitchFamily="34" charset="0"/>
            </a:endParaRPr>
          </a:p>
        </p:txBody>
      </p:sp>
      <p:pic>
        <p:nvPicPr>
          <p:cNvPr id="57" name="pink X" descr="&quot;&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4550" y="2619375"/>
            <a:ext cx="9429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 name="Group 21"/>
          <p:cNvGrpSpPr>
            <a:grpSpLocks/>
          </p:cNvGrpSpPr>
          <p:nvPr/>
        </p:nvGrpSpPr>
        <p:grpSpPr bwMode="auto">
          <a:xfrm>
            <a:off x="2146774" y="2665413"/>
            <a:ext cx="893291" cy="884237"/>
            <a:chOff x="1435" y="1679"/>
            <a:chExt cx="480" cy="557"/>
          </a:xfrm>
        </p:grpSpPr>
        <p:sp>
          <p:nvSpPr>
            <p:cNvPr id="59" name="Line 22" descr="&quot;&quot;"/>
            <p:cNvSpPr>
              <a:spLocks noChangeShapeType="1"/>
            </p:cNvSpPr>
            <p:nvPr/>
          </p:nvSpPr>
          <p:spPr bwMode="auto">
            <a:xfrm>
              <a:off x="1915" y="1679"/>
              <a:ext cx="0" cy="557"/>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60" name="&quot;backup&quot;" descr="&quot;&quot;"/>
            <p:cNvSpPr txBox="1">
              <a:spLocks noChangeArrowheads="1"/>
            </p:cNvSpPr>
            <p:nvPr/>
          </p:nvSpPr>
          <p:spPr bwMode="auto">
            <a:xfrm>
              <a:off x="1435" y="1848"/>
              <a:ext cx="416" cy="140"/>
            </a:xfrm>
            <a:prstGeom prst="rect">
              <a:avLst/>
            </a:prstGeom>
            <a:solidFill>
              <a:schemeClr val="bg1">
                <a:alpha val="8200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a:lnSpc>
                  <a:spcPct val="90000"/>
                </a:lnSpc>
                <a:spcBef>
                  <a:spcPct val="40000"/>
                </a:spcBef>
                <a:buClr>
                  <a:srgbClr val="8DACD0"/>
                </a:buClr>
                <a:buSzPct val="70000"/>
                <a:buFont typeface="Wingdings" pitchFamily="2" charset="2"/>
                <a:buNone/>
              </a:pPr>
              <a:r>
                <a:rPr lang="en-US" sz="1600" dirty="0">
                  <a:latin typeface="Segoe UI" pitchFamily="34" charset="0"/>
                  <a:ea typeface="Segoe UI" pitchFamily="34" charset="0"/>
                  <a:cs typeface="Segoe UI" pitchFamily="34" charset="0"/>
                </a:rPr>
                <a:t>Back up</a:t>
              </a:r>
            </a:p>
          </p:txBody>
        </p:sp>
      </p:grpSp>
      <p:grpSp>
        <p:nvGrpSpPr>
          <p:cNvPr id="61" name="Group 25"/>
          <p:cNvGrpSpPr>
            <a:grpSpLocks/>
          </p:cNvGrpSpPr>
          <p:nvPr/>
        </p:nvGrpSpPr>
        <p:grpSpPr bwMode="auto">
          <a:xfrm>
            <a:off x="3286125" y="2665413"/>
            <a:ext cx="866775" cy="884237"/>
            <a:chOff x="2070" y="1679"/>
            <a:chExt cx="546" cy="557"/>
          </a:xfrm>
        </p:grpSpPr>
        <p:sp>
          <p:nvSpPr>
            <p:cNvPr id="62" name="Text Box 26" descr="&quot;&quot;"/>
            <p:cNvSpPr txBox="1">
              <a:spLocks noChangeArrowheads="1"/>
            </p:cNvSpPr>
            <p:nvPr/>
          </p:nvSpPr>
          <p:spPr bwMode="auto">
            <a:xfrm>
              <a:off x="2159" y="1888"/>
              <a:ext cx="45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a:lnSpc>
                  <a:spcPct val="90000"/>
                </a:lnSpc>
                <a:spcBef>
                  <a:spcPct val="40000"/>
                </a:spcBef>
                <a:buClr>
                  <a:srgbClr val="8DACD0"/>
                </a:buClr>
                <a:buSzPct val="70000"/>
                <a:buFont typeface="Wingdings" pitchFamily="2" charset="2"/>
                <a:buNone/>
              </a:pPr>
              <a:r>
                <a:rPr lang="en-US" sz="1600" dirty="0">
                  <a:latin typeface="Segoe UI" pitchFamily="34" charset="0"/>
                  <a:ea typeface="Segoe UI" pitchFamily="34" charset="0"/>
                  <a:cs typeface="Segoe UI" pitchFamily="34" charset="0"/>
                </a:rPr>
                <a:t>Restore</a:t>
              </a:r>
            </a:p>
          </p:txBody>
        </p:sp>
        <p:sp>
          <p:nvSpPr>
            <p:cNvPr id="63" name="&quot;restore&quot;" descr="&quot;&quot;"/>
            <p:cNvSpPr>
              <a:spLocks noChangeShapeType="1"/>
            </p:cNvSpPr>
            <p:nvPr/>
          </p:nvSpPr>
          <p:spPr bwMode="auto">
            <a:xfrm flipV="1">
              <a:off x="2070" y="1679"/>
              <a:ext cx="0" cy="557"/>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grpSp>
      <p:grpSp>
        <p:nvGrpSpPr>
          <p:cNvPr id="64" name="Group 28"/>
          <p:cNvGrpSpPr>
            <a:grpSpLocks/>
          </p:cNvGrpSpPr>
          <p:nvPr/>
        </p:nvGrpSpPr>
        <p:grpSpPr bwMode="auto">
          <a:xfrm>
            <a:off x="3789363" y="2652714"/>
            <a:ext cx="2519362" cy="1789113"/>
            <a:chOff x="2387" y="1671"/>
            <a:chExt cx="1587" cy="1127"/>
          </a:xfrm>
        </p:grpSpPr>
        <p:sp>
          <p:nvSpPr>
            <p:cNvPr id="65" name="Arc 29" descr="&quot;&quot;"/>
            <p:cNvSpPr>
              <a:spLocks/>
            </p:cNvSpPr>
            <p:nvPr/>
          </p:nvSpPr>
          <p:spPr bwMode="auto">
            <a:xfrm flipV="1">
              <a:off x="2387" y="1671"/>
              <a:ext cx="1587" cy="938"/>
            </a:xfrm>
            <a:custGeom>
              <a:avLst/>
              <a:gdLst>
                <a:gd name="T0" fmla="*/ 0 w 19353"/>
                <a:gd name="T1" fmla="*/ 0 h 21600"/>
                <a:gd name="T2" fmla="*/ 1 w 19353"/>
                <a:gd name="T3" fmla="*/ 0 h 21600"/>
                <a:gd name="T4" fmla="*/ 0 w 19353"/>
                <a:gd name="T5" fmla="*/ 0 h 21600"/>
                <a:gd name="T6" fmla="*/ 0 60000 65536"/>
                <a:gd name="T7" fmla="*/ 0 60000 65536"/>
                <a:gd name="T8" fmla="*/ 0 60000 65536"/>
                <a:gd name="T9" fmla="*/ 0 w 19353"/>
                <a:gd name="T10" fmla="*/ 0 h 21600"/>
                <a:gd name="T11" fmla="*/ 19353 w 19353"/>
                <a:gd name="T12" fmla="*/ 21600 h 21600"/>
              </a:gdLst>
              <a:ahLst/>
              <a:cxnLst>
                <a:cxn ang="T6">
                  <a:pos x="T0" y="T1"/>
                </a:cxn>
                <a:cxn ang="T7">
                  <a:pos x="T2" y="T3"/>
                </a:cxn>
                <a:cxn ang="T8">
                  <a:pos x="T4" y="T5"/>
                </a:cxn>
              </a:cxnLst>
              <a:rect l="T9" t="T10" r="T11" b="T12"/>
              <a:pathLst>
                <a:path w="19353" h="21600" fill="none" extrusionOk="0">
                  <a:moveTo>
                    <a:pt x="0" y="39"/>
                  </a:moveTo>
                  <a:cubicBezTo>
                    <a:pt x="433" y="13"/>
                    <a:pt x="868" y="-1"/>
                    <a:pt x="1303" y="0"/>
                  </a:cubicBezTo>
                  <a:cubicBezTo>
                    <a:pt x="8574" y="0"/>
                    <a:pt x="15358" y="3659"/>
                    <a:pt x="19353" y="9735"/>
                  </a:cubicBezTo>
                </a:path>
                <a:path w="19353" h="21600" stroke="0" extrusionOk="0">
                  <a:moveTo>
                    <a:pt x="0" y="39"/>
                  </a:moveTo>
                  <a:cubicBezTo>
                    <a:pt x="433" y="13"/>
                    <a:pt x="868" y="-1"/>
                    <a:pt x="1303" y="0"/>
                  </a:cubicBezTo>
                  <a:cubicBezTo>
                    <a:pt x="8574" y="0"/>
                    <a:pt x="15358" y="3659"/>
                    <a:pt x="19353" y="9735"/>
                  </a:cubicBezTo>
                  <a:lnTo>
                    <a:pt x="1303" y="21600"/>
                  </a:lnTo>
                  <a:close/>
                </a:path>
              </a:pathLst>
            </a:custGeom>
            <a:noFill/>
            <a:ln w="762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sz="2000" dirty="0"/>
            </a:p>
          </p:txBody>
        </p:sp>
        <p:sp>
          <p:nvSpPr>
            <p:cNvPr id="66" name="&quot;backup&quot;" descr="&quot;&quot;"/>
            <p:cNvSpPr txBox="1">
              <a:spLocks noChangeArrowheads="1"/>
            </p:cNvSpPr>
            <p:nvPr/>
          </p:nvSpPr>
          <p:spPr bwMode="auto">
            <a:xfrm>
              <a:off x="2839" y="2658"/>
              <a:ext cx="69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buClr>
                  <a:srgbClr val="8DACD0"/>
                </a:buClr>
                <a:buSzPct val="70000"/>
                <a:buFont typeface="Wingdings" pitchFamily="2" charset="2"/>
                <a:buNone/>
              </a:pPr>
              <a:r>
                <a:rPr lang="en-US" sz="1600" dirty="0">
                  <a:latin typeface="Segoe UI" pitchFamily="34" charset="0"/>
                  <a:ea typeface="Segoe UI" pitchFamily="34" charset="0"/>
                  <a:cs typeface="Segoe UI" pitchFamily="34" charset="0"/>
                </a:rPr>
                <a:t>Back up</a:t>
              </a:r>
            </a:p>
          </p:txBody>
        </p:sp>
      </p:grpSp>
      <p:grpSp>
        <p:nvGrpSpPr>
          <p:cNvPr id="67" name="Group 31" descr="&quot;&quot;"/>
          <p:cNvGrpSpPr>
            <a:grpSpLocks/>
          </p:cNvGrpSpPr>
          <p:nvPr/>
        </p:nvGrpSpPr>
        <p:grpSpPr bwMode="auto">
          <a:xfrm>
            <a:off x="3776663" y="1706563"/>
            <a:ext cx="2424112" cy="1793875"/>
            <a:chOff x="2379" y="1075"/>
            <a:chExt cx="1527" cy="1130"/>
          </a:xfrm>
        </p:grpSpPr>
        <p:sp>
          <p:nvSpPr>
            <p:cNvPr id="68" name="&quot;restore&quot;" descr="&quot;&quot;"/>
            <p:cNvSpPr txBox="1">
              <a:spLocks noChangeArrowheads="1"/>
            </p:cNvSpPr>
            <p:nvPr/>
          </p:nvSpPr>
          <p:spPr bwMode="auto">
            <a:xfrm>
              <a:off x="3035" y="1075"/>
              <a:ext cx="45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a:lnSpc>
                  <a:spcPct val="90000"/>
                </a:lnSpc>
                <a:spcBef>
                  <a:spcPct val="40000"/>
                </a:spcBef>
                <a:buClr>
                  <a:srgbClr val="8DACD0"/>
                </a:buClr>
                <a:buSzPct val="70000"/>
                <a:buFont typeface="Wingdings" pitchFamily="2" charset="2"/>
                <a:buNone/>
              </a:pPr>
              <a:r>
                <a:rPr lang="en-US" sz="1600" dirty="0">
                  <a:latin typeface="Segoe UI" pitchFamily="34" charset="0"/>
                  <a:ea typeface="Segoe UI" pitchFamily="34" charset="0"/>
                  <a:cs typeface="Segoe UI" pitchFamily="34" charset="0"/>
                </a:rPr>
                <a:t>Restore</a:t>
              </a:r>
            </a:p>
          </p:txBody>
        </p:sp>
        <p:sp>
          <p:nvSpPr>
            <p:cNvPr id="69" name="Arc 33" descr="&quot;&quot;"/>
            <p:cNvSpPr>
              <a:spLocks/>
            </p:cNvSpPr>
            <p:nvPr/>
          </p:nvSpPr>
          <p:spPr bwMode="auto">
            <a:xfrm flipH="1">
              <a:off x="2379" y="1267"/>
              <a:ext cx="1527" cy="938"/>
            </a:xfrm>
            <a:custGeom>
              <a:avLst/>
              <a:gdLst>
                <a:gd name="T0" fmla="*/ 0 w 18620"/>
                <a:gd name="T1" fmla="*/ 0 h 21600"/>
                <a:gd name="T2" fmla="*/ 1 w 18620"/>
                <a:gd name="T3" fmla="*/ 0 h 21600"/>
                <a:gd name="T4" fmla="*/ 1 w 18620"/>
                <a:gd name="T5" fmla="*/ 0 h 21600"/>
                <a:gd name="T6" fmla="*/ 0 60000 65536"/>
                <a:gd name="T7" fmla="*/ 0 60000 65536"/>
                <a:gd name="T8" fmla="*/ 0 60000 65536"/>
                <a:gd name="T9" fmla="*/ 0 w 18620"/>
                <a:gd name="T10" fmla="*/ 0 h 21600"/>
                <a:gd name="T11" fmla="*/ 18620 w 18620"/>
                <a:gd name="T12" fmla="*/ 21600 h 21600"/>
              </a:gdLst>
              <a:ahLst/>
              <a:cxnLst>
                <a:cxn ang="T6">
                  <a:pos x="T0" y="T1"/>
                </a:cxn>
                <a:cxn ang="T7">
                  <a:pos x="T2" y="T3"/>
                </a:cxn>
                <a:cxn ang="T8">
                  <a:pos x="T4" y="T5"/>
                </a:cxn>
              </a:cxnLst>
              <a:rect l="T9" t="T10" r="T11" b="T12"/>
              <a:pathLst>
                <a:path w="18620" h="21600" fill="none" extrusionOk="0">
                  <a:moveTo>
                    <a:pt x="0" y="4072"/>
                  </a:moveTo>
                  <a:cubicBezTo>
                    <a:pt x="3676" y="1424"/>
                    <a:pt x="8092" y="-1"/>
                    <a:pt x="12623" y="0"/>
                  </a:cubicBezTo>
                  <a:cubicBezTo>
                    <a:pt x="14651" y="0"/>
                    <a:pt x="16670" y="285"/>
                    <a:pt x="18619" y="849"/>
                  </a:cubicBezTo>
                </a:path>
                <a:path w="18620" h="21600" stroke="0" extrusionOk="0">
                  <a:moveTo>
                    <a:pt x="0" y="4072"/>
                  </a:moveTo>
                  <a:cubicBezTo>
                    <a:pt x="3676" y="1424"/>
                    <a:pt x="8092" y="-1"/>
                    <a:pt x="12623" y="0"/>
                  </a:cubicBezTo>
                  <a:cubicBezTo>
                    <a:pt x="14651" y="0"/>
                    <a:pt x="16670" y="285"/>
                    <a:pt x="18619" y="849"/>
                  </a:cubicBezTo>
                  <a:lnTo>
                    <a:pt x="12623" y="21600"/>
                  </a:lnTo>
                  <a:close/>
                </a:path>
              </a:pathLst>
            </a:custGeom>
            <a:noFill/>
            <a:ln w="762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up)">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53"/>
                                        </p:tgtEl>
                                      </p:cBhvr>
                                    </p:animEffect>
                                    <p:set>
                                      <p:cBhvr>
                                        <p:cTn id="16" dur="1" fill="hold">
                                          <p:stCondLst>
                                            <p:cond delay="499"/>
                                          </p:stCondLst>
                                        </p:cTn>
                                        <p:tgtEl>
                                          <p:spTgt spid="5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childTnLst>
                                </p:cTn>
                              </p:par>
                            </p:childTnLst>
                          </p:cTn>
                        </p:par>
                        <p:par>
                          <p:cTn id="26" fill="hold">
                            <p:stCondLst>
                              <p:cond delay="1000"/>
                            </p:stCondLst>
                            <p:childTnLst>
                              <p:par>
                                <p:cTn id="27" presetID="22" presetClass="entr" presetSubtype="4" fill="hold" nodeType="afterEffect">
                                  <p:stCondLst>
                                    <p:cond delay="500"/>
                                  </p:stCondLst>
                                  <p:childTnLst>
                                    <p:set>
                                      <p:cBhvr>
                                        <p:cTn id="28" dur="1" fill="hold">
                                          <p:stCondLst>
                                            <p:cond delay="0"/>
                                          </p:stCondLst>
                                        </p:cTn>
                                        <p:tgtEl>
                                          <p:spTgt spid="61"/>
                                        </p:tgtEl>
                                        <p:attrNameLst>
                                          <p:attrName>style.visibility</p:attrName>
                                        </p:attrNameLst>
                                      </p:cBhvr>
                                      <p:to>
                                        <p:strVal val="visible"/>
                                      </p:to>
                                    </p:set>
                                    <p:animEffect transition="in" filter="wipe(down)">
                                      <p:cBhvr>
                                        <p:cTn id="29" dur="1000"/>
                                        <p:tgtEl>
                                          <p:spTgt spid="61"/>
                                        </p:tgtEl>
                                      </p:cBhvr>
                                    </p:animEffect>
                                  </p:childTnLst>
                                </p:cTn>
                              </p:par>
                            </p:childTnLst>
                          </p:cTn>
                        </p:par>
                        <p:par>
                          <p:cTn id="30" fill="hold">
                            <p:stCondLst>
                              <p:cond delay="2500"/>
                            </p:stCondLst>
                            <p:childTnLst>
                              <p:par>
                                <p:cTn id="31" presetID="10" presetClass="exit" presetSubtype="0" fill="hold" nodeType="afterEffect">
                                  <p:stCondLst>
                                    <p:cond delay="0"/>
                                  </p:stCondLst>
                                  <p:childTnLst>
                                    <p:animEffect transition="out" filter="fade">
                                      <p:cBhvr>
                                        <p:cTn id="32" dur="1000"/>
                                        <p:tgtEl>
                                          <p:spTgt spid="52"/>
                                        </p:tgtEl>
                                      </p:cBhvr>
                                    </p:animEffect>
                                    <p:set>
                                      <p:cBhvr>
                                        <p:cTn id="33" dur="1" fill="hold">
                                          <p:stCondLst>
                                            <p:cond delay="999"/>
                                          </p:stCondLst>
                                        </p:cTn>
                                        <p:tgtEl>
                                          <p:spTgt spid="5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61"/>
                                        </p:tgtEl>
                                      </p:cBhvr>
                                    </p:animEffect>
                                    <p:set>
                                      <p:cBhvr>
                                        <p:cTn id="38" dur="1" fill="hold">
                                          <p:stCondLst>
                                            <p:cond delay="999"/>
                                          </p:stCondLst>
                                        </p:cTn>
                                        <p:tgtEl>
                                          <p:spTgt spid="61"/>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1000"/>
                                        <p:tgtEl>
                                          <p:spTgt spid="54"/>
                                        </p:tgtEl>
                                      </p:cBhvr>
                                    </p:animEffect>
                                    <p:set>
                                      <p:cBhvr>
                                        <p:cTn id="41" dur="1" fill="hold">
                                          <p:stCondLst>
                                            <p:cond delay="999"/>
                                          </p:stCondLst>
                                        </p:cTn>
                                        <p:tgtEl>
                                          <p:spTgt spid="54"/>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ipe(left)">
                                      <p:cBhvr>
                                        <p:cTn id="48" dur="10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1000"/>
                                        <p:tgtEl>
                                          <p:spTgt spid="64"/>
                                        </p:tgtEl>
                                      </p:cBhvr>
                                    </p:animEffect>
                                    <p:set>
                                      <p:cBhvr>
                                        <p:cTn id="53" dur="1" fill="hold">
                                          <p:stCondLst>
                                            <p:cond delay="999"/>
                                          </p:stCondLst>
                                        </p:cTn>
                                        <p:tgtEl>
                                          <p:spTgt spid="64"/>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1000"/>
                                        <p:tgtEl>
                                          <p:spTgt spid="55"/>
                                        </p:tgtEl>
                                      </p:cBhvr>
                                    </p:animEffect>
                                    <p:set>
                                      <p:cBhvr>
                                        <p:cTn id="56" dur="1" fill="hold">
                                          <p:stCondLst>
                                            <p:cond delay="999"/>
                                          </p:stCondLst>
                                        </p:cTn>
                                        <p:tgtEl>
                                          <p:spTgt spid="55"/>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2000"/>
                                        <p:tgtEl>
                                          <p:spTgt spid="57"/>
                                        </p:tgtEl>
                                      </p:cBhvr>
                                    </p:animEffect>
                                  </p:childTnLst>
                                </p:cTn>
                              </p:par>
                              <p:par>
                                <p:cTn id="60" presetID="10" presetClass="entr" presetSubtype="0" fill="hold"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1000"/>
                                        <p:tgtEl>
                                          <p:spTgt spid="56"/>
                                        </p:tgtEl>
                                      </p:cBhvr>
                                    </p:animEffect>
                                  </p:childTnLst>
                                </p:cTn>
                              </p:par>
                            </p:childTnLst>
                          </p:cTn>
                        </p:par>
                        <p:par>
                          <p:cTn id="63" fill="hold">
                            <p:stCondLst>
                              <p:cond delay="2000"/>
                            </p:stCondLst>
                            <p:childTnLst>
                              <p:par>
                                <p:cTn id="64" presetID="22" presetClass="entr" presetSubtype="2" fill="hold" nodeType="after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right)">
                                      <p:cBhvr>
                                        <p:cTn id="66" dur="1000"/>
                                        <p:tgtEl>
                                          <p:spTgt spid="67"/>
                                        </p:tgtEl>
                                      </p:cBhvr>
                                    </p:animEffect>
                                  </p:childTnLst>
                                </p:cTn>
                              </p:par>
                            </p:childTnLst>
                          </p:cTn>
                        </p:par>
                        <p:par>
                          <p:cTn id="67" fill="hold">
                            <p:stCondLst>
                              <p:cond delay="3000"/>
                            </p:stCondLst>
                            <p:childTnLst>
                              <p:par>
                                <p:cTn id="68" presetID="10" presetClass="exit" presetSubtype="0" fill="hold" nodeType="afterEffect">
                                  <p:stCondLst>
                                    <p:cond delay="0"/>
                                  </p:stCondLst>
                                  <p:childTnLst>
                                    <p:animEffect transition="out" filter="fade">
                                      <p:cBhvr>
                                        <p:cTn id="69" dur="1000"/>
                                        <p:tgtEl>
                                          <p:spTgt spid="57"/>
                                        </p:tgtEl>
                                      </p:cBhvr>
                                    </p:animEffect>
                                    <p:set>
                                      <p:cBhvr>
                                        <p:cTn id="70" dur="1" fill="hold">
                                          <p:stCondLst>
                                            <p:cond delay="999"/>
                                          </p:stCondLst>
                                        </p:cTn>
                                        <p:tgtEl>
                                          <p:spTgt spid="5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7"/>
                                        </p:tgtEl>
                                      </p:cBhvr>
                                    </p:animEffect>
                                    <p:set>
                                      <p:cBhvr>
                                        <p:cTn id="75" dur="1" fill="hold">
                                          <p:stCondLst>
                                            <p:cond delay="499"/>
                                          </p:stCondLst>
                                        </p:cTn>
                                        <p:tgtEl>
                                          <p:spTgt spid="6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6"/>
                                        </p:tgtEl>
                                      </p:cBhvr>
                                    </p:animEffect>
                                    <p:set>
                                      <p:cBhvr>
                                        <p:cTn id="78" dur="1" fill="hold">
                                          <p:stCondLst>
                                            <p:cond delay="499"/>
                                          </p:stCondLst>
                                        </p:cTn>
                                        <p:tgtEl>
                                          <p:spTgt spid="56"/>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dfeb66f8-ff89-494c-a6ac-a750721a16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Sravnjivanje </a:t>
            </a:r>
            <a:r>
              <a:rPr lang="en-IN" dirty="0" smtClean="0"/>
              <a:t>DHCP </a:t>
            </a:r>
            <a:r>
              <a:rPr lang="hr-HR" dirty="0" smtClean="0"/>
              <a:t>baze</a:t>
            </a:r>
            <a:endParaRPr lang="en-IN" dirty="0"/>
          </a:p>
        </p:txBody>
      </p:sp>
      <p:graphicFrame>
        <p:nvGraphicFramePr>
          <p:cNvPr id="7" name="Group 37" descr="&quot;&quot;"/>
          <p:cNvGraphicFramePr>
            <a:graphicFrameLocks noGrp="1"/>
          </p:cNvGraphicFramePr>
          <p:nvPr>
            <p:extLst>
              <p:ext uri="{D42A27DB-BD31-4B8C-83A1-F6EECF244321}">
                <p14:modId xmlns:p14="http://schemas.microsoft.com/office/powerpoint/2010/main" val="2826929319"/>
              </p:ext>
            </p:extLst>
          </p:nvPr>
        </p:nvGraphicFramePr>
        <p:xfrm>
          <a:off x="0" y="4260408"/>
          <a:ext cx="9143999" cy="2451800"/>
        </p:xfrm>
        <a:graphic>
          <a:graphicData uri="http://schemas.openxmlformats.org/drawingml/2006/table">
            <a:tbl>
              <a:tblPr>
                <a:tableStyleId>{3C2FFA5D-87B4-456A-9821-1D502468CF0F}</a:tableStyleId>
              </a:tblPr>
              <a:tblGrid>
                <a:gridCol w="2666895"/>
                <a:gridCol w="3164596"/>
                <a:gridCol w="3312508"/>
              </a:tblGrid>
              <a:tr h="475840">
                <a:tc gridSpan="3">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hr-HR" sz="2400" u="none" strike="noStrike" cap="none" normalizeH="0" baseline="0" dirty="0" smtClean="0">
                          <a:ln>
                            <a:noFill/>
                          </a:ln>
                          <a:effectLst/>
                        </a:rPr>
                        <a:t>Primjer</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18000" marR="18000" marT="18000" marB="18000" anchor="ctr" horzOverflow="overflow"/>
                </a:tc>
                <a:tc hMerge="1">
                  <a:txBody>
                    <a:bodyPr/>
                    <a:lstStyle/>
                    <a:p>
                      <a:endParaRPr lang="en-GB"/>
                    </a:p>
                  </a:txBody>
                  <a:tcPr/>
                </a:tc>
                <a:tc hMerge="1">
                  <a:txBody>
                    <a:bodyPr/>
                    <a:lstStyle/>
                    <a:p>
                      <a:endParaRPr lang="en-GB"/>
                    </a:p>
                  </a:txBody>
                  <a:tcPr/>
                </a:tc>
              </a:tr>
              <a:tr h="716790">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400" u="none" strike="noStrike" cap="none" normalizeH="0" baseline="0" dirty="0" smtClean="0">
                          <a:ln>
                            <a:noFill/>
                          </a:ln>
                          <a:effectLst/>
                        </a:rPr>
                        <a:t>Registry</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18000" marR="18000" marT="18000" marB="18000" anchor="ctr" horzOverflow="overflow"/>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effectLst/>
                        </a:rPr>
                        <a:t>DHCP </a:t>
                      </a:r>
                      <a:r>
                        <a:rPr kumimoji="0" lang="hr-HR" sz="2400" u="none" strike="noStrike" cap="none" normalizeH="0" baseline="0" dirty="0" smtClean="0">
                          <a:ln>
                            <a:noFill/>
                          </a:ln>
                          <a:effectLst/>
                        </a:rPr>
                        <a:t>baza</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18000" marR="18000" marT="18000" marB="18000" anchor="ctr" horzOverflow="overflow"/>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hr-HR" sz="2400" u="none" strike="noStrike" cap="none" normalizeH="0" baseline="0" dirty="0" smtClean="0">
                          <a:ln>
                            <a:noFill/>
                          </a:ln>
                          <a:effectLst/>
                        </a:rPr>
                        <a:t>Nakon sravnjivanja</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18000" marR="18000" marT="18000" marB="18000" anchor="ctr" horzOverflow="overflow"/>
                </a:tc>
              </a:tr>
              <a:tr h="1259170">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hr-HR" sz="2600" u="none" strike="noStrike" cap="none" normalizeH="0" baseline="0" dirty="0" smtClean="0">
                          <a:ln>
                            <a:noFill/>
                          </a:ln>
                          <a:effectLst/>
                        </a:rPr>
                        <a:t>Klijent ima IP adresu</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600" u="none" strike="noStrike" cap="none" normalizeH="0" baseline="0" dirty="0" smtClean="0">
                          <a:ln>
                            <a:noFill/>
                          </a:ln>
                          <a:effectLst/>
                        </a:rPr>
                        <a:t>192.168.1.34</a:t>
                      </a:r>
                      <a:endParaRPr kumimoji="0" lang="en-US" sz="2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54000" marR="18000" marT="18000" marB="18000"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600" u="none" strike="noStrike" cap="none" normalizeH="0" baseline="0" dirty="0" smtClean="0">
                          <a:ln>
                            <a:noFill/>
                          </a:ln>
                          <a:effectLst/>
                        </a:rPr>
                        <a:t>IP </a:t>
                      </a:r>
                      <a:r>
                        <a:rPr kumimoji="0" lang="en-US" sz="2600" u="none" strike="noStrike" cap="none" normalizeH="0" baseline="0" dirty="0" err="1" smtClean="0">
                          <a:ln>
                            <a:noFill/>
                          </a:ln>
                          <a:effectLst/>
                        </a:rPr>
                        <a:t>adres</a:t>
                      </a:r>
                      <a:r>
                        <a:rPr kumimoji="0" lang="hr-HR" sz="2600" u="none" strike="noStrike" cap="none" normalizeH="0" baseline="0" dirty="0" smtClean="0">
                          <a:ln>
                            <a:noFill/>
                          </a:ln>
                          <a:effectLst/>
                        </a:rPr>
                        <a:t>a </a:t>
                      </a:r>
                      <a:r>
                        <a:rPr kumimoji="0" lang="en-US" sz="2600" u="none" strike="noStrike" cap="none" normalizeH="0" baseline="0" dirty="0" smtClean="0">
                          <a:ln>
                            <a:noFill/>
                          </a:ln>
                          <a:effectLst/>
                        </a:rPr>
                        <a:t>192.168.1.34 </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hr-HR" sz="2600" u="none" strike="noStrike" cap="none" normalizeH="0" baseline="0" dirty="0" smtClean="0">
                          <a:ln>
                            <a:noFill/>
                          </a:ln>
                          <a:effectLst/>
                        </a:rPr>
                        <a:t>je dostupna</a:t>
                      </a:r>
                      <a:endParaRPr kumimoji="0" lang="en-US" sz="2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54000" marR="18000" marT="18000" marB="18000"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hr-HR" sz="2600" u="none" strike="noStrike" cap="none" normalizeH="0" baseline="0" dirty="0" smtClean="0">
                          <a:ln>
                            <a:noFill/>
                          </a:ln>
                          <a:effectLst/>
                        </a:rPr>
                        <a:t>U DHCP bazu se upisuje informacija o iznajmljenoj adresi</a:t>
                      </a:r>
                      <a:endParaRPr kumimoji="0" lang="en-US" sz="2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54000" marR="18000" marT="18000" marB="18000" anchor="ctr" horzOverflow="overflow"/>
                </a:tc>
              </a:tr>
            </a:tbl>
          </a:graphicData>
        </a:graphic>
      </p:graphicFrame>
      <p:sp>
        <p:nvSpPr>
          <p:cNvPr id="8" name="AutoShape 26" descr="&quot;&quot;"/>
          <p:cNvSpPr>
            <a:spLocks noChangeArrowheads="1"/>
          </p:cNvSpPr>
          <p:nvPr/>
        </p:nvSpPr>
        <p:spPr bwMode="auto">
          <a:xfrm>
            <a:off x="540342" y="3388413"/>
            <a:ext cx="1084860" cy="673100"/>
          </a:xfrm>
          <a:prstGeom prst="roundRect">
            <a:avLst>
              <a:gd name="adj" fmla="val 4167"/>
            </a:avLst>
          </a:prstGeom>
          <a:noFill/>
          <a:ln w="9525">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600" b="0" dirty="0">
                <a:latin typeface="Segoe UI" pitchFamily="34" charset="0"/>
                <a:ea typeface="Segoe UI" pitchFamily="34" charset="0"/>
                <a:cs typeface="Segoe UI" pitchFamily="34" charset="0"/>
              </a:rPr>
              <a:t>DHCP Server</a:t>
            </a:r>
          </a:p>
        </p:txBody>
      </p:sp>
      <p:grpSp>
        <p:nvGrpSpPr>
          <p:cNvPr id="9" name="alt-text here, Group" descr="A DHCP server with a DHCP database and the server's registry."/>
          <p:cNvGrpSpPr/>
          <p:nvPr/>
        </p:nvGrpSpPr>
        <p:grpSpPr>
          <a:xfrm>
            <a:off x="485085" y="1436834"/>
            <a:ext cx="3210419" cy="2096565"/>
            <a:chOff x="555097" y="1027497"/>
            <a:chExt cx="3210419" cy="2096565"/>
          </a:xfrm>
        </p:grpSpPr>
        <p:pic>
          <p:nvPicPr>
            <p:cNvPr id="10" name="Picture 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097" y="1337429"/>
              <a:ext cx="1364190" cy="160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1795306" y="1027497"/>
              <a:ext cx="1970210" cy="2096565"/>
              <a:chOff x="1795306" y="1027497"/>
              <a:chExt cx="1970210" cy="2096565"/>
            </a:xfrm>
          </p:grpSpPr>
          <p:grpSp>
            <p:nvGrpSpPr>
              <p:cNvPr id="12" name="Group 11"/>
              <p:cNvGrpSpPr/>
              <p:nvPr/>
            </p:nvGrpSpPr>
            <p:grpSpPr>
              <a:xfrm>
                <a:off x="3179728" y="1626827"/>
                <a:ext cx="585788" cy="954087"/>
                <a:chOff x="3492500" y="1703388"/>
                <a:chExt cx="585788" cy="954087"/>
              </a:xfrm>
            </p:grpSpPr>
            <p:sp>
              <p:nvSpPr>
                <p:cNvPr id="19" name="Line 23" descr="&quot;&quot;"/>
                <p:cNvSpPr>
                  <a:spLocks noChangeShapeType="1"/>
                </p:cNvSpPr>
                <p:nvPr/>
              </p:nvSpPr>
              <p:spPr bwMode="auto">
                <a:xfrm flipV="1">
                  <a:off x="3492500" y="2657475"/>
                  <a:ext cx="585788"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sp>
              <p:nvSpPr>
                <p:cNvPr id="20" name="Line 24" descr="&quot;&quot;"/>
                <p:cNvSpPr>
                  <a:spLocks noChangeShapeType="1"/>
                </p:cNvSpPr>
                <p:nvPr/>
              </p:nvSpPr>
              <p:spPr bwMode="auto">
                <a:xfrm flipV="1">
                  <a:off x="3492500" y="1703388"/>
                  <a:ext cx="585788"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latin typeface="Segoe UI" pitchFamily="34" charset="0"/>
                    <a:ea typeface="Segoe UI" pitchFamily="34" charset="0"/>
                    <a:cs typeface="Segoe UI" pitchFamily="34" charset="0"/>
                  </a:endParaRPr>
                </a:p>
              </p:txBody>
            </p:sp>
          </p:grpSp>
          <p:grpSp>
            <p:nvGrpSpPr>
              <p:cNvPr id="13" name="Group 12"/>
              <p:cNvGrpSpPr/>
              <p:nvPr/>
            </p:nvGrpSpPr>
            <p:grpSpPr>
              <a:xfrm>
                <a:off x="1795306" y="1027497"/>
                <a:ext cx="1510023" cy="999397"/>
                <a:chOff x="1795306" y="1126887"/>
                <a:chExt cx="1510023" cy="999397"/>
              </a:xfrm>
            </p:grpSpPr>
            <p:pic>
              <p:nvPicPr>
                <p:cNvPr id="17" name="Picture 16"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9287" y="1202359"/>
                  <a:ext cx="124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29" descr="&quot;&quot;"/>
                <p:cNvSpPr txBox="1">
                  <a:spLocks noChangeArrowheads="1"/>
                </p:cNvSpPr>
                <p:nvPr/>
              </p:nvSpPr>
              <p:spPr bwMode="auto">
                <a:xfrm>
                  <a:off x="1795306" y="1126887"/>
                  <a:ext cx="151002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itchFamily="34" charset="0"/>
                      <a:ea typeface="Segoe UI" pitchFamily="34" charset="0"/>
                      <a:cs typeface="Segoe UI" pitchFamily="34" charset="0"/>
                    </a:rPr>
                    <a:t>DHCP</a:t>
                  </a:r>
                </a:p>
                <a:p>
                  <a:pPr algn="ctr"/>
                  <a:r>
                    <a:rPr lang="en-US" sz="2000" dirty="0" smtClean="0">
                      <a:latin typeface="Segoe UI" pitchFamily="34" charset="0"/>
                      <a:ea typeface="Segoe UI" pitchFamily="34" charset="0"/>
                      <a:cs typeface="Segoe UI" pitchFamily="34" charset="0"/>
                    </a:rPr>
                    <a:t>Database</a:t>
                  </a:r>
                  <a:endParaRPr lang="en-US" sz="2000" dirty="0">
                    <a:latin typeface="Segoe UI" pitchFamily="34" charset="0"/>
                    <a:ea typeface="Segoe UI" pitchFamily="34" charset="0"/>
                    <a:cs typeface="Segoe UI" pitchFamily="34" charset="0"/>
                  </a:endParaRPr>
                </a:p>
              </p:txBody>
            </p:sp>
          </p:grpSp>
          <p:grpSp>
            <p:nvGrpSpPr>
              <p:cNvPr id="14" name="Group 13"/>
              <p:cNvGrpSpPr/>
              <p:nvPr/>
            </p:nvGrpSpPr>
            <p:grpSpPr>
              <a:xfrm>
                <a:off x="1917700" y="2184262"/>
                <a:ext cx="1511292" cy="939800"/>
                <a:chOff x="1917700" y="2224018"/>
                <a:chExt cx="1511292" cy="939800"/>
              </a:xfrm>
            </p:grpSpPr>
            <p:pic>
              <p:nvPicPr>
                <p:cNvPr id="15" name="Picture 1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7700" y="2224018"/>
                  <a:ext cx="12652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30" descr="&quot;&quot;"/>
                <p:cNvSpPr txBox="1">
                  <a:spLocks noChangeArrowheads="1"/>
                </p:cNvSpPr>
                <p:nvPr/>
              </p:nvSpPr>
              <p:spPr bwMode="auto">
                <a:xfrm>
                  <a:off x="2032821" y="2288143"/>
                  <a:ext cx="13961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itchFamily="34" charset="0"/>
                      <a:ea typeface="Segoe UI" pitchFamily="34" charset="0"/>
                      <a:cs typeface="Segoe UI" pitchFamily="34" charset="0"/>
                    </a:rPr>
                    <a:t>Registry</a:t>
                  </a:r>
                </a:p>
              </p:txBody>
            </p:sp>
          </p:grpSp>
        </p:grpSp>
      </p:grpSp>
      <p:sp>
        <p:nvSpPr>
          <p:cNvPr id="21" name="AutoShape 31"/>
          <p:cNvSpPr>
            <a:spLocks noChangeArrowheads="1"/>
          </p:cNvSpPr>
          <p:nvPr/>
        </p:nvSpPr>
        <p:spPr bwMode="auto">
          <a:xfrm>
            <a:off x="3779912" y="2967134"/>
            <a:ext cx="2924364" cy="981970"/>
          </a:xfrm>
          <a:prstGeom prst="roundRect">
            <a:avLst>
              <a:gd name="adj" fmla="val 1056"/>
            </a:avLst>
          </a:prstGeom>
          <a:noFill/>
          <a:ln w="9525" algn="ctr">
            <a:noFill/>
            <a:round/>
            <a:headEnd/>
            <a:tailEnd/>
          </a:ln>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40000"/>
              </a:spcBef>
            </a:pPr>
            <a:r>
              <a:rPr lang="hr-HR" sz="2600" b="0" dirty="0" smtClean="0">
                <a:latin typeface="Segoe UI" pitchFamily="34" charset="0"/>
                <a:ea typeface="Segoe UI" pitchFamily="34" charset="0"/>
                <a:cs typeface="Segoe UI" pitchFamily="34" charset="0"/>
              </a:rPr>
              <a:t>Sumarne informacije o iznajmljenim IP adresama</a:t>
            </a:r>
            <a:endParaRPr lang="en-US" sz="2600" b="0" dirty="0">
              <a:latin typeface="Segoe UI" pitchFamily="34" charset="0"/>
              <a:ea typeface="Segoe UI" pitchFamily="34" charset="0"/>
              <a:cs typeface="Segoe UI" pitchFamily="34" charset="0"/>
            </a:endParaRPr>
          </a:p>
        </p:txBody>
      </p:sp>
      <p:sp>
        <p:nvSpPr>
          <p:cNvPr id="22" name="AutoShape 32"/>
          <p:cNvSpPr>
            <a:spLocks noChangeArrowheads="1"/>
          </p:cNvSpPr>
          <p:nvPr/>
        </p:nvSpPr>
        <p:spPr bwMode="auto">
          <a:xfrm>
            <a:off x="3779911" y="1484784"/>
            <a:ext cx="2800702" cy="1048302"/>
          </a:xfrm>
          <a:prstGeom prst="roundRect">
            <a:avLst>
              <a:gd name="adj" fmla="val 2954"/>
            </a:avLst>
          </a:prstGeom>
          <a:noFill/>
          <a:ln w="9525" algn="ctr">
            <a:noFill/>
            <a:round/>
            <a:headEnd/>
            <a:tailEnd/>
          </a:ln>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40000"/>
              </a:spcBef>
            </a:pPr>
            <a:r>
              <a:rPr lang="hr-HR" sz="2600" b="0" dirty="0" smtClean="0">
                <a:latin typeface="Segoe UI" pitchFamily="34" charset="0"/>
                <a:ea typeface="Segoe UI" pitchFamily="34" charset="0"/>
                <a:cs typeface="Segoe UI" pitchFamily="34" charset="0"/>
              </a:rPr>
              <a:t>Detaljne informacije o iznajmljenim IP adresama</a:t>
            </a:r>
            <a:endParaRPr lang="en-US" sz="2600" b="0" dirty="0">
              <a:latin typeface="Segoe UI" pitchFamily="34" charset="0"/>
              <a:ea typeface="Segoe UI" pitchFamily="34" charset="0"/>
              <a:cs typeface="Segoe UI" pitchFamily="34" charset="0"/>
            </a:endParaRPr>
          </a:p>
        </p:txBody>
      </p:sp>
      <p:sp>
        <p:nvSpPr>
          <p:cNvPr id="23" name="AutoShape 33"/>
          <p:cNvSpPr>
            <a:spLocks noChangeArrowheads="1"/>
          </p:cNvSpPr>
          <p:nvPr/>
        </p:nvSpPr>
        <p:spPr bwMode="auto">
          <a:xfrm>
            <a:off x="6704276" y="1615141"/>
            <a:ext cx="2486167" cy="1775459"/>
          </a:xfrm>
          <a:prstGeom prst="roundRect">
            <a:avLst>
              <a:gd name="adj" fmla="val 2542"/>
            </a:avLst>
          </a:prstGeom>
          <a:noFill/>
          <a:ln w="9525" algn="ctr">
            <a:noFill/>
            <a:round/>
            <a:headEnd/>
            <a:tailEnd/>
          </a:ln>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hr-HR" sz="2600" b="0" dirty="0" smtClean="0">
                <a:latin typeface="Segoe UI" pitchFamily="34" charset="0"/>
                <a:ea typeface="Segoe UI" pitchFamily="34" charset="0"/>
                <a:cs typeface="Segoe UI" pitchFamily="34" charset="0"/>
              </a:rPr>
              <a:t>Uspoređuje i sravnjuje podatke</a:t>
            </a:r>
            <a:endParaRPr lang="en-US" sz="2600" b="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68d9485b-cc72-4118-a8e2-d50f53a79c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Premještanje </a:t>
            </a:r>
            <a:r>
              <a:rPr lang="en-IN" dirty="0"/>
              <a:t>DHCP </a:t>
            </a:r>
            <a:r>
              <a:rPr lang="hr-HR" dirty="0"/>
              <a:t>baze</a:t>
            </a:r>
            <a:endParaRPr lang="en-IN" dirty="0"/>
          </a:p>
        </p:txBody>
      </p:sp>
      <p:sp>
        <p:nvSpPr>
          <p:cNvPr id="29" name="AutoShape 5" descr="&quot;&quot;"/>
          <p:cNvSpPr>
            <a:spLocks noChangeArrowheads="1"/>
          </p:cNvSpPr>
          <p:nvPr/>
        </p:nvSpPr>
        <p:spPr bwMode="auto">
          <a:xfrm>
            <a:off x="229983" y="1628800"/>
            <a:ext cx="8531225" cy="4951412"/>
          </a:xfrm>
          <a:prstGeom prst="roundRect">
            <a:avLst>
              <a:gd name="adj" fmla="val 2931"/>
            </a:avLst>
          </a:prstGeom>
          <a:noFill/>
          <a:ln>
            <a:noFill/>
          </a:ln>
          <a:extLst/>
        </p:spPr>
        <p:txBody>
          <a:bodyPr/>
          <a:lstStyle/>
          <a:p>
            <a:endParaRPr lang="en-US" dirty="0"/>
          </a:p>
        </p:txBody>
      </p:sp>
      <p:sp>
        <p:nvSpPr>
          <p:cNvPr id="30" name="Line 24" descr="&quot;&quot;"/>
          <p:cNvSpPr>
            <a:spLocks noChangeShapeType="1"/>
          </p:cNvSpPr>
          <p:nvPr/>
        </p:nvSpPr>
        <p:spPr bwMode="auto">
          <a:xfrm flipV="1">
            <a:off x="3246233" y="2611462"/>
            <a:ext cx="585787"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pic>
        <p:nvPicPr>
          <p:cNvPr id="31" name="frame 1 alt-text, old server" descr="This is the 1st of 6 frames on a build slide. It shows an old DHCP server with a DHCP database.&#10;The frames of the build slide illustrate the process of moving the DHCP database from the old server to the new server.&#10;There are no moving graphics on this fram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320" y="2173312"/>
            <a:ext cx="1798638"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8"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0208" y="2171725"/>
            <a:ext cx="124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29" descr="&quot;&quot;"/>
          <p:cNvSpPr txBox="1">
            <a:spLocks noChangeArrowheads="1"/>
          </p:cNvSpPr>
          <p:nvPr/>
        </p:nvSpPr>
        <p:spPr bwMode="auto">
          <a:xfrm>
            <a:off x="2142529" y="2108603"/>
            <a:ext cx="10723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sz="1600" dirty="0">
                <a:latin typeface="Segoe UI" pitchFamily="34" charset="0"/>
                <a:ea typeface="Segoe UI" pitchFamily="34" charset="0"/>
                <a:cs typeface="Segoe UI" pitchFamily="34" charset="0"/>
              </a:rPr>
              <a:t>DHCP</a:t>
            </a:r>
          </a:p>
          <a:p>
            <a:pPr algn="ctr"/>
            <a:r>
              <a:rPr lang="en-US" sz="1600" dirty="0">
                <a:latin typeface="Segoe UI" pitchFamily="34" charset="0"/>
                <a:ea typeface="Segoe UI" pitchFamily="34" charset="0"/>
                <a:cs typeface="Segoe UI" pitchFamily="34" charset="0"/>
              </a:rPr>
              <a:t>Database</a:t>
            </a:r>
          </a:p>
        </p:txBody>
      </p:sp>
      <p:sp>
        <p:nvSpPr>
          <p:cNvPr id="34" name="TextBox 12" descr="&quot;&quot;"/>
          <p:cNvSpPr txBox="1">
            <a:spLocks noChangeArrowheads="1"/>
          </p:cNvSpPr>
          <p:nvPr/>
        </p:nvSpPr>
        <p:spPr bwMode="auto">
          <a:xfrm>
            <a:off x="539545" y="4419476"/>
            <a:ext cx="1528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hr-HR" dirty="0" smtClean="0">
                <a:latin typeface="Segoe UI" pitchFamily="34" charset="0"/>
                <a:ea typeface="Segoe UI" pitchFamily="34" charset="0"/>
                <a:cs typeface="Segoe UI" pitchFamily="34" charset="0"/>
              </a:rPr>
              <a:t>Stari </a:t>
            </a:r>
            <a:r>
              <a:rPr lang="en-US" dirty="0" smtClean="0">
                <a:latin typeface="Segoe UI" pitchFamily="34" charset="0"/>
                <a:ea typeface="Segoe UI" pitchFamily="34" charset="0"/>
                <a:cs typeface="Segoe UI" pitchFamily="34" charset="0"/>
              </a:rPr>
              <a:t>DHCP </a:t>
            </a:r>
            <a:r>
              <a:rPr lang="en-US" dirty="0">
                <a:latin typeface="Segoe UI" pitchFamily="34" charset="0"/>
                <a:ea typeface="Segoe UI" pitchFamily="34" charset="0"/>
                <a:cs typeface="Segoe UI" pitchFamily="34" charset="0"/>
              </a:rPr>
              <a:t>Server</a:t>
            </a:r>
          </a:p>
        </p:txBody>
      </p:sp>
      <p:pic>
        <p:nvPicPr>
          <p:cNvPr id="35" name="frame 2 alt-text, DVD" descr="This is the 2nd of 6 frames.&#10;An arrow and a CD/DVD appear. This represents that the  DHCP database has been backed up.&#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9795" y="2271737"/>
            <a:ext cx="16684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frame 4 alt-text, new server" descr="This is the 4th of 6 frames. A new DHCP server appea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3333" y="3654450"/>
            <a:ext cx="179863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descr="&quot;&quot;"/>
          <p:cNvSpPr txBox="1">
            <a:spLocks noChangeArrowheads="1"/>
          </p:cNvSpPr>
          <p:nvPr/>
        </p:nvSpPr>
        <p:spPr bwMode="auto">
          <a:xfrm>
            <a:off x="6792708" y="5914901"/>
            <a:ext cx="1685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hr-HR" dirty="0" smtClean="0">
                <a:latin typeface="Segoe UI" pitchFamily="34" charset="0"/>
                <a:ea typeface="Segoe UI" pitchFamily="34" charset="0"/>
                <a:cs typeface="Segoe UI" pitchFamily="34" charset="0"/>
              </a:rPr>
              <a:t>Novi </a:t>
            </a:r>
            <a:r>
              <a:rPr lang="en-US" dirty="0" smtClean="0">
                <a:latin typeface="Segoe UI" pitchFamily="34" charset="0"/>
                <a:ea typeface="Segoe UI" pitchFamily="34" charset="0"/>
                <a:cs typeface="Segoe UI" pitchFamily="34" charset="0"/>
              </a:rPr>
              <a:t>DHCP </a:t>
            </a:r>
            <a:r>
              <a:rPr lang="en-US" dirty="0">
                <a:latin typeface="Segoe UI" pitchFamily="34" charset="0"/>
                <a:ea typeface="Segoe UI" pitchFamily="34" charset="0"/>
                <a:cs typeface="Segoe UI" pitchFamily="34" charset="0"/>
              </a:rPr>
              <a:t>Server</a:t>
            </a:r>
          </a:p>
        </p:txBody>
      </p:sp>
      <p:grpSp>
        <p:nvGrpSpPr>
          <p:cNvPr id="38" name="frame 6 alt-text, database" descr="This is the 6th of 6 frames.&#10;A new restored DHCP database appears beside the new server.&#10;"/>
          <p:cNvGrpSpPr>
            <a:grpSpLocks/>
          </p:cNvGrpSpPr>
          <p:nvPr/>
        </p:nvGrpSpPr>
        <p:grpSpPr bwMode="auto">
          <a:xfrm>
            <a:off x="5668758" y="3699539"/>
            <a:ext cx="1244599" cy="988224"/>
            <a:chOff x="5886450" y="2823363"/>
            <a:chExt cx="1244600" cy="988224"/>
          </a:xfrm>
        </p:grpSpPr>
        <p:pic>
          <p:nvPicPr>
            <p:cNvPr id="39" name="Picture 28"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6450" y="2887662"/>
              <a:ext cx="124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29" descr="&quot;&quot;"/>
            <p:cNvSpPr txBox="1">
              <a:spLocks noChangeArrowheads="1"/>
            </p:cNvSpPr>
            <p:nvPr/>
          </p:nvSpPr>
          <p:spPr bwMode="auto">
            <a:xfrm>
              <a:off x="5956239" y="2823363"/>
              <a:ext cx="10723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sz="1600" dirty="0">
                  <a:latin typeface="Segoe UI" pitchFamily="34" charset="0"/>
                  <a:ea typeface="Segoe UI" pitchFamily="34" charset="0"/>
                  <a:cs typeface="Segoe UI" pitchFamily="34" charset="0"/>
                </a:rPr>
                <a:t>DHCP</a:t>
              </a:r>
            </a:p>
            <a:p>
              <a:pPr algn="ctr"/>
              <a:r>
                <a:rPr lang="en-US" sz="1600" dirty="0">
                  <a:latin typeface="Segoe UI" pitchFamily="34" charset="0"/>
                  <a:ea typeface="Segoe UI" pitchFamily="34" charset="0"/>
                  <a:cs typeface="Segoe UI" pitchFamily="34" charset="0"/>
                </a:rPr>
                <a:t>Database</a:t>
              </a:r>
            </a:p>
          </p:txBody>
        </p:sp>
      </p:grpSp>
      <p:sp>
        <p:nvSpPr>
          <p:cNvPr id="41" name="TextBox 40" descr="&quot;&quot;"/>
          <p:cNvSpPr txBox="1">
            <a:spLocks noChangeArrowheads="1"/>
          </p:cNvSpPr>
          <p:nvPr/>
        </p:nvSpPr>
        <p:spPr bwMode="auto">
          <a:xfrm>
            <a:off x="3969948" y="3117507"/>
            <a:ext cx="10512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dirty="0">
                <a:latin typeface="Segoe UI" pitchFamily="34" charset="0"/>
                <a:ea typeface="Segoe UI" pitchFamily="34" charset="0"/>
                <a:cs typeface="Segoe UI" pitchFamily="34" charset="0"/>
              </a:rPr>
              <a:t>Backup</a:t>
            </a:r>
          </a:p>
          <a:p>
            <a:r>
              <a:rPr lang="en-US" dirty="0">
                <a:latin typeface="Segoe UI" pitchFamily="34" charset="0"/>
                <a:ea typeface="Segoe UI" pitchFamily="34" charset="0"/>
                <a:cs typeface="Segoe UI" pitchFamily="34" charset="0"/>
              </a:rPr>
              <a:t>Media</a:t>
            </a:r>
          </a:p>
        </p:txBody>
      </p:sp>
      <p:sp>
        <p:nvSpPr>
          <p:cNvPr id="42" name="frame 5 alt-text, red arrow" descr="This is the 5th of 6 frames.&#10;An arrow appears pointing from the backup CD\DVD to the new DHCP server. This represents that a new database has been made from the backup media.&#10;"/>
          <p:cNvSpPr>
            <a:spLocks noChangeShapeType="1"/>
          </p:cNvSpPr>
          <p:nvPr/>
        </p:nvSpPr>
        <p:spPr bwMode="auto">
          <a:xfrm>
            <a:off x="5240133" y="2922612"/>
            <a:ext cx="628650" cy="928688"/>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pic>
        <p:nvPicPr>
          <p:cNvPr id="43" name="frame 3 alt-text, red X" descr="This is the 3rd of 6 frames.&#10;A red cross appears over the DHCP server, depicting how DHCP server has been shut down.&#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8358" y="2784500"/>
            <a:ext cx="941387"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1000"/>
                                        <p:tgtEl>
                                          <p:spTgt spid="41"/>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10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10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1000" fill="hold"/>
                                        <p:tgtEl>
                                          <p:spTgt spid="42"/>
                                        </p:tgtEl>
                                        <p:attrNameLst>
                                          <p:attrName>ppt_w</p:attrName>
                                        </p:attrNameLst>
                                      </p:cBhvr>
                                      <p:tavLst>
                                        <p:tav tm="0">
                                          <p:val>
                                            <p:strVal val="#ppt_w*0.70"/>
                                          </p:val>
                                        </p:tav>
                                        <p:tav tm="100000">
                                          <p:val>
                                            <p:strVal val="#ppt_w"/>
                                          </p:val>
                                        </p:tav>
                                      </p:tavLst>
                                    </p:anim>
                                    <p:anim calcmode="lin" valueType="num">
                                      <p:cBhvr>
                                        <p:cTn id="33" dur="1000" fill="hold"/>
                                        <p:tgtEl>
                                          <p:spTgt spid="42"/>
                                        </p:tgtEl>
                                        <p:attrNameLst>
                                          <p:attrName>ppt_h</p:attrName>
                                        </p:attrNameLst>
                                      </p:cBhvr>
                                      <p:tavLst>
                                        <p:tav tm="0">
                                          <p:val>
                                            <p:strVal val="#ppt_h"/>
                                          </p:val>
                                        </p:tav>
                                        <p:tav tm="100000">
                                          <p:val>
                                            <p:strVal val="#ppt_h"/>
                                          </p:val>
                                        </p:tav>
                                      </p:tavLst>
                                    </p:anim>
                                    <p:animEffect transition="in" filter="fade">
                                      <p:cBhvr>
                                        <p:cTn id="34" dur="10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7" grpId="0"/>
      <p:bldP spid="41" grpId="0"/>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Sadržaj</a:t>
            </a:r>
            <a:endParaRPr lang="en-IN" dirty="0"/>
          </a:p>
        </p:txBody>
      </p:sp>
      <p:sp>
        <p:nvSpPr>
          <p:cNvPr id="3" name="Text Placeholder 2"/>
          <p:cNvSpPr>
            <a:spLocks noGrp="1"/>
          </p:cNvSpPr>
          <p:nvPr>
            <p:ph type="body" idx="1"/>
          </p:nvPr>
        </p:nvSpPr>
        <p:spPr/>
        <p:txBody>
          <a:bodyPr/>
          <a:lstStyle/>
          <a:p>
            <a:r>
              <a:rPr lang="hr-HR" dirty="0" smtClean="0"/>
              <a:t>Instalacija DHCP uloge</a:t>
            </a:r>
            <a:r>
              <a:rPr lang="en-IN" dirty="0" smtClean="0"/>
              <a:t>
</a:t>
            </a:r>
            <a:r>
              <a:rPr lang="hr-HR" dirty="0" smtClean="0"/>
              <a:t>Konfiguriranje DHCP raspona</a:t>
            </a:r>
            <a:r>
              <a:rPr lang="en-IN" dirty="0" smtClean="0"/>
              <a:t>
</a:t>
            </a:r>
            <a:r>
              <a:rPr lang="hr-HR" dirty="0" smtClean="0"/>
              <a:t>Upravljanje i rješavanje problema</a:t>
            </a:r>
            <a:r>
              <a:rPr lang="en-IN" dirty="0" smtClean="0"/>
              <a:t> 
</a:t>
            </a:r>
            <a:r>
              <a:rPr lang="hr-HR" dirty="0" smtClean="0"/>
              <a:t>Sigurnost i nadgledanje</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Visoka dostupnost </a:t>
            </a:r>
            <a:r>
              <a:rPr lang="en-IN" dirty="0" smtClean="0"/>
              <a:t>DHCP</a:t>
            </a:r>
            <a:endParaRPr lang="en-IN" dirty="0"/>
          </a:p>
        </p:txBody>
      </p:sp>
      <p:sp>
        <p:nvSpPr>
          <p:cNvPr id="4" name="Content Placeholder 2"/>
          <p:cNvSpPr>
            <a:spLocks noGrp="1"/>
          </p:cNvSpPr>
          <p:nvPr/>
        </p:nvSpPr>
        <p:spPr bwMode="auto">
          <a:xfrm>
            <a:off x="513216" y="184482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hr-HR" dirty="0" smtClean="0"/>
              <a:t>Tri metode za </a:t>
            </a:r>
            <a:r>
              <a:rPr lang="en-US" dirty="0" smtClean="0"/>
              <a:t> DHCP</a:t>
            </a:r>
            <a:r>
              <a:rPr lang="hr-HR" dirty="0" smtClean="0"/>
              <a:t> visoku dostupnost u</a:t>
            </a:r>
            <a:r>
              <a:rPr lang="en-US" dirty="0" smtClean="0"/>
              <a:t> Windows Server 2012:</a:t>
            </a:r>
            <a:endParaRPr lang="hr-HR" dirty="0" smtClean="0"/>
          </a:p>
          <a:p>
            <a:pPr marL="0" indent="0">
              <a:buNone/>
            </a:pPr>
            <a:endParaRPr lang="en-US" dirty="0" smtClean="0"/>
          </a:p>
          <a:p>
            <a:r>
              <a:rPr lang="en-US" dirty="0" smtClean="0"/>
              <a:t>DHCP </a:t>
            </a:r>
            <a:r>
              <a:rPr lang="hr-HR" dirty="0" smtClean="0"/>
              <a:t>u</a:t>
            </a:r>
            <a:r>
              <a:rPr lang="en-US" dirty="0" smtClean="0"/>
              <a:t> Failover Cluster</a:t>
            </a:r>
          </a:p>
          <a:p>
            <a:r>
              <a:rPr lang="en-US" dirty="0" smtClean="0"/>
              <a:t>Split-scope DHCP</a:t>
            </a:r>
          </a:p>
          <a:p>
            <a:r>
              <a:rPr lang="en-US" dirty="0" smtClean="0"/>
              <a:t>DHCP Failover</a:t>
            </a:r>
            <a:endParaRPr lang="en-US" dirty="0"/>
          </a:p>
        </p:txBody>
      </p:sp>
    </p:spTree>
    <p:extLst>
      <p:ext uri="{BB962C8B-B14F-4D97-AF65-F5344CB8AC3E}">
        <p14:creationId xmlns:p14="http://schemas.microsoft.com/office/powerpoint/2010/main" val="3597169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DHCP Failover?</a:t>
            </a:r>
            <a:endParaRPr lang="en-IN" dirty="0"/>
          </a:p>
        </p:txBody>
      </p:sp>
      <p:sp>
        <p:nvSpPr>
          <p:cNvPr id="4" name="Content Placeholder 2"/>
          <p:cNvSpPr>
            <a:spLocks noGrp="1"/>
          </p:cNvSpPr>
          <p:nvPr/>
        </p:nvSpPr>
        <p:spPr bwMode="auto">
          <a:xfrm>
            <a:off x="280287" y="1680719"/>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Failover </a:t>
            </a:r>
            <a:r>
              <a:rPr lang="hr-HR" sz="2400" dirty="0" smtClean="0"/>
              <a:t>odnos mora imati unikatno ime</a:t>
            </a:r>
            <a:endParaRPr lang="en-US" sz="2400" dirty="0" smtClean="0"/>
          </a:p>
          <a:p>
            <a:r>
              <a:rPr lang="en-US" sz="2400" dirty="0" smtClean="0"/>
              <a:t>MCLT </a:t>
            </a:r>
            <a:r>
              <a:rPr lang="hr-HR" sz="2400" dirty="0" smtClean="0"/>
              <a:t>određuje kada DHCP partner preuzima vlasništvo nad rasponom IP adresa</a:t>
            </a:r>
            <a:endParaRPr lang="en-US" sz="2400" dirty="0" smtClean="0"/>
          </a:p>
          <a:p>
            <a:r>
              <a:rPr lang="en-US" sz="2400" dirty="0" smtClean="0"/>
              <a:t>Failover </a:t>
            </a:r>
            <a:r>
              <a:rPr lang="hr-HR" sz="2400" dirty="0" smtClean="0"/>
              <a:t>dva načina rada</a:t>
            </a:r>
            <a:r>
              <a:rPr lang="en-US" sz="2400" dirty="0" smtClean="0"/>
              <a:t>:</a:t>
            </a:r>
          </a:p>
          <a:p>
            <a:pPr lvl="1"/>
            <a:r>
              <a:rPr lang="en-US" sz="2000" dirty="0" smtClean="0"/>
              <a:t>Hot Standby </a:t>
            </a:r>
            <a:r>
              <a:rPr lang="en-US" sz="2000" dirty="0"/>
              <a:t>m</a:t>
            </a:r>
            <a:r>
              <a:rPr lang="en-US" sz="2000" dirty="0" smtClean="0"/>
              <a:t>ode</a:t>
            </a:r>
          </a:p>
          <a:p>
            <a:pPr lvl="1"/>
            <a:r>
              <a:rPr lang="en-US" sz="2000" dirty="0" smtClean="0"/>
              <a:t>Load Sharing mode</a:t>
            </a:r>
          </a:p>
          <a:p>
            <a:r>
              <a:rPr lang="en-US" sz="2400" dirty="0" smtClean="0"/>
              <a:t>Auto State Switchover Interval </a:t>
            </a:r>
            <a:r>
              <a:rPr lang="hr-HR" sz="2400" dirty="0" smtClean="0"/>
              <a:t>određuje kada se </a:t>
            </a:r>
            <a:r>
              <a:rPr lang="hr-HR" sz="2400" dirty="0" err="1" smtClean="0"/>
              <a:t>smarta</a:t>
            </a:r>
            <a:r>
              <a:rPr lang="hr-HR" sz="2400" dirty="0" smtClean="0"/>
              <a:t> da partner više nije dostupan</a:t>
            </a:r>
            <a:endParaRPr lang="en-US" sz="2400" dirty="0" smtClean="0"/>
          </a:p>
          <a:p>
            <a:r>
              <a:rPr lang="en-US" sz="2400" dirty="0" smtClean="0"/>
              <a:t>Message authentication </a:t>
            </a:r>
            <a:r>
              <a:rPr lang="hr-HR" sz="2400" dirty="0" smtClean="0"/>
              <a:t>može potvrditi ispravnost poruka</a:t>
            </a:r>
            <a:endParaRPr lang="en-US" sz="2400" dirty="0" smtClean="0"/>
          </a:p>
          <a:p>
            <a:r>
              <a:rPr lang="hr-HR" sz="2400" dirty="0" smtClean="0"/>
              <a:t>Vatrozid pravila se automatski konfiguriraju</a:t>
            </a:r>
            <a:endParaRPr lang="en-US" sz="2400" dirty="0"/>
          </a:p>
        </p:txBody>
      </p:sp>
    </p:spTree>
    <p:extLst>
      <p:ext uri="{BB962C8B-B14F-4D97-AF65-F5344CB8AC3E}">
        <p14:creationId xmlns:p14="http://schemas.microsoft.com/office/powerpoint/2010/main" val="1764473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Rješavanje problema s </a:t>
            </a:r>
            <a:r>
              <a:rPr lang="en-IN" dirty="0"/>
              <a:t>DHCP</a:t>
            </a:r>
            <a:r>
              <a:rPr lang="hr-HR" dirty="0"/>
              <a:t>-om</a:t>
            </a:r>
            <a:endParaRPr lang="en-IN" dirty="0"/>
          </a:p>
        </p:txBody>
      </p:sp>
      <p:sp>
        <p:nvSpPr>
          <p:cNvPr id="4" name="Content Placeholder 2"/>
          <p:cNvSpPr>
            <a:spLocks noGrp="1"/>
          </p:cNvSpPr>
          <p:nvPr/>
        </p:nvSpPr>
        <p:spPr bwMode="auto">
          <a:xfrm>
            <a:off x="513216" y="184482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hr-HR" dirty="0" smtClean="0"/>
              <a:t>Najčešći alati za rješavanje problema</a:t>
            </a:r>
            <a:r>
              <a:rPr lang="en-US" dirty="0" smtClean="0"/>
              <a:t>:</a:t>
            </a:r>
            <a:endParaRPr lang="hr-HR" dirty="0" smtClean="0"/>
          </a:p>
          <a:p>
            <a:pPr marL="0" indent="0">
              <a:buNone/>
            </a:pPr>
            <a:endParaRPr lang="en-US" dirty="0" smtClean="0"/>
          </a:p>
          <a:p>
            <a:r>
              <a:rPr lang="en-US" dirty="0"/>
              <a:t>Windows PowerShell</a:t>
            </a:r>
          </a:p>
          <a:p>
            <a:r>
              <a:rPr lang="en-US" dirty="0" smtClean="0"/>
              <a:t>Ipconfig</a:t>
            </a:r>
          </a:p>
          <a:p>
            <a:r>
              <a:rPr lang="en-US" dirty="0" smtClean="0"/>
              <a:t>DHCP </a:t>
            </a:r>
            <a:r>
              <a:rPr lang="hr-HR" dirty="0" smtClean="0"/>
              <a:t>statistika</a:t>
            </a:r>
            <a:endParaRPr lang="en-US" dirty="0" smtClean="0"/>
          </a:p>
          <a:p>
            <a:r>
              <a:rPr lang="en-US" dirty="0" smtClean="0"/>
              <a:t>DHCP audit </a:t>
            </a:r>
            <a:r>
              <a:rPr lang="hr-HR" dirty="0" smtClean="0"/>
              <a:t>logovi</a:t>
            </a:r>
            <a:endParaRPr lang="en-US" dirty="0" smtClean="0"/>
          </a:p>
          <a:p>
            <a:endParaRPr lang="en-US" dirty="0"/>
          </a:p>
        </p:txBody>
      </p:sp>
    </p:spTree>
    <p:extLst>
      <p:ext uri="{BB962C8B-B14F-4D97-AF65-F5344CB8AC3E}">
        <p14:creationId xmlns:p14="http://schemas.microsoft.com/office/powerpoint/2010/main" val="222647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08242787-ac7e-4723-84ba-58b3438f78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Sigurnost i nadgledanje</a:t>
            </a:r>
            <a:endParaRPr lang="en-IN" dirty="0"/>
          </a:p>
        </p:txBody>
      </p:sp>
      <p:sp>
        <p:nvSpPr>
          <p:cNvPr id="3" name="Text Placeholder 2"/>
          <p:cNvSpPr>
            <a:spLocks noGrp="1"/>
          </p:cNvSpPr>
          <p:nvPr>
            <p:ph type="body" idx="1"/>
          </p:nvPr>
        </p:nvSpPr>
        <p:spPr/>
        <p:txBody>
          <a:bodyPr/>
          <a:lstStyle/>
          <a:p>
            <a:r>
              <a:rPr lang="hr-HR" dirty="0" smtClean="0"/>
              <a:t>Onemogućavanje da neautorizirani klijenti dobiju IP adresu</a:t>
            </a:r>
            <a:r>
              <a:rPr lang="en-IN" dirty="0" smtClean="0"/>
              <a:t>
</a:t>
            </a:r>
            <a:r>
              <a:rPr lang="hr-HR" dirty="0" smtClean="0"/>
              <a:t>Onemogućavanje ne autoriziranih ne-Microsoft DHCP servera da dodjeljuju IP adrese</a:t>
            </a:r>
            <a:r>
              <a:rPr lang="en-IN" dirty="0" smtClean="0"/>
              <a:t>
</a:t>
            </a:r>
            <a:r>
              <a:rPr lang="hr-HR" dirty="0" smtClean="0"/>
              <a:t>Delegiranje </a:t>
            </a:r>
            <a:r>
              <a:rPr lang="en-IN" dirty="0" smtClean="0"/>
              <a:t>DHCP </a:t>
            </a:r>
            <a:r>
              <a:rPr lang="hr-HR" dirty="0" smtClean="0"/>
              <a:t>administracije</a:t>
            </a:r>
            <a:r>
              <a:rPr lang="en-IN" dirty="0" smtClean="0"/>
              <a:t>
DHCP Statistics
DHCP Audit Log</a:t>
            </a:r>
            <a:r>
              <a:rPr lang="hr-HR" dirty="0" smtClean="0"/>
              <a:t>ovi</a:t>
            </a:r>
            <a:r>
              <a:rPr lang="en-IN" dirty="0" smtClean="0"/>
              <a:t>
</a:t>
            </a:r>
            <a:r>
              <a:rPr lang="hr-HR" dirty="0" smtClean="0"/>
              <a:t>Najčešći DHCP problemi</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90bdc78b-d27a-44fb-9310-597d8ba57b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Onemogućavanje da neautorizirani klijenti dobiju IP adresu</a:t>
            </a:r>
            <a:endParaRPr lang="en-IN" dirty="0"/>
          </a:p>
        </p:txBody>
      </p:sp>
      <p:sp>
        <p:nvSpPr>
          <p:cNvPr id="4" name="AutoShape 5"/>
          <p:cNvSpPr>
            <a:spLocks noChangeArrowheads="1"/>
          </p:cNvSpPr>
          <p:nvPr/>
        </p:nvSpPr>
        <p:spPr bwMode="auto">
          <a:xfrm>
            <a:off x="252413" y="1556792"/>
            <a:ext cx="8222765" cy="4748980"/>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spcBef>
                <a:spcPct val="40000"/>
              </a:spcBef>
              <a:buClr>
                <a:srgbClr val="006699"/>
              </a:buClr>
              <a:buFontTx/>
              <a:buChar char="•"/>
            </a:pPr>
            <a:r>
              <a:rPr lang="hr-HR" sz="2600" b="0" dirty="0" smtClean="0">
                <a:solidFill>
                  <a:srgbClr val="000000"/>
                </a:solidFill>
                <a:latin typeface="Segoe UI" pitchFamily="34" charset="0"/>
                <a:ea typeface="Segoe UI" pitchFamily="34" charset="0"/>
                <a:cs typeface="Segoe UI" pitchFamily="34" charset="0"/>
              </a:rPr>
              <a:t>Neautorizirani korisnici ne bi smjeli imati pristup fizičkoj ili bežičnoj mreži</a:t>
            </a:r>
            <a:endParaRPr lang="en-US" sz="2600" b="0" dirty="0" smtClean="0">
              <a:solidFill>
                <a:srgbClr val="000000"/>
              </a:solidFill>
              <a:latin typeface="Segoe UI" pitchFamily="34" charset="0"/>
              <a:ea typeface="Segoe UI" pitchFamily="34" charset="0"/>
              <a:cs typeface="Segoe UI" pitchFamily="34" charset="0"/>
            </a:endParaRPr>
          </a:p>
          <a:p>
            <a:pPr marL="228600" indent="-228600">
              <a:spcBef>
                <a:spcPct val="40000"/>
              </a:spcBef>
              <a:buClr>
                <a:srgbClr val="006699"/>
              </a:buClr>
              <a:buFontTx/>
              <a:buChar char="•"/>
            </a:pPr>
            <a:r>
              <a:rPr lang="hr-HR" sz="2600" b="0" dirty="0" smtClean="0">
                <a:solidFill>
                  <a:srgbClr val="000000"/>
                </a:solidFill>
                <a:latin typeface="Segoe UI" pitchFamily="34" charset="0"/>
                <a:ea typeface="Segoe UI" pitchFamily="34" charset="0"/>
                <a:cs typeface="Segoe UI" pitchFamily="34" charset="0"/>
              </a:rPr>
              <a:t>Uključiti </a:t>
            </a:r>
            <a:r>
              <a:rPr lang="en-US" sz="2600" b="0" dirty="0" smtClean="0">
                <a:solidFill>
                  <a:srgbClr val="000000"/>
                </a:solidFill>
                <a:latin typeface="Segoe UI" pitchFamily="34" charset="0"/>
                <a:ea typeface="Segoe UI" pitchFamily="34" charset="0"/>
                <a:cs typeface="Segoe UI" pitchFamily="34" charset="0"/>
              </a:rPr>
              <a:t>audit </a:t>
            </a:r>
            <a:r>
              <a:rPr lang="hr-HR" sz="2600" b="0" dirty="0" smtClean="0">
                <a:solidFill>
                  <a:srgbClr val="000000"/>
                </a:solidFill>
                <a:latin typeface="Segoe UI" pitchFamily="34" charset="0"/>
                <a:ea typeface="Segoe UI" pitchFamily="34" charset="0"/>
                <a:cs typeface="Segoe UI" pitchFamily="34" charset="0"/>
              </a:rPr>
              <a:t>logove za sve </a:t>
            </a:r>
            <a:r>
              <a:rPr lang="en-US" sz="2600" b="0" dirty="0" smtClean="0">
                <a:solidFill>
                  <a:srgbClr val="000000"/>
                </a:solidFill>
                <a:latin typeface="Segoe UI" pitchFamily="34" charset="0"/>
                <a:ea typeface="Segoe UI" pitchFamily="34" charset="0"/>
                <a:cs typeface="Segoe UI" pitchFamily="34" charset="0"/>
              </a:rPr>
              <a:t>DHCP </a:t>
            </a:r>
            <a:r>
              <a:rPr lang="hr-HR" sz="2600" b="0" dirty="0" smtClean="0">
                <a:solidFill>
                  <a:srgbClr val="000000"/>
                </a:solidFill>
                <a:latin typeface="Segoe UI" pitchFamily="34" charset="0"/>
                <a:ea typeface="Segoe UI" pitchFamily="34" charset="0"/>
                <a:cs typeface="Segoe UI" pitchFamily="34" charset="0"/>
              </a:rPr>
              <a:t>poslužitelje na mreži</a:t>
            </a:r>
            <a:endParaRPr lang="en-US" sz="2600" b="0" dirty="0" smtClean="0">
              <a:solidFill>
                <a:srgbClr val="000000"/>
              </a:solidFill>
              <a:latin typeface="Segoe UI" pitchFamily="34" charset="0"/>
              <a:ea typeface="Segoe UI" pitchFamily="34" charset="0"/>
              <a:cs typeface="Segoe UI" pitchFamily="34" charset="0"/>
            </a:endParaRPr>
          </a:p>
          <a:p>
            <a:pPr marL="228600" indent="-228600">
              <a:spcBef>
                <a:spcPct val="40000"/>
              </a:spcBef>
              <a:buClr>
                <a:srgbClr val="006699"/>
              </a:buClr>
              <a:buFontTx/>
              <a:buChar char="•"/>
            </a:pPr>
            <a:r>
              <a:rPr lang="hr-HR" sz="2600" b="0" dirty="0" smtClean="0">
                <a:solidFill>
                  <a:srgbClr val="000000"/>
                </a:solidFill>
                <a:latin typeface="Segoe UI" pitchFamily="34" charset="0"/>
                <a:ea typeface="Segoe UI" pitchFamily="34" charset="0"/>
                <a:cs typeface="Segoe UI" pitchFamily="34" charset="0"/>
              </a:rPr>
              <a:t>Provjeravati i nadgledati</a:t>
            </a:r>
            <a:r>
              <a:rPr lang="en-US" sz="2600" b="0" dirty="0" smtClean="0">
                <a:solidFill>
                  <a:srgbClr val="000000"/>
                </a:solidFill>
                <a:latin typeface="Segoe UI" pitchFamily="34" charset="0"/>
                <a:ea typeface="Segoe UI" pitchFamily="34" charset="0"/>
                <a:cs typeface="Segoe UI" pitchFamily="34" charset="0"/>
              </a:rPr>
              <a:t> </a:t>
            </a:r>
            <a:r>
              <a:rPr lang="en-US" sz="2600" b="0" dirty="0">
                <a:solidFill>
                  <a:srgbClr val="000000"/>
                </a:solidFill>
                <a:latin typeface="Segoe UI" pitchFamily="34" charset="0"/>
                <a:ea typeface="Segoe UI" pitchFamily="34" charset="0"/>
                <a:cs typeface="Segoe UI" pitchFamily="34" charset="0"/>
              </a:rPr>
              <a:t>audit log </a:t>
            </a:r>
            <a:r>
              <a:rPr lang="hr-HR" sz="2600" b="0" dirty="0" smtClean="0">
                <a:solidFill>
                  <a:srgbClr val="000000"/>
                </a:solidFill>
                <a:latin typeface="Segoe UI" pitchFamily="34" charset="0"/>
                <a:ea typeface="Segoe UI" pitchFamily="34" charset="0"/>
                <a:cs typeface="Segoe UI" pitchFamily="34" charset="0"/>
              </a:rPr>
              <a:t>datoteke</a:t>
            </a:r>
            <a:endParaRPr lang="en-US" sz="2600" b="0" dirty="0" smtClean="0">
              <a:solidFill>
                <a:srgbClr val="000000"/>
              </a:solidFill>
              <a:latin typeface="Segoe UI" pitchFamily="34" charset="0"/>
              <a:ea typeface="Segoe UI" pitchFamily="34" charset="0"/>
              <a:cs typeface="Segoe UI" pitchFamily="34" charset="0"/>
            </a:endParaRPr>
          </a:p>
          <a:p>
            <a:pPr marL="228600" indent="-228600">
              <a:spcBef>
                <a:spcPct val="40000"/>
              </a:spcBef>
              <a:buClr>
                <a:srgbClr val="006699"/>
              </a:buClr>
              <a:buFontTx/>
              <a:buChar char="•"/>
            </a:pPr>
            <a:r>
              <a:rPr lang="hr-HR" sz="2600" b="0" dirty="0" smtClean="0">
                <a:solidFill>
                  <a:srgbClr val="000000"/>
                </a:solidFill>
                <a:latin typeface="Segoe UI" pitchFamily="34" charset="0"/>
                <a:ea typeface="Segoe UI" pitchFamily="34" charset="0"/>
                <a:cs typeface="Segoe UI" pitchFamily="34" charset="0"/>
              </a:rPr>
              <a:t>Koristiti </a:t>
            </a:r>
            <a:r>
              <a:rPr lang="en-US" sz="2600" b="0" dirty="0" smtClean="0">
                <a:solidFill>
                  <a:srgbClr val="000000"/>
                </a:solidFill>
                <a:latin typeface="Segoe UI" pitchFamily="34" charset="0"/>
                <a:ea typeface="Segoe UI" pitchFamily="34" charset="0"/>
                <a:cs typeface="Segoe UI" pitchFamily="34" charset="0"/>
              </a:rPr>
              <a:t>802.1X </a:t>
            </a:r>
            <a:r>
              <a:rPr lang="en-US" sz="2600" b="0" dirty="0">
                <a:solidFill>
                  <a:srgbClr val="000000"/>
                </a:solidFill>
                <a:latin typeface="Segoe UI" pitchFamily="34" charset="0"/>
                <a:ea typeface="Segoe UI" pitchFamily="34" charset="0"/>
                <a:cs typeface="Segoe UI" pitchFamily="34" charset="0"/>
              </a:rPr>
              <a:t>LAN </a:t>
            </a:r>
            <a:r>
              <a:rPr lang="hr-HR" sz="2600" b="0" dirty="0" smtClean="0">
                <a:solidFill>
                  <a:srgbClr val="000000"/>
                </a:solidFill>
                <a:latin typeface="Segoe UI" pitchFamily="34" charset="0"/>
                <a:ea typeface="Segoe UI" pitchFamily="34" charset="0"/>
                <a:cs typeface="Segoe UI" pitchFamily="34" charset="0"/>
              </a:rPr>
              <a:t>preklopnike ili bežične pristupne točke</a:t>
            </a:r>
            <a:endParaRPr lang="en-US" sz="2600" b="0" dirty="0" smtClean="0">
              <a:solidFill>
                <a:srgbClr val="000000"/>
              </a:solidFill>
              <a:latin typeface="Segoe UI" pitchFamily="34" charset="0"/>
              <a:ea typeface="Segoe UI" pitchFamily="34" charset="0"/>
              <a:cs typeface="Segoe UI" pitchFamily="34" charset="0"/>
            </a:endParaRPr>
          </a:p>
          <a:p>
            <a:pPr marL="228600" indent="-228600">
              <a:spcBef>
                <a:spcPct val="40000"/>
              </a:spcBef>
              <a:buClr>
                <a:srgbClr val="006699"/>
              </a:buClr>
              <a:buFontTx/>
              <a:buChar char="•"/>
            </a:pPr>
            <a:r>
              <a:rPr lang="hr-HR" sz="2600" b="0" dirty="0" smtClean="0">
                <a:solidFill>
                  <a:srgbClr val="000000"/>
                </a:solidFill>
                <a:latin typeface="Segoe UI" pitchFamily="34" charset="0"/>
                <a:ea typeface="Segoe UI" pitchFamily="34" charset="0"/>
                <a:cs typeface="Segoe UI" pitchFamily="34" charset="0"/>
              </a:rPr>
              <a:t>Konfigurirati </a:t>
            </a:r>
            <a:r>
              <a:rPr lang="en-US" sz="2600" b="0" dirty="0" smtClean="0">
                <a:solidFill>
                  <a:srgbClr val="000000"/>
                </a:solidFill>
                <a:latin typeface="Segoe UI" pitchFamily="34" charset="0"/>
                <a:ea typeface="Segoe UI" pitchFamily="34" charset="0"/>
                <a:cs typeface="Segoe UI" pitchFamily="34" charset="0"/>
              </a:rPr>
              <a:t>NAP</a:t>
            </a:r>
            <a:r>
              <a:rPr lang="hr-HR" sz="2600" b="0" dirty="0" smtClean="0">
                <a:solidFill>
                  <a:srgbClr val="000000"/>
                </a:solidFill>
                <a:latin typeface="Segoe UI" pitchFamily="34" charset="0"/>
                <a:ea typeface="Segoe UI" pitchFamily="34" charset="0"/>
                <a:cs typeface="Segoe UI" pitchFamily="34" charset="0"/>
              </a:rPr>
              <a:t> da bi provjerili zdravstvenu ispravnost računala koja se spajaju u mrežu</a:t>
            </a:r>
            <a:endParaRPr lang="en-US" sz="2600" b="0" dirty="0">
              <a:solidFill>
                <a:srgbClr val="000000"/>
              </a:solidFill>
              <a:latin typeface="Segoe UI" pitchFamily="34" charset="0"/>
              <a:ea typeface="Segoe UI" pitchFamily="34" charset="0"/>
              <a:cs typeface="Segoe UI" pitchFamily="34" charset="0"/>
            </a:endParaRPr>
          </a:p>
        </p:txBody>
      </p:sp>
      <p:sp>
        <p:nvSpPr>
          <p:cNvPr id="5" name="AutoShape 6"/>
          <p:cNvSpPr>
            <a:spLocks noChangeArrowheads="1"/>
          </p:cNvSpPr>
          <p:nvPr/>
        </p:nvSpPr>
        <p:spPr bwMode="auto">
          <a:xfrm>
            <a:off x="952653" y="3308976"/>
            <a:ext cx="6584950" cy="7397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endParaRPr lang="en-US" sz="2400" b="0" dirty="0">
              <a:solidFill>
                <a:srgbClr val="000000"/>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c1bd7e92-d6c1-42eb-a35e-3db704da77ec">
    <p:spTree>
      <p:nvGrpSpPr>
        <p:cNvPr id="1" name=""/>
        <p:cNvGrpSpPr/>
        <p:nvPr/>
      </p:nvGrpSpPr>
      <p:grpSpPr>
        <a:xfrm>
          <a:off x="0" y="0"/>
          <a:ext cx="0" cy="0"/>
          <a:chOff x="0" y="0"/>
          <a:chExt cx="0" cy="0"/>
        </a:xfrm>
      </p:grpSpPr>
      <p:sp>
        <p:nvSpPr>
          <p:cNvPr id="2" name="Title 1"/>
          <p:cNvSpPr>
            <a:spLocks noGrp="1"/>
          </p:cNvSpPr>
          <p:nvPr>
            <p:ph type="title"/>
          </p:nvPr>
        </p:nvSpPr>
        <p:spPr>
          <a:xfrm>
            <a:off x="358299" y="0"/>
            <a:ext cx="8640762" cy="1112838"/>
          </a:xfrm>
        </p:spPr>
        <p:txBody>
          <a:bodyPr>
            <a:normAutofit fontScale="90000"/>
          </a:bodyPr>
          <a:lstStyle/>
          <a:p>
            <a:r>
              <a:rPr lang="hr-HR" dirty="0"/>
              <a:t>Onemogućavanje ne autoriziranih ne-Microsoft DHCP servera da dodjeljuju IP adrese</a:t>
            </a:r>
            <a:endParaRPr lang="en-IN" dirty="0"/>
          </a:p>
        </p:txBody>
      </p:sp>
      <p:sp>
        <p:nvSpPr>
          <p:cNvPr id="4" name="AutoShape 2" descr="80/20 rule"/>
          <p:cNvSpPr>
            <a:spLocks noChangeAspect="1" noChangeArrowheads="1"/>
          </p:cNvSpPr>
          <p:nvPr/>
        </p:nvSpPr>
        <p:spPr bwMode="auto">
          <a:xfrm>
            <a:off x="4361128" y="98599"/>
            <a:ext cx="252412" cy="2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solidFill>
                <a:srgbClr val="000000"/>
              </a:solidFill>
              <a:latin typeface="Segoe UI" pitchFamily="34" charset="0"/>
              <a:ea typeface="Segoe UI" pitchFamily="34" charset="0"/>
              <a:cs typeface="Segoe UI" pitchFamily="34" charset="0"/>
            </a:endParaRPr>
          </a:p>
        </p:txBody>
      </p:sp>
      <p:sp>
        <p:nvSpPr>
          <p:cNvPr id="5" name="AutoShape 4" descr="80/20 rule"/>
          <p:cNvSpPr>
            <a:spLocks noChangeAspect="1" noChangeArrowheads="1"/>
          </p:cNvSpPr>
          <p:nvPr/>
        </p:nvSpPr>
        <p:spPr bwMode="auto">
          <a:xfrm>
            <a:off x="4361128" y="98599"/>
            <a:ext cx="252412" cy="2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solidFill>
                <a:srgbClr val="000000"/>
              </a:solidFill>
              <a:latin typeface="Segoe UI" pitchFamily="34" charset="0"/>
              <a:ea typeface="Segoe UI" pitchFamily="34" charset="0"/>
              <a:cs typeface="Segoe UI" pitchFamily="34" charset="0"/>
            </a:endParaRPr>
          </a:p>
        </p:txBody>
      </p:sp>
      <p:sp>
        <p:nvSpPr>
          <p:cNvPr id="6" name="AutoShape 6" descr="80/20 rule"/>
          <p:cNvSpPr>
            <a:spLocks noChangeAspect="1" noChangeArrowheads="1"/>
          </p:cNvSpPr>
          <p:nvPr/>
        </p:nvSpPr>
        <p:spPr bwMode="auto">
          <a:xfrm>
            <a:off x="4361128" y="98599"/>
            <a:ext cx="252412" cy="2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solidFill>
                <a:srgbClr val="000000"/>
              </a:solidFill>
              <a:latin typeface="Segoe UI" pitchFamily="34" charset="0"/>
              <a:ea typeface="Segoe UI" pitchFamily="34" charset="0"/>
              <a:cs typeface="Segoe UI" pitchFamily="34" charset="0"/>
            </a:endParaRPr>
          </a:p>
        </p:txBody>
      </p:sp>
      <p:sp>
        <p:nvSpPr>
          <p:cNvPr id="7" name="AutoShape 8" descr="80/20 rule"/>
          <p:cNvSpPr>
            <a:spLocks noChangeAspect="1" noChangeArrowheads="1"/>
          </p:cNvSpPr>
          <p:nvPr/>
        </p:nvSpPr>
        <p:spPr bwMode="auto">
          <a:xfrm>
            <a:off x="4361128" y="98599"/>
            <a:ext cx="252412" cy="2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solidFill>
                <a:srgbClr val="000000"/>
              </a:solidFill>
              <a:latin typeface="Segoe UI" pitchFamily="34" charset="0"/>
              <a:ea typeface="Segoe UI" pitchFamily="34" charset="0"/>
              <a:cs typeface="Segoe UI" pitchFamily="34" charset="0"/>
            </a:endParaRPr>
          </a:p>
        </p:txBody>
      </p:sp>
      <p:sp>
        <p:nvSpPr>
          <p:cNvPr id="8" name="AutoShape 130"/>
          <p:cNvSpPr>
            <a:spLocks noChangeArrowheads="1"/>
          </p:cNvSpPr>
          <p:nvPr/>
        </p:nvSpPr>
        <p:spPr bwMode="auto">
          <a:xfrm>
            <a:off x="2433811" y="1325302"/>
            <a:ext cx="1023937" cy="756190"/>
          </a:xfrm>
          <a:prstGeom prst="roundRect">
            <a:avLst>
              <a:gd name="adj" fmla="val 4167"/>
            </a:avLst>
          </a:prstGeom>
          <a:solidFill>
            <a:schemeClr val="bg1"/>
          </a:solid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solidFill>
                  <a:srgbClr val="000000"/>
                </a:solidFill>
                <a:latin typeface="Segoe UI" pitchFamily="34" charset="0"/>
                <a:ea typeface="Segoe UI" pitchFamily="34" charset="0"/>
                <a:cs typeface="Segoe UI" pitchFamily="34" charset="0"/>
              </a:rPr>
              <a:t>DHCP </a:t>
            </a:r>
            <a:br>
              <a:rPr lang="en-US" sz="2600" b="0" dirty="0">
                <a:solidFill>
                  <a:srgbClr val="000000"/>
                </a:solidFill>
                <a:latin typeface="Segoe UI" pitchFamily="34" charset="0"/>
                <a:ea typeface="Segoe UI" pitchFamily="34" charset="0"/>
                <a:cs typeface="Segoe UI" pitchFamily="34" charset="0"/>
              </a:rPr>
            </a:br>
            <a:r>
              <a:rPr lang="hr-HR" sz="2600" b="0" dirty="0" smtClean="0">
                <a:solidFill>
                  <a:srgbClr val="000000"/>
                </a:solidFill>
                <a:latin typeface="Segoe UI" pitchFamily="34" charset="0"/>
                <a:ea typeface="Segoe UI" pitchFamily="34" charset="0"/>
                <a:cs typeface="Segoe UI" pitchFamily="34" charset="0"/>
              </a:rPr>
              <a:t>klijenti</a:t>
            </a:r>
            <a:endParaRPr lang="en-US" sz="2600" b="0" dirty="0">
              <a:solidFill>
                <a:srgbClr val="000000"/>
              </a:solidFill>
              <a:latin typeface="Segoe UI" pitchFamily="34" charset="0"/>
              <a:ea typeface="Segoe UI" pitchFamily="34" charset="0"/>
              <a:cs typeface="Segoe UI" pitchFamily="34" charset="0"/>
            </a:endParaRPr>
          </a:p>
        </p:txBody>
      </p:sp>
      <p:sp>
        <p:nvSpPr>
          <p:cNvPr id="9" name="AutoShape 130"/>
          <p:cNvSpPr>
            <a:spLocks noChangeArrowheads="1"/>
          </p:cNvSpPr>
          <p:nvPr/>
        </p:nvSpPr>
        <p:spPr bwMode="auto">
          <a:xfrm>
            <a:off x="1209849" y="3760697"/>
            <a:ext cx="1358900" cy="925751"/>
          </a:xfrm>
          <a:prstGeom prst="roundRect">
            <a:avLst>
              <a:gd name="adj" fmla="val 4167"/>
            </a:avLst>
          </a:prstGeom>
          <a:solidFill>
            <a:schemeClr val="bg1"/>
          </a:solid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solidFill>
                  <a:srgbClr val="000000"/>
                </a:solidFill>
                <a:latin typeface="Segoe UI" pitchFamily="34" charset="0"/>
                <a:ea typeface="Segoe UI" pitchFamily="34" charset="0"/>
                <a:cs typeface="Segoe UI" pitchFamily="34" charset="0"/>
              </a:rPr>
              <a:t>DHCP </a:t>
            </a:r>
            <a:br>
              <a:rPr lang="en-US" sz="2600" b="0" dirty="0">
                <a:solidFill>
                  <a:srgbClr val="000000"/>
                </a:solidFill>
                <a:latin typeface="Segoe UI" pitchFamily="34" charset="0"/>
                <a:ea typeface="Segoe UI" pitchFamily="34" charset="0"/>
                <a:cs typeface="Segoe UI" pitchFamily="34" charset="0"/>
              </a:rPr>
            </a:br>
            <a:r>
              <a:rPr lang="hr-HR" sz="2600" b="0" dirty="0" smtClean="0">
                <a:solidFill>
                  <a:srgbClr val="000000"/>
                </a:solidFill>
                <a:latin typeface="Segoe UI" pitchFamily="34" charset="0"/>
                <a:ea typeface="Segoe UI" pitchFamily="34" charset="0"/>
                <a:cs typeface="Segoe UI" pitchFamily="34" charset="0"/>
              </a:rPr>
              <a:t>klijenti</a:t>
            </a:r>
            <a:endParaRPr lang="en-US" sz="2600" b="0" dirty="0">
              <a:solidFill>
                <a:srgbClr val="000000"/>
              </a:solidFill>
              <a:latin typeface="Segoe UI" pitchFamily="34" charset="0"/>
              <a:ea typeface="Segoe UI" pitchFamily="34" charset="0"/>
              <a:cs typeface="Segoe UI" pitchFamily="34" charset="0"/>
            </a:endParaRPr>
          </a:p>
        </p:txBody>
      </p:sp>
      <p:pic>
        <p:nvPicPr>
          <p:cNvPr id="10" name="Picture 9" descr="Legitimate DHCP Server marked with a green check ma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4948" y="3931626"/>
            <a:ext cx="828675" cy="805417"/>
          </a:xfrm>
          <a:prstGeom prst="rect">
            <a:avLst/>
          </a:prstGeom>
          <a:solidFill>
            <a:schemeClr val="bg1"/>
          </a:solidFill>
          <a:ln>
            <a:noFill/>
          </a:ln>
          <a:extLst/>
        </p:spPr>
      </p:pic>
      <p:pic>
        <p:nvPicPr>
          <p:cNvPr id="11" name="Picture 10" descr="Rogue DHCP server marked with a red X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5923" y="2469842"/>
            <a:ext cx="828675" cy="804050"/>
          </a:xfrm>
          <a:prstGeom prst="rect">
            <a:avLst/>
          </a:prstGeom>
          <a:solidFill>
            <a:schemeClr val="bg1"/>
          </a:solidFill>
          <a:ln>
            <a:noFill/>
          </a:ln>
          <a:extLst/>
        </p:spPr>
      </p:pic>
      <p:grpSp>
        <p:nvGrpSpPr>
          <p:cNvPr id="12" name="Group 11" descr="multiple DHCP clients"/>
          <p:cNvGrpSpPr/>
          <p:nvPr/>
        </p:nvGrpSpPr>
        <p:grpSpPr>
          <a:xfrm>
            <a:off x="1187624" y="1124744"/>
            <a:ext cx="5813422" cy="3003792"/>
            <a:chOff x="1051192" y="740379"/>
            <a:chExt cx="5813422" cy="3003792"/>
          </a:xfrm>
          <a:solidFill>
            <a:schemeClr val="bg1"/>
          </a:solidFill>
        </p:grpSpPr>
        <p:pic>
          <p:nvPicPr>
            <p:cNvPr id="13" name="Picture 12"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30704" y="2990716"/>
              <a:ext cx="703262" cy="70559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4" name="Picture 1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1192" y="2699453"/>
              <a:ext cx="701675" cy="70559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1167079" y="1236986"/>
              <a:ext cx="5397499" cy="2507185"/>
              <a:chOff x="1167079" y="1236986"/>
              <a:chExt cx="5397499" cy="2507185"/>
            </a:xfrm>
            <a:grpFill/>
          </p:grpSpPr>
          <p:sp>
            <p:nvSpPr>
              <p:cNvPr id="19" name="Line 66" descr="&quot;&quot;"/>
              <p:cNvSpPr>
                <a:spLocks noChangeShapeType="1"/>
              </p:cNvSpPr>
              <p:nvPr/>
            </p:nvSpPr>
            <p:spPr bwMode="auto">
              <a:xfrm flipH="1" flipV="1">
                <a:off x="3910279" y="1463296"/>
                <a:ext cx="2654299" cy="575689"/>
              </a:xfrm>
              <a:prstGeom prst="line">
                <a:avLst/>
              </a:prstGeom>
              <a:grpFill/>
              <a:ln w="38100">
                <a:solidFill>
                  <a:srgbClr val="CC0000"/>
                </a:solidFill>
                <a:round/>
                <a:headEnd/>
                <a:tailEnd/>
              </a:ln>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0" name="Line 66" descr="&quot;&quot;"/>
              <p:cNvSpPr>
                <a:spLocks noChangeShapeType="1"/>
              </p:cNvSpPr>
              <p:nvPr/>
            </p:nvSpPr>
            <p:spPr bwMode="auto">
              <a:xfrm flipH="1" flipV="1">
                <a:off x="1167079" y="2487502"/>
                <a:ext cx="3800474" cy="891565"/>
              </a:xfrm>
              <a:prstGeom prst="line">
                <a:avLst/>
              </a:prstGeom>
              <a:grpFill/>
              <a:ln w="38100">
                <a:solidFill>
                  <a:srgbClr val="CC0000"/>
                </a:solidFill>
                <a:round/>
                <a:headEnd/>
                <a:tailEnd/>
              </a:ln>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1" name="Line 66" descr="&quot;&quot;"/>
              <p:cNvSpPr>
                <a:spLocks noChangeShapeType="1"/>
              </p:cNvSpPr>
              <p:nvPr/>
            </p:nvSpPr>
            <p:spPr bwMode="auto">
              <a:xfrm flipH="1">
                <a:off x="3092716" y="1684819"/>
                <a:ext cx="1904999" cy="1264874"/>
              </a:xfrm>
              <a:prstGeom prst="line">
                <a:avLst/>
              </a:prstGeom>
              <a:grpFill/>
              <a:ln w="38100">
                <a:solidFill>
                  <a:srgbClr val="CC0000"/>
                </a:solidFill>
                <a:round/>
                <a:headEnd/>
                <a:tailEnd/>
              </a:ln>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2" name="Line 66" descr="&quot;&quot;"/>
              <p:cNvSpPr>
                <a:spLocks noChangeShapeType="1"/>
              </p:cNvSpPr>
              <p:nvPr/>
            </p:nvSpPr>
            <p:spPr bwMode="auto">
              <a:xfrm flipH="1">
                <a:off x="1624279" y="2759620"/>
                <a:ext cx="665162" cy="380146"/>
              </a:xfrm>
              <a:prstGeom prst="line">
                <a:avLst/>
              </a:prstGeom>
              <a:grpFill/>
              <a:ln w="38100">
                <a:solidFill>
                  <a:srgbClr val="CC0000"/>
                </a:solidFill>
                <a:round/>
                <a:headEnd/>
                <a:tailEnd/>
              </a:ln>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3" name="Line 66" descr="&quot;&quot;"/>
              <p:cNvSpPr>
                <a:spLocks noChangeShapeType="1"/>
              </p:cNvSpPr>
              <p:nvPr/>
            </p:nvSpPr>
            <p:spPr bwMode="auto">
              <a:xfrm flipH="1">
                <a:off x="2837129" y="3000288"/>
                <a:ext cx="519112" cy="417067"/>
              </a:xfrm>
              <a:prstGeom prst="line">
                <a:avLst/>
              </a:prstGeom>
              <a:grpFill/>
              <a:ln w="38100">
                <a:solidFill>
                  <a:srgbClr val="CC0000"/>
                </a:solidFill>
                <a:round/>
                <a:headEnd/>
                <a:tailEnd/>
              </a:ln>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4" name="Line 66" descr="&quot;&quot;"/>
              <p:cNvSpPr>
                <a:spLocks noChangeShapeType="1"/>
              </p:cNvSpPr>
              <p:nvPr/>
            </p:nvSpPr>
            <p:spPr bwMode="auto">
              <a:xfrm flipH="1">
                <a:off x="4183328" y="3306593"/>
                <a:ext cx="482600" cy="437578"/>
              </a:xfrm>
              <a:prstGeom prst="line">
                <a:avLst/>
              </a:prstGeom>
              <a:grpFill/>
              <a:ln w="38100">
                <a:solidFill>
                  <a:srgbClr val="CC0000"/>
                </a:solidFill>
                <a:round/>
                <a:headEnd/>
                <a:tailEnd/>
              </a:ln>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5" name="Line 66" descr="&quot;&quot;"/>
              <p:cNvSpPr>
                <a:spLocks noChangeShapeType="1"/>
              </p:cNvSpPr>
              <p:nvPr/>
            </p:nvSpPr>
            <p:spPr bwMode="auto">
              <a:xfrm flipH="1">
                <a:off x="5807340" y="1976082"/>
                <a:ext cx="482600" cy="436211"/>
              </a:xfrm>
              <a:prstGeom prst="line">
                <a:avLst/>
              </a:prstGeom>
              <a:grpFill/>
              <a:ln w="38100">
                <a:solidFill>
                  <a:srgbClr val="CC0000"/>
                </a:solidFill>
                <a:round/>
                <a:headEnd/>
                <a:tailEnd/>
              </a:ln>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6" name="Line 66" descr="&quot;&quot;"/>
              <p:cNvSpPr>
                <a:spLocks noChangeShapeType="1"/>
              </p:cNvSpPr>
              <p:nvPr/>
            </p:nvSpPr>
            <p:spPr bwMode="auto">
              <a:xfrm flipH="1">
                <a:off x="3889641" y="1590467"/>
                <a:ext cx="638175" cy="437578"/>
              </a:xfrm>
              <a:prstGeom prst="line">
                <a:avLst/>
              </a:prstGeom>
              <a:grpFill/>
              <a:ln w="38100">
                <a:solidFill>
                  <a:srgbClr val="CC0000"/>
                </a:solidFill>
                <a:round/>
                <a:headEnd/>
                <a:tailEnd/>
              </a:ln>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7" name="Line 66" descr="&quot;&quot;"/>
              <p:cNvSpPr>
                <a:spLocks noChangeShapeType="1"/>
              </p:cNvSpPr>
              <p:nvPr/>
            </p:nvSpPr>
            <p:spPr bwMode="auto">
              <a:xfrm flipH="1">
                <a:off x="4764353" y="1236986"/>
                <a:ext cx="482600" cy="413648"/>
              </a:xfrm>
              <a:prstGeom prst="line">
                <a:avLst/>
              </a:prstGeom>
              <a:grpFill/>
              <a:ln w="38100">
                <a:solidFill>
                  <a:srgbClr val="CC0000"/>
                </a:solidFill>
                <a:round/>
                <a:headEnd/>
                <a:tailEnd/>
              </a:ln>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sp>
            <p:nvSpPr>
              <p:cNvPr id="28" name="Line 66" descr="&quot;&quot;"/>
              <p:cNvSpPr>
                <a:spLocks noChangeShapeType="1"/>
              </p:cNvSpPr>
              <p:nvPr/>
            </p:nvSpPr>
            <p:spPr bwMode="auto">
              <a:xfrm flipH="1">
                <a:off x="6032765" y="1478337"/>
                <a:ext cx="481012" cy="437578"/>
              </a:xfrm>
              <a:prstGeom prst="line">
                <a:avLst/>
              </a:prstGeom>
              <a:grpFill/>
              <a:ln w="38100">
                <a:solidFill>
                  <a:srgbClr val="CC0000"/>
                </a:solidFill>
                <a:round/>
                <a:headEnd/>
                <a:tailEnd/>
              </a:ln>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2000" dirty="0">
                  <a:solidFill>
                    <a:srgbClr val="000000"/>
                  </a:solidFill>
                  <a:latin typeface="Segoe UI" pitchFamily="34" charset="0"/>
                  <a:ea typeface="Segoe UI" pitchFamily="34" charset="0"/>
                  <a:cs typeface="Segoe UI" pitchFamily="34" charset="0"/>
                </a:endParaRPr>
              </a:p>
            </p:txBody>
          </p:sp>
        </p:grpSp>
        <p:pic>
          <p:nvPicPr>
            <p:cNvPr id="16" name="Picture 15"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43741" y="740379"/>
              <a:ext cx="700087" cy="7069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7" name="Picture 16"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4979" y="1485174"/>
              <a:ext cx="701675" cy="7069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8" name="Picture 17"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2939" y="883505"/>
              <a:ext cx="701675" cy="7069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9" name="AutoShape 131"/>
          <p:cNvSpPr>
            <a:spLocks noChangeArrowheads="1"/>
          </p:cNvSpPr>
          <p:nvPr/>
        </p:nvSpPr>
        <p:spPr bwMode="auto">
          <a:xfrm>
            <a:off x="6553372" y="2713245"/>
            <a:ext cx="2236787" cy="879941"/>
          </a:xfrm>
          <a:prstGeom prst="roundRect">
            <a:avLst>
              <a:gd name="adj" fmla="val 4167"/>
            </a:avLst>
          </a:prstGeom>
          <a:solidFill>
            <a:schemeClr val="bg1"/>
          </a:solidFill>
          <a:ln w="9525">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hr-HR" sz="2600" b="0" dirty="0" smtClean="0">
                <a:solidFill>
                  <a:srgbClr val="000000"/>
                </a:solidFill>
                <a:latin typeface="Segoe UI" pitchFamily="34" charset="0"/>
                <a:ea typeface="Segoe UI" pitchFamily="34" charset="0"/>
                <a:cs typeface="Segoe UI" pitchFamily="34" charset="0"/>
              </a:rPr>
              <a:t>Ne-autorizirani DHCP poslužitelj</a:t>
            </a:r>
            <a:endParaRPr lang="en-US" sz="2600" b="0" dirty="0">
              <a:solidFill>
                <a:srgbClr val="000000"/>
              </a:solidFill>
              <a:latin typeface="Segoe UI" pitchFamily="34" charset="0"/>
              <a:ea typeface="Segoe UI" pitchFamily="34" charset="0"/>
              <a:cs typeface="Segoe UI" pitchFamily="34" charset="0"/>
            </a:endParaRPr>
          </a:p>
        </p:txBody>
      </p:sp>
      <p:sp>
        <p:nvSpPr>
          <p:cNvPr id="30" name="AutoShape 132"/>
          <p:cNvSpPr>
            <a:spLocks noChangeArrowheads="1"/>
          </p:cNvSpPr>
          <p:nvPr/>
        </p:nvSpPr>
        <p:spPr bwMode="auto">
          <a:xfrm>
            <a:off x="5215110" y="3931626"/>
            <a:ext cx="2952749" cy="723371"/>
          </a:xfrm>
          <a:prstGeom prst="roundRect">
            <a:avLst>
              <a:gd name="adj" fmla="val 4167"/>
            </a:avLst>
          </a:prstGeom>
          <a:solidFill>
            <a:schemeClr val="bg1"/>
          </a:solidFill>
          <a:ln w="9525" algn="ctr">
            <a:noFill/>
            <a:round/>
            <a:headEnd/>
            <a:tailEnd/>
          </a:ln>
          <a:effectLst/>
          <a:ex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hr-HR" sz="2600" b="0" dirty="0" smtClean="0">
                <a:solidFill>
                  <a:srgbClr val="000000"/>
                </a:solidFill>
                <a:latin typeface="Segoe UI" pitchFamily="34" charset="0"/>
                <a:ea typeface="Segoe UI" pitchFamily="34" charset="0"/>
                <a:cs typeface="Segoe UI" pitchFamily="34" charset="0"/>
              </a:rPr>
              <a:t>Naš DHCP poslužitelj</a:t>
            </a:r>
            <a:endParaRPr lang="en-US" sz="2600" b="0" dirty="0">
              <a:solidFill>
                <a:srgbClr val="000000"/>
              </a:solidFill>
              <a:latin typeface="Segoe UI" pitchFamily="34" charset="0"/>
              <a:ea typeface="Segoe UI" pitchFamily="34" charset="0"/>
              <a:cs typeface="Segoe UI" pitchFamily="34" charset="0"/>
            </a:endParaRPr>
          </a:p>
        </p:txBody>
      </p:sp>
      <p:sp>
        <p:nvSpPr>
          <p:cNvPr id="31" name="AutoShape 4"/>
          <p:cNvSpPr>
            <a:spLocks noChangeArrowheads="1"/>
          </p:cNvSpPr>
          <p:nvPr/>
        </p:nvSpPr>
        <p:spPr bwMode="auto">
          <a:xfrm>
            <a:off x="179511" y="5069827"/>
            <a:ext cx="8819549" cy="1676400"/>
          </a:xfrm>
          <a:prstGeom prst="roundRect">
            <a:avLst>
              <a:gd name="adj" fmla="val 4167"/>
            </a:avLst>
          </a:prstGeom>
          <a:solidFill>
            <a:schemeClr val="bg1"/>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hr-HR" sz="2600" b="0" dirty="0" smtClean="0">
                <a:solidFill>
                  <a:srgbClr val="000000"/>
                </a:solidFill>
                <a:latin typeface="Segoe UI" pitchFamily="34" charset="0"/>
                <a:ea typeface="Segoe UI" pitchFamily="34" charset="0"/>
                <a:cs typeface="Segoe UI" pitchFamily="34" charset="0"/>
              </a:rPr>
              <a:t>Da bi onemogućili ne-autorizirani DHCP poslužitelj da dijeli klijentima IP adrese moramo ga locirati i fizički onemogućiti rad poslužitelja ili DHCP servisa</a:t>
            </a:r>
            <a:endParaRPr lang="en-US" sz="2600" b="0" dirty="0">
              <a:solidFill>
                <a:srgbClr val="000000"/>
              </a:solidFill>
              <a:latin typeface="Segoe UI" pitchFamily="34" charset="0"/>
              <a:ea typeface="Segoe UI" pitchFamily="34" charset="0"/>
              <a:cs typeface="Segoe UI" pitchFamily="34" charset="0"/>
            </a:endParaRPr>
          </a:p>
        </p:txBody>
      </p:sp>
      <p:pic>
        <p:nvPicPr>
          <p:cNvPr id="32" name="Picture 31" descr="invalidate X Mar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84774" y="2773874"/>
            <a:ext cx="524930" cy="639122"/>
          </a:xfrm>
          <a:prstGeom prst="rect">
            <a:avLst/>
          </a:prstGeom>
          <a:solidFill>
            <a:schemeClr val="bg1"/>
          </a:solidFill>
          <a:ln>
            <a:noFill/>
          </a:ln>
          <a:extLst/>
        </p:spPr>
      </p:pic>
      <p:pic>
        <p:nvPicPr>
          <p:cNvPr id="33" name="Picture 32" descr="validate check mark"/>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879604">
            <a:off x="4342636" y="3936550"/>
            <a:ext cx="801975" cy="761133"/>
          </a:xfrm>
          <a:prstGeom prst="rect">
            <a:avLst/>
          </a:prstGeom>
          <a:solidFill>
            <a:schemeClr val="bg1"/>
          </a:solid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f5f293a3-aa46-4e43-895a-aecc6f74add7">
    <p:spTree>
      <p:nvGrpSpPr>
        <p:cNvPr id="1" name=""/>
        <p:cNvGrpSpPr/>
        <p:nvPr/>
      </p:nvGrpSpPr>
      <p:grpSpPr>
        <a:xfrm>
          <a:off x="0" y="0"/>
          <a:ext cx="0" cy="0"/>
          <a:chOff x="0" y="0"/>
          <a:chExt cx="0" cy="0"/>
        </a:xfrm>
      </p:grpSpPr>
      <p:sp>
        <p:nvSpPr>
          <p:cNvPr id="2" name="Title 1"/>
          <p:cNvSpPr>
            <a:spLocks noGrp="1"/>
          </p:cNvSpPr>
          <p:nvPr>
            <p:ph type="title"/>
          </p:nvPr>
        </p:nvSpPr>
        <p:spPr>
          <a:xfrm>
            <a:off x="197985" y="188640"/>
            <a:ext cx="8640762" cy="576734"/>
          </a:xfrm>
        </p:spPr>
        <p:txBody>
          <a:bodyPr/>
          <a:lstStyle/>
          <a:p>
            <a:r>
              <a:rPr lang="hr-HR" dirty="0" smtClean="0"/>
              <a:t>Delegiranje DHCP administracije</a:t>
            </a:r>
            <a:endParaRPr lang="en-IN" dirty="0"/>
          </a:p>
        </p:txBody>
      </p:sp>
      <p:sp>
        <p:nvSpPr>
          <p:cNvPr id="4" name="Content Placeholder 2"/>
          <p:cNvSpPr>
            <a:spLocks noGrp="1"/>
          </p:cNvSpPr>
          <p:nvPr/>
        </p:nvSpPr>
        <p:spPr bwMode="auto">
          <a:xfrm>
            <a:off x="458788" y="16288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hr-HR" dirty="0" smtClean="0"/>
              <a:t>Da bi delegirali administraciju DHCP servisa</a:t>
            </a:r>
            <a:r>
              <a:rPr lang="en-US" dirty="0" smtClean="0"/>
              <a:t>:</a:t>
            </a:r>
            <a:endParaRPr lang="en-US" dirty="0" smtClean="0"/>
          </a:p>
          <a:p>
            <a:r>
              <a:rPr lang="hr-HR" dirty="0" smtClean="0"/>
              <a:t>Ograničimo članstvo</a:t>
            </a:r>
            <a:r>
              <a:rPr lang="en-US" dirty="0" smtClean="0"/>
              <a:t> </a:t>
            </a:r>
            <a:r>
              <a:rPr lang="en-US" dirty="0" smtClean="0"/>
              <a:t>DHCP Administrators </a:t>
            </a:r>
            <a:r>
              <a:rPr lang="hr-HR" dirty="0" smtClean="0"/>
              <a:t>grupe</a:t>
            </a:r>
            <a:endParaRPr lang="en-US" dirty="0" smtClean="0"/>
          </a:p>
          <a:p>
            <a:r>
              <a:rPr lang="hr-HR" dirty="0" smtClean="0"/>
              <a:t>Dodajmo korisnike u </a:t>
            </a:r>
            <a:r>
              <a:rPr lang="en-US" dirty="0" smtClean="0"/>
              <a:t>DHCP </a:t>
            </a:r>
            <a:r>
              <a:rPr lang="en-US" dirty="0" smtClean="0"/>
              <a:t>Users </a:t>
            </a:r>
            <a:r>
              <a:rPr lang="hr-HR" dirty="0" smtClean="0"/>
              <a:t>grupu ako samo trebaju čitati sadržaj DHCP konzole</a:t>
            </a:r>
            <a:endParaRPr lang="en-US" dirty="0" smtClean="0"/>
          </a:p>
          <a:p>
            <a:pPr>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48244856"/>
              </p:ext>
            </p:extLst>
          </p:nvPr>
        </p:nvGraphicFramePr>
        <p:xfrm>
          <a:off x="611560" y="3933056"/>
          <a:ext cx="8067474" cy="2396787"/>
        </p:xfrm>
        <a:graphic>
          <a:graphicData uri="http://schemas.openxmlformats.org/drawingml/2006/table">
            <a:tbl>
              <a:tblPr firstRow="1" bandRow="1">
                <a:tableStyleId>{21E4AEA4-8DFA-4A89-87EB-49C32662AFE0}</a:tableStyleId>
              </a:tblPr>
              <a:tblGrid>
                <a:gridCol w="3177047"/>
                <a:gridCol w="4890427"/>
              </a:tblGrid>
              <a:tr h="566657">
                <a:tc>
                  <a:txBody>
                    <a:bodyPr/>
                    <a:lstStyle/>
                    <a:p>
                      <a:r>
                        <a:rPr lang="hr-HR" sz="2400" dirty="0" smtClean="0">
                          <a:latin typeface="Segoe UI" pitchFamily="34" charset="0"/>
                          <a:ea typeface="Segoe UI" pitchFamily="34" charset="0"/>
                          <a:cs typeface="Segoe UI" pitchFamily="34" charset="0"/>
                        </a:rPr>
                        <a:t>Grupa</a:t>
                      </a:r>
                      <a:endParaRPr lang="en-IN" sz="2400" dirty="0">
                        <a:latin typeface="Segoe UI" pitchFamily="34" charset="0"/>
                        <a:ea typeface="Segoe UI" pitchFamily="34" charset="0"/>
                        <a:cs typeface="Segoe UI" pitchFamily="34" charset="0"/>
                      </a:endParaRPr>
                    </a:p>
                  </a:txBody>
                  <a:tcPr/>
                </a:tc>
                <a:tc>
                  <a:txBody>
                    <a:bodyPr/>
                    <a:lstStyle/>
                    <a:p>
                      <a:r>
                        <a:rPr lang="hr-HR" sz="2400" dirty="0" smtClean="0">
                          <a:latin typeface="Segoe UI" pitchFamily="34" charset="0"/>
                          <a:ea typeface="Segoe UI" pitchFamily="34" charset="0"/>
                          <a:cs typeface="Segoe UI" pitchFamily="34" charset="0"/>
                        </a:rPr>
                        <a:t>Dozvole</a:t>
                      </a:r>
                      <a:endParaRPr lang="en-IN" sz="2400" dirty="0">
                        <a:latin typeface="Segoe UI" pitchFamily="34" charset="0"/>
                        <a:ea typeface="Segoe UI" pitchFamily="34" charset="0"/>
                        <a:cs typeface="Segoe UI" pitchFamily="34" charset="0"/>
                      </a:endParaRPr>
                    </a:p>
                  </a:txBody>
                  <a:tcPr/>
                </a:tc>
              </a:tr>
              <a:tr h="915065">
                <a:tc>
                  <a:txBody>
                    <a:bodyPr/>
                    <a:lstStyle/>
                    <a:p>
                      <a:r>
                        <a:rPr lang="en-US" sz="2400" dirty="0" smtClean="0">
                          <a:latin typeface="Segoe UI" pitchFamily="34" charset="0"/>
                          <a:ea typeface="Segoe UI" pitchFamily="34" charset="0"/>
                          <a:cs typeface="Segoe UI" pitchFamily="34" charset="0"/>
                        </a:rPr>
                        <a:t>DHCP </a:t>
                      </a:r>
                      <a:r>
                        <a:rPr lang="en-US" sz="2400" dirty="0" smtClean="0">
                          <a:latin typeface="Segoe UI" pitchFamily="34" charset="0"/>
                          <a:ea typeface="Segoe UI" pitchFamily="34" charset="0"/>
                          <a:cs typeface="Segoe UI" pitchFamily="34" charset="0"/>
                        </a:rPr>
                        <a:t>Administrators</a:t>
                      </a:r>
                      <a:endParaRPr lang="en-IN" sz="2400" dirty="0">
                        <a:latin typeface="Segoe UI" pitchFamily="34" charset="0"/>
                        <a:ea typeface="Segoe UI" pitchFamily="34" charset="0"/>
                        <a:cs typeface="Segoe UI" pitchFamily="34" charset="0"/>
                      </a:endParaRPr>
                    </a:p>
                  </a:txBody>
                  <a:tcPr/>
                </a:tc>
                <a:tc>
                  <a:txBody>
                    <a:bodyPr/>
                    <a:lstStyle/>
                    <a:p>
                      <a:r>
                        <a:rPr lang="hr-HR" sz="2400" dirty="0" smtClean="0">
                          <a:latin typeface="Segoe UI" pitchFamily="34" charset="0"/>
                          <a:ea typeface="Segoe UI" pitchFamily="34" charset="0"/>
                          <a:cs typeface="Segoe UI" pitchFamily="34" charset="0"/>
                        </a:rPr>
                        <a:t>Može čitati i modificirati podatke pomoću DHCP konzole</a:t>
                      </a:r>
                      <a:endParaRPr lang="en-IN" sz="2400" dirty="0">
                        <a:latin typeface="Segoe UI" pitchFamily="34" charset="0"/>
                        <a:ea typeface="Segoe UI" pitchFamily="34" charset="0"/>
                        <a:cs typeface="Segoe UI" pitchFamily="34" charset="0"/>
                      </a:endParaRPr>
                    </a:p>
                  </a:txBody>
                  <a:tcPr/>
                </a:tc>
              </a:tr>
              <a:tr h="915065">
                <a:tc>
                  <a:txBody>
                    <a:bodyPr/>
                    <a:lstStyle/>
                    <a:p>
                      <a:r>
                        <a:rPr lang="en-US" sz="2400" dirty="0" smtClean="0">
                          <a:latin typeface="Segoe UI" pitchFamily="34" charset="0"/>
                          <a:ea typeface="Segoe UI" pitchFamily="34" charset="0"/>
                          <a:cs typeface="Segoe UI" pitchFamily="34" charset="0"/>
                        </a:rPr>
                        <a:t>DHCP</a:t>
                      </a:r>
                      <a:r>
                        <a:rPr lang="en-US" sz="2400" baseline="0" dirty="0" smtClean="0">
                          <a:latin typeface="Segoe UI" pitchFamily="34" charset="0"/>
                          <a:ea typeface="Segoe UI" pitchFamily="34" charset="0"/>
                          <a:cs typeface="Segoe UI" pitchFamily="34" charset="0"/>
                        </a:rPr>
                        <a:t> </a:t>
                      </a:r>
                      <a:r>
                        <a:rPr lang="en-US" sz="2400" baseline="0" dirty="0" smtClean="0">
                          <a:latin typeface="Segoe UI" pitchFamily="34" charset="0"/>
                          <a:ea typeface="Segoe UI" pitchFamily="34" charset="0"/>
                          <a:cs typeface="Segoe UI" pitchFamily="34" charset="0"/>
                        </a:rPr>
                        <a:t>Users</a:t>
                      </a:r>
                      <a:endParaRPr lang="en-IN" sz="2400" dirty="0">
                        <a:latin typeface="Segoe UI" pitchFamily="34" charset="0"/>
                        <a:ea typeface="Segoe UI" pitchFamily="34" charset="0"/>
                        <a:cs typeface="Segoe UI" pitchFamily="34" charset="0"/>
                      </a:endParaRPr>
                    </a:p>
                  </a:txBody>
                  <a:tcPr/>
                </a:tc>
                <a:tc>
                  <a:txBody>
                    <a:bodyPr/>
                    <a:lstStyle/>
                    <a:p>
                      <a:r>
                        <a:rPr lang="hr-HR" sz="2400" dirty="0" smtClean="0">
                          <a:latin typeface="Segoe UI" pitchFamily="34" charset="0"/>
                          <a:ea typeface="Segoe UI" pitchFamily="34" charset="0"/>
                          <a:cs typeface="Segoe UI" pitchFamily="34" charset="0"/>
                        </a:rPr>
                        <a:t>Može čitati podatke pomoću DHCP konzole</a:t>
                      </a:r>
                      <a:endParaRPr lang="en-IN" sz="2400" dirty="0">
                        <a:latin typeface="Segoe UI" pitchFamily="34" charset="0"/>
                        <a:ea typeface="Segoe UI" pitchFamily="34" charset="0"/>
                        <a:cs typeface="Segoe UI"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8b2ab659-43b3-4168-8275-7061fd15b76c">
    <p:spTree>
      <p:nvGrpSpPr>
        <p:cNvPr id="1" name=""/>
        <p:cNvGrpSpPr/>
        <p:nvPr/>
      </p:nvGrpSpPr>
      <p:grpSpPr>
        <a:xfrm>
          <a:off x="0" y="0"/>
          <a:ext cx="0" cy="0"/>
          <a:chOff x="0" y="0"/>
          <a:chExt cx="0" cy="0"/>
        </a:xfrm>
      </p:grpSpPr>
      <p:sp>
        <p:nvSpPr>
          <p:cNvPr id="2" name="Title 1"/>
          <p:cNvSpPr>
            <a:spLocks noGrp="1"/>
          </p:cNvSpPr>
          <p:nvPr>
            <p:ph type="title"/>
          </p:nvPr>
        </p:nvSpPr>
        <p:spPr>
          <a:xfrm>
            <a:off x="324034" y="207765"/>
            <a:ext cx="8640762" cy="648742"/>
          </a:xfrm>
        </p:spPr>
        <p:txBody>
          <a:bodyPr/>
          <a:lstStyle/>
          <a:p>
            <a:r>
              <a:rPr lang="en-IN" dirty="0" smtClean="0"/>
              <a:t>DHCP </a:t>
            </a:r>
            <a:r>
              <a:rPr lang="en-IN" dirty="0" err="1" smtClean="0"/>
              <a:t>Statisti</a:t>
            </a:r>
            <a:r>
              <a:rPr lang="hr-HR" dirty="0" smtClean="0"/>
              <a:t>ka</a:t>
            </a:r>
            <a:endParaRPr lang="en-IN" dirty="0"/>
          </a:p>
        </p:txBody>
      </p:sp>
      <p:sp>
        <p:nvSpPr>
          <p:cNvPr id="4" name="AutoShape 4"/>
          <p:cNvSpPr>
            <a:spLocks noChangeArrowheads="1"/>
          </p:cNvSpPr>
          <p:nvPr/>
        </p:nvSpPr>
        <p:spPr bwMode="auto">
          <a:xfrm>
            <a:off x="812190" y="1148310"/>
            <a:ext cx="7664450" cy="672139"/>
          </a:xfrm>
          <a:prstGeom prst="roundRect">
            <a:avLst>
              <a:gd name="adj" fmla="val 2972"/>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defRPr/>
            </a:pPr>
            <a:r>
              <a:rPr lang="en-US" sz="2400" b="0" dirty="0">
                <a:latin typeface="Segoe UI" pitchFamily="34" charset="0"/>
                <a:ea typeface="Segoe UI" pitchFamily="34" charset="0"/>
                <a:cs typeface="Segoe UI" pitchFamily="34" charset="0"/>
              </a:rPr>
              <a:t>DHCP </a:t>
            </a:r>
            <a:r>
              <a:rPr lang="hr-HR" sz="2400" b="0" dirty="0" smtClean="0">
                <a:latin typeface="Segoe UI" pitchFamily="34" charset="0"/>
                <a:ea typeface="Segoe UI" pitchFamily="34" charset="0"/>
                <a:cs typeface="Segoe UI" pitchFamily="34" charset="0"/>
              </a:rPr>
              <a:t>statistika se prikuplja i prikazuje na razini raspona IP adresa ili na razini cijelog poslužitelja</a:t>
            </a:r>
            <a:endParaRPr lang="en-US" sz="2400" b="0" dirty="0">
              <a:latin typeface="Segoe UI" pitchFamily="34" charset="0"/>
              <a:ea typeface="Segoe UI" pitchFamily="34" charset="0"/>
              <a:cs typeface="Segoe UI" pitchFamily="34" charset="0"/>
            </a:endParaRPr>
          </a:p>
        </p:txBody>
      </p:sp>
      <p:sp>
        <p:nvSpPr>
          <p:cNvPr id="5" name="Freeform 4"/>
          <p:cNvSpPr>
            <a:spLocks/>
          </p:cNvSpPr>
          <p:nvPr/>
        </p:nvSpPr>
        <p:spPr bwMode="auto">
          <a:xfrm>
            <a:off x="2279125" y="2563507"/>
            <a:ext cx="1493837" cy="2970212"/>
          </a:xfrm>
          <a:custGeom>
            <a:avLst/>
            <a:gdLst>
              <a:gd name="T0" fmla="*/ 0 w 1104"/>
              <a:gd name="T1" fmla="*/ 2147483647 h 1872"/>
              <a:gd name="T2" fmla="*/ 2147483647 w 1104"/>
              <a:gd name="T3" fmla="*/ 0 h 1872"/>
              <a:gd name="T4" fmla="*/ 2147483647 w 1104"/>
              <a:gd name="T5" fmla="*/ 2147483647 h 1872"/>
              <a:gd name="T6" fmla="*/ 0 w 1104"/>
              <a:gd name="T7" fmla="*/ 2147483647 h 1872"/>
              <a:gd name="T8" fmla="*/ 0 60000 65536"/>
              <a:gd name="T9" fmla="*/ 0 60000 65536"/>
              <a:gd name="T10" fmla="*/ 0 60000 65536"/>
              <a:gd name="T11" fmla="*/ 0 60000 65536"/>
              <a:gd name="T12" fmla="*/ 0 w 1104"/>
              <a:gd name="T13" fmla="*/ 0 h 1872"/>
              <a:gd name="T14" fmla="*/ 1104 w 1104"/>
              <a:gd name="T15" fmla="*/ 1872 h 1872"/>
            </a:gdLst>
            <a:ahLst/>
            <a:cxnLst>
              <a:cxn ang="T8">
                <a:pos x="T0" y="T1"/>
              </a:cxn>
              <a:cxn ang="T9">
                <a:pos x="T2" y="T3"/>
              </a:cxn>
              <a:cxn ang="T10">
                <a:pos x="T4" y="T5"/>
              </a:cxn>
              <a:cxn ang="T11">
                <a:pos x="T6" y="T7"/>
              </a:cxn>
            </a:cxnLst>
            <a:rect l="T12" t="T13" r="T14" b="T15"/>
            <a:pathLst>
              <a:path w="1104" h="1872">
                <a:moveTo>
                  <a:pt x="0" y="1872"/>
                </a:moveTo>
                <a:lnTo>
                  <a:pt x="1104" y="0"/>
                </a:lnTo>
                <a:lnTo>
                  <a:pt x="1104" y="1824"/>
                </a:lnTo>
                <a:lnTo>
                  <a:pt x="0" y="1872"/>
                </a:lnTo>
                <a:close/>
              </a:path>
            </a:pathLst>
          </a:custGeom>
          <a:noFill/>
          <a:ln>
            <a:noFill/>
          </a:ln>
          <a:effectLs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latin typeface="Segoe UI" pitchFamily="34" charset="0"/>
              <a:ea typeface="Segoe UI" pitchFamily="34" charset="0"/>
              <a:cs typeface="Segoe UI" pitchFamily="34" charset="0"/>
            </a:endParaRPr>
          </a:p>
        </p:txBody>
      </p:sp>
      <p:pic>
        <p:nvPicPr>
          <p:cNvPr id="6" name="Picture 5"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827" y="3653116"/>
            <a:ext cx="1697037" cy="1997075"/>
          </a:xfrm>
          <a:prstGeom prst="rect">
            <a:avLst/>
          </a:prstGeom>
          <a:noFill/>
          <a:ln>
            <a:noFill/>
          </a:ln>
          <a:effectLst/>
          <a:extLst/>
        </p:spPr>
      </p:pic>
      <p:sp>
        <p:nvSpPr>
          <p:cNvPr id="7" name="AutoShape 7"/>
          <p:cNvSpPr>
            <a:spLocks noChangeArrowheads="1"/>
          </p:cNvSpPr>
          <p:nvPr/>
        </p:nvSpPr>
        <p:spPr bwMode="auto">
          <a:xfrm>
            <a:off x="505828" y="2953808"/>
            <a:ext cx="1473884" cy="699308"/>
          </a:xfrm>
          <a:prstGeom prst="roundRect">
            <a:avLst>
              <a:gd name="adj" fmla="val 4167"/>
            </a:avLst>
          </a:prstGeom>
          <a:noFill/>
          <a:ln w="9525">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400" b="0" dirty="0">
                <a:latin typeface="Segoe UI" pitchFamily="34" charset="0"/>
                <a:ea typeface="Segoe UI" pitchFamily="34" charset="0"/>
                <a:cs typeface="Segoe UI" pitchFamily="34" charset="0"/>
              </a:rPr>
              <a:t>DHCP </a:t>
            </a:r>
            <a:r>
              <a:rPr lang="hr-HR" sz="2400" b="0" dirty="0" smtClean="0">
                <a:latin typeface="Segoe UI" pitchFamily="34" charset="0"/>
                <a:ea typeface="Segoe UI" pitchFamily="34" charset="0"/>
                <a:cs typeface="Segoe UI" pitchFamily="34" charset="0"/>
              </a:rPr>
              <a:t>poslužitelj</a:t>
            </a:r>
            <a:endParaRPr lang="en-US" sz="2400" b="0" dirty="0">
              <a:latin typeface="Segoe UI" pitchFamily="34" charset="0"/>
              <a:ea typeface="Segoe UI" pitchFamily="34" charset="0"/>
              <a:cs typeface="Segoe UI" pitchFamily="34" charset="0"/>
            </a:endParaRPr>
          </a:p>
        </p:txBody>
      </p:sp>
      <p:pic>
        <p:nvPicPr>
          <p:cNvPr id="8" name="Picture 7" descr="Server Statistics window"/>
          <p:cNvPicPr>
            <a:picLocks noGrp="1" noChangeAspect="1" noChangeArrowheads="1"/>
          </p:cNvPicPr>
          <p:nvPr/>
        </p:nvPicPr>
        <p:blipFill rotWithShape="1">
          <a:blip r:embed="rId4" cstate="print"/>
          <a:srcRect l="3063" t="10555" r="19011" b="16126"/>
          <a:stretch/>
        </p:blipFill>
        <p:spPr bwMode="auto">
          <a:xfrm>
            <a:off x="2493620" y="2112252"/>
            <a:ext cx="6650380" cy="4741742"/>
          </a:xfrm>
          <a:prstGeom prst="rect">
            <a:avLst/>
          </a:prstGeom>
          <a:noFill/>
          <a:ln w="41275">
            <a:solidFill>
              <a:srgbClr val="79E9EF"/>
            </a:solid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b718a2f3-06a0-4624-b272-6c70a1420a5d">
    <p:spTree>
      <p:nvGrpSpPr>
        <p:cNvPr id="1" name=""/>
        <p:cNvGrpSpPr/>
        <p:nvPr/>
      </p:nvGrpSpPr>
      <p:grpSpPr>
        <a:xfrm>
          <a:off x="0" y="0"/>
          <a:ext cx="0" cy="0"/>
          <a:chOff x="0" y="0"/>
          <a:chExt cx="0" cy="0"/>
        </a:xfrm>
      </p:grpSpPr>
      <p:sp>
        <p:nvSpPr>
          <p:cNvPr id="2" name="Title 1"/>
          <p:cNvSpPr>
            <a:spLocks noGrp="1"/>
          </p:cNvSpPr>
          <p:nvPr>
            <p:ph type="title"/>
          </p:nvPr>
        </p:nvSpPr>
        <p:spPr>
          <a:xfrm>
            <a:off x="184254" y="-340882"/>
            <a:ext cx="8640762" cy="1112838"/>
          </a:xfrm>
        </p:spPr>
        <p:txBody>
          <a:bodyPr/>
          <a:lstStyle/>
          <a:p>
            <a:r>
              <a:rPr lang="en-IN" dirty="0" smtClean="0"/>
              <a:t>DHCP Audit </a:t>
            </a:r>
            <a:r>
              <a:rPr lang="hr-HR" dirty="0" smtClean="0"/>
              <a:t>Logovi</a:t>
            </a:r>
            <a:endParaRPr lang="en-IN" dirty="0"/>
          </a:p>
        </p:txBody>
      </p:sp>
      <p:pic>
        <p:nvPicPr>
          <p:cNvPr id="4" name="Windows Explorer screen shot" descr="This illustration shows screenshots of two windows. The first is a Windows Explorer window, opened to the path C:\Windows\System32\dhcp; there is a red circle around the file name DhcpSrvLog Mon. The second window shows the content of the DhcpSrvLog Mon log file, which is opened in Notepad."/>
          <p:cNvPicPr>
            <a:picLocks noGrp="1" noChangeAspect="1" noChangeArrowheads="1"/>
          </p:cNvPicPr>
          <p:nvPr/>
        </p:nvPicPr>
        <p:blipFill>
          <a:blip r:embed="rId3" cstate="print"/>
          <a:srcRect/>
          <a:stretch>
            <a:fillRect/>
          </a:stretch>
        </p:blipFill>
        <p:spPr bwMode="auto">
          <a:xfrm>
            <a:off x="0" y="980728"/>
            <a:ext cx="6191154" cy="3890921"/>
          </a:xfrm>
          <a:prstGeom prst="rect">
            <a:avLst/>
          </a:prstGeom>
          <a:noFill/>
          <a:ln w="9525">
            <a:noFill/>
            <a:miter lim="800000"/>
            <a:headEnd/>
            <a:tailEnd/>
          </a:ln>
        </p:spPr>
      </p:pic>
      <p:grpSp>
        <p:nvGrpSpPr>
          <p:cNvPr id="5" name="alttext here   red oval and line" descr="This slide shows screenshots of two windows. The first is a Windows Explorer window, opened to the path C:\Windows\System32\dhcp; there is a red circle around the file name DhcpSrvLog Mon. The second window shows the content of the DhcpSrvLog Mon log file, which is opened in Notepad."/>
          <p:cNvGrpSpPr>
            <a:grpSpLocks/>
          </p:cNvGrpSpPr>
          <p:nvPr/>
        </p:nvGrpSpPr>
        <p:grpSpPr bwMode="auto">
          <a:xfrm>
            <a:off x="1416108" y="2501532"/>
            <a:ext cx="1961033" cy="287500"/>
            <a:chOff x="930" y="2623"/>
            <a:chExt cx="1260" cy="115"/>
          </a:xfrm>
          <a:noFill/>
        </p:grpSpPr>
        <p:sp>
          <p:nvSpPr>
            <p:cNvPr id="6" name="Oval 5" descr="red circle around the file name "/>
            <p:cNvSpPr>
              <a:spLocks noChangeArrowheads="1"/>
            </p:cNvSpPr>
            <p:nvPr/>
          </p:nvSpPr>
          <p:spPr bwMode="auto">
            <a:xfrm>
              <a:off x="930" y="2623"/>
              <a:ext cx="864" cy="115"/>
            </a:xfrm>
            <a:prstGeom prst="ellipse">
              <a:avLst/>
            </a:prstGeom>
            <a:grpFill/>
            <a:ln w="38100" algn="ctr">
              <a:solidFill>
                <a:srgbClr val="CC0000"/>
              </a:solidFill>
              <a:round/>
              <a:headEnd/>
              <a:tailEnd/>
            </a:ln>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 name="Line 9"/>
            <p:cNvSpPr>
              <a:spLocks noChangeShapeType="1"/>
            </p:cNvSpPr>
            <p:nvPr/>
          </p:nvSpPr>
          <p:spPr bwMode="auto">
            <a:xfrm>
              <a:off x="1782" y="2685"/>
              <a:ext cx="408" cy="3"/>
            </a:xfrm>
            <a:prstGeom prst="line">
              <a:avLst/>
            </a:prstGeom>
            <a:grpFill/>
            <a:ln w="38100">
              <a:solidFill>
                <a:srgbClr val="CC0000"/>
              </a:solidFill>
              <a:round/>
              <a:headEnd/>
              <a:tailEnd/>
            </a:ln>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pic>
        <p:nvPicPr>
          <p:cNvPr id="8" name="DhcpSrvLog-Mon screenshot" descr="&quot;&quot;"/>
          <p:cNvPicPr>
            <a:picLocks noChangeAspect="1" noChangeArrowheads="1"/>
          </p:cNvPicPr>
          <p:nvPr/>
        </p:nvPicPr>
        <p:blipFill>
          <a:blip r:embed="rId4" cstate="print"/>
          <a:srcRect/>
          <a:stretch>
            <a:fillRect/>
          </a:stretch>
        </p:blipFill>
        <p:spPr bwMode="auto">
          <a:xfrm>
            <a:off x="3059640" y="2177722"/>
            <a:ext cx="6031550" cy="4680278"/>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cf01fdd4-4c33-43fc-8bd5-ee8243e3df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Najčešći DHCP problemi</a:t>
            </a:r>
            <a:endParaRPr lang="en-IN" dirty="0"/>
          </a:p>
        </p:txBody>
      </p:sp>
      <p:sp>
        <p:nvSpPr>
          <p:cNvPr id="4" name="Rounded Rectangle 3"/>
          <p:cNvSpPr>
            <a:spLocks noChangeArrowheads="1"/>
          </p:cNvSpPr>
          <p:nvPr/>
        </p:nvSpPr>
        <p:spPr bwMode="auto">
          <a:xfrm>
            <a:off x="344488" y="1074738"/>
            <a:ext cx="7766050" cy="355600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endParaRPr lang="en-US" sz="28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539552" y="2187576"/>
            <a:ext cx="7388225" cy="4857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hr-HR" sz="2600" b="0" dirty="0" smtClean="0">
                <a:latin typeface="Segoe UI" pitchFamily="34" charset="0"/>
                <a:ea typeface="Segoe UI" pitchFamily="34" charset="0"/>
                <a:cs typeface="Segoe UI" pitchFamily="34" charset="0"/>
              </a:rPr>
              <a:t>Konflikti IP adresa</a:t>
            </a:r>
            <a:endParaRPr lang="en-US" sz="2600" b="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539552" y="2797176"/>
            <a:ext cx="7388225" cy="4857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hr-HR" sz="2600" b="0" dirty="0" smtClean="0">
                <a:latin typeface="Segoe UI" pitchFamily="34" charset="0"/>
                <a:ea typeface="Segoe UI" pitchFamily="34" charset="0"/>
                <a:cs typeface="Segoe UI" pitchFamily="34" charset="0"/>
              </a:rPr>
              <a:t>Nemogućnost dobivanja</a:t>
            </a:r>
            <a:r>
              <a:rPr lang="hr-HR" sz="2600" b="0" dirty="0" smtClean="0">
                <a:latin typeface="Segoe UI" pitchFamily="34" charset="0"/>
                <a:ea typeface="Segoe UI" pitchFamily="34" charset="0"/>
                <a:cs typeface="Segoe UI" pitchFamily="34" charset="0"/>
              </a:rPr>
              <a:t> IP adrese od </a:t>
            </a:r>
            <a:r>
              <a:rPr lang="en-US" sz="2600" b="0" dirty="0" smtClean="0">
                <a:latin typeface="Segoe UI" pitchFamily="34" charset="0"/>
                <a:ea typeface="Segoe UI" pitchFamily="34" charset="0"/>
                <a:cs typeface="Segoe UI" pitchFamily="34" charset="0"/>
              </a:rPr>
              <a:t>DHCP </a:t>
            </a:r>
            <a:r>
              <a:rPr lang="hr-HR" sz="2600" b="0" dirty="0" smtClean="0">
                <a:latin typeface="Segoe UI" pitchFamily="34" charset="0"/>
                <a:ea typeface="Segoe UI" pitchFamily="34" charset="0"/>
                <a:cs typeface="Segoe UI" pitchFamily="34" charset="0"/>
              </a:rPr>
              <a:t>poslužitelja</a:t>
            </a:r>
            <a:endParaRPr lang="en-US" sz="2600" b="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539552" y="3403601"/>
            <a:ext cx="7388225" cy="4857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hr-HR" sz="2600" b="0" dirty="0" smtClean="0">
                <a:latin typeface="Segoe UI" pitchFamily="34" charset="0"/>
                <a:ea typeface="Segoe UI" pitchFamily="34" charset="0"/>
                <a:cs typeface="Segoe UI" pitchFamily="34" charset="0"/>
              </a:rPr>
              <a:t>Adresa dodijeljena iz krivog raspona</a:t>
            </a:r>
            <a:endParaRPr lang="en-US" sz="2600" b="0" dirty="0">
              <a:latin typeface="Segoe UI" pitchFamily="34" charset="0"/>
              <a:ea typeface="Segoe UI" pitchFamily="34" charset="0"/>
              <a:cs typeface="Segoe UI" pitchFamily="34" charset="0"/>
            </a:endParaRPr>
          </a:p>
        </p:txBody>
      </p:sp>
      <p:sp>
        <p:nvSpPr>
          <p:cNvPr id="8" name="Rounded Rectangle 7"/>
          <p:cNvSpPr>
            <a:spLocks noChangeArrowheads="1"/>
          </p:cNvSpPr>
          <p:nvPr/>
        </p:nvSpPr>
        <p:spPr bwMode="auto">
          <a:xfrm>
            <a:off x="536377" y="4002089"/>
            <a:ext cx="7388225" cy="4857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600" b="0" dirty="0">
                <a:latin typeface="Segoe UI" pitchFamily="34" charset="0"/>
                <a:ea typeface="Segoe UI" pitchFamily="34" charset="0"/>
                <a:cs typeface="Segoe UI" pitchFamily="34" charset="0"/>
              </a:rPr>
              <a:t>DHCP </a:t>
            </a:r>
            <a:r>
              <a:rPr lang="hr-HR" sz="2600" b="0" dirty="0" smtClean="0">
                <a:latin typeface="Segoe UI" pitchFamily="34" charset="0"/>
                <a:ea typeface="Segoe UI" pitchFamily="34" charset="0"/>
                <a:cs typeface="Segoe UI" pitchFamily="34" charset="0"/>
              </a:rPr>
              <a:t>baza je korumpirana ili oštećena</a:t>
            </a:r>
            <a:endParaRPr lang="en-US" sz="2600" b="0" dirty="0">
              <a:latin typeface="Segoe UI" pitchFamily="34" charset="0"/>
              <a:ea typeface="Segoe UI" pitchFamily="34" charset="0"/>
              <a:cs typeface="Segoe UI" pitchFamily="34" charset="0"/>
            </a:endParaRPr>
          </a:p>
        </p:txBody>
      </p:sp>
      <p:sp>
        <p:nvSpPr>
          <p:cNvPr id="9" name="Rounded Rectangle 8"/>
          <p:cNvSpPr>
            <a:spLocks noChangeArrowheads="1"/>
          </p:cNvSpPr>
          <p:nvPr/>
        </p:nvSpPr>
        <p:spPr bwMode="auto">
          <a:xfrm>
            <a:off x="549077" y="4598989"/>
            <a:ext cx="7388225" cy="4857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600" b="0" dirty="0">
                <a:latin typeface="Segoe UI" pitchFamily="34" charset="0"/>
                <a:ea typeface="Segoe UI" pitchFamily="34" charset="0"/>
                <a:cs typeface="Segoe UI" pitchFamily="34" charset="0"/>
              </a:rPr>
              <a:t>DHCP </a:t>
            </a:r>
            <a:r>
              <a:rPr lang="hr-HR" sz="2600" b="0" dirty="0" smtClean="0">
                <a:latin typeface="Segoe UI" pitchFamily="34" charset="0"/>
                <a:ea typeface="Segoe UI" pitchFamily="34" charset="0"/>
                <a:cs typeface="Segoe UI" pitchFamily="34" charset="0"/>
              </a:rPr>
              <a:t>server je ostao bez slobodnih IP adresa</a:t>
            </a:r>
            <a:endParaRPr lang="en-US" sz="2600" b="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Instalacija DHCP uloge</a:t>
            </a:r>
            <a:endParaRPr lang="en-IN" dirty="0"/>
          </a:p>
        </p:txBody>
      </p:sp>
      <p:sp>
        <p:nvSpPr>
          <p:cNvPr id="3" name="Text Placeholder 2"/>
          <p:cNvSpPr>
            <a:spLocks noGrp="1"/>
          </p:cNvSpPr>
          <p:nvPr>
            <p:ph type="body" idx="1"/>
          </p:nvPr>
        </p:nvSpPr>
        <p:spPr/>
        <p:txBody>
          <a:bodyPr/>
          <a:lstStyle/>
          <a:p>
            <a:r>
              <a:rPr lang="hr-HR" dirty="0" smtClean="0"/>
              <a:t>Prednosti korištenja DHCP-a</a:t>
            </a:r>
            <a:r>
              <a:rPr lang="en-IN" dirty="0" smtClean="0"/>
              <a:t>
</a:t>
            </a:r>
            <a:r>
              <a:rPr lang="hr-HR" dirty="0" smtClean="0"/>
              <a:t>Kako DHCP dodjeljuje IP adrese</a:t>
            </a:r>
            <a:r>
              <a:rPr lang="en-IN" dirty="0" smtClean="0"/>
              <a:t>
DHCP Lease Generation
DHCP Lease Renewal
DHCP Relay Agent
DHCP </a:t>
            </a:r>
            <a:r>
              <a:rPr lang="hr-HR" dirty="0" smtClean="0"/>
              <a:t>autorizacija</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5" name="Rectangle 4"/>
          <p:cNvSpPr/>
          <p:nvPr/>
        </p:nvSpPr>
        <p:spPr>
          <a:xfrm>
            <a:off x="1928794" y="1714488"/>
            <a:ext cx="5000660" cy="4508927"/>
          </a:xfrm>
          <a:prstGeom prst="rect">
            <a:avLst/>
          </a:prstGeom>
          <a:noFill/>
        </p:spPr>
        <p:txBody>
          <a:bodyPr wrap="square" lIns="91440" tIns="45720" rIns="91440" bIns="45720">
            <a:spAutoFit/>
          </a:bodyPr>
          <a:lstStyle/>
          <a:p>
            <a:pPr algn="ctr"/>
            <a:r>
              <a:rPr lang="hr-HR" sz="287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t>
            </a:r>
            <a:endParaRPr lang="hr-HR" sz="287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50565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a:xfrm>
            <a:off x="251619" y="260648"/>
            <a:ext cx="8640762" cy="432718"/>
          </a:xfrm>
        </p:spPr>
        <p:txBody>
          <a:bodyPr/>
          <a:lstStyle/>
          <a:p>
            <a:r>
              <a:rPr lang="hr-HR" dirty="0"/>
              <a:t>Prednosti korištenja DHCP-a</a:t>
            </a:r>
            <a:endParaRPr lang="en-IN" dirty="0"/>
          </a:p>
        </p:txBody>
      </p:sp>
      <p:sp>
        <p:nvSpPr>
          <p:cNvPr id="4" name="TextBox 7"/>
          <p:cNvSpPr txBox="1"/>
          <p:nvPr/>
        </p:nvSpPr>
        <p:spPr>
          <a:xfrm>
            <a:off x="449705" y="1002780"/>
            <a:ext cx="8244590" cy="76944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dirty="0">
                <a:latin typeface="Segoe UI" pitchFamily="34" charset="0"/>
                <a:ea typeface="Segoe UI" pitchFamily="34" charset="0"/>
                <a:cs typeface="Segoe UI" pitchFamily="34" charset="0"/>
              </a:rPr>
              <a:t>DHCP </a:t>
            </a:r>
            <a:r>
              <a:rPr lang="hr-HR" sz="2200" dirty="0" smtClean="0">
                <a:latin typeface="Segoe UI" pitchFamily="34" charset="0"/>
                <a:ea typeface="Segoe UI" pitchFamily="34" charset="0"/>
                <a:cs typeface="Segoe UI" pitchFamily="34" charset="0"/>
              </a:rPr>
              <a:t>smanjuje </a:t>
            </a:r>
            <a:r>
              <a:rPr lang="en-US" sz="2200" dirty="0" err="1" smtClean="0">
                <a:latin typeface="Segoe UI" pitchFamily="34" charset="0"/>
                <a:ea typeface="Segoe UI" pitchFamily="34" charset="0"/>
                <a:cs typeface="Segoe UI" pitchFamily="34" charset="0"/>
              </a:rPr>
              <a:t>administraciju</a:t>
            </a:r>
            <a:r>
              <a:rPr lang="en-US" sz="2200" dirty="0" smtClean="0">
                <a:latin typeface="Segoe UI" pitchFamily="34" charset="0"/>
                <a:ea typeface="Segoe UI" pitchFamily="34" charset="0"/>
                <a:cs typeface="Segoe UI" pitchFamily="34" charset="0"/>
              </a:rPr>
              <a:t> </a:t>
            </a:r>
            <a:r>
              <a:rPr lang="en-US" sz="2200" dirty="0" err="1">
                <a:latin typeface="Segoe UI" pitchFamily="34" charset="0"/>
                <a:ea typeface="Segoe UI" pitchFamily="34" charset="0"/>
                <a:cs typeface="Segoe UI" pitchFamily="34" charset="0"/>
              </a:rPr>
              <a:t>korištenjem</a:t>
            </a:r>
            <a:r>
              <a:rPr lang="en-US" sz="2200" dirty="0">
                <a:latin typeface="Segoe UI" pitchFamily="34" charset="0"/>
                <a:ea typeface="Segoe UI" pitchFamily="34" charset="0"/>
                <a:cs typeface="Segoe UI" pitchFamily="34" charset="0"/>
              </a:rPr>
              <a:t> </a:t>
            </a:r>
            <a:r>
              <a:rPr lang="en-US" sz="2200" dirty="0" err="1">
                <a:latin typeface="Segoe UI" pitchFamily="34" charset="0"/>
                <a:ea typeface="Segoe UI" pitchFamily="34" charset="0"/>
                <a:cs typeface="Segoe UI" pitchFamily="34" charset="0"/>
              </a:rPr>
              <a:t>automatskih</a:t>
            </a:r>
            <a:r>
              <a:rPr lang="en-US" sz="2200" dirty="0">
                <a:latin typeface="Segoe UI" pitchFamily="34" charset="0"/>
                <a:ea typeface="Segoe UI" pitchFamily="34" charset="0"/>
                <a:cs typeface="Segoe UI" pitchFamily="34" charset="0"/>
              </a:rPr>
              <a:t> TCP/IP </a:t>
            </a:r>
            <a:r>
              <a:rPr lang="en-US" sz="2200" dirty="0" err="1">
                <a:latin typeface="Segoe UI" pitchFamily="34" charset="0"/>
                <a:ea typeface="Segoe UI" pitchFamily="34" charset="0"/>
                <a:cs typeface="Segoe UI" pitchFamily="34" charset="0"/>
              </a:rPr>
              <a:t>postavki</a:t>
            </a:r>
            <a:endParaRPr lang="en-US" sz="2200" dirty="0">
              <a:latin typeface="Segoe UI" pitchFamily="34" charset="0"/>
              <a:ea typeface="Segoe UI" pitchFamily="34" charset="0"/>
              <a:cs typeface="Segoe UI" pitchFamily="34" charset="0"/>
            </a:endParaRPr>
          </a:p>
        </p:txBody>
      </p:sp>
      <p:graphicFrame>
        <p:nvGraphicFramePr>
          <p:cNvPr id="5" name="Group 38"/>
          <p:cNvGraphicFramePr>
            <a:graphicFrameLocks/>
          </p:cNvGraphicFramePr>
          <p:nvPr>
            <p:extLst>
              <p:ext uri="{D42A27DB-BD31-4B8C-83A1-F6EECF244321}">
                <p14:modId xmlns:p14="http://schemas.microsoft.com/office/powerpoint/2010/main" val="605251061"/>
              </p:ext>
            </p:extLst>
          </p:nvPr>
        </p:nvGraphicFramePr>
        <p:xfrm>
          <a:off x="3593" y="1772221"/>
          <a:ext cx="9140406" cy="4854516"/>
        </p:xfrm>
        <a:graphic>
          <a:graphicData uri="http://schemas.openxmlformats.org/drawingml/2006/table">
            <a:tbl>
              <a:tblPr>
                <a:tableStyleId>{21E4AEA4-8DFA-4A89-87EB-49C32662AFE0}</a:tableStyleId>
              </a:tblPr>
              <a:tblGrid>
                <a:gridCol w="4570203"/>
                <a:gridCol w="4570203"/>
              </a:tblGrid>
              <a:tr h="721372">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lang="en-US" sz="2000" b="1" dirty="0" err="1" smtClean="0">
                          <a:solidFill>
                            <a:schemeClr val="tx1"/>
                          </a:solidFill>
                          <a:latin typeface="Segoe UI" pitchFamily="34" charset="0"/>
                          <a:ea typeface="Segoe UI" pitchFamily="34" charset="0"/>
                          <a:cs typeface="Segoe UI" pitchFamily="34" charset="0"/>
                        </a:rPr>
                        <a:t>Automatska</a:t>
                      </a:r>
                      <a:r>
                        <a:rPr lang="en-US" sz="2000" b="1" dirty="0" smtClean="0">
                          <a:solidFill>
                            <a:schemeClr val="tx1"/>
                          </a:solidFill>
                          <a:latin typeface="Segoe UI" pitchFamily="34" charset="0"/>
                          <a:ea typeface="Segoe UI" pitchFamily="34" charset="0"/>
                          <a:cs typeface="Segoe UI" pitchFamily="34" charset="0"/>
                        </a:rPr>
                        <a:t> TCP/IP </a:t>
                      </a:r>
                      <a:r>
                        <a:rPr lang="en-US" sz="2000" b="1" dirty="0" err="1" smtClean="0">
                          <a:solidFill>
                            <a:schemeClr val="tx1"/>
                          </a:solidFill>
                          <a:latin typeface="Segoe UI" pitchFamily="34" charset="0"/>
                          <a:ea typeface="Segoe UI" pitchFamily="34" charset="0"/>
                          <a:cs typeface="Segoe UI" pitchFamily="34" charset="0"/>
                        </a:rPr>
                        <a:t>konfiguracija</a:t>
                      </a:r>
                      <a:endParaRPr lang="en-US" sz="2000" b="1" dirty="0" smtClean="0">
                        <a:solidFill>
                          <a:schemeClr val="tx1"/>
                        </a:solidFill>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lang="en-US" sz="2000" b="1" dirty="0" err="1" smtClean="0">
                          <a:solidFill>
                            <a:schemeClr val="tx1"/>
                          </a:solidFill>
                          <a:latin typeface="Segoe UI" pitchFamily="34" charset="0"/>
                          <a:ea typeface="Segoe UI" pitchFamily="34" charset="0"/>
                          <a:cs typeface="Segoe UI" pitchFamily="34" charset="0"/>
                        </a:rPr>
                        <a:t>Ručna</a:t>
                      </a:r>
                      <a:r>
                        <a:rPr lang="en-US" sz="2000" b="1" dirty="0" smtClean="0">
                          <a:solidFill>
                            <a:schemeClr val="tx1"/>
                          </a:solidFill>
                          <a:latin typeface="Segoe UI" pitchFamily="34" charset="0"/>
                          <a:ea typeface="Segoe UI" pitchFamily="34" charset="0"/>
                          <a:cs typeface="Segoe UI" pitchFamily="34" charset="0"/>
                        </a:rPr>
                        <a:t> TCP/IP </a:t>
                      </a:r>
                      <a:r>
                        <a:rPr lang="en-US" sz="2000" b="1" dirty="0" err="1" smtClean="0">
                          <a:solidFill>
                            <a:schemeClr val="tx1"/>
                          </a:solidFill>
                          <a:latin typeface="Segoe UI" pitchFamily="34" charset="0"/>
                          <a:ea typeface="Segoe UI" pitchFamily="34" charset="0"/>
                          <a:cs typeface="Segoe UI" pitchFamily="34" charset="0"/>
                        </a:rPr>
                        <a:t>konfiguracija</a:t>
                      </a:r>
                      <a:endParaRPr lang="en-US" sz="2000" b="1" dirty="0" smtClean="0">
                        <a:solidFill>
                          <a:schemeClr val="tx1"/>
                        </a:solidFill>
                        <a:latin typeface="Segoe UI" pitchFamily="34" charset="0"/>
                        <a:ea typeface="Segoe UI" pitchFamily="34" charset="0"/>
                        <a:cs typeface="Segoe UI" pitchFamily="34" charset="0"/>
                      </a:endParaRPr>
                    </a:p>
                  </a:txBody>
                  <a:tcPr marT="91447" marB="91447" anchor="ctr" horzOverflow="overflow"/>
                </a:tc>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400" dirty="0" smtClean="0">
                          <a:latin typeface="Segoe UI" pitchFamily="34" charset="0"/>
                          <a:ea typeface="Segoe UI" pitchFamily="34" charset="0"/>
                          <a:cs typeface="Segoe UI" pitchFamily="34" charset="0"/>
                        </a:rPr>
                        <a:t>IP </a:t>
                      </a:r>
                      <a:r>
                        <a:rPr lang="en-US" sz="2400" dirty="0" err="1" smtClean="0">
                          <a:latin typeface="Segoe UI" pitchFamily="34" charset="0"/>
                          <a:ea typeface="Segoe UI" pitchFamily="34" charset="0"/>
                          <a:cs typeface="Segoe UI" pitchFamily="34" charset="0"/>
                        </a:rPr>
                        <a:t>adrese</a:t>
                      </a:r>
                      <a:r>
                        <a:rPr lang="en-US" sz="2400" dirty="0" smtClean="0">
                          <a:latin typeface="Segoe UI" pitchFamily="34" charset="0"/>
                          <a:ea typeface="Segoe UI" pitchFamily="34" charset="0"/>
                          <a:cs typeface="Segoe UI" pitchFamily="34" charset="0"/>
                        </a:rPr>
                        <a:t> se </a:t>
                      </a:r>
                      <a:r>
                        <a:rPr lang="en-US" sz="2400" dirty="0" err="1" smtClean="0">
                          <a:latin typeface="Segoe UI" pitchFamily="34" charset="0"/>
                          <a:ea typeface="Segoe UI" pitchFamily="34" charset="0"/>
                          <a:cs typeface="Segoe UI" pitchFamily="34" charset="0"/>
                        </a:rPr>
                        <a:t>dodjeljuju</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automatski</a:t>
                      </a:r>
                      <a:r>
                        <a:rPr lang="en-US" sz="2400" dirty="0" smtClean="0">
                          <a:latin typeface="Segoe UI" pitchFamily="34" charset="0"/>
                          <a:ea typeface="Segoe UI" pitchFamily="34" charset="0"/>
                          <a:cs typeface="Segoe UI" pitchFamily="34" charset="0"/>
                        </a:rPr>
                        <a:t> </a:t>
                      </a:r>
                    </a:p>
                  </a:txBody>
                  <a:tcPr marT="91447" marB="91447" anchor="ctr" horzOverflow="overflow">
                    <a:solidFill>
                      <a:schemeClr val="bg1"/>
                    </a:solidFill>
                  </a:tcPr>
                </a:tc>
                <a:tc>
                  <a:txBody>
                    <a:bodyPr/>
                    <a:lstStyle/>
                    <a:p>
                      <a:pPr marL="0" indent="0" algn="l">
                        <a:lnSpc>
                          <a:spcPct val="90000"/>
                        </a:lnSpc>
                        <a:spcBef>
                          <a:spcPct val="40000"/>
                        </a:spcBef>
                        <a:buClr>
                          <a:srgbClr val="006699"/>
                        </a:buClr>
                        <a:buFontTx/>
                        <a:buNone/>
                      </a:pPr>
                      <a:r>
                        <a:rPr lang="en-US" sz="2400" dirty="0" smtClean="0">
                          <a:latin typeface="Segoe UI" panose="020B0502040204020203" pitchFamily="34" charset="0"/>
                          <a:cs typeface="Segoe UI" panose="020B0502040204020203" pitchFamily="34" charset="0"/>
                        </a:rPr>
                        <a:t>IP </a:t>
                      </a:r>
                      <a:r>
                        <a:rPr lang="hr-HR" sz="2400" dirty="0" smtClean="0">
                          <a:latin typeface="Segoe UI" panose="020B0502040204020203" pitchFamily="34" charset="0"/>
                          <a:cs typeface="Segoe UI" panose="020B0502040204020203" pitchFamily="34" charset="0"/>
                        </a:rPr>
                        <a:t>adrese se unose ručno</a:t>
                      </a:r>
                      <a:endParaRPr lang="en-US" sz="2400" dirty="0">
                        <a:latin typeface="Segoe UI" panose="020B0502040204020203" pitchFamily="34" charset="0"/>
                        <a:cs typeface="Segoe UI" panose="020B0502040204020203" pitchFamily="34" charset="0"/>
                      </a:endParaRPr>
                    </a:p>
                  </a:txBody>
                  <a:tcPr marT="91447" marB="91447" anchor="ctr" horzOverflow="overflow">
                    <a:solidFill>
                      <a:schemeClr val="bg1"/>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Segoe UI" pitchFamily="34" charset="0"/>
                          <a:ea typeface="Segoe UI" pitchFamily="34" charset="0"/>
                          <a:cs typeface="Segoe UI" pitchFamily="34" charset="0"/>
                        </a:rPr>
                        <a:t>Mala </a:t>
                      </a:r>
                      <a:r>
                        <a:rPr lang="en-US" sz="2400" dirty="0" err="1" smtClean="0">
                          <a:latin typeface="Segoe UI" pitchFamily="34" charset="0"/>
                          <a:ea typeface="Segoe UI" pitchFamily="34" charset="0"/>
                          <a:cs typeface="Segoe UI" pitchFamily="34" charset="0"/>
                        </a:rPr>
                        <a:t>mogućnost</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pogrešne</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konfiguracije</a:t>
                      </a:r>
                      <a:r>
                        <a:rPr lang="hr-HR" sz="2400" baseline="0" dirty="0" smtClean="0">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a:t>
                      </a:r>
                      <a:r>
                        <a:rPr lang="en-US" sz="2400" dirty="0" err="1" smtClean="0">
                          <a:latin typeface="Segoe UI" pitchFamily="34" charset="0"/>
                          <a:ea typeface="Segoe UI" pitchFamily="34" charset="0"/>
                          <a:cs typeface="Segoe UI" pitchFamily="34" charset="0"/>
                        </a:rPr>
                        <a:t>zapravo</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nepostojeća</a:t>
                      </a:r>
                      <a:r>
                        <a:rPr lang="en-US" sz="2400" dirty="0" smtClean="0">
                          <a:latin typeface="Segoe UI" pitchFamily="34" charset="0"/>
                          <a:ea typeface="Segoe UI" pitchFamily="34" charset="0"/>
                          <a:cs typeface="Segoe UI" pitchFamily="34" charset="0"/>
                        </a:rPr>
                        <a:t>)</a:t>
                      </a:r>
                    </a:p>
                  </a:txBody>
                  <a:tcPr marT="91447" marB="91447"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latin typeface="Segoe UI" pitchFamily="34" charset="0"/>
                          <a:ea typeface="Segoe UI" pitchFamily="34" charset="0"/>
                          <a:cs typeface="Segoe UI" pitchFamily="34" charset="0"/>
                        </a:rPr>
                        <a:t>Veća</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mogućnost</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pogrešne</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konfiguracije</a:t>
                      </a:r>
                      <a:endParaRPr lang="en-US" sz="2400" dirty="0" smtClean="0">
                        <a:latin typeface="Segoe UI" pitchFamily="34" charset="0"/>
                        <a:ea typeface="Segoe UI" pitchFamily="34" charset="0"/>
                        <a:cs typeface="Segoe UI" pitchFamily="34" charset="0"/>
                      </a:endParaRPr>
                    </a:p>
                  </a:txBody>
                  <a:tcPr marT="91447" marB="91447" anchor="ctr" horzOverflow="overflow"/>
                </a:tc>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400" dirty="0" err="1" smtClean="0">
                          <a:latin typeface="Segoe UI" pitchFamily="34" charset="0"/>
                          <a:ea typeface="Segoe UI" pitchFamily="34" charset="0"/>
                          <a:cs typeface="Segoe UI" pitchFamily="34" charset="0"/>
                        </a:rPr>
                        <a:t>Klijentske</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postavke</a:t>
                      </a:r>
                      <a:r>
                        <a:rPr lang="en-US" sz="2400" dirty="0" smtClean="0">
                          <a:latin typeface="Segoe UI" pitchFamily="34" charset="0"/>
                          <a:ea typeface="Segoe UI" pitchFamily="34" charset="0"/>
                          <a:cs typeface="Segoe UI" pitchFamily="34" charset="0"/>
                        </a:rPr>
                        <a:t> se </a:t>
                      </a:r>
                      <a:r>
                        <a:rPr lang="en-US" sz="2400" dirty="0" err="1" smtClean="0">
                          <a:latin typeface="Segoe UI" pitchFamily="34" charset="0"/>
                          <a:ea typeface="Segoe UI" pitchFamily="34" charset="0"/>
                          <a:cs typeface="Segoe UI" pitchFamily="34" charset="0"/>
                        </a:rPr>
                        <a:t>automatski</a:t>
                      </a:r>
                      <a:r>
                        <a:rPr lang="hr-HR" sz="2400" baseline="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ažuriraju</a:t>
                      </a:r>
                      <a:r>
                        <a:rPr lang="en-US" sz="2400" dirty="0" smtClean="0">
                          <a:latin typeface="Segoe UI" pitchFamily="34" charset="0"/>
                          <a:ea typeface="Segoe UI" pitchFamily="34" charset="0"/>
                          <a:cs typeface="Segoe UI" pitchFamily="34" charset="0"/>
                        </a:rPr>
                        <a:t> </a:t>
                      </a:r>
                    </a:p>
                  </a:txBody>
                  <a:tcPr marT="91447" marB="91447" anchor="ctr" horzOverflow="overflow">
                    <a:solidFill>
                      <a:schemeClr val="bg1"/>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kumimoji="0" lang="hr-HR" sz="2400" b="0" i="0" u="none" strike="noStrike" cap="none" normalizeH="0" baseline="0" dirty="0" smtClean="0">
                          <a:ln>
                            <a:noFill/>
                          </a:ln>
                          <a:solidFill>
                            <a:schemeClr val="dk1"/>
                          </a:solidFill>
                          <a:effectLst/>
                          <a:latin typeface="Segoe UI" pitchFamily="34" charset="0"/>
                          <a:ea typeface="Segoe UI" pitchFamily="34" charset="0"/>
                          <a:cs typeface="Segoe UI" pitchFamily="34" charset="0"/>
                        </a:rPr>
                        <a:t>Mrežni i komunikacijski problemi</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solidFill>
                      <a:schemeClr val="bg1"/>
                    </a:solidFill>
                  </a:tcPr>
                </a:tc>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hr-HR" sz="2400" dirty="0" smtClean="0">
                          <a:latin typeface="Segoe UI" pitchFamily="34" charset="0"/>
                          <a:ea typeface="Segoe UI" pitchFamily="34" charset="0"/>
                          <a:cs typeface="Segoe UI" pitchFamily="34" charset="0"/>
                        </a:rPr>
                        <a:t>Eliminiran je čest uzrok mrežnih grešaka</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400" dirty="0" smtClean="0">
                          <a:latin typeface="Segoe UI" pitchFamily="34" charset="0"/>
                          <a:ea typeface="Segoe UI" pitchFamily="34" charset="0"/>
                          <a:cs typeface="Segoe UI" pitchFamily="34" charset="0"/>
                        </a:rPr>
                        <a:t>U </a:t>
                      </a:r>
                      <a:r>
                        <a:rPr lang="en-US" sz="2400" dirty="0" err="1" smtClean="0">
                          <a:latin typeface="Segoe UI" pitchFamily="34" charset="0"/>
                          <a:ea typeface="Segoe UI" pitchFamily="34" charset="0"/>
                          <a:cs typeface="Segoe UI" pitchFamily="34" charset="0"/>
                        </a:rPr>
                        <a:t>slučaju</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čestih</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premještanja</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računala</a:t>
                      </a:r>
                      <a:r>
                        <a:rPr lang="hr-HR" sz="2400" baseline="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administracija</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postaje</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zamorna</a:t>
                      </a:r>
                      <a:endParaRPr lang="en-US" sz="2400" dirty="0" smtClean="0">
                        <a:latin typeface="Segoe UI" pitchFamily="34" charset="0"/>
                        <a:ea typeface="Segoe UI" pitchFamily="34" charset="0"/>
                        <a:cs typeface="Segoe UI" pitchFamily="34" charset="0"/>
                      </a:endParaRPr>
                    </a:p>
                  </a:txBody>
                  <a:tcPr marT="91447" marB="91447" anchor="ctr" horzOverflow="overflow"/>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a:xfrm>
            <a:off x="246919" y="133096"/>
            <a:ext cx="8640762" cy="511243"/>
          </a:xfrm>
        </p:spPr>
        <p:txBody>
          <a:bodyPr/>
          <a:lstStyle/>
          <a:p>
            <a:r>
              <a:rPr lang="hr-HR" dirty="0"/>
              <a:t>Kako DHCP dodjeljuje IP adrese</a:t>
            </a:r>
            <a:endParaRPr lang="en-IN" dirty="0"/>
          </a:p>
        </p:txBody>
      </p:sp>
      <p:sp>
        <p:nvSpPr>
          <p:cNvPr id="4" name="AutoShape 13"/>
          <p:cNvSpPr>
            <a:spLocks noChangeArrowheads="1"/>
          </p:cNvSpPr>
          <p:nvPr/>
        </p:nvSpPr>
        <p:spPr bwMode="auto">
          <a:xfrm>
            <a:off x="2865164" y="5344641"/>
            <a:ext cx="6099157" cy="1431653"/>
          </a:xfrm>
          <a:prstGeom prst="roundRect">
            <a:avLst>
              <a:gd name="adj" fmla="val 4167"/>
            </a:avLst>
          </a:prstGeom>
          <a:solidFill>
            <a:schemeClr val="bg1"/>
          </a:solid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40000"/>
              </a:spcBef>
            </a:pPr>
            <a:r>
              <a:rPr lang="en-US" sz="2600" b="0" dirty="0">
                <a:latin typeface="Segoe UI" pitchFamily="34" charset="0"/>
                <a:ea typeface="Segoe UI" pitchFamily="34" charset="0"/>
                <a:cs typeface="Segoe UI" pitchFamily="34" charset="0"/>
              </a:rPr>
              <a:t>IP </a:t>
            </a:r>
            <a:r>
              <a:rPr lang="en-US" sz="2600" b="0" dirty="0" err="1">
                <a:latin typeface="Segoe UI" pitchFamily="34" charset="0"/>
                <a:ea typeface="Segoe UI" pitchFamily="34" charset="0"/>
                <a:cs typeface="Segoe UI" pitchFamily="34" charset="0"/>
              </a:rPr>
              <a:t>Adresa</a:t>
            </a:r>
            <a:r>
              <a:rPr lang="en-US" sz="2600" b="0" dirty="0">
                <a:latin typeface="Segoe UI" pitchFamily="34" charset="0"/>
                <a:ea typeface="Segoe UI" pitchFamily="34" charset="0"/>
                <a:cs typeface="Segoe UI" pitchFamily="34" charset="0"/>
              </a:rPr>
              <a:t> 1: </a:t>
            </a:r>
            <a:r>
              <a:rPr lang="en-US" sz="2600" b="0" dirty="0" err="1">
                <a:latin typeface="Segoe UI" pitchFamily="34" charset="0"/>
                <a:ea typeface="Segoe UI" pitchFamily="34" charset="0"/>
                <a:cs typeface="Segoe UI" pitchFamily="34" charset="0"/>
              </a:rPr>
              <a:t>Dodijeljena</a:t>
            </a:r>
            <a:r>
              <a:rPr lang="en-US" sz="2600" b="0" dirty="0">
                <a:latin typeface="Segoe UI" pitchFamily="34" charset="0"/>
                <a:ea typeface="Segoe UI" pitchFamily="34" charset="0"/>
                <a:cs typeface="Segoe UI" pitchFamily="34" charset="0"/>
              </a:rPr>
              <a:t> DHCP </a:t>
            </a:r>
            <a:r>
              <a:rPr lang="en-US" sz="2600" b="0" dirty="0" err="1">
                <a:latin typeface="Segoe UI" pitchFamily="34" charset="0"/>
                <a:ea typeface="Segoe UI" pitchFamily="34" charset="0"/>
                <a:cs typeface="Segoe UI" pitchFamily="34" charset="0"/>
              </a:rPr>
              <a:t>klijentu</a:t>
            </a:r>
            <a:r>
              <a:rPr lang="en-US" sz="2600" b="0" dirty="0">
                <a:latin typeface="Segoe UI" pitchFamily="34" charset="0"/>
                <a:ea typeface="Segoe UI" pitchFamily="34" charset="0"/>
                <a:cs typeface="Segoe UI" pitchFamily="34" charset="0"/>
              </a:rPr>
              <a:t> 1</a:t>
            </a:r>
          </a:p>
          <a:p>
            <a:pPr>
              <a:lnSpc>
                <a:spcPct val="90000"/>
              </a:lnSpc>
              <a:spcBef>
                <a:spcPct val="40000"/>
              </a:spcBef>
            </a:pPr>
            <a:r>
              <a:rPr lang="en-US" sz="2600" b="0" dirty="0">
                <a:latin typeface="Segoe UI" pitchFamily="34" charset="0"/>
                <a:ea typeface="Segoe UI" pitchFamily="34" charset="0"/>
                <a:cs typeface="Segoe UI" pitchFamily="34" charset="0"/>
              </a:rPr>
              <a:t>IP </a:t>
            </a:r>
            <a:r>
              <a:rPr lang="en-US" sz="2600" b="0" dirty="0" err="1">
                <a:latin typeface="Segoe UI" pitchFamily="34" charset="0"/>
                <a:ea typeface="Segoe UI" pitchFamily="34" charset="0"/>
                <a:cs typeface="Segoe UI" pitchFamily="34" charset="0"/>
              </a:rPr>
              <a:t>Adresa</a:t>
            </a:r>
            <a:r>
              <a:rPr lang="en-US" sz="2600" b="0" dirty="0">
                <a:latin typeface="Segoe UI" pitchFamily="34" charset="0"/>
                <a:ea typeface="Segoe UI" pitchFamily="34" charset="0"/>
                <a:cs typeface="Segoe UI" pitchFamily="34" charset="0"/>
              </a:rPr>
              <a:t> 2: </a:t>
            </a:r>
            <a:r>
              <a:rPr lang="en-US" sz="2600" b="0" dirty="0" err="1">
                <a:latin typeface="Segoe UI" pitchFamily="34" charset="0"/>
                <a:ea typeface="Segoe UI" pitchFamily="34" charset="0"/>
                <a:cs typeface="Segoe UI" pitchFamily="34" charset="0"/>
              </a:rPr>
              <a:t>Dodijeljena</a:t>
            </a:r>
            <a:r>
              <a:rPr lang="en-US" sz="2600" b="0" dirty="0">
                <a:latin typeface="Segoe UI" pitchFamily="34" charset="0"/>
                <a:ea typeface="Segoe UI" pitchFamily="34" charset="0"/>
                <a:cs typeface="Segoe UI" pitchFamily="34" charset="0"/>
              </a:rPr>
              <a:t> DHCP </a:t>
            </a:r>
            <a:r>
              <a:rPr lang="en-US" sz="2600" b="0" dirty="0" err="1">
                <a:latin typeface="Segoe UI" pitchFamily="34" charset="0"/>
                <a:ea typeface="Segoe UI" pitchFamily="34" charset="0"/>
                <a:cs typeface="Segoe UI" pitchFamily="34" charset="0"/>
              </a:rPr>
              <a:t>klijentu</a:t>
            </a:r>
            <a:r>
              <a:rPr lang="en-US" sz="2600" b="0" dirty="0">
                <a:latin typeface="Segoe UI" pitchFamily="34" charset="0"/>
                <a:ea typeface="Segoe UI" pitchFamily="34" charset="0"/>
                <a:cs typeface="Segoe UI" pitchFamily="34" charset="0"/>
              </a:rPr>
              <a:t> 2</a:t>
            </a:r>
          </a:p>
          <a:p>
            <a:pPr>
              <a:lnSpc>
                <a:spcPct val="90000"/>
              </a:lnSpc>
              <a:spcBef>
                <a:spcPct val="40000"/>
              </a:spcBef>
            </a:pPr>
            <a:r>
              <a:rPr lang="en-US" sz="2600" b="0" dirty="0">
                <a:latin typeface="Segoe UI" pitchFamily="34" charset="0"/>
                <a:ea typeface="Segoe UI" pitchFamily="34" charset="0"/>
                <a:cs typeface="Segoe UI" pitchFamily="34" charset="0"/>
              </a:rPr>
              <a:t>IP </a:t>
            </a:r>
            <a:r>
              <a:rPr lang="en-US" sz="2600" b="0" dirty="0" err="1">
                <a:latin typeface="Segoe UI" pitchFamily="34" charset="0"/>
                <a:ea typeface="Segoe UI" pitchFamily="34" charset="0"/>
                <a:cs typeface="Segoe UI" pitchFamily="34" charset="0"/>
              </a:rPr>
              <a:t>Adresa</a:t>
            </a:r>
            <a:r>
              <a:rPr lang="en-US" sz="2600" b="0" dirty="0">
                <a:latin typeface="Segoe UI" pitchFamily="34" charset="0"/>
                <a:ea typeface="Segoe UI" pitchFamily="34" charset="0"/>
                <a:cs typeface="Segoe UI" pitchFamily="34" charset="0"/>
              </a:rPr>
              <a:t> 3: </a:t>
            </a:r>
            <a:r>
              <a:rPr lang="en-US" sz="2600" b="0" dirty="0" err="1">
                <a:latin typeface="Segoe UI" pitchFamily="34" charset="0"/>
                <a:ea typeface="Segoe UI" pitchFamily="34" charset="0"/>
                <a:cs typeface="Segoe UI" pitchFamily="34" charset="0"/>
              </a:rPr>
              <a:t>Slobodna</a:t>
            </a:r>
            <a:r>
              <a:rPr lang="en-US" sz="2600" b="0" dirty="0">
                <a:latin typeface="Segoe UI" pitchFamily="34" charset="0"/>
                <a:ea typeface="Segoe UI" pitchFamily="34" charset="0"/>
                <a:cs typeface="Segoe UI" pitchFamily="34" charset="0"/>
              </a:rPr>
              <a:t> </a:t>
            </a:r>
            <a:r>
              <a:rPr lang="en-US" sz="2600" b="0" dirty="0" err="1">
                <a:latin typeface="Segoe UI" pitchFamily="34" charset="0"/>
                <a:ea typeface="Segoe UI" pitchFamily="34" charset="0"/>
                <a:cs typeface="Segoe UI" pitchFamily="34" charset="0"/>
              </a:rPr>
              <a:t>za</a:t>
            </a:r>
            <a:r>
              <a:rPr lang="en-US" sz="2600" b="0" dirty="0">
                <a:latin typeface="Segoe UI" pitchFamily="34" charset="0"/>
                <a:ea typeface="Segoe UI" pitchFamily="34" charset="0"/>
                <a:cs typeface="Segoe UI" pitchFamily="34" charset="0"/>
              </a:rPr>
              <a:t> </a:t>
            </a:r>
            <a:r>
              <a:rPr lang="en-US" sz="2600" b="0" dirty="0" err="1">
                <a:latin typeface="Segoe UI" pitchFamily="34" charset="0"/>
                <a:ea typeface="Segoe UI" pitchFamily="34" charset="0"/>
                <a:cs typeface="Segoe UI" pitchFamily="34" charset="0"/>
              </a:rPr>
              <a:t>dodjeljivanje</a:t>
            </a:r>
            <a:endParaRPr lang="en-US" sz="2600" b="0" dirty="0">
              <a:latin typeface="Segoe UI" pitchFamily="34" charset="0"/>
              <a:ea typeface="Segoe UI" pitchFamily="34" charset="0"/>
              <a:cs typeface="Segoe UI" pitchFamily="34" charset="0"/>
            </a:endParaRPr>
          </a:p>
        </p:txBody>
      </p:sp>
      <p:grpSp>
        <p:nvGrpSpPr>
          <p:cNvPr id="5" name="alt-text here, large group" descr="This is a network that has four members:  &#10;1. a DHCP Server with a DHCP database&#10;2. a DHCP client (Client 1) that leases an IP address &#10;3. a DHCP client (Client 2) that renews its IP address&#10;4. a Non-DHCP Client that does not communicate with the DHCP Server&#10;There is an arrow pointing between DHCP Client 1 and the DHCP Server that represents the client getting a new lease (lease generation).&#10;There is also an arrow pointing between DHCP Client 2 and the DHCP Server that represents the client renewing an existing lease (lease renewal).&#10;"/>
          <p:cNvGrpSpPr/>
          <p:nvPr/>
        </p:nvGrpSpPr>
        <p:grpSpPr>
          <a:xfrm>
            <a:off x="135771" y="1024546"/>
            <a:ext cx="8874045" cy="4200596"/>
            <a:chOff x="135771" y="1107671"/>
            <a:chExt cx="8874045" cy="4200596"/>
          </a:xfrm>
        </p:grpSpPr>
        <p:sp>
          <p:nvSpPr>
            <p:cNvPr id="6" name="TextBox 5" descr="&quot;&quot;"/>
            <p:cNvSpPr txBox="1">
              <a:spLocks noChangeArrowheads="1"/>
            </p:cNvSpPr>
            <p:nvPr/>
          </p:nvSpPr>
          <p:spPr bwMode="auto">
            <a:xfrm>
              <a:off x="1555383" y="1739360"/>
              <a:ext cx="5635625" cy="2647950"/>
            </a:xfrm>
            <a:prstGeom prst="ellipse">
              <a:avLst/>
            </a:prstGeom>
            <a:noFill/>
            <a:ln w="50800">
              <a:solidFill>
                <a:schemeClr val="bg1">
                  <a:lumMod val="65000"/>
                </a:schemeClr>
              </a:solidFill>
              <a:miter lim="800000"/>
              <a:headEnd/>
              <a:tailEnd/>
            </a:ln>
            <a:effec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FontTx/>
                <a:buNone/>
                <a:defRPr/>
              </a:pPr>
              <a:r>
                <a:rPr lang="en-US" sz="1800" dirty="0" smtClean="0">
                  <a:latin typeface="Segoe UI" pitchFamily="34" charset="0"/>
                  <a:ea typeface="Segoe UI" pitchFamily="34" charset="0"/>
                  <a:cs typeface="Segoe UI" pitchFamily="34" charset="0"/>
                </a:rPr>
                <a:t>                                                          </a:t>
              </a:r>
            </a:p>
          </p:txBody>
        </p:sp>
        <p:grpSp>
          <p:nvGrpSpPr>
            <p:cNvPr id="7" name="Group 6"/>
            <p:cNvGrpSpPr/>
            <p:nvPr/>
          </p:nvGrpSpPr>
          <p:grpSpPr>
            <a:xfrm>
              <a:off x="5023643" y="3202495"/>
              <a:ext cx="3586977" cy="1477963"/>
              <a:chOff x="5023643" y="3202495"/>
              <a:chExt cx="3586977" cy="1477963"/>
            </a:xfrm>
          </p:grpSpPr>
          <p:pic>
            <p:nvPicPr>
              <p:cNvPr id="17" name="Picture 16"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3643" y="3202495"/>
                <a:ext cx="12287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7"/>
              <p:cNvSpPr>
                <a:spLocks noChangeArrowheads="1"/>
              </p:cNvSpPr>
              <p:nvPr/>
            </p:nvSpPr>
            <p:spPr bwMode="auto">
              <a:xfrm>
                <a:off x="6386494" y="3202495"/>
                <a:ext cx="2224126" cy="358775"/>
              </a:xfrm>
              <a:prstGeom prst="roundRect">
                <a:avLst>
                  <a:gd name="adj" fmla="val 11060"/>
                </a:avLst>
              </a:prstGeom>
              <a:solidFill>
                <a:schemeClr val="bg1"/>
              </a:solid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DHCP Server </a:t>
                </a:r>
              </a:p>
            </p:txBody>
          </p:sp>
          <p:pic>
            <p:nvPicPr>
              <p:cNvPr id="19" name="Picture 18"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4743" y="3941477"/>
                <a:ext cx="10287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2"/>
              <p:cNvSpPr txBox="1">
                <a:spLocks noChangeArrowheads="1"/>
              </p:cNvSpPr>
              <p:nvPr/>
            </p:nvSpPr>
            <p:spPr bwMode="auto">
              <a:xfrm>
                <a:off x="7021457" y="3916632"/>
                <a:ext cx="137440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DHCP </a:t>
                </a:r>
              </a:p>
              <a:p>
                <a:r>
                  <a:rPr lang="hr-HR" sz="2400" dirty="0" smtClean="0">
                    <a:latin typeface="Segoe UI" pitchFamily="34" charset="0"/>
                    <a:ea typeface="Segoe UI" pitchFamily="34" charset="0"/>
                    <a:cs typeface="Segoe UI" pitchFamily="34" charset="0"/>
                  </a:rPr>
                  <a:t>Baza</a:t>
                </a:r>
                <a:endParaRPr lang="en-US" sz="2400" dirty="0">
                  <a:latin typeface="Segoe UI" pitchFamily="34" charset="0"/>
                  <a:ea typeface="Segoe UI" pitchFamily="34" charset="0"/>
                  <a:cs typeface="Segoe UI" pitchFamily="34" charset="0"/>
                </a:endParaRPr>
              </a:p>
            </p:txBody>
          </p:sp>
        </p:grpSp>
        <p:grpSp>
          <p:nvGrpSpPr>
            <p:cNvPr id="8" name="Group 7"/>
            <p:cNvGrpSpPr/>
            <p:nvPr/>
          </p:nvGrpSpPr>
          <p:grpSpPr>
            <a:xfrm>
              <a:off x="5119688" y="1107671"/>
              <a:ext cx="3890128" cy="1383117"/>
              <a:chOff x="5119688" y="1107671"/>
              <a:chExt cx="3890128" cy="1383117"/>
            </a:xfrm>
          </p:grpSpPr>
          <p:pic>
            <p:nvPicPr>
              <p:cNvPr id="15" name="Picture 1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19688" y="1196975"/>
                <a:ext cx="1036637"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14"/>
              <p:cNvSpPr>
                <a:spLocks noChangeArrowheads="1"/>
              </p:cNvSpPr>
              <p:nvPr/>
            </p:nvSpPr>
            <p:spPr bwMode="auto">
              <a:xfrm>
                <a:off x="6236365" y="1107671"/>
                <a:ext cx="2773451" cy="1068200"/>
              </a:xfrm>
              <a:prstGeom prst="roundRect">
                <a:avLst>
                  <a:gd name="adj" fmla="val 3755"/>
                </a:avLst>
              </a:prstGeom>
              <a:solidFill>
                <a:schemeClr val="accent1"/>
              </a:solid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t>DHCP </a:t>
                </a:r>
                <a:r>
                  <a:rPr lang="hr-HR" sz="2400" dirty="0"/>
                  <a:t>klijent2</a:t>
                </a:r>
                <a:r>
                  <a:rPr lang="en-US" sz="2400" dirty="0"/>
                  <a:t>:</a:t>
                </a:r>
                <a:br>
                  <a:rPr lang="en-US" sz="2400" dirty="0"/>
                </a:br>
                <a:r>
                  <a:rPr lang="en-US" sz="2400" b="0" dirty="0"/>
                  <a:t>IP </a:t>
                </a:r>
                <a:r>
                  <a:rPr lang="hr-HR" sz="2400" b="0" dirty="0"/>
                  <a:t>postavke</a:t>
                </a:r>
                <a:r>
                  <a:rPr lang="en-US" sz="2400" b="0" dirty="0"/>
                  <a:t/>
                </a:r>
                <a:br>
                  <a:rPr lang="en-US" sz="2400" b="0" dirty="0"/>
                </a:br>
                <a:r>
                  <a:rPr lang="hr-HR" sz="2400" b="0" dirty="0"/>
                  <a:t>od</a:t>
                </a:r>
                <a:r>
                  <a:rPr lang="en-US" sz="2400" b="0" dirty="0"/>
                  <a:t> DHCP server</a:t>
                </a:r>
                <a:r>
                  <a:rPr lang="hr-HR" sz="2400" b="0" dirty="0"/>
                  <a:t>a</a:t>
                </a:r>
                <a:endParaRPr lang="en-US" sz="2400" b="0" dirty="0"/>
              </a:p>
            </p:txBody>
          </p:sp>
        </p:grpSp>
        <p:grpSp>
          <p:nvGrpSpPr>
            <p:cNvPr id="9" name="Group 8"/>
            <p:cNvGrpSpPr/>
            <p:nvPr/>
          </p:nvGrpSpPr>
          <p:grpSpPr>
            <a:xfrm>
              <a:off x="135771" y="1126725"/>
              <a:ext cx="3627577" cy="1293812"/>
              <a:chOff x="135771" y="1126725"/>
              <a:chExt cx="3627577" cy="1293812"/>
            </a:xfrm>
          </p:grpSpPr>
          <p:pic>
            <p:nvPicPr>
              <p:cNvPr id="13" name="Picture 12"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26711" y="1126725"/>
                <a:ext cx="1036637"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15"/>
              <p:cNvSpPr>
                <a:spLocks noChangeArrowheads="1"/>
              </p:cNvSpPr>
              <p:nvPr/>
            </p:nvSpPr>
            <p:spPr bwMode="auto">
              <a:xfrm>
                <a:off x="135771" y="1126725"/>
                <a:ext cx="2342590" cy="1128154"/>
              </a:xfrm>
              <a:prstGeom prst="roundRect">
                <a:avLst>
                  <a:gd name="adj" fmla="val 3755"/>
                </a:avLst>
              </a:prstGeom>
              <a:solidFill>
                <a:schemeClr val="accent1"/>
              </a:solidFill>
              <a:ln w="9525" algn="ctr">
                <a:noFill/>
                <a:round/>
                <a:headEnd/>
                <a:tailEnd/>
              </a:ln>
              <a:effec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smtClean="0">
                    <a:latin typeface="Segoe UI" pitchFamily="34" charset="0"/>
                    <a:ea typeface="Segoe UI" pitchFamily="34" charset="0"/>
                    <a:cs typeface="Segoe UI" pitchFamily="34" charset="0"/>
                  </a:rPr>
                  <a:t>Ne-DHCP</a:t>
                </a:r>
                <a:r>
                  <a:rPr lang="hr-HR"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klijent</a:t>
                </a:r>
                <a:r>
                  <a:rPr lang="en-US" sz="2400" dirty="0" smtClean="0">
                    <a:latin typeface="Segoe UI" pitchFamily="34" charset="0"/>
                    <a:ea typeface="Segoe UI" pitchFamily="34" charset="0"/>
                    <a:cs typeface="Segoe UI" pitchFamily="34" charset="0"/>
                  </a:rPr>
                  <a:t>:</a:t>
                </a:r>
                <a:r>
                  <a:rPr lang="hr-HR" sz="2400" dirty="0" smtClean="0">
                    <a:latin typeface="Segoe UI" pitchFamily="34" charset="0"/>
                    <a:ea typeface="Segoe UI" pitchFamily="34" charset="0"/>
                    <a:cs typeface="Segoe UI" pitchFamily="34" charset="0"/>
                  </a:rPr>
                  <a:t> </a:t>
                </a:r>
                <a:r>
                  <a:rPr lang="en-US" sz="2400" b="0" dirty="0" err="1" smtClean="0">
                    <a:latin typeface="Segoe UI" pitchFamily="34" charset="0"/>
                    <a:ea typeface="Segoe UI" pitchFamily="34" charset="0"/>
                    <a:cs typeface="Segoe UI" pitchFamily="34" charset="0"/>
                  </a:rPr>
                  <a:t>Statičke</a:t>
                </a:r>
                <a:r>
                  <a:rPr lang="en-US" sz="2400" b="0" dirty="0" smtClean="0">
                    <a:latin typeface="Segoe UI" pitchFamily="34" charset="0"/>
                    <a:ea typeface="Segoe UI" pitchFamily="34" charset="0"/>
                    <a:cs typeface="Segoe UI" pitchFamily="34" charset="0"/>
                  </a:rPr>
                  <a:t> </a:t>
                </a:r>
                <a:r>
                  <a:rPr lang="en-US" sz="2400" b="0" dirty="0">
                    <a:latin typeface="Segoe UI" pitchFamily="34" charset="0"/>
                    <a:ea typeface="Segoe UI" pitchFamily="34" charset="0"/>
                    <a:cs typeface="Segoe UI" pitchFamily="34" charset="0"/>
                  </a:rPr>
                  <a:t>IP </a:t>
                </a:r>
                <a:r>
                  <a:rPr lang="en-US" sz="2400" b="0" dirty="0" err="1">
                    <a:latin typeface="Segoe UI" pitchFamily="34" charset="0"/>
                    <a:ea typeface="Segoe UI" pitchFamily="34" charset="0"/>
                    <a:cs typeface="Segoe UI" pitchFamily="34" charset="0"/>
                  </a:rPr>
                  <a:t>postavke</a:t>
                </a:r>
                <a:endParaRPr lang="en-US" sz="2400" b="0" dirty="0">
                  <a:latin typeface="Segoe UI" pitchFamily="34" charset="0"/>
                  <a:ea typeface="Segoe UI" pitchFamily="34" charset="0"/>
                  <a:cs typeface="Segoe UI" pitchFamily="34" charset="0"/>
                </a:endParaRPr>
              </a:p>
            </p:txBody>
          </p:sp>
        </p:grpSp>
        <p:grpSp>
          <p:nvGrpSpPr>
            <p:cNvPr id="10" name="Group 9"/>
            <p:cNvGrpSpPr/>
            <p:nvPr/>
          </p:nvGrpSpPr>
          <p:grpSpPr>
            <a:xfrm>
              <a:off x="246919" y="2555996"/>
              <a:ext cx="2479792" cy="2752271"/>
              <a:chOff x="246919" y="2555996"/>
              <a:chExt cx="2479792" cy="2752271"/>
            </a:xfrm>
          </p:grpSpPr>
          <p:pic>
            <p:nvPicPr>
              <p:cNvPr id="11" name="Picture 10"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62640" y="2555996"/>
                <a:ext cx="1036637"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16"/>
              <p:cNvSpPr>
                <a:spLocks noChangeArrowheads="1"/>
              </p:cNvSpPr>
              <p:nvPr/>
            </p:nvSpPr>
            <p:spPr bwMode="auto">
              <a:xfrm>
                <a:off x="246919" y="3878836"/>
                <a:ext cx="2479792" cy="1429431"/>
              </a:xfrm>
              <a:prstGeom prst="roundRect">
                <a:avLst>
                  <a:gd name="adj" fmla="val 3755"/>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2400" dirty="0">
                    <a:latin typeface="Segoe UI" pitchFamily="34" charset="0"/>
                    <a:ea typeface="Segoe UI" pitchFamily="34" charset="0"/>
                    <a:cs typeface="Segoe UI" pitchFamily="34" charset="0"/>
                  </a:rPr>
                  <a:t>DHCP klijent1:</a:t>
                </a:r>
                <a:br>
                  <a:rPr lang="en-US" sz="2400" dirty="0">
                    <a:latin typeface="Segoe UI" pitchFamily="34" charset="0"/>
                    <a:ea typeface="Segoe UI" pitchFamily="34" charset="0"/>
                    <a:cs typeface="Segoe UI" pitchFamily="34" charset="0"/>
                  </a:rPr>
                </a:br>
                <a:r>
                  <a:rPr lang="en-US" sz="2400" b="0" dirty="0" smtClean="0">
                    <a:latin typeface="Segoe UI" pitchFamily="34" charset="0"/>
                    <a:ea typeface="Segoe UI" pitchFamily="34" charset="0"/>
                    <a:cs typeface="Segoe UI" pitchFamily="34" charset="0"/>
                  </a:rPr>
                  <a:t>IP </a:t>
                </a:r>
                <a:r>
                  <a:rPr lang="en-US" sz="2400" b="0" dirty="0" err="1">
                    <a:latin typeface="Segoe UI" pitchFamily="34" charset="0"/>
                    <a:ea typeface="Segoe UI" pitchFamily="34" charset="0"/>
                    <a:cs typeface="Segoe UI" pitchFamily="34" charset="0"/>
                  </a:rPr>
                  <a:t>postavke</a:t>
                </a:r>
                <a:r>
                  <a:rPr lang="en-US" sz="2400" b="0" dirty="0">
                    <a:latin typeface="Segoe UI" pitchFamily="34" charset="0"/>
                    <a:ea typeface="Segoe UI" pitchFamily="34" charset="0"/>
                    <a:cs typeface="Segoe UI" pitchFamily="34" charset="0"/>
                  </a:rPr>
                  <a:t/>
                </a:r>
                <a:br>
                  <a:rPr lang="en-US" sz="2400" b="0" dirty="0">
                    <a:latin typeface="Segoe UI" pitchFamily="34" charset="0"/>
                    <a:ea typeface="Segoe UI" pitchFamily="34" charset="0"/>
                    <a:cs typeface="Segoe UI" pitchFamily="34" charset="0"/>
                  </a:rPr>
                </a:br>
                <a:r>
                  <a:rPr lang="en-US" sz="2400" b="0" dirty="0">
                    <a:latin typeface="Segoe UI" pitchFamily="34" charset="0"/>
                    <a:ea typeface="Segoe UI" pitchFamily="34" charset="0"/>
                    <a:cs typeface="Segoe UI" pitchFamily="34" charset="0"/>
                  </a:rPr>
                  <a:t>od DHCP </a:t>
                </a:r>
                <a:r>
                  <a:rPr lang="en-US" sz="2400" b="0" dirty="0" err="1">
                    <a:latin typeface="Segoe UI" pitchFamily="34" charset="0"/>
                    <a:ea typeface="Segoe UI" pitchFamily="34" charset="0"/>
                    <a:cs typeface="Segoe UI" pitchFamily="34" charset="0"/>
                  </a:rPr>
                  <a:t>servera</a:t>
                </a:r>
                <a:endParaRPr lang="en-US" sz="2400" b="0" dirty="0">
                  <a:latin typeface="Segoe UI" pitchFamily="34" charset="0"/>
                  <a:ea typeface="Segoe UI" pitchFamily="34" charset="0"/>
                  <a:cs typeface="Segoe UI" pitchFamily="34" charset="0"/>
                </a:endParaRPr>
              </a:p>
            </p:txBody>
          </p:sp>
        </p:grpSp>
      </p:grpSp>
      <p:grpSp>
        <p:nvGrpSpPr>
          <p:cNvPr id="21" name="Group 20"/>
          <p:cNvGrpSpPr/>
          <p:nvPr/>
        </p:nvGrpSpPr>
        <p:grpSpPr>
          <a:xfrm>
            <a:off x="5354081" y="2199257"/>
            <a:ext cx="2805715" cy="1054100"/>
            <a:chOff x="5354081" y="2199257"/>
            <a:chExt cx="2805715" cy="1054100"/>
          </a:xfrm>
        </p:grpSpPr>
        <p:sp>
          <p:nvSpPr>
            <p:cNvPr id="22" name="AutoShape 19"/>
            <p:cNvSpPr>
              <a:spLocks noChangeArrowheads="1"/>
            </p:cNvSpPr>
            <p:nvPr/>
          </p:nvSpPr>
          <p:spPr bwMode="auto">
            <a:xfrm>
              <a:off x="5650996" y="2504178"/>
              <a:ext cx="2508800" cy="334963"/>
            </a:xfrm>
            <a:prstGeom prst="roundRect">
              <a:avLst>
                <a:gd name="adj" fmla="val 11060"/>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Lease </a:t>
              </a:r>
              <a:r>
                <a:rPr lang="en-US" sz="2400" dirty="0" smtClean="0">
                  <a:latin typeface="Segoe UI" pitchFamily="34" charset="0"/>
                  <a:ea typeface="Segoe UI" pitchFamily="34" charset="0"/>
                  <a:cs typeface="Segoe UI" pitchFamily="34" charset="0"/>
                </a:rPr>
                <a:t>Renewal</a:t>
              </a:r>
              <a:endParaRPr lang="en-US" sz="2400" dirty="0">
                <a:latin typeface="Segoe UI" pitchFamily="34" charset="0"/>
                <a:ea typeface="Segoe UI" pitchFamily="34" charset="0"/>
                <a:cs typeface="Segoe UI" pitchFamily="34" charset="0"/>
              </a:endParaRPr>
            </a:p>
          </p:txBody>
        </p:sp>
        <p:sp>
          <p:nvSpPr>
            <p:cNvPr id="23" name="AutoShape 18" descr="&quot;&quot;&#10;"/>
            <p:cNvSpPr>
              <a:spLocks noChangeArrowheads="1"/>
            </p:cNvSpPr>
            <p:nvPr/>
          </p:nvSpPr>
          <p:spPr bwMode="auto">
            <a:xfrm rot="16200000">
              <a:off x="4994512" y="2558826"/>
              <a:ext cx="1054100" cy="334962"/>
            </a:xfrm>
            <a:prstGeom prst="leftRightArrow">
              <a:avLst>
                <a:gd name="adj1" fmla="val 50000"/>
                <a:gd name="adj2" fmla="val 62938"/>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latin typeface="Segoe UI" pitchFamily="34" charset="0"/>
                <a:ea typeface="Segoe UI" pitchFamily="34" charset="0"/>
                <a:cs typeface="Segoe UI" pitchFamily="34" charset="0"/>
              </a:endParaRPr>
            </a:p>
          </p:txBody>
        </p:sp>
      </p:grpSp>
      <p:grpSp>
        <p:nvGrpSpPr>
          <p:cNvPr id="24" name="Group 23"/>
          <p:cNvGrpSpPr/>
          <p:nvPr/>
        </p:nvGrpSpPr>
        <p:grpSpPr>
          <a:xfrm>
            <a:off x="2478361" y="2839141"/>
            <a:ext cx="2545282" cy="1174547"/>
            <a:chOff x="2478361" y="2839141"/>
            <a:chExt cx="2545282" cy="1174547"/>
          </a:xfrm>
        </p:grpSpPr>
        <p:sp>
          <p:nvSpPr>
            <p:cNvPr id="25" name="AutoShape 17" descr="&quot;&quot;"/>
            <p:cNvSpPr>
              <a:spLocks noChangeArrowheads="1"/>
            </p:cNvSpPr>
            <p:nvPr/>
          </p:nvSpPr>
          <p:spPr bwMode="auto">
            <a:xfrm>
              <a:off x="2478361" y="3653325"/>
              <a:ext cx="2545282" cy="360363"/>
            </a:xfrm>
            <a:prstGeom prst="leftRightArrow">
              <a:avLst>
                <a:gd name="adj1" fmla="val 49778"/>
                <a:gd name="adj2" fmla="val 86787"/>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latin typeface="Segoe UI" pitchFamily="34" charset="0"/>
                <a:ea typeface="Segoe UI" pitchFamily="34" charset="0"/>
                <a:cs typeface="Segoe UI" pitchFamily="34" charset="0"/>
              </a:endParaRPr>
            </a:p>
          </p:txBody>
        </p:sp>
        <p:sp>
          <p:nvSpPr>
            <p:cNvPr id="26" name="AutoShape 20"/>
            <p:cNvSpPr>
              <a:spLocks noChangeArrowheads="1"/>
            </p:cNvSpPr>
            <p:nvPr/>
          </p:nvSpPr>
          <p:spPr bwMode="auto">
            <a:xfrm>
              <a:off x="2799735" y="2839141"/>
              <a:ext cx="1927225" cy="777184"/>
            </a:xfrm>
            <a:prstGeom prst="roundRect">
              <a:avLst>
                <a:gd name="adj" fmla="val 110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lIns="0" tIns="0" rIns="0"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itchFamily="34" charset="0"/>
                  <a:ea typeface="Segoe UI" pitchFamily="34" charset="0"/>
                  <a:cs typeface="Segoe UI" pitchFamily="34" charset="0"/>
                </a:rPr>
                <a:t>Lease Generation </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a:xfrm>
            <a:off x="289718" y="105598"/>
            <a:ext cx="8640762" cy="788988"/>
          </a:xfrm>
        </p:spPr>
        <p:txBody>
          <a:bodyPr/>
          <a:lstStyle/>
          <a:p>
            <a:r>
              <a:rPr lang="en-IN" dirty="0" smtClean="0"/>
              <a:t>DHCP Lease Generation</a:t>
            </a:r>
            <a:endParaRPr lang="en-IN" dirty="0"/>
          </a:p>
        </p:txBody>
      </p:sp>
      <p:grpSp>
        <p:nvGrpSpPr>
          <p:cNvPr id="14" name="frame 2 alt-text here, 1st of 4 lines of text" descr="This is the 2nd of 6 frames. It depicts how a DHCP client broadcasts a DHCPDISCOVER packet. &#10;A line of text appears under the illustration of the network. It reads 1, DHCP client broadcasts a DHCPDISCOVER packet.&#10;A packet moves from one of the client computers and travels to the two DHCP servers and the other two DHCP clients."/>
          <p:cNvGrpSpPr>
            <a:grpSpLocks/>
          </p:cNvGrpSpPr>
          <p:nvPr/>
        </p:nvGrpSpPr>
        <p:grpSpPr bwMode="auto">
          <a:xfrm>
            <a:off x="1819131" y="4273550"/>
            <a:ext cx="5534025" cy="428625"/>
            <a:chOff x="1080" y="2834"/>
            <a:chExt cx="3486" cy="270"/>
          </a:xfrm>
          <a:solidFill>
            <a:schemeClr val="bg1"/>
          </a:solidFill>
          <a:effectLst/>
        </p:grpSpPr>
        <p:sp>
          <p:nvSpPr>
            <p:cNvPr id="15" name="AutoShape 12" descr="&quot;&quot;"/>
            <p:cNvSpPr>
              <a:spLocks noChangeArrowheads="1"/>
            </p:cNvSpPr>
            <p:nvPr/>
          </p:nvSpPr>
          <p:spPr bwMode="auto">
            <a:xfrm>
              <a:off x="1186" y="2834"/>
              <a:ext cx="3380" cy="270"/>
            </a:xfrm>
            <a:prstGeom prst="roundRect">
              <a:avLst>
                <a:gd name="adj" fmla="val 4167"/>
              </a:avLst>
            </a:prstGeom>
            <a:grpFill/>
            <a:ln w="9525" algn="ctr">
              <a:noFill/>
              <a:round/>
              <a:headEnd/>
              <a:tailEnd/>
            </a:ln>
          </p:spPr>
          <p:txBody>
            <a:bodyPr lIns="274320" anchor="ctr"/>
            <a:lstStyle/>
            <a:p>
              <a:pPr>
                <a:lnSpc>
                  <a:spcPct val="85000"/>
                </a:lnSpc>
              </a:pPr>
              <a:r>
                <a:rPr lang="en-US" sz="1600" dirty="0">
                  <a:latin typeface="Segoe UI" pitchFamily="34" charset="0"/>
                  <a:ea typeface="Segoe UI" pitchFamily="34" charset="0"/>
                  <a:cs typeface="Segoe UI" pitchFamily="34" charset="0"/>
                </a:rPr>
                <a:t>DHCP </a:t>
              </a:r>
              <a:r>
                <a:rPr lang="en-US" sz="1600" dirty="0" err="1">
                  <a:latin typeface="Segoe UI" pitchFamily="34" charset="0"/>
                  <a:ea typeface="Segoe UI" pitchFamily="34" charset="0"/>
                  <a:cs typeface="Segoe UI" pitchFamily="34" charset="0"/>
                </a:rPr>
                <a:t>klijent</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šalje</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broadcastom</a:t>
              </a:r>
              <a:r>
                <a:rPr lang="en-US" sz="1600" dirty="0">
                  <a:latin typeface="Segoe UI" pitchFamily="34" charset="0"/>
                  <a:ea typeface="Segoe UI" pitchFamily="34" charset="0"/>
                  <a:cs typeface="Segoe UI" pitchFamily="34" charset="0"/>
                </a:rPr>
                <a:t> DHCPDISCOVER </a:t>
              </a:r>
              <a:r>
                <a:rPr lang="en-US" sz="1600" dirty="0" err="1">
                  <a:latin typeface="Segoe UI" pitchFamily="34" charset="0"/>
                  <a:ea typeface="Segoe UI" pitchFamily="34" charset="0"/>
                  <a:cs typeface="Segoe UI" pitchFamily="34" charset="0"/>
                </a:rPr>
                <a:t>paket</a:t>
              </a:r>
              <a:endParaRPr lang="en-US" sz="1600" dirty="0">
                <a:latin typeface="Segoe UI" pitchFamily="34" charset="0"/>
                <a:ea typeface="Segoe UI" pitchFamily="34" charset="0"/>
                <a:cs typeface="Segoe UI" pitchFamily="34" charset="0"/>
              </a:endParaRPr>
            </a:p>
          </p:txBody>
        </p:sp>
        <p:sp>
          <p:nvSpPr>
            <p:cNvPr id="16" name="AutoShape 13" descr="&quot;&quot;"/>
            <p:cNvSpPr>
              <a:spLocks noChangeArrowheads="1"/>
            </p:cNvSpPr>
            <p:nvPr/>
          </p:nvSpPr>
          <p:spPr bwMode="auto">
            <a:xfrm>
              <a:off x="1080" y="2865"/>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1</a:t>
              </a:r>
            </a:p>
          </p:txBody>
        </p:sp>
      </p:grpSp>
      <p:grpSp>
        <p:nvGrpSpPr>
          <p:cNvPr id="17" name="frame 3 alt-text here, 2nd of 4 lines of text" descr="This is the 3rd of 6 frames. It depicts how DHCP servers broadcast a DHCPOFFER packet. &#10;A line of text appears under the1st line of text. It reads 2, DHCP servers broadcast a DHCPOFFER packet.&#10;A packet moves from each of the DHCP servers and travels to the 3 client computers as well as traveling back to DHCP server 2.&#10;"/>
          <p:cNvGrpSpPr>
            <a:grpSpLocks/>
          </p:cNvGrpSpPr>
          <p:nvPr/>
        </p:nvGrpSpPr>
        <p:grpSpPr bwMode="auto">
          <a:xfrm>
            <a:off x="1838180" y="4766997"/>
            <a:ext cx="5356225" cy="428625"/>
            <a:chOff x="1122" y="3064"/>
            <a:chExt cx="3374" cy="270"/>
          </a:xfrm>
          <a:solidFill>
            <a:schemeClr val="bg1"/>
          </a:solidFill>
          <a:effectLst/>
        </p:grpSpPr>
        <p:sp>
          <p:nvSpPr>
            <p:cNvPr id="18" name="AutoShape 15" descr="&quot;&quot;"/>
            <p:cNvSpPr>
              <a:spLocks noChangeArrowheads="1"/>
            </p:cNvSpPr>
            <p:nvPr/>
          </p:nvSpPr>
          <p:spPr bwMode="auto">
            <a:xfrm>
              <a:off x="1214" y="3064"/>
              <a:ext cx="3282" cy="270"/>
            </a:xfrm>
            <a:prstGeom prst="roundRect">
              <a:avLst>
                <a:gd name="adj" fmla="val 4167"/>
              </a:avLst>
            </a:prstGeom>
            <a:grpFill/>
            <a:ln w="9525" algn="ctr">
              <a:noFill/>
              <a:round/>
              <a:headEnd/>
              <a:tailEnd/>
            </a:ln>
          </p:spPr>
          <p:txBody>
            <a:bodyPr lIns="274320" anchor="ctr"/>
            <a:lstStyle/>
            <a:p>
              <a:pPr>
                <a:lnSpc>
                  <a:spcPct val="85000"/>
                </a:lnSpc>
              </a:pPr>
              <a:r>
                <a:rPr lang="en-US" sz="1600" dirty="0">
                  <a:latin typeface="Segoe UI" pitchFamily="34" charset="0"/>
                  <a:ea typeface="Segoe UI" pitchFamily="34" charset="0"/>
                  <a:cs typeface="Segoe UI" pitchFamily="34" charset="0"/>
                </a:rPr>
                <a:t>DHCP </a:t>
              </a:r>
              <a:r>
                <a:rPr lang="en-US" sz="1600" dirty="0" err="1">
                  <a:latin typeface="Segoe UI" pitchFamily="34" charset="0"/>
                  <a:ea typeface="Segoe UI" pitchFamily="34" charset="0"/>
                  <a:cs typeface="Segoe UI" pitchFamily="34" charset="0"/>
                </a:rPr>
                <a:t>serveri</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šalju</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broadcastom</a:t>
              </a:r>
              <a:r>
                <a:rPr lang="en-US" sz="1600" dirty="0">
                  <a:latin typeface="Segoe UI" pitchFamily="34" charset="0"/>
                  <a:ea typeface="Segoe UI" pitchFamily="34" charset="0"/>
                  <a:cs typeface="Segoe UI" pitchFamily="34" charset="0"/>
                </a:rPr>
                <a:t> DHCPOFFER </a:t>
              </a:r>
              <a:r>
                <a:rPr lang="en-US" sz="1600" dirty="0" err="1">
                  <a:latin typeface="Segoe UI" pitchFamily="34" charset="0"/>
                  <a:ea typeface="Segoe UI" pitchFamily="34" charset="0"/>
                  <a:cs typeface="Segoe UI" pitchFamily="34" charset="0"/>
                </a:rPr>
                <a:t>paket</a:t>
              </a:r>
              <a:endParaRPr lang="en-US" sz="1600" dirty="0">
                <a:latin typeface="Segoe UI" pitchFamily="34" charset="0"/>
                <a:ea typeface="Segoe UI" pitchFamily="34" charset="0"/>
                <a:cs typeface="Segoe UI" pitchFamily="34" charset="0"/>
              </a:endParaRPr>
            </a:p>
          </p:txBody>
        </p:sp>
        <p:sp>
          <p:nvSpPr>
            <p:cNvPr id="19" name="AutoShape 16" descr="&quot;&quot;"/>
            <p:cNvSpPr>
              <a:spLocks noChangeArrowheads="1"/>
            </p:cNvSpPr>
            <p:nvPr/>
          </p:nvSpPr>
          <p:spPr bwMode="auto">
            <a:xfrm>
              <a:off x="1122" y="3081"/>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2</a:t>
              </a:r>
            </a:p>
          </p:txBody>
        </p:sp>
      </p:grpSp>
      <p:grpSp>
        <p:nvGrpSpPr>
          <p:cNvPr id="20" name="frame 4 alt-text here, 3th of 4 lines of text" descr="This is the 4th of 6 frames. It depicts how DHCP client broadcasts a DHCPREQUEST packet. &#10;A line of text appears under the 2nd line of text. It reads 3, DHCP client broadcasts a DHCPREQUEST packet.&#10;A packet moves from one of the client computers and travels to the two DHCP servers and the other two DHCP clients."/>
          <p:cNvGrpSpPr>
            <a:grpSpLocks/>
          </p:cNvGrpSpPr>
          <p:nvPr/>
        </p:nvGrpSpPr>
        <p:grpSpPr bwMode="auto">
          <a:xfrm>
            <a:off x="1819131" y="5286375"/>
            <a:ext cx="5378450" cy="428625"/>
            <a:chOff x="1080" y="3434"/>
            <a:chExt cx="3388" cy="270"/>
          </a:xfrm>
          <a:solidFill>
            <a:schemeClr val="bg1"/>
          </a:solidFill>
          <a:effectLst/>
        </p:grpSpPr>
        <p:sp>
          <p:nvSpPr>
            <p:cNvPr id="21" name="AutoShape 18" descr="&quot;&quot;"/>
            <p:cNvSpPr>
              <a:spLocks noChangeArrowheads="1"/>
            </p:cNvSpPr>
            <p:nvPr/>
          </p:nvSpPr>
          <p:spPr bwMode="auto">
            <a:xfrm>
              <a:off x="1186" y="3434"/>
              <a:ext cx="3282" cy="270"/>
            </a:xfrm>
            <a:prstGeom prst="roundRect">
              <a:avLst>
                <a:gd name="adj" fmla="val 4167"/>
              </a:avLst>
            </a:prstGeom>
            <a:grpFill/>
            <a:ln w="9525" algn="ctr">
              <a:noFill/>
              <a:round/>
              <a:headEnd/>
              <a:tailEnd/>
            </a:ln>
          </p:spPr>
          <p:txBody>
            <a:bodyPr lIns="274320" anchor="ctr"/>
            <a:lstStyle/>
            <a:p>
              <a:pPr>
                <a:lnSpc>
                  <a:spcPct val="85000"/>
                </a:lnSpc>
              </a:pPr>
              <a:r>
                <a:rPr lang="en-US" sz="1600" dirty="0">
                  <a:latin typeface="Segoe UI" pitchFamily="34" charset="0"/>
                  <a:ea typeface="Segoe UI" pitchFamily="34" charset="0"/>
                  <a:cs typeface="Segoe UI" pitchFamily="34" charset="0"/>
                </a:rPr>
                <a:t>DHCP </a:t>
              </a:r>
              <a:r>
                <a:rPr lang="en-US" sz="1600" dirty="0" err="1">
                  <a:latin typeface="Segoe UI" pitchFamily="34" charset="0"/>
                  <a:ea typeface="Segoe UI" pitchFamily="34" charset="0"/>
                  <a:cs typeface="Segoe UI" pitchFamily="34" charset="0"/>
                </a:rPr>
                <a:t>klijent</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šalje</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broadcastom</a:t>
              </a:r>
              <a:r>
                <a:rPr lang="en-US" sz="1600" dirty="0">
                  <a:latin typeface="Segoe UI" pitchFamily="34" charset="0"/>
                  <a:ea typeface="Segoe UI" pitchFamily="34" charset="0"/>
                  <a:cs typeface="Segoe UI" pitchFamily="34" charset="0"/>
                </a:rPr>
                <a:t> DHCPREQUEST </a:t>
              </a:r>
              <a:r>
                <a:rPr lang="en-US" sz="1600" dirty="0" err="1">
                  <a:latin typeface="Segoe UI" pitchFamily="34" charset="0"/>
                  <a:ea typeface="Segoe UI" pitchFamily="34" charset="0"/>
                  <a:cs typeface="Segoe UI" pitchFamily="34" charset="0"/>
                </a:rPr>
                <a:t>paket</a:t>
              </a:r>
              <a:endParaRPr lang="en-US" sz="1600" dirty="0">
                <a:latin typeface="Segoe UI" pitchFamily="34" charset="0"/>
                <a:ea typeface="Segoe UI" pitchFamily="34" charset="0"/>
                <a:cs typeface="Segoe UI" pitchFamily="34" charset="0"/>
              </a:endParaRPr>
            </a:p>
          </p:txBody>
        </p:sp>
        <p:sp>
          <p:nvSpPr>
            <p:cNvPr id="22" name="AutoShape 19" descr="&quot;&quot;"/>
            <p:cNvSpPr>
              <a:spLocks noChangeArrowheads="1"/>
            </p:cNvSpPr>
            <p:nvPr/>
          </p:nvSpPr>
          <p:spPr bwMode="auto">
            <a:xfrm>
              <a:off x="1080" y="3465"/>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3</a:t>
              </a:r>
            </a:p>
          </p:txBody>
        </p:sp>
      </p:grpSp>
      <p:grpSp>
        <p:nvGrpSpPr>
          <p:cNvPr id="23" name="frame 5 alt-text here, 4th of 4 lines of text" descr="This is the 5th of 6 frames. It depicts how DHCP Server 1 broadcasts a DHCPACK packet.&#10;A line of text appears under the 3rd line of text. It reads 4, DHCP Server1 broadcasts a DHCPACK packet..&#10;A packet moves from DHCP Server 1 and travels to the 3 client computers and to DHCP server 2."/>
          <p:cNvGrpSpPr>
            <a:grpSpLocks/>
          </p:cNvGrpSpPr>
          <p:nvPr/>
        </p:nvGrpSpPr>
        <p:grpSpPr bwMode="auto">
          <a:xfrm>
            <a:off x="1819131" y="5806398"/>
            <a:ext cx="5378450" cy="428625"/>
            <a:chOff x="1080" y="3742"/>
            <a:chExt cx="3388" cy="270"/>
          </a:xfrm>
          <a:solidFill>
            <a:schemeClr val="bg1"/>
          </a:solidFill>
          <a:effectLst/>
        </p:grpSpPr>
        <p:sp>
          <p:nvSpPr>
            <p:cNvPr id="24" name="AutoShape 21" descr="&quot;&quot;"/>
            <p:cNvSpPr>
              <a:spLocks noChangeArrowheads="1"/>
            </p:cNvSpPr>
            <p:nvPr/>
          </p:nvSpPr>
          <p:spPr bwMode="auto">
            <a:xfrm>
              <a:off x="1186" y="3742"/>
              <a:ext cx="3282" cy="270"/>
            </a:xfrm>
            <a:prstGeom prst="roundRect">
              <a:avLst>
                <a:gd name="adj" fmla="val 4167"/>
              </a:avLst>
            </a:prstGeom>
            <a:grpFill/>
            <a:ln w="9525" algn="ctr">
              <a:noFill/>
              <a:round/>
              <a:headEnd/>
              <a:tailEnd/>
            </a:ln>
          </p:spPr>
          <p:txBody>
            <a:bodyPr lIns="274320" anchor="ctr"/>
            <a:lstStyle/>
            <a:p>
              <a:pPr>
                <a:lnSpc>
                  <a:spcPct val="85000"/>
                </a:lnSpc>
              </a:pPr>
              <a:r>
                <a:rPr lang="en-US" sz="1600" dirty="0">
                  <a:latin typeface="Segoe UI" pitchFamily="34" charset="0"/>
                  <a:ea typeface="Segoe UI" pitchFamily="34" charset="0"/>
                  <a:cs typeface="Segoe UI" pitchFamily="34" charset="0"/>
                </a:rPr>
                <a:t>DHCP Server1 </a:t>
              </a:r>
              <a:r>
                <a:rPr lang="en-US" sz="1600" dirty="0" err="1">
                  <a:latin typeface="Segoe UI" pitchFamily="34" charset="0"/>
                  <a:ea typeface="Segoe UI" pitchFamily="34" charset="0"/>
                  <a:cs typeface="Segoe UI" pitchFamily="34" charset="0"/>
                </a:rPr>
                <a:t>šalje</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broadcastom</a:t>
              </a:r>
              <a:r>
                <a:rPr lang="en-US" sz="1600" dirty="0">
                  <a:latin typeface="Segoe UI" pitchFamily="34" charset="0"/>
                  <a:ea typeface="Segoe UI" pitchFamily="34" charset="0"/>
                  <a:cs typeface="Segoe UI" pitchFamily="34" charset="0"/>
                </a:rPr>
                <a:t> DHCPACK </a:t>
              </a:r>
              <a:r>
                <a:rPr lang="en-US" sz="1600" dirty="0" err="1">
                  <a:latin typeface="Segoe UI" pitchFamily="34" charset="0"/>
                  <a:ea typeface="Segoe UI" pitchFamily="34" charset="0"/>
                  <a:cs typeface="Segoe UI" pitchFamily="34" charset="0"/>
                </a:rPr>
                <a:t>paket</a:t>
              </a:r>
              <a:endParaRPr lang="en-US" sz="1600" dirty="0">
                <a:latin typeface="Segoe UI" pitchFamily="34" charset="0"/>
                <a:ea typeface="Segoe UI" pitchFamily="34" charset="0"/>
                <a:cs typeface="Segoe UI" pitchFamily="34" charset="0"/>
              </a:endParaRPr>
            </a:p>
          </p:txBody>
        </p:sp>
        <p:sp>
          <p:nvSpPr>
            <p:cNvPr id="25" name="AutoShape 22" descr="&quot;&quot;"/>
            <p:cNvSpPr>
              <a:spLocks noChangeArrowheads="1"/>
            </p:cNvSpPr>
            <p:nvPr/>
          </p:nvSpPr>
          <p:spPr bwMode="auto">
            <a:xfrm>
              <a:off x="1080" y="3773"/>
              <a:ext cx="179" cy="208"/>
            </a:xfrm>
            <a:prstGeom prst="roundRect">
              <a:avLst>
                <a:gd name="adj" fmla="val 0"/>
              </a:avLst>
            </a:prstGeom>
            <a:grpFill/>
            <a:ln w="9525">
              <a:noFill/>
              <a:round/>
              <a:headEnd/>
              <a:tailEnd/>
            </a:ln>
          </p:spPr>
          <p:txBody>
            <a:bodyPr wrap="none" anchor="ctr"/>
            <a:lstStyle/>
            <a:p>
              <a:r>
                <a:rPr lang="en-US" sz="1400" dirty="0">
                  <a:solidFill>
                    <a:srgbClr val="990033"/>
                  </a:solidFill>
                </a:rPr>
                <a:t>4</a:t>
              </a:r>
            </a:p>
          </p:txBody>
        </p:sp>
      </p:grpSp>
      <p:sp>
        <p:nvSpPr>
          <p:cNvPr id="26" name="frame 1 alt-text here, green oval" descr="This is the 1st frame of 6 on a build slide. It shows a network made up of two DHCP servers (DHCP Server 1 and DHCP Server 2) and three DHCP clients. There are no moving graphics on this frame and there are no lines of text on this frame either."/>
          <p:cNvSpPr txBox="1">
            <a:spLocks noChangeArrowheads="1"/>
          </p:cNvSpPr>
          <p:nvPr/>
        </p:nvSpPr>
        <p:spPr bwMode="auto">
          <a:xfrm>
            <a:off x="1444625" y="1298575"/>
            <a:ext cx="6073775" cy="2798763"/>
          </a:xfrm>
          <a:prstGeom prst="ellipse">
            <a:avLst/>
          </a:prstGeom>
          <a:gradFill rotWithShape="1">
            <a:gsLst>
              <a:gs pos="0">
                <a:srgbClr val="FFFFFF"/>
              </a:gs>
              <a:gs pos="100000">
                <a:srgbClr val="CFE1C2"/>
              </a:gs>
            </a:gsLst>
            <a:lin ang="18900000" scaled="1"/>
          </a:gradFill>
          <a:ln w="9525">
            <a:noFill/>
            <a:miter lim="800000"/>
            <a:headEnd/>
            <a:tailEnd/>
          </a:ln>
          <a:effectLst/>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FontTx/>
              <a:buNone/>
              <a:defRPr/>
            </a:pPr>
            <a:r>
              <a:rPr lang="en-US" sz="1400" dirty="0" smtClean="0"/>
              <a:t>                                                          </a:t>
            </a:r>
          </a:p>
        </p:txBody>
      </p:sp>
      <p:pic>
        <p:nvPicPr>
          <p:cNvPr id="27" name="Picture 5"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5288" y="2681288"/>
            <a:ext cx="99695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6"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4475" y="1136650"/>
            <a:ext cx="842963"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7"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5450" y="3217863"/>
            <a:ext cx="84455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5563" y="2732088"/>
            <a:ext cx="84455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2075" y="1033463"/>
            <a:ext cx="99695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0"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7250" y="3067050"/>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5"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6"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7"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2650" y="3122613"/>
            <a:ext cx="8445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8"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9"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0"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0088" y="3294063"/>
            <a:ext cx="8445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1"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32"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3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3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35"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27338" y="1631950"/>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36"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37"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38"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9800" y="33496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39"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0"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2"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4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44"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45"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46"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3213" y="2511425"/>
            <a:ext cx="8445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AutoShape 47" descr="&quot;&quot;"/>
          <p:cNvSpPr>
            <a:spLocks noChangeArrowheads="1"/>
          </p:cNvSpPr>
          <p:nvPr/>
        </p:nvSpPr>
        <p:spPr bwMode="auto">
          <a:xfrm>
            <a:off x="7329171" y="3110572"/>
            <a:ext cx="823912" cy="576263"/>
          </a:xfrm>
          <a:prstGeom prst="roundRect">
            <a:avLst>
              <a:gd name="adj" fmla="val 4167"/>
            </a:avLst>
          </a:prstGeom>
          <a:solidFill>
            <a:schemeClr val="bg1"/>
          </a:solidFill>
          <a:ln w="9525" algn="ctr">
            <a:noFill/>
            <a:round/>
            <a:headEnd/>
            <a:tailEnd/>
          </a:ln>
        </p:spPr>
        <p:txBody>
          <a:bodyPr wrap="none" anchor="ctr"/>
          <a:lstStyle/>
          <a:p>
            <a:r>
              <a:rPr lang="en-US" sz="1600" dirty="0">
                <a:latin typeface="Segoe UI" pitchFamily="34" charset="0"/>
                <a:ea typeface="Segoe UI" pitchFamily="34" charset="0"/>
                <a:cs typeface="Segoe UI" pitchFamily="34" charset="0"/>
              </a:rPr>
              <a:t>DHCP </a:t>
            </a:r>
            <a:br>
              <a:rPr lang="en-US" sz="1600" dirty="0">
                <a:latin typeface="Segoe UI" pitchFamily="34" charset="0"/>
                <a:ea typeface="Segoe UI" pitchFamily="34" charset="0"/>
                <a:cs typeface="Segoe UI" pitchFamily="34" charset="0"/>
              </a:rPr>
            </a:br>
            <a:r>
              <a:rPr lang="hr-HR" sz="1600" dirty="0" smtClean="0">
                <a:latin typeface="Segoe UI" pitchFamily="34" charset="0"/>
                <a:ea typeface="Segoe UI" pitchFamily="34" charset="0"/>
                <a:cs typeface="Segoe UI" pitchFamily="34" charset="0"/>
              </a:rPr>
              <a:t>klijent</a:t>
            </a:r>
            <a:endParaRPr lang="en-US" sz="1600" dirty="0">
              <a:latin typeface="Segoe UI" pitchFamily="34" charset="0"/>
              <a:ea typeface="Segoe UI" pitchFamily="34" charset="0"/>
              <a:cs typeface="Segoe UI" pitchFamily="34" charset="0"/>
            </a:endParaRPr>
          </a:p>
        </p:txBody>
      </p:sp>
      <p:sp>
        <p:nvSpPr>
          <p:cNvPr id="58" name="AutoShape 48" descr="&quot;&quot;"/>
          <p:cNvSpPr>
            <a:spLocks noChangeArrowheads="1"/>
          </p:cNvSpPr>
          <p:nvPr/>
        </p:nvSpPr>
        <p:spPr bwMode="auto">
          <a:xfrm>
            <a:off x="592137" y="2976563"/>
            <a:ext cx="882650" cy="563562"/>
          </a:xfrm>
          <a:prstGeom prst="roundRect">
            <a:avLst>
              <a:gd name="adj" fmla="val 4167"/>
            </a:avLst>
          </a:prstGeom>
          <a:solidFill>
            <a:schemeClr val="bg1"/>
          </a:solidFill>
          <a:ln w="9525" algn="ctr">
            <a:noFill/>
            <a:round/>
            <a:headEnd/>
            <a:tailEnd/>
          </a:ln>
          <a:effectLst>
            <a:outerShdw blurRad="50800" dist="50800" dir="5400000" algn="ctr" rotWithShape="0">
              <a:schemeClr val="bg1"/>
            </a:outerShdw>
          </a:effectLst>
        </p:spPr>
        <p:txBody>
          <a:bodyPr wrap="none" anchor="ctr"/>
          <a:lstStyle/>
          <a:p>
            <a:pPr algn="r"/>
            <a:r>
              <a:rPr lang="en-US" sz="1600" dirty="0">
                <a:latin typeface="Segoe UI" pitchFamily="34" charset="0"/>
                <a:ea typeface="Segoe UI" pitchFamily="34" charset="0"/>
                <a:cs typeface="Segoe UI" pitchFamily="34" charset="0"/>
              </a:rPr>
              <a:t>DHCP </a:t>
            </a:r>
            <a:br>
              <a:rPr lang="en-US" sz="1600" dirty="0">
                <a:latin typeface="Segoe UI" pitchFamily="34" charset="0"/>
                <a:ea typeface="Segoe UI" pitchFamily="34" charset="0"/>
                <a:cs typeface="Segoe UI" pitchFamily="34" charset="0"/>
              </a:rPr>
            </a:br>
            <a:r>
              <a:rPr lang="en-US" sz="1600" dirty="0">
                <a:latin typeface="Segoe UI" pitchFamily="34" charset="0"/>
                <a:ea typeface="Segoe UI" pitchFamily="34" charset="0"/>
                <a:cs typeface="Segoe UI" pitchFamily="34" charset="0"/>
              </a:rPr>
              <a:t>Server1</a:t>
            </a:r>
          </a:p>
        </p:txBody>
      </p:sp>
      <p:sp>
        <p:nvSpPr>
          <p:cNvPr id="59" name="AutoShape 49" descr="&quot;&quot;"/>
          <p:cNvSpPr>
            <a:spLocks noChangeArrowheads="1"/>
          </p:cNvSpPr>
          <p:nvPr/>
        </p:nvSpPr>
        <p:spPr bwMode="auto">
          <a:xfrm>
            <a:off x="1722437" y="1128938"/>
            <a:ext cx="882650" cy="563562"/>
          </a:xfrm>
          <a:prstGeom prst="roundRect">
            <a:avLst>
              <a:gd name="adj" fmla="val 4167"/>
            </a:avLst>
          </a:prstGeom>
          <a:solidFill>
            <a:schemeClr val="bg1"/>
          </a:solidFill>
          <a:ln w="9525">
            <a:noFill/>
            <a:round/>
            <a:headEnd/>
            <a:tailEnd/>
          </a:ln>
        </p:spPr>
        <p:txBody>
          <a:bodyPr wrap="none" anchor="ctr"/>
          <a:lstStyle/>
          <a:p>
            <a:pPr algn="r"/>
            <a:r>
              <a:rPr lang="en-US" sz="1600" dirty="0" smtClean="0">
                <a:latin typeface="Segoe UI" pitchFamily="34" charset="0"/>
                <a:ea typeface="Segoe UI" pitchFamily="34" charset="0"/>
                <a:cs typeface="Segoe UI" pitchFamily="34" charset="0"/>
              </a:rPr>
              <a:t>DHCP</a:t>
            </a:r>
            <a:r>
              <a:rPr lang="en-US" sz="1600" dirty="0">
                <a:latin typeface="Segoe UI" pitchFamily="34" charset="0"/>
                <a:ea typeface="Segoe UI" pitchFamily="34" charset="0"/>
                <a:cs typeface="Segoe UI" pitchFamily="34" charset="0"/>
              </a:rPr>
              <a:t/>
            </a:r>
            <a:br>
              <a:rPr lang="en-US" sz="1600" dirty="0">
                <a:latin typeface="Segoe UI" pitchFamily="34" charset="0"/>
                <a:ea typeface="Segoe UI" pitchFamily="34" charset="0"/>
                <a:cs typeface="Segoe UI" pitchFamily="34" charset="0"/>
              </a:rPr>
            </a:br>
            <a:r>
              <a:rPr lang="en-US" sz="1600" dirty="0">
                <a:latin typeface="Segoe UI" pitchFamily="34" charset="0"/>
                <a:ea typeface="Segoe UI" pitchFamily="34" charset="0"/>
                <a:cs typeface="Segoe UI" pitchFamily="34" charset="0"/>
              </a:rPr>
              <a:t>Server2</a:t>
            </a:r>
          </a:p>
        </p:txBody>
      </p:sp>
      <p:grpSp>
        <p:nvGrpSpPr>
          <p:cNvPr id="68" name="frame 6 alt-text here" descr="This is the 6th of 6 frames. It shows the network (the two DHCP servers and the three DHCP clients).and the 4 lines of text that appeared one-by one during the animation. There are no moving graphics on this frame"/>
          <p:cNvGrpSpPr>
            <a:grpSpLocks/>
          </p:cNvGrpSpPr>
          <p:nvPr/>
        </p:nvGrpSpPr>
        <p:grpSpPr bwMode="auto">
          <a:xfrm>
            <a:off x="1444625" y="1033463"/>
            <a:ext cx="6073774" cy="5207000"/>
            <a:chOff x="910" y="796"/>
            <a:chExt cx="3826" cy="3280"/>
          </a:xfrm>
        </p:grpSpPr>
        <p:sp>
          <p:nvSpPr>
            <p:cNvPr id="69" name="Oval 112" descr="&quot;&quot;"/>
            <p:cNvSpPr>
              <a:spLocks noChangeArrowheads="1"/>
            </p:cNvSpPr>
            <p:nvPr/>
          </p:nvSpPr>
          <p:spPr bwMode="auto">
            <a:xfrm>
              <a:off x="910" y="963"/>
              <a:ext cx="3826" cy="1763"/>
            </a:xfrm>
            <a:prstGeom prst="ellipse">
              <a:avLst/>
            </a:prstGeom>
            <a:gradFill rotWithShape="1">
              <a:gsLst>
                <a:gs pos="0">
                  <a:srgbClr val="FFFFFF"/>
                </a:gs>
                <a:gs pos="100000">
                  <a:srgbClr val="CFE1C2"/>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p>
              <a:pPr marL="174625" indent="-174625" algn="l" eaLnBrk="1" hangingPunct="1">
                <a:lnSpc>
                  <a:spcPct val="90000"/>
                </a:lnSpc>
                <a:spcBef>
                  <a:spcPct val="70000"/>
                </a:spcBef>
                <a:buClr>
                  <a:schemeClr val="hlink"/>
                </a:buClr>
                <a:buSzPct val="90000"/>
              </a:pPr>
              <a:r>
                <a:rPr lang="en-US" sz="1400" b="0" dirty="0"/>
                <a:t>                                                          </a:t>
              </a:r>
            </a:p>
          </p:txBody>
        </p:sp>
        <p:pic>
          <p:nvPicPr>
            <p:cNvPr id="70" name="Picture 113"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9" y="1834"/>
              <a:ext cx="628"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14"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4" y="861"/>
              <a:ext cx="531"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115"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8" y="2172"/>
              <a:ext cx="532"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16"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5" y="1866"/>
              <a:ext cx="532"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17"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8" y="796"/>
              <a:ext cx="628"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 name="Group 118"/>
            <p:cNvGrpSpPr>
              <a:grpSpLocks/>
            </p:cNvGrpSpPr>
            <p:nvPr/>
          </p:nvGrpSpPr>
          <p:grpSpPr bwMode="auto">
            <a:xfrm>
              <a:off x="1159" y="2849"/>
              <a:ext cx="3388" cy="270"/>
              <a:chOff x="1080" y="2834"/>
              <a:chExt cx="3388" cy="270"/>
            </a:xfrm>
          </p:grpSpPr>
          <p:sp>
            <p:nvSpPr>
              <p:cNvPr id="85" name="1st of 4 steps on top layer" descr="&quot;&quot;"/>
              <p:cNvSpPr>
                <a:spLocks noChangeArrowheads="1"/>
              </p:cNvSpPr>
              <p:nvPr/>
            </p:nvSpPr>
            <p:spPr bwMode="auto">
              <a:xfrm>
                <a:off x="1186" y="2834"/>
                <a:ext cx="3282" cy="270"/>
              </a:xfrm>
              <a:prstGeom prst="roundRect">
                <a:avLst>
                  <a:gd name="adj" fmla="val 4167"/>
                </a:avLst>
              </a:prstGeom>
              <a:solidFill>
                <a:schemeClr val="bg1"/>
              </a:solidFill>
              <a:ln w="9525" algn="ctr">
                <a:noFill/>
                <a:round/>
                <a:headEnd/>
                <a:tailEnd/>
              </a:ln>
              <a:effectLst/>
            </p:spPr>
            <p:txBody>
              <a:bodyPr lIns="216000" rIns="72000" anchor="ctr"/>
              <a:lstStyle/>
              <a:p>
                <a:pPr>
                  <a:lnSpc>
                    <a:spcPct val="85000"/>
                  </a:lnSpc>
                </a:pPr>
                <a:r>
                  <a:rPr lang="en-US" sz="1600" dirty="0">
                    <a:latin typeface="Segoe UI" pitchFamily="34" charset="0"/>
                    <a:ea typeface="Segoe UI" pitchFamily="34" charset="0"/>
                    <a:cs typeface="Segoe UI" pitchFamily="34" charset="0"/>
                  </a:rPr>
                  <a:t>DHCP </a:t>
                </a:r>
                <a:r>
                  <a:rPr lang="en-US" sz="1600" dirty="0" err="1">
                    <a:latin typeface="Segoe UI" pitchFamily="34" charset="0"/>
                    <a:ea typeface="Segoe UI" pitchFamily="34" charset="0"/>
                    <a:cs typeface="Segoe UI" pitchFamily="34" charset="0"/>
                  </a:rPr>
                  <a:t>klijent</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šalje</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broadcastom</a:t>
                </a:r>
                <a:r>
                  <a:rPr lang="en-US" sz="1600" dirty="0">
                    <a:latin typeface="Segoe UI" pitchFamily="34" charset="0"/>
                    <a:ea typeface="Segoe UI" pitchFamily="34" charset="0"/>
                    <a:cs typeface="Segoe UI" pitchFamily="34" charset="0"/>
                  </a:rPr>
                  <a:t> DHCPDISCOVER </a:t>
                </a:r>
                <a:r>
                  <a:rPr lang="en-US" sz="1600" dirty="0" err="1">
                    <a:latin typeface="Segoe UI" pitchFamily="34" charset="0"/>
                    <a:ea typeface="Segoe UI" pitchFamily="34" charset="0"/>
                    <a:cs typeface="Segoe UI" pitchFamily="34" charset="0"/>
                  </a:rPr>
                  <a:t>paket</a:t>
                </a:r>
                <a:endParaRPr lang="en-US" sz="1600" dirty="0">
                  <a:latin typeface="Segoe UI" pitchFamily="34" charset="0"/>
                  <a:ea typeface="Segoe UI" pitchFamily="34" charset="0"/>
                  <a:cs typeface="Segoe UI" pitchFamily="34" charset="0"/>
                </a:endParaRPr>
              </a:p>
            </p:txBody>
          </p:sp>
          <p:sp>
            <p:nvSpPr>
              <p:cNvPr id="86" name="&quot;1&quot;" descr="&quot;&quot;"/>
              <p:cNvSpPr>
                <a:spLocks noChangeArrowheads="1"/>
              </p:cNvSpPr>
              <p:nvPr/>
            </p:nvSpPr>
            <p:spPr bwMode="auto">
              <a:xfrm>
                <a:off x="1080" y="2865"/>
                <a:ext cx="179" cy="208"/>
              </a:xfrm>
              <a:prstGeom prst="roundRect">
                <a:avLst>
                  <a:gd name="adj" fmla="val 0"/>
                </a:avLst>
              </a:prstGeom>
              <a:solidFill>
                <a:schemeClr val="bg1"/>
              </a:solidFill>
              <a:ln w="9525" algn="ctr">
                <a:noFill/>
                <a:round/>
                <a:headEnd/>
                <a:tailEnd/>
              </a:ln>
              <a:effectLst/>
            </p:spPr>
            <p:txBody>
              <a:bodyPr wrap="none" anchor="ctr"/>
              <a:lstStyle/>
              <a:p>
                <a:r>
                  <a:rPr lang="en-US" sz="1400" dirty="0">
                    <a:solidFill>
                      <a:srgbClr val="990033"/>
                    </a:solidFill>
                  </a:rPr>
                  <a:t>1</a:t>
                </a:r>
              </a:p>
            </p:txBody>
          </p:sp>
        </p:grpSp>
        <p:grpSp>
          <p:nvGrpSpPr>
            <p:cNvPr id="76" name="Group 121"/>
            <p:cNvGrpSpPr>
              <a:grpSpLocks/>
            </p:cNvGrpSpPr>
            <p:nvPr/>
          </p:nvGrpSpPr>
          <p:grpSpPr bwMode="auto">
            <a:xfrm>
              <a:off x="1159" y="3168"/>
              <a:ext cx="3388" cy="270"/>
              <a:chOff x="1080" y="3134"/>
              <a:chExt cx="3388" cy="270"/>
            </a:xfrm>
          </p:grpSpPr>
          <p:sp>
            <p:nvSpPr>
              <p:cNvPr id="83" name="2nd of 4 steps on top layer" descr="&quot;&quot;"/>
              <p:cNvSpPr>
                <a:spLocks noChangeArrowheads="1"/>
              </p:cNvSpPr>
              <p:nvPr/>
            </p:nvSpPr>
            <p:spPr bwMode="auto">
              <a:xfrm>
                <a:off x="1186" y="3134"/>
                <a:ext cx="3282" cy="270"/>
              </a:xfrm>
              <a:prstGeom prst="roundRect">
                <a:avLst>
                  <a:gd name="adj" fmla="val 4167"/>
                </a:avLst>
              </a:prstGeom>
              <a:solidFill>
                <a:schemeClr val="bg1"/>
              </a:solidFill>
              <a:ln w="9525" algn="ctr">
                <a:noFill/>
                <a:round/>
                <a:headEnd/>
                <a:tailEnd/>
              </a:ln>
              <a:effectLst/>
            </p:spPr>
            <p:txBody>
              <a:bodyPr lIns="216000" rIns="72000" anchor="ctr"/>
              <a:lstStyle/>
              <a:p>
                <a:pPr>
                  <a:lnSpc>
                    <a:spcPct val="85000"/>
                  </a:lnSpc>
                </a:pPr>
                <a:r>
                  <a:rPr lang="en-US" sz="1600" dirty="0">
                    <a:latin typeface="Segoe UI" pitchFamily="34" charset="0"/>
                    <a:ea typeface="Segoe UI" pitchFamily="34" charset="0"/>
                    <a:cs typeface="Segoe UI" pitchFamily="34" charset="0"/>
                  </a:rPr>
                  <a:t>DHCP </a:t>
                </a:r>
                <a:r>
                  <a:rPr lang="en-US" sz="1600" dirty="0" err="1">
                    <a:latin typeface="Segoe UI" pitchFamily="34" charset="0"/>
                    <a:ea typeface="Segoe UI" pitchFamily="34" charset="0"/>
                    <a:cs typeface="Segoe UI" pitchFamily="34" charset="0"/>
                  </a:rPr>
                  <a:t>serveri</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šalju</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broadcastom</a:t>
                </a:r>
                <a:r>
                  <a:rPr lang="en-US" sz="1600" dirty="0">
                    <a:latin typeface="Segoe UI" pitchFamily="34" charset="0"/>
                    <a:ea typeface="Segoe UI" pitchFamily="34" charset="0"/>
                    <a:cs typeface="Segoe UI" pitchFamily="34" charset="0"/>
                  </a:rPr>
                  <a:t> DHCPOFFER </a:t>
                </a:r>
                <a:r>
                  <a:rPr lang="en-US" sz="1600" dirty="0" err="1">
                    <a:latin typeface="Segoe UI" pitchFamily="34" charset="0"/>
                    <a:ea typeface="Segoe UI" pitchFamily="34" charset="0"/>
                    <a:cs typeface="Segoe UI" pitchFamily="34" charset="0"/>
                  </a:rPr>
                  <a:t>paket</a:t>
                </a:r>
                <a:endParaRPr lang="en-US" sz="1600" dirty="0">
                  <a:latin typeface="Segoe UI" pitchFamily="34" charset="0"/>
                  <a:ea typeface="Segoe UI" pitchFamily="34" charset="0"/>
                  <a:cs typeface="Segoe UI" pitchFamily="34" charset="0"/>
                </a:endParaRPr>
              </a:p>
            </p:txBody>
          </p:sp>
          <p:sp>
            <p:nvSpPr>
              <p:cNvPr id="84" name="&quot;2&quot;" descr="&quot;&quot;"/>
              <p:cNvSpPr>
                <a:spLocks noChangeArrowheads="1"/>
              </p:cNvSpPr>
              <p:nvPr/>
            </p:nvSpPr>
            <p:spPr bwMode="auto">
              <a:xfrm>
                <a:off x="1080" y="3178"/>
                <a:ext cx="179" cy="208"/>
              </a:xfrm>
              <a:prstGeom prst="roundRect">
                <a:avLst>
                  <a:gd name="adj" fmla="val 0"/>
                </a:avLst>
              </a:prstGeom>
              <a:solidFill>
                <a:schemeClr val="bg1"/>
              </a:solidFill>
              <a:ln w="9525" algn="ctr">
                <a:noFill/>
                <a:round/>
                <a:headEnd/>
                <a:tailEnd/>
              </a:ln>
              <a:effectLst/>
            </p:spPr>
            <p:txBody>
              <a:bodyPr wrap="none" anchor="ctr"/>
              <a:lstStyle/>
              <a:p>
                <a:r>
                  <a:rPr lang="en-US" sz="1400" dirty="0">
                    <a:solidFill>
                      <a:srgbClr val="990033"/>
                    </a:solidFill>
                  </a:rPr>
                  <a:t>2</a:t>
                </a:r>
              </a:p>
            </p:txBody>
          </p:sp>
        </p:grpSp>
        <p:grpSp>
          <p:nvGrpSpPr>
            <p:cNvPr id="77" name="Group 124"/>
            <p:cNvGrpSpPr>
              <a:grpSpLocks/>
            </p:cNvGrpSpPr>
            <p:nvPr/>
          </p:nvGrpSpPr>
          <p:grpSpPr bwMode="auto">
            <a:xfrm>
              <a:off x="1159" y="3487"/>
              <a:ext cx="3388" cy="270"/>
              <a:chOff x="1080" y="3434"/>
              <a:chExt cx="3388" cy="270"/>
            </a:xfrm>
          </p:grpSpPr>
          <p:sp>
            <p:nvSpPr>
              <p:cNvPr id="81" name="3rd of 4 steps on top layer" descr="&quot;&quot;"/>
              <p:cNvSpPr>
                <a:spLocks noChangeArrowheads="1"/>
              </p:cNvSpPr>
              <p:nvPr/>
            </p:nvSpPr>
            <p:spPr bwMode="auto">
              <a:xfrm>
                <a:off x="1186" y="3434"/>
                <a:ext cx="3282" cy="270"/>
              </a:xfrm>
              <a:prstGeom prst="roundRect">
                <a:avLst>
                  <a:gd name="adj" fmla="val 4167"/>
                </a:avLst>
              </a:prstGeom>
              <a:solidFill>
                <a:schemeClr val="bg1"/>
              </a:solidFill>
              <a:ln w="9525" algn="ctr">
                <a:noFill/>
                <a:round/>
                <a:headEnd/>
                <a:tailEnd/>
              </a:ln>
              <a:effectLst/>
            </p:spPr>
            <p:txBody>
              <a:bodyPr lIns="216000" rIns="72000" anchor="ctr"/>
              <a:lstStyle/>
              <a:p>
                <a:pPr>
                  <a:lnSpc>
                    <a:spcPct val="85000"/>
                  </a:lnSpc>
                </a:pPr>
                <a:r>
                  <a:rPr lang="en-US" sz="1600" dirty="0">
                    <a:latin typeface="Segoe UI" pitchFamily="34" charset="0"/>
                    <a:ea typeface="Segoe UI" pitchFamily="34" charset="0"/>
                    <a:cs typeface="Segoe UI" pitchFamily="34" charset="0"/>
                  </a:rPr>
                  <a:t>DHCP </a:t>
                </a:r>
                <a:r>
                  <a:rPr lang="en-US" sz="1600" dirty="0" err="1">
                    <a:latin typeface="Segoe UI" pitchFamily="34" charset="0"/>
                    <a:ea typeface="Segoe UI" pitchFamily="34" charset="0"/>
                    <a:cs typeface="Segoe UI" pitchFamily="34" charset="0"/>
                  </a:rPr>
                  <a:t>klijent</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šalje</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broadcastom</a:t>
                </a:r>
                <a:r>
                  <a:rPr lang="en-US" sz="1600" dirty="0">
                    <a:latin typeface="Segoe UI" pitchFamily="34" charset="0"/>
                    <a:ea typeface="Segoe UI" pitchFamily="34" charset="0"/>
                    <a:cs typeface="Segoe UI" pitchFamily="34" charset="0"/>
                  </a:rPr>
                  <a:t> DHCPREQUEST </a:t>
                </a:r>
                <a:r>
                  <a:rPr lang="en-US" sz="1600" dirty="0" err="1">
                    <a:latin typeface="Segoe UI" pitchFamily="34" charset="0"/>
                    <a:ea typeface="Segoe UI" pitchFamily="34" charset="0"/>
                    <a:cs typeface="Segoe UI" pitchFamily="34" charset="0"/>
                  </a:rPr>
                  <a:t>paket</a:t>
                </a:r>
                <a:endParaRPr lang="en-US" sz="1600" dirty="0">
                  <a:latin typeface="Segoe UI" pitchFamily="34" charset="0"/>
                  <a:ea typeface="Segoe UI" pitchFamily="34" charset="0"/>
                  <a:cs typeface="Segoe UI" pitchFamily="34" charset="0"/>
                </a:endParaRPr>
              </a:p>
            </p:txBody>
          </p:sp>
          <p:sp>
            <p:nvSpPr>
              <p:cNvPr id="82" name="&quot;3&quot;" descr="&quot;&quot;"/>
              <p:cNvSpPr>
                <a:spLocks noChangeArrowheads="1"/>
              </p:cNvSpPr>
              <p:nvPr/>
            </p:nvSpPr>
            <p:spPr bwMode="auto">
              <a:xfrm>
                <a:off x="1080" y="3465"/>
                <a:ext cx="179" cy="208"/>
              </a:xfrm>
              <a:prstGeom prst="roundRect">
                <a:avLst>
                  <a:gd name="adj" fmla="val 0"/>
                </a:avLst>
              </a:prstGeom>
              <a:solidFill>
                <a:schemeClr val="bg1"/>
              </a:solidFill>
              <a:ln w="9525" algn="ctr">
                <a:noFill/>
                <a:round/>
                <a:headEnd/>
                <a:tailEnd/>
              </a:ln>
              <a:effectLst/>
            </p:spPr>
            <p:txBody>
              <a:bodyPr wrap="none" anchor="ctr"/>
              <a:lstStyle/>
              <a:p>
                <a:r>
                  <a:rPr lang="en-US" sz="1400" dirty="0">
                    <a:solidFill>
                      <a:srgbClr val="990033"/>
                    </a:solidFill>
                  </a:rPr>
                  <a:t>3</a:t>
                </a:r>
              </a:p>
            </p:txBody>
          </p:sp>
        </p:grpSp>
        <p:grpSp>
          <p:nvGrpSpPr>
            <p:cNvPr id="78" name="Group 127"/>
            <p:cNvGrpSpPr>
              <a:grpSpLocks/>
            </p:cNvGrpSpPr>
            <p:nvPr/>
          </p:nvGrpSpPr>
          <p:grpSpPr bwMode="auto">
            <a:xfrm>
              <a:off x="1159" y="3806"/>
              <a:ext cx="3388" cy="270"/>
              <a:chOff x="1080" y="3742"/>
              <a:chExt cx="3388" cy="270"/>
            </a:xfrm>
          </p:grpSpPr>
          <p:sp>
            <p:nvSpPr>
              <p:cNvPr id="79" name="4th of 4 steps on top layer" descr="&quot;&quot;"/>
              <p:cNvSpPr>
                <a:spLocks noChangeArrowheads="1"/>
              </p:cNvSpPr>
              <p:nvPr/>
            </p:nvSpPr>
            <p:spPr bwMode="auto">
              <a:xfrm>
                <a:off x="1186" y="3742"/>
                <a:ext cx="3282" cy="270"/>
              </a:xfrm>
              <a:prstGeom prst="roundRect">
                <a:avLst>
                  <a:gd name="adj" fmla="val 4167"/>
                </a:avLst>
              </a:prstGeom>
              <a:solidFill>
                <a:schemeClr val="bg1"/>
              </a:solidFill>
              <a:ln w="9525" algn="ctr">
                <a:noFill/>
                <a:round/>
                <a:headEnd/>
                <a:tailEnd/>
              </a:ln>
              <a:effectLst/>
            </p:spPr>
            <p:txBody>
              <a:bodyPr lIns="216000" rIns="72000" anchor="ctr"/>
              <a:lstStyle/>
              <a:p>
                <a:pPr>
                  <a:lnSpc>
                    <a:spcPct val="85000"/>
                  </a:lnSpc>
                </a:pPr>
                <a:r>
                  <a:rPr lang="en-US" sz="1600" dirty="0">
                    <a:latin typeface="Segoe UI" pitchFamily="34" charset="0"/>
                    <a:ea typeface="Segoe UI" pitchFamily="34" charset="0"/>
                    <a:cs typeface="Segoe UI" pitchFamily="34" charset="0"/>
                  </a:rPr>
                  <a:t>DHCP Server1 </a:t>
                </a:r>
                <a:r>
                  <a:rPr lang="en-US" sz="1600" dirty="0" err="1">
                    <a:latin typeface="Segoe UI" pitchFamily="34" charset="0"/>
                    <a:ea typeface="Segoe UI" pitchFamily="34" charset="0"/>
                    <a:cs typeface="Segoe UI" pitchFamily="34" charset="0"/>
                  </a:rPr>
                  <a:t>šalje</a:t>
                </a:r>
                <a:r>
                  <a:rPr lang="en-US" sz="1600" dirty="0">
                    <a:latin typeface="Segoe UI" pitchFamily="34" charset="0"/>
                    <a:ea typeface="Segoe UI" pitchFamily="34" charset="0"/>
                    <a:cs typeface="Segoe UI" pitchFamily="34" charset="0"/>
                  </a:rPr>
                  <a:t> </a:t>
                </a:r>
                <a:r>
                  <a:rPr lang="en-US" sz="1600" dirty="0" err="1">
                    <a:latin typeface="Segoe UI" pitchFamily="34" charset="0"/>
                    <a:ea typeface="Segoe UI" pitchFamily="34" charset="0"/>
                    <a:cs typeface="Segoe UI" pitchFamily="34" charset="0"/>
                  </a:rPr>
                  <a:t>broadcastom</a:t>
                </a:r>
                <a:r>
                  <a:rPr lang="en-US" sz="1600" dirty="0">
                    <a:latin typeface="Segoe UI" pitchFamily="34" charset="0"/>
                    <a:ea typeface="Segoe UI" pitchFamily="34" charset="0"/>
                    <a:cs typeface="Segoe UI" pitchFamily="34" charset="0"/>
                  </a:rPr>
                  <a:t> DHCPACK </a:t>
                </a:r>
                <a:r>
                  <a:rPr lang="en-US" sz="1600" dirty="0" err="1">
                    <a:latin typeface="Segoe UI" pitchFamily="34" charset="0"/>
                    <a:ea typeface="Segoe UI" pitchFamily="34" charset="0"/>
                    <a:cs typeface="Segoe UI" pitchFamily="34" charset="0"/>
                  </a:rPr>
                  <a:t>paket</a:t>
                </a:r>
                <a:endParaRPr lang="en-US" sz="1600" dirty="0">
                  <a:latin typeface="Segoe UI" pitchFamily="34" charset="0"/>
                  <a:ea typeface="Segoe UI" pitchFamily="34" charset="0"/>
                  <a:cs typeface="Segoe UI" pitchFamily="34" charset="0"/>
                </a:endParaRPr>
              </a:p>
            </p:txBody>
          </p:sp>
          <p:sp>
            <p:nvSpPr>
              <p:cNvPr id="80" name="&quot;4&quot;" descr="&quot;&quot;"/>
              <p:cNvSpPr>
                <a:spLocks noChangeArrowheads="1"/>
              </p:cNvSpPr>
              <p:nvPr/>
            </p:nvSpPr>
            <p:spPr bwMode="auto">
              <a:xfrm>
                <a:off x="1080" y="3773"/>
                <a:ext cx="179" cy="208"/>
              </a:xfrm>
              <a:prstGeom prst="roundRect">
                <a:avLst>
                  <a:gd name="adj" fmla="val 0"/>
                </a:avLst>
              </a:prstGeom>
              <a:solidFill>
                <a:schemeClr val="bg1"/>
              </a:solidFill>
              <a:ln w="9525" algn="ctr">
                <a:noFill/>
                <a:round/>
                <a:headEnd/>
                <a:tailEnd/>
              </a:ln>
              <a:effectLst/>
            </p:spPr>
            <p:txBody>
              <a:bodyPr wrap="none" anchor="ctr"/>
              <a:lstStyle/>
              <a:p>
                <a:r>
                  <a:rPr lang="en-US" sz="1400" dirty="0">
                    <a:solidFill>
                      <a:srgbClr val="990033"/>
                    </a:solidFill>
                  </a:rPr>
                  <a:t>4</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0" presetClass="path" presetSubtype="0" accel="50000" decel="50000" fill="hold" nodeType="afterEffect">
                                  <p:stCondLst>
                                    <p:cond delay="0"/>
                                  </p:stCondLst>
                                  <p:childTnLst>
                                    <p:animMotion origin="layout" path="M 0.00174 0 L -0.2 -0.08889 " pathEditMode="relative" rAng="0" ptsTypes="AA">
                                      <p:cBhvr>
                                        <p:cTn id="14" dur="2000" fill="hold"/>
                                        <p:tgtEl>
                                          <p:spTgt spid="37"/>
                                        </p:tgtEl>
                                        <p:attrNameLst>
                                          <p:attrName>ppt_x</p:attrName>
                                          <p:attrName>ppt_y</p:attrName>
                                        </p:attrNameLst>
                                      </p:cBhvr>
                                      <p:rCtr x="-10087" y="-4444"/>
                                    </p:animMotion>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xit" presetSubtype="0" fill="hold" nodeType="withEffect">
                                  <p:stCondLst>
                                    <p:cond delay="0"/>
                                  </p:stCondLst>
                                  <p:childTnLst>
                                    <p:animEffect transition="out" filter="fade">
                                      <p:cBhvr>
                                        <p:cTn id="29" dur="500"/>
                                        <p:tgtEl>
                                          <p:spTgt spid="37"/>
                                        </p:tgtEl>
                                      </p:cBhvr>
                                    </p:animEffect>
                                    <p:set>
                                      <p:cBhvr>
                                        <p:cTn id="30" dur="1" fill="hold">
                                          <p:stCondLst>
                                            <p:cond delay="499"/>
                                          </p:stCondLst>
                                        </p:cTn>
                                        <p:tgtEl>
                                          <p:spTgt spid="37"/>
                                        </p:tgtEl>
                                        <p:attrNameLst>
                                          <p:attrName>style.visibility</p:attrName>
                                        </p:attrNameLst>
                                      </p:cBhvr>
                                      <p:to>
                                        <p:strVal val="hidden"/>
                                      </p:to>
                                    </p:set>
                                  </p:childTnLst>
                                </p:cTn>
                              </p:par>
                            </p:childTnLst>
                          </p:cTn>
                        </p:par>
                        <p:par>
                          <p:cTn id="31" fill="hold">
                            <p:stCondLst>
                              <p:cond delay="3500"/>
                            </p:stCondLst>
                            <p:childTnLst>
                              <p:par>
                                <p:cTn id="32" presetID="0" presetClass="path" presetSubtype="0" accel="50000" decel="50000" fill="hold" nodeType="afterEffect">
                                  <p:stCondLst>
                                    <p:cond delay="0"/>
                                  </p:stCondLst>
                                  <p:childTnLst>
                                    <p:animMotion origin="layout" path="M 0 3.7037E-7 L 0.10833 -0.12199 " pathEditMode="relative" rAng="0" ptsTypes="AA">
                                      <p:cBhvr>
                                        <p:cTn id="33" dur="2000" fill="hold"/>
                                        <p:tgtEl>
                                          <p:spTgt spid="43"/>
                                        </p:tgtEl>
                                        <p:attrNameLst>
                                          <p:attrName>ppt_x</p:attrName>
                                          <p:attrName>ppt_y</p:attrName>
                                        </p:attrNameLst>
                                      </p:cBhvr>
                                      <p:rCtr x="5417" y="-6111"/>
                                    </p:animMotion>
                                  </p:childTnLst>
                                </p:cTn>
                              </p:par>
                              <p:par>
                                <p:cTn id="34" presetID="0" presetClass="path" presetSubtype="0" accel="50000" decel="50000" fill="hold" nodeType="withEffect">
                                  <p:stCondLst>
                                    <p:cond delay="0"/>
                                  </p:stCondLst>
                                  <p:childTnLst>
                                    <p:animMotion origin="layout" path="M 0.00225 3.7037E-7 L 0.00399 0.17778 " pathEditMode="relative" rAng="0" ptsTypes="AA">
                                      <p:cBhvr>
                                        <p:cTn id="35" dur="2000" fill="hold"/>
                                        <p:tgtEl>
                                          <p:spTgt spid="41"/>
                                        </p:tgtEl>
                                        <p:attrNameLst>
                                          <p:attrName>ppt_x</p:attrName>
                                          <p:attrName>ppt_y</p:attrName>
                                        </p:attrNameLst>
                                      </p:cBhvr>
                                      <p:rCtr x="87" y="8889"/>
                                    </p:animMotion>
                                  </p:childTnLst>
                                </p:cTn>
                              </p:par>
                              <p:par>
                                <p:cTn id="36" presetID="0" presetClass="path" presetSubtype="0" accel="50000" decel="50000" fill="hold" nodeType="withEffect">
                                  <p:stCondLst>
                                    <p:cond delay="0"/>
                                  </p:stCondLst>
                                  <p:childTnLst>
                                    <p:animMotion origin="layout" path="M 0.00226 0.00162 L -0.23542 0.11296 " pathEditMode="relative" rAng="0" ptsTypes="AA">
                                      <p:cBhvr>
                                        <p:cTn id="37" dur="2000" fill="hold"/>
                                        <p:tgtEl>
                                          <p:spTgt spid="36"/>
                                        </p:tgtEl>
                                        <p:attrNameLst>
                                          <p:attrName>ppt_x</p:attrName>
                                          <p:attrName>ppt_y</p:attrName>
                                        </p:attrNameLst>
                                      </p:cBhvr>
                                      <p:rCtr x="-11892" y="5556"/>
                                    </p:animMotion>
                                  </p:childTnLst>
                                </p:cTn>
                              </p:par>
                              <p:par>
                                <p:cTn id="38" presetID="0" presetClass="path" presetSubtype="0" accel="50000" decel="50000" fill="hold" nodeType="withEffect">
                                  <p:stCondLst>
                                    <p:cond delay="0"/>
                                  </p:stCondLst>
                                  <p:childTnLst>
                                    <p:animMotion origin="layout" path="M 0 3.7037E-7 L -0.14167 -0.1331 " pathEditMode="relative" rAng="0" ptsTypes="AA">
                                      <p:cBhvr>
                                        <p:cTn id="39" dur="2000" fill="hold"/>
                                        <p:tgtEl>
                                          <p:spTgt spid="32"/>
                                        </p:tgtEl>
                                        <p:attrNameLst>
                                          <p:attrName>ppt_x</p:attrName>
                                          <p:attrName>ppt_y</p:attrName>
                                        </p:attrNameLst>
                                      </p:cBhvr>
                                      <p:rCtr x="-7083" y="-6667"/>
                                    </p:animMotion>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36"/>
                                        </p:tgtEl>
                                      </p:cBhvr>
                                    </p:animEffect>
                                    <p:set>
                                      <p:cBhvr>
                                        <p:cTn id="47" dur="1" fill="hold">
                                          <p:stCondLst>
                                            <p:cond delay="499"/>
                                          </p:stCondLst>
                                        </p:cTn>
                                        <p:tgtEl>
                                          <p:spTgt spid="3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7"/>
                                        </p:tgtEl>
                                      </p:cBhvr>
                                    </p:animEffect>
                                    <p:set>
                                      <p:cBhvr>
                                        <p:cTn id="56" dur="1" fill="hold">
                                          <p:stCondLst>
                                            <p:cond delay="499"/>
                                          </p:stCondLst>
                                        </p:cTn>
                                        <p:tgtEl>
                                          <p:spTgt spid="37"/>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par>
                                <p:cTn id="64" presetID="10" presetClass="entr" presetSubtype="0"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childTnLst>
                          </p:cTn>
                        </p:par>
                        <p:par>
                          <p:cTn id="67" fill="hold">
                            <p:stCondLst>
                              <p:cond delay="1000"/>
                            </p:stCondLst>
                            <p:childTnLst>
                              <p:par>
                                <p:cTn id="68" presetID="0" presetClass="path" presetSubtype="0" accel="50000" decel="50000" fill="hold" nodeType="afterEffect">
                                  <p:stCondLst>
                                    <p:cond delay="0"/>
                                  </p:stCondLst>
                                  <p:childTnLst>
                                    <p:animMotion origin="layout" path="M -1.94444E-6 1.11111E-6 L 0.14462 0.12847 " pathEditMode="relative" rAng="0" ptsTypes="AA">
                                      <p:cBhvr>
                                        <p:cTn id="69" dur="2000" fill="hold"/>
                                        <p:tgtEl>
                                          <p:spTgt spid="45"/>
                                        </p:tgtEl>
                                        <p:attrNameLst>
                                          <p:attrName>ppt_x</p:attrName>
                                          <p:attrName>ppt_y</p:attrName>
                                        </p:attrNameLst>
                                      </p:cBhvr>
                                      <p:rCtr x="7222" y="6412"/>
                                    </p:animMotion>
                                  </p:childTnLst>
                                </p:cTn>
                              </p:par>
                              <p:par>
                                <p:cTn id="70" presetID="0" presetClass="path" presetSubtype="0" accel="50000" decel="50000" fill="hold" nodeType="withEffect">
                                  <p:stCondLst>
                                    <p:cond delay="0"/>
                                  </p:stCondLst>
                                  <p:childTnLst>
                                    <p:animMotion origin="layout" path="M -1.94444E-6 0 L 0.23837 -0.11389 " pathEditMode="relative" rAng="0" ptsTypes="AA">
                                      <p:cBhvr>
                                        <p:cTn id="71" dur="2000" fill="hold"/>
                                        <p:tgtEl>
                                          <p:spTgt spid="40"/>
                                        </p:tgtEl>
                                        <p:attrNameLst>
                                          <p:attrName>ppt_x</p:attrName>
                                          <p:attrName>ppt_y</p:attrName>
                                        </p:attrNameLst>
                                      </p:cBhvr>
                                      <p:rCtr x="11910" y="-5694"/>
                                    </p:animMotion>
                                  </p:childTnLst>
                                </p:cTn>
                              </p:par>
                            </p:childTnLst>
                          </p:cTn>
                        </p:par>
                        <p:par>
                          <p:cTn id="72" fill="hold">
                            <p:stCondLst>
                              <p:cond delay="3000"/>
                            </p:stCondLst>
                            <p:childTnLst>
                              <p:par>
                                <p:cTn id="73" presetID="10" presetClass="entr" presetSubtype="0" fill="hold"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par>
                                <p:cTn id="76" presetID="10" presetClass="entr" presetSubtype="0" fill="hold"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childTnLst>
                                </p:cTn>
                              </p:par>
                              <p:par>
                                <p:cTn id="79" presetID="10" presetClass="entr" presetSubtype="0"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500"/>
                                        <p:tgtEl>
                                          <p:spTgt spid="47"/>
                                        </p:tgtEl>
                                      </p:cBhvr>
                                    </p:animEffect>
                                  </p:childTnLst>
                                </p:cTn>
                              </p:par>
                              <p:par>
                                <p:cTn id="85" presetID="10"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500"/>
                                        <p:tgtEl>
                                          <p:spTgt spid="38"/>
                                        </p:tgtEl>
                                      </p:cBhvr>
                                    </p:animEffect>
                                  </p:childTnLst>
                                </p:cTn>
                              </p:par>
                              <p:par>
                                <p:cTn id="91" presetID="10" presetClass="entr" presetSubtype="0" fill="hold"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par>
                                <p:cTn id="94" presetID="10" presetClass="entr" presetSubtype="0" fill="hold"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par>
                                <p:cTn id="97" presetID="10" presetClass="exit" presetSubtype="0" fill="hold" nodeType="withEffect">
                                  <p:stCondLst>
                                    <p:cond delay="0"/>
                                  </p:stCondLst>
                                  <p:childTnLst>
                                    <p:animEffect transition="out" filter="fade">
                                      <p:cBhvr>
                                        <p:cTn id="98" dur="500"/>
                                        <p:tgtEl>
                                          <p:spTgt spid="40"/>
                                        </p:tgtEl>
                                      </p:cBhvr>
                                    </p:animEffect>
                                    <p:set>
                                      <p:cBhvr>
                                        <p:cTn id="99" dur="1" fill="hold">
                                          <p:stCondLst>
                                            <p:cond delay="499"/>
                                          </p:stCondLst>
                                        </p:cTn>
                                        <p:tgtEl>
                                          <p:spTgt spid="40"/>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45"/>
                                        </p:tgtEl>
                                      </p:cBhvr>
                                    </p:animEffect>
                                    <p:set>
                                      <p:cBhvr>
                                        <p:cTn id="102" dur="1" fill="hold">
                                          <p:stCondLst>
                                            <p:cond delay="499"/>
                                          </p:stCondLst>
                                        </p:cTn>
                                        <p:tgtEl>
                                          <p:spTgt spid="45"/>
                                        </p:tgtEl>
                                        <p:attrNameLst>
                                          <p:attrName>style.visibility</p:attrName>
                                        </p:attrNameLst>
                                      </p:cBhvr>
                                      <p:to>
                                        <p:strVal val="hidden"/>
                                      </p:to>
                                    </p:set>
                                  </p:childTnLst>
                                </p:cTn>
                              </p:par>
                            </p:childTnLst>
                          </p:cTn>
                        </p:par>
                        <p:par>
                          <p:cTn id="103" fill="hold">
                            <p:stCondLst>
                              <p:cond delay="3500"/>
                            </p:stCondLst>
                            <p:childTnLst>
                              <p:par>
                                <p:cTn id="104" presetID="0" presetClass="path" presetSubtype="0" accel="50000" decel="50000" fill="hold" nodeType="afterEffect">
                                  <p:stCondLst>
                                    <p:cond delay="0"/>
                                  </p:stCondLst>
                                  <p:childTnLst>
                                    <p:animMotion origin="layout" path="M 0.00226 0.00023 L -0.15208 -0.09954 " pathEditMode="relative" rAng="0" ptsTypes="AA">
                                      <p:cBhvr>
                                        <p:cTn id="105" dur="2000" fill="hold"/>
                                        <p:tgtEl>
                                          <p:spTgt spid="47"/>
                                        </p:tgtEl>
                                        <p:attrNameLst>
                                          <p:attrName>ppt_x</p:attrName>
                                          <p:attrName>ppt_y</p:attrName>
                                        </p:attrNameLst>
                                      </p:cBhvr>
                                      <p:rCtr x="-7726" y="-5000"/>
                                    </p:animMotion>
                                  </p:childTnLst>
                                </p:cTn>
                              </p:par>
                              <p:par>
                                <p:cTn id="106" presetID="0" presetClass="path" presetSubtype="0" accel="50000" decel="50000" fill="hold" nodeType="withEffect">
                                  <p:stCondLst>
                                    <p:cond delay="0"/>
                                  </p:stCondLst>
                                  <p:childTnLst>
                                    <p:animMotion origin="layout" path="M 0 3.7037E-7 L -0.14167 -0.1331 " pathEditMode="relative" rAng="0" ptsTypes="AA">
                                      <p:cBhvr>
                                        <p:cTn id="107" dur="2000" fill="hold"/>
                                        <p:tgtEl>
                                          <p:spTgt spid="39"/>
                                        </p:tgtEl>
                                        <p:attrNameLst>
                                          <p:attrName>ppt_x</p:attrName>
                                          <p:attrName>ppt_y</p:attrName>
                                        </p:attrNameLst>
                                      </p:cBhvr>
                                      <p:rCtr x="-7083" y="-6667"/>
                                    </p:animMotion>
                                  </p:childTnLst>
                                </p:cTn>
                              </p:par>
                              <p:par>
                                <p:cTn id="108" presetID="0" presetClass="path" presetSubtype="0" accel="50000" decel="50000" fill="hold" nodeType="withEffect">
                                  <p:stCondLst>
                                    <p:cond delay="0"/>
                                  </p:stCondLst>
                                  <p:childTnLst>
                                    <p:animMotion origin="layout" path="M 2.77778E-6 3.7037E-7 L 0.13298 -0.08866 " pathEditMode="relative" rAng="0" ptsTypes="AA">
                                      <p:cBhvr>
                                        <p:cTn id="109" dur="2000" fill="hold"/>
                                        <p:tgtEl>
                                          <p:spTgt spid="46"/>
                                        </p:tgtEl>
                                        <p:attrNameLst>
                                          <p:attrName>ppt_x</p:attrName>
                                          <p:attrName>ppt_y</p:attrName>
                                        </p:attrNameLst>
                                      </p:cBhvr>
                                      <p:rCtr x="6649" y="-4444"/>
                                    </p:animMotion>
                                  </p:childTnLst>
                                </p:cTn>
                              </p:par>
                              <p:par>
                                <p:cTn id="110" presetID="0" presetClass="path" presetSubtype="0" accel="50000" decel="50000" fill="hold" nodeType="withEffect">
                                  <p:stCondLst>
                                    <p:cond delay="0"/>
                                  </p:stCondLst>
                                  <p:childTnLst>
                                    <p:animMotion origin="layout" path="M 0.00226 0.00162 L 0.11458 -0.12037 " pathEditMode="relative" rAng="0" ptsTypes="AA">
                                      <p:cBhvr>
                                        <p:cTn id="111" dur="2000" fill="hold"/>
                                        <p:tgtEl>
                                          <p:spTgt spid="38"/>
                                        </p:tgtEl>
                                        <p:attrNameLst>
                                          <p:attrName>ppt_x</p:attrName>
                                          <p:attrName>ppt_y</p:attrName>
                                        </p:attrNameLst>
                                      </p:cBhvr>
                                      <p:rCtr x="5608" y="-6111"/>
                                    </p:animMotion>
                                  </p:childTnLst>
                                </p:cTn>
                              </p:par>
                              <p:par>
                                <p:cTn id="112" presetID="0" presetClass="path" presetSubtype="0" accel="50000" decel="50000" fill="hold" nodeType="withEffect">
                                  <p:stCondLst>
                                    <p:cond delay="0"/>
                                  </p:stCondLst>
                                  <p:childTnLst>
                                    <p:animMotion origin="layout" path="M 0.00226 0.00023 L 0.21458 0.12268 " pathEditMode="relative" rAng="0" ptsTypes="AA">
                                      <p:cBhvr>
                                        <p:cTn id="113" dur="2000" fill="hold"/>
                                        <p:tgtEl>
                                          <p:spTgt spid="44"/>
                                        </p:tgtEl>
                                        <p:attrNameLst>
                                          <p:attrName>ppt_x</p:attrName>
                                          <p:attrName>ppt_y</p:attrName>
                                        </p:attrNameLst>
                                      </p:cBhvr>
                                      <p:rCtr x="10608" y="6111"/>
                                    </p:animMotion>
                                  </p:childTnLst>
                                </p:cTn>
                              </p:par>
                              <p:par>
                                <p:cTn id="114" presetID="0" presetClass="path" presetSubtype="0" accel="50000" decel="50000" fill="hold" nodeType="withEffect">
                                  <p:stCondLst>
                                    <p:cond delay="0"/>
                                  </p:stCondLst>
                                  <p:childTnLst>
                                    <p:animMotion origin="layout" path="M 0.00225 3.7037E-7 L 0.20399 0.08889 " pathEditMode="relative" rAng="0" ptsTypes="AA">
                                      <p:cBhvr>
                                        <p:cTn id="115" dur="2000" fill="hold"/>
                                        <p:tgtEl>
                                          <p:spTgt spid="42"/>
                                        </p:tgtEl>
                                        <p:attrNameLst>
                                          <p:attrName>ppt_x</p:attrName>
                                          <p:attrName>ppt_y</p:attrName>
                                        </p:attrNameLst>
                                      </p:cBhvr>
                                      <p:rCtr x="10087" y="4444"/>
                                    </p:animMotion>
                                  </p:childTnLst>
                                </p:cTn>
                              </p:par>
                              <p:par>
                                <p:cTn id="116" presetID="0" presetClass="path" presetSubtype="0" accel="50000" decel="50000" fill="hold" nodeType="withEffect">
                                  <p:stCondLst>
                                    <p:cond delay="0"/>
                                  </p:stCondLst>
                                  <p:childTnLst>
                                    <p:animMotion origin="layout" path="M 0.00225 3.7037E-7 L 0.00399 0.17778 " pathEditMode="relative" rAng="0" ptsTypes="AA">
                                      <p:cBhvr>
                                        <p:cTn id="117" dur="2000" fill="hold"/>
                                        <p:tgtEl>
                                          <p:spTgt spid="35"/>
                                        </p:tgtEl>
                                        <p:attrNameLst>
                                          <p:attrName>ppt_x</p:attrName>
                                          <p:attrName>ppt_y</p:attrName>
                                        </p:attrNameLst>
                                      </p:cBhvr>
                                      <p:rCtr x="87" y="8889"/>
                                    </p:animMotion>
                                  </p:childTnLst>
                                </p:cTn>
                              </p:par>
                              <p:par>
                                <p:cTn id="118" presetID="0" presetClass="path" presetSubtype="0" accel="50000" decel="50000" fill="hold" nodeType="withEffect">
                                  <p:stCondLst>
                                    <p:cond delay="0"/>
                                  </p:stCondLst>
                                  <p:childTnLst>
                                    <p:animMotion origin="layout" path="M 0.00399 3.7037E-7 L 0.01232 0.21134 " pathEditMode="relative" rAng="0" ptsTypes="AA">
                                      <p:cBhvr>
                                        <p:cTn id="119" dur="2000" fill="hold"/>
                                        <p:tgtEl>
                                          <p:spTgt spid="34"/>
                                        </p:tgtEl>
                                        <p:attrNameLst>
                                          <p:attrName>ppt_x</p:attrName>
                                          <p:attrName>ppt_y</p:attrName>
                                        </p:attrNameLst>
                                      </p:cBhvr>
                                      <p:rCtr x="417" y="10556"/>
                                    </p:animMotion>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nodeType="clickEffect">
                                  <p:stCondLst>
                                    <p:cond delay="0"/>
                                  </p:stCondLst>
                                  <p:childTnLst>
                                    <p:animEffect transition="out" filter="fade">
                                      <p:cBhvr>
                                        <p:cTn id="123" dur="500"/>
                                        <p:tgtEl>
                                          <p:spTgt spid="34"/>
                                        </p:tgtEl>
                                      </p:cBhvr>
                                    </p:animEffect>
                                    <p:set>
                                      <p:cBhvr>
                                        <p:cTn id="124" dur="1" fill="hold">
                                          <p:stCondLst>
                                            <p:cond delay="499"/>
                                          </p:stCondLst>
                                        </p:cTn>
                                        <p:tgtEl>
                                          <p:spTgt spid="34"/>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44"/>
                                        </p:tgtEl>
                                      </p:cBhvr>
                                    </p:animEffect>
                                    <p:set>
                                      <p:cBhvr>
                                        <p:cTn id="127" dur="1" fill="hold">
                                          <p:stCondLst>
                                            <p:cond delay="499"/>
                                          </p:stCondLst>
                                        </p:cTn>
                                        <p:tgtEl>
                                          <p:spTgt spid="44"/>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46"/>
                                        </p:tgtEl>
                                      </p:cBhvr>
                                    </p:animEffect>
                                    <p:set>
                                      <p:cBhvr>
                                        <p:cTn id="130" dur="1" fill="hold">
                                          <p:stCondLst>
                                            <p:cond delay="499"/>
                                          </p:stCondLst>
                                        </p:cTn>
                                        <p:tgtEl>
                                          <p:spTgt spid="46"/>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47"/>
                                        </p:tgtEl>
                                      </p:cBhvr>
                                    </p:animEffect>
                                    <p:set>
                                      <p:cBhvr>
                                        <p:cTn id="133" dur="1" fill="hold">
                                          <p:stCondLst>
                                            <p:cond delay="499"/>
                                          </p:stCondLst>
                                        </p:cTn>
                                        <p:tgtEl>
                                          <p:spTgt spid="47"/>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35"/>
                                        </p:tgtEl>
                                      </p:cBhvr>
                                    </p:animEffect>
                                    <p:set>
                                      <p:cBhvr>
                                        <p:cTn id="136" dur="1" fill="hold">
                                          <p:stCondLst>
                                            <p:cond delay="499"/>
                                          </p:stCondLst>
                                        </p:cTn>
                                        <p:tgtEl>
                                          <p:spTgt spid="35"/>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38"/>
                                        </p:tgtEl>
                                      </p:cBhvr>
                                    </p:animEffect>
                                    <p:set>
                                      <p:cBhvr>
                                        <p:cTn id="139" dur="1" fill="hold">
                                          <p:stCondLst>
                                            <p:cond delay="499"/>
                                          </p:stCondLst>
                                        </p:cTn>
                                        <p:tgtEl>
                                          <p:spTgt spid="38"/>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39"/>
                                        </p:tgtEl>
                                      </p:cBhvr>
                                    </p:animEffect>
                                    <p:set>
                                      <p:cBhvr>
                                        <p:cTn id="142" dur="1" fill="hold">
                                          <p:stCondLst>
                                            <p:cond delay="499"/>
                                          </p:stCondLst>
                                        </p:cTn>
                                        <p:tgtEl>
                                          <p:spTgt spid="39"/>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42"/>
                                        </p:tgtEl>
                                      </p:cBhvr>
                                    </p:animEffect>
                                    <p:set>
                                      <p:cBhvr>
                                        <p:cTn id="145" dur="1" fill="hold">
                                          <p:stCondLst>
                                            <p:cond delay="499"/>
                                          </p:stCondLst>
                                        </p:cTn>
                                        <p:tgtEl>
                                          <p:spTgt spid="42"/>
                                        </p:tgtEl>
                                        <p:attrNameLst>
                                          <p:attrName>style.visibility</p:attrName>
                                        </p:attrNameLst>
                                      </p:cBhvr>
                                      <p:to>
                                        <p:strVal val="hidden"/>
                                      </p:to>
                                    </p:set>
                                  </p:childTnLst>
                                </p:cTn>
                              </p:par>
                            </p:childTnLst>
                          </p:cTn>
                        </p:par>
                        <p:par>
                          <p:cTn id="146" fill="hold">
                            <p:stCondLst>
                              <p:cond delay="500"/>
                            </p:stCondLst>
                            <p:childTnLst>
                              <p:par>
                                <p:cTn id="147" presetID="10" presetClass="entr" presetSubtype="0" fill="hold" nodeType="afterEffect">
                                  <p:stCondLst>
                                    <p:cond delay="0"/>
                                  </p:stCondLst>
                                  <p:childTnLst>
                                    <p:set>
                                      <p:cBhvr>
                                        <p:cTn id="148" dur="1" fill="hold">
                                          <p:stCondLst>
                                            <p:cond delay="0"/>
                                          </p:stCondLst>
                                        </p:cTn>
                                        <p:tgtEl>
                                          <p:spTgt spid="20"/>
                                        </p:tgtEl>
                                        <p:attrNameLst>
                                          <p:attrName>style.visibility</p:attrName>
                                        </p:attrNameLst>
                                      </p:cBhvr>
                                      <p:to>
                                        <p:strVal val="visible"/>
                                      </p:to>
                                    </p:set>
                                    <p:animEffect transition="in" filter="fade">
                                      <p:cBhvr>
                                        <p:cTn id="149" dur="500"/>
                                        <p:tgtEl>
                                          <p:spTgt spid="20"/>
                                        </p:tgtEl>
                                      </p:cBhvr>
                                    </p:animEffect>
                                  </p:childTnLst>
                                </p:cTn>
                              </p:par>
                            </p:childTnLst>
                          </p:cTn>
                        </p:par>
                        <p:par>
                          <p:cTn id="150" fill="hold">
                            <p:stCondLst>
                              <p:cond delay="1000"/>
                            </p:stCondLst>
                            <p:childTnLst>
                              <p:par>
                                <p:cTn id="151" presetID="10" presetClass="entr" presetSubtype="0" fill="hold" nodeType="afterEffect">
                                  <p:stCondLst>
                                    <p:cond delay="0"/>
                                  </p:stCondLst>
                                  <p:childTnLst>
                                    <p:set>
                                      <p:cBhvr>
                                        <p:cTn id="152" dur="1" fill="hold">
                                          <p:stCondLst>
                                            <p:cond delay="0"/>
                                          </p:stCondLst>
                                        </p:cTn>
                                        <p:tgtEl>
                                          <p:spTgt spid="48"/>
                                        </p:tgtEl>
                                        <p:attrNameLst>
                                          <p:attrName>style.visibility</p:attrName>
                                        </p:attrNameLst>
                                      </p:cBhvr>
                                      <p:to>
                                        <p:strVal val="visible"/>
                                      </p:to>
                                    </p:set>
                                    <p:animEffect transition="in" filter="fade">
                                      <p:cBhvr>
                                        <p:cTn id="153" dur="500"/>
                                        <p:tgtEl>
                                          <p:spTgt spid="48"/>
                                        </p:tgtEl>
                                      </p:cBhvr>
                                    </p:animEffect>
                                  </p:childTnLst>
                                </p:cTn>
                              </p:par>
                            </p:childTnLst>
                          </p:cTn>
                        </p:par>
                        <p:par>
                          <p:cTn id="154" fill="hold">
                            <p:stCondLst>
                              <p:cond delay="1500"/>
                            </p:stCondLst>
                            <p:childTnLst>
                              <p:par>
                                <p:cTn id="155" presetID="0" presetClass="path" presetSubtype="0" accel="50000" decel="50000" fill="hold" nodeType="afterEffect">
                                  <p:stCondLst>
                                    <p:cond delay="0"/>
                                  </p:stCondLst>
                                  <p:childTnLst>
                                    <p:animMotion origin="layout" path="M 0.00382 -1.85185E-6 L -0.20451 -0.12245 " pathEditMode="relative" rAng="0" ptsTypes="AA">
                                      <p:cBhvr>
                                        <p:cTn id="156" dur="2000" fill="hold"/>
                                        <p:tgtEl>
                                          <p:spTgt spid="48"/>
                                        </p:tgtEl>
                                        <p:attrNameLst>
                                          <p:attrName>ppt_x</p:attrName>
                                          <p:attrName>ppt_y</p:attrName>
                                        </p:attrNameLst>
                                      </p:cBhvr>
                                      <p:rCtr x="-10417" y="-6134"/>
                                    </p:animMotion>
                                  </p:childTnLst>
                                </p:cTn>
                              </p:par>
                            </p:childTnLst>
                          </p:cTn>
                        </p:par>
                        <p:par>
                          <p:cTn id="157" fill="hold">
                            <p:stCondLst>
                              <p:cond delay="3500"/>
                            </p:stCondLst>
                            <p:childTnLst>
                              <p:par>
                                <p:cTn id="158" presetID="10" presetClass="entr" presetSubtype="0" fill="hold" nodeType="afterEffect">
                                  <p:stCondLst>
                                    <p:cond delay="0"/>
                                  </p:stCondLst>
                                  <p:childTnLst>
                                    <p:set>
                                      <p:cBhvr>
                                        <p:cTn id="159" dur="1" fill="hold">
                                          <p:stCondLst>
                                            <p:cond delay="0"/>
                                          </p:stCondLst>
                                        </p:cTn>
                                        <p:tgtEl>
                                          <p:spTgt spid="49"/>
                                        </p:tgtEl>
                                        <p:attrNameLst>
                                          <p:attrName>style.visibility</p:attrName>
                                        </p:attrNameLst>
                                      </p:cBhvr>
                                      <p:to>
                                        <p:strVal val="visible"/>
                                      </p:to>
                                    </p:set>
                                    <p:animEffect transition="in" filter="fade">
                                      <p:cBhvr>
                                        <p:cTn id="160" dur="500"/>
                                        <p:tgtEl>
                                          <p:spTgt spid="49"/>
                                        </p:tgtEl>
                                      </p:cBhvr>
                                    </p:animEffect>
                                  </p:childTnLst>
                                </p:cTn>
                              </p:par>
                              <p:par>
                                <p:cTn id="161" presetID="10" presetClass="entr" presetSubtype="0" fill="hold" nodeType="withEffect">
                                  <p:stCondLst>
                                    <p:cond delay="0"/>
                                  </p:stCondLst>
                                  <p:childTnLst>
                                    <p:set>
                                      <p:cBhvr>
                                        <p:cTn id="162" dur="1" fill="hold">
                                          <p:stCondLst>
                                            <p:cond delay="0"/>
                                          </p:stCondLst>
                                        </p:cTn>
                                        <p:tgtEl>
                                          <p:spTgt spid="50"/>
                                        </p:tgtEl>
                                        <p:attrNameLst>
                                          <p:attrName>style.visibility</p:attrName>
                                        </p:attrNameLst>
                                      </p:cBhvr>
                                      <p:to>
                                        <p:strVal val="visible"/>
                                      </p:to>
                                    </p:set>
                                    <p:animEffect transition="in" filter="fade">
                                      <p:cBhvr>
                                        <p:cTn id="163" dur="500"/>
                                        <p:tgtEl>
                                          <p:spTgt spid="50"/>
                                        </p:tgtEl>
                                      </p:cBhvr>
                                    </p:animEffect>
                                  </p:childTnLst>
                                </p:cTn>
                              </p:par>
                              <p:par>
                                <p:cTn id="164" presetID="10" presetClass="entr" presetSubtype="0" fill="hold" nodeType="withEffect">
                                  <p:stCondLst>
                                    <p:cond delay="0"/>
                                  </p:stCondLst>
                                  <p:childTnLst>
                                    <p:set>
                                      <p:cBhvr>
                                        <p:cTn id="165" dur="1" fill="hold">
                                          <p:stCondLst>
                                            <p:cond delay="0"/>
                                          </p:stCondLst>
                                        </p:cTn>
                                        <p:tgtEl>
                                          <p:spTgt spid="51"/>
                                        </p:tgtEl>
                                        <p:attrNameLst>
                                          <p:attrName>style.visibility</p:attrName>
                                        </p:attrNameLst>
                                      </p:cBhvr>
                                      <p:to>
                                        <p:strVal val="visible"/>
                                      </p:to>
                                    </p:set>
                                    <p:animEffect transition="in" filter="fade">
                                      <p:cBhvr>
                                        <p:cTn id="166" dur="500"/>
                                        <p:tgtEl>
                                          <p:spTgt spid="51"/>
                                        </p:tgtEl>
                                      </p:cBhvr>
                                    </p:animEffect>
                                  </p:childTnLst>
                                </p:cTn>
                              </p:par>
                              <p:par>
                                <p:cTn id="167" presetID="10" presetClass="entr" presetSubtype="0" fill="hold" nodeType="withEffect">
                                  <p:stCondLst>
                                    <p:cond delay="0"/>
                                  </p:stCondLst>
                                  <p:childTnLst>
                                    <p:set>
                                      <p:cBhvr>
                                        <p:cTn id="168" dur="1" fill="hold">
                                          <p:stCondLst>
                                            <p:cond delay="0"/>
                                          </p:stCondLst>
                                        </p:cTn>
                                        <p:tgtEl>
                                          <p:spTgt spid="52"/>
                                        </p:tgtEl>
                                        <p:attrNameLst>
                                          <p:attrName>style.visibility</p:attrName>
                                        </p:attrNameLst>
                                      </p:cBhvr>
                                      <p:to>
                                        <p:strVal val="visible"/>
                                      </p:to>
                                    </p:set>
                                    <p:animEffect transition="in" filter="fade">
                                      <p:cBhvr>
                                        <p:cTn id="169" dur="500"/>
                                        <p:tgtEl>
                                          <p:spTgt spid="52"/>
                                        </p:tgtEl>
                                      </p:cBhvr>
                                    </p:animEffect>
                                  </p:childTnLst>
                                </p:cTn>
                              </p:par>
                              <p:par>
                                <p:cTn id="170" presetID="10" presetClass="exit" presetSubtype="0" fill="hold" nodeType="withEffect">
                                  <p:stCondLst>
                                    <p:cond delay="0"/>
                                  </p:stCondLst>
                                  <p:childTnLst>
                                    <p:animEffect transition="out" filter="fade">
                                      <p:cBhvr>
                                        <p:cTn id="171" dur="500"/>
                                        <p:tgtEl>
                                          <p:spTgt spid="48"/>
                                        </p:tgtEl>
                                      </p:cBhvr>
                                    </p:animEffect>
                                    <p:set>
                                      <p:cBhvr>
                                        <p:cTn id="172" dur="1" fill="hold">
                                          <p:stCondLst>
                                            <p:cond delay="499"/>
                                          </p:stCondLst>
                                        </p:cTn>
                                        <p:tgtEl>
                                          <p:spTgt spid="48"/>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48"/>
                                        </p:tgtEl>
                                      </p:cBhvr>
                                    </p:animEffect>
                                    <p:set>
                                      <p:cBhvr>
                                        <p:cTn id="175" dur="1" fill="hold">
                                          <p:stCondLst>
                                            <p:cond delay="499"/>
                                          </p:stCondLst>
                                        </p:cTn>
                                        <p:tgtEl>
                                          <p:spTgt spid="48"/>
                                        </p:tgtEl>
                                        <p:attrNameLst>
                                          <p:attrName>style.visibility</p:attrName>
                                        </p:attrNameLst>
                                      </p:cBhvr>
                                      <p:to>
                                        <p:strVal val="hidden"/>
                                      </p:to>
                                    </p:set>
                                  </p:childTnLst>
                                </p:cTn>
                              </p:par>
                            </p:childTnLst>
                          </p:cTn>
                        </p:par>
                        <p:par>
                          <p:cTn id="176" fill="hold">
                            <p:stCondLst>
                              <p:cond delay="4000"/>
                            </p:stCondLst>
                            <p:childTnLst>
                              <p:par>
                                <p:cTn id="177" presetID="0" presetClass="path" presetSubtype="0" accel="50000" decel="50000" fill="hold" nodeType="afterEffect">
                                  <p:stCondLst>
                                    <p:cond delay="0"/>
                                  </p:stCondLst>
                                  <p:childTnLst>
                                    <p:animMotion origin="layout" path="M 0 3.7037E-7 L 0.10833 -0.12199 " pathEditMode="relative" rAng="0" ptsTypes="AA">
                                      <p:cBhvr>
                                        <p:cTn id="178" dur="2000" fill="hold"/>
                                        <p:tgtEl>
                                          <p:spTgt spid="52"/>
                                        </p:tgtEl>
                                        <p:attrNameLst>
                                          <p:attrName>ppt_x</p:attrName>
                                          <p:attrName>ppt_y</p:attrName>
                                        </p:attrNameLst>
                                      </p:cBhvr>
                                      <p:rCtr x="5417" y="-6111"/>
                                    </p:animMotion>
                                  </p:childTnLst>
                                </p:cTn>
                              </p:par>
                              <p:par>
                                <p:cTn id="179" presetID="0" presetClass="path" presetSubtype="0" accel="50000" decel="50000" fill="hold" nodeType="withEffect">
                                  <p:stCondLst>
                                    <p:cond delay="0"/>
                                  </p:stCondLst>
                                  <p:childTnLst>
                                    <p:animMotion origin="layout" path="M 0.00225 3.7037E-7 L 0.00399 0.17778 " pathEditMode="relative" rAng="0" ptsTypes="AA">
                                      <p:cBhvr>
                                        <p:cTn id="180" dur="2000" fill="hold"/>
                                        <p:tgtEl>
                                          <p:spTgt spid="51"/>
                                        </p:tgtEl>
                                        <p:attrNameLst>
                                          <p:attrName>ppt_x</p:attrName>
                                          <p:attrName>ppt_y</p:attrName>
                                        </p:attrNameLst>
                                      </p:cBhvr>
                                      <p:rCtr x="87" y="8889"/>
                                    </p:animMotion>
                                  </p:childTnLst>
                                </p:cTn>
                              </p:par>
                              <p:par>
                                <p:cTn id="181" presetID="0" presetClass="path" presetSubtype="0" accel="50000" decel="50000" fill="hold" nodeType="withEffect">
                                  <p:stCondLst>
                                    <p:cond delay="0"/>
                                  </p:stCondLst>
                                  <p:childTnLst>
                                    <p:animMotion origin="layout" path="M 0.00225 0.00023 L -0.21042 0.07824 " pathEditMode="relative" rAng="0" ptsTypes="AA">
                                      <p:cBhvr>
                                        <p:cTn id="182" dur="2000" fill="hold"/>
                                        <p:tgtEl>
                                          <p:spTgt spid="50"/>
                                        </p:tgtEl>
                                        <p:attrNameLst>
                                          <p:attrName>ppt_x</p:attrName>
                                          <p:attrName>ppt_y</p:attrName>
                                        </p:attrNameLst>
                                      </p:cBhvr>
                                      <p:rCtr x="-10642" y="3889"/>
                                    </p:animMotion>
                                  </p:childTnLst>
                                </p:cTn>
                              </p:par>
                              <p:par>
                                <p:cTn id="183" presetID="0" presetClass="path" presetSubtype="0" accel="50000" decel="50000" fill="hold" nodeType="withEffect">
                                  <p:stCondLst>
                                    <p:cond delay="0"/>
                                  </p:stCondLst>
                                  <p:childTnLst>
                                    <p:animMotion origin="layout" path="M 0 3.7037E-7 L -0.14167 -0.1331 " pathEditMode="relative" rAng="0" ptsTypes="AA">
                                      <p:cBhvr>
                                        <p:cTn id="184" dur="2000" fill="hold"/>
                                        <p:tgtEl>
                                          <p:spTgt spid="49"/>
                                        </p:tgtEl>
                                        <p:attrNameLst>
                                          <p:attrName>ppt_x</p:attrName>
                                          <p:attrName>ppt_y</p:attrName>
                                        </p:attrNameLst>
                                      </p:cBhvr>
                                      <p:rCtr x="-7083" y="-6667"/>
                                    </p:animMotion>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23"/>
                                        </p:tgtEl>
                                        <p:attrNameLst>
                                          <p:attrName>style.visibility</p:attrName>
                                        </p:attrNameLst>
                                      </p:cBhvr>
                                      <p:to>
                                        <p:strVal val="visible"/>
                                      </p:to>
                                    </p:set>
                                    <p:animEffect transition="in" filter="fade">
                                      <p:cBhvr>
                                        <p:cTn id="189" dur="500"/>
                                        <p:tgtEl>
                                          <p:spTgt spid="23"/>
                                        </p:tgtEl>
                                      </p:cBhvr>
                                    </p:animEffect>
                                  </p:childTnLst>
                                </p:cTn>
                              </p:par>
                              <p:par>
                                <p:cTn id="190" presetID="10" presetClass="entr" presetSubtype="0" fill="hold" nodeType="withEffect">
                                  <p:stCondLst>
                                    <p:cond delay="0"/>
                                  </p:stCondLst>
                                  <p:childTnLst>
                                    <p:set>
                                      <p:cBhvr>
                                        <p:cTn id="191" dur="1" fill="hold">
                                          <p:stCondLst>
                                            <p:cond delay="0"/>
                                          </p:stCondLst>
                                        </p:cTn>
                                        <p:tgtEl>
                                          <p:spTgt spid="33"/>
                                        </p:tgtEl>
                                        <p:attrNameLst>
                                          <p:attrName>style.visibility</p:attrName>
                                        </p:attrNameLst>
                                      </p:cBhvr>
                                      <p:to>
                                        <p:strVal val="visible"/>
                                      </p:to>
                                    </p:set>
                                    <p:animEffect transition="in" filter="fade">
                                      <p:cBhvr>
                                        <p:cTn id="192" dur="500"/>
                                        <p:tgtEl>
                                          <p:spTgt spid="33"/>
                                        </p:tgtEl>
                                      </p:cBhvr>
                                    </p:animEffect>
                                  </p:childTnLst>
                                </p:cTn>
                              </p:par>
                              <p:par>
                                <p:cTn id="193" presetID="10" presetClass="exit" presetSubtype="0" fill="hold" nodeType="withEffect">
                                  <p:stCondLst>
                                    <p:cond delay="0"/>
                                  </p:stCondLst>
                                  <p:childTnLst>
                                    <p:animEffect transition="out" filter="fade">
                                      <p:cBhvr>
                                        <p:cTn id="194" dur="500"/>
                                        <p:tgtEl>
                                          <p:spTgt spid="49"/>
                                        </p:tgtEl>
                                      </p:cBhvr>
                                    </p:animEffect>
                                    <p:set>
                                      <p:cBhvr>
                                        <p:cTn id="195" dur="1" fill="hold">
                                          <p:stCondLst>
                                            <p:cond delay="499"/>
                                          </p:stCondLst>
                                        </p:cTn>
                                        <p:tgtEl>
                                          <p:spTgt spid="49"/>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50"/>
                                        </p:tgtEl>
                                      </p:cBhvr>
                                    </p:animEffect>
                                    <p:set>
                                      <p:cBhvr>
                                        <p:cTn id="198" dur="1" fill="hold">
                                          <p:stCondLst>
                                            <p:cond delay="499"/>
                                          </p:stCondLst>
                                        </p:cTn>
                                        <p:tgtEl>
                                          <p:spTgt spid="50"/>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51"/>
                                        </p:tgtEl>
                                      </p:cBhvr>
                                    </p:animEffect>
                                    <p:set>
                                      <p:cBhvr>
                                        <p:cTn id="201" dur="1" fill="hold">
                                          <p:stCondLst>
                                            <p:cond delay="499"/>
                                          </p:stCondLst>
                                        </p:cTn>
                                        <p:tgtEl>
                                          <p:spTgt spid="51"/>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500"/>
                                        <p:tgtEl>
                                          <p:spTgt spid="52"/>
                                        </p:tgtEl>
                                      </p:cBhvr>
                                    </p:animEffect>
                                    <p:set>
                                      <p:cBhvr>
                                        <p:cTn id="204" dur="1" fill="hold">
                                          <p:stCondLst>
                                            <p:cond delay="499"/>
                                          </p:stCondLst>
                                        </p:cTn>
                                        <p:tgtEl>
                                          <p:spTgt spid="52"/>
                                        </p:tgtEl>
                                        <p:attrNameLst>
                                          <p:attrName>style.visibility</p:attrName>
                                        </p:attrNameLst>
                                      </p:cBhvr>
                                      <p:to>
                                        <p:strVal val="hidden"/>
                                      </p:to>
                                    </p:set>
                                  </p:childTnLst>
                                </p:cTn>
                              </p:par>
                            </p:childTnLst>
                          </p:cTn>
                        </p:par>
                        <p:par>
                          <p:cTn id="205" fill="hold">
                            <p:stCondLst>
                              <p:cond delay="500"/>
                            </p:stCondLst>
                            <p:childTnLst>
                              <p:par>
                                <p:cTn id="206" presetID="0" presetClass="path" presetSubtype="0" accel="50000" decel="50000" fill="hold" nodeType="afterEffect">
                                  <p:stCondLst>
                                    <p:cond delay="0"/>
                                  </p:stCondLst>
                                  <p:childTnLst>
                                    <p:animMotion origin="layout" path="M 0 1.11111E-6 L 0.23889 -0.07778 " pathEditMode="relative" rAng="0" ptsTypes="AA">
                                      <p:cBhvr>
                                        <p:cTn id="207" dur="2000" fill="hold"/>
                                        <p:tgtEl>
                                          <p:spTgt spid="33"/>
                                        </p:tgtEl>
                                        <p:attrNameLst>
                                          <p:attrName>ppt_x</p:attrName>
                                          <p:attrName>ppt_y</p:attrName>
                                        </p:attrNameLst>
                                      </p:cBhvr>
                                      <p:rCtr x="11944" y="-3889"/>
                                    </p:animMotion>
                                  </p:childTnLst>
                                </p:cTn>
                              </p:par>
                            </p:childTnLst>
                          </p:cTn>
                        </p:par>
                        <p:par>
                          <p:cTn id="208" fill="hold">
                            <p:stCondLst>
                              <p:cond delay="2500"/>
                            </p:stCondLst>
                            <p:childTnLst>
                              <p:par>
                                <p:cTn id="209" presetID="10" presetClass="entr" presetSubtype="0" fill="hold" nodeType="afterEffect">
                                  <p:stCondLst>
                                    <p:cond delay="0"/>
                                  </p:stCondLst>
                                  <p:childTnLst>
                                    <p:set>
                                      <p:cBhvr>
                                        <p:cTn id="210" dur="1" fill="hold">
                                          <p:stCondLst>
                                            <p:cond delay="0"/>
                                          </p:stCondLst>
                                        </p:cTn>
                                        <p:tgtEl>
                                          <p:spTgt spid="53"/>
                                        </p:tgtEl>
                                        <p:attrNameLst>
                                          <p:attrName>style.visibility</p:attrName>
                                        </p:attrNameLst>
                                      </p:cBhvr>
                                      <p:to>
                                        <p:strVal val="visible"/>
                                      </p:to>
                                    </p:set>
                                    <p:animEffect transition="in" filter="fade">
                                      <p:cBhvr>
                                        <p:cTn id="211" dur="500"/>
                                        <p:tgtEl>
                                          <p:spTgt spid="53"/>
                                        </p:tgtEl>
                                      </p:cBhvr>
                                    </p:animEffect>
                                  </p:childTnLst>
                                </p:cTn>
                              </p:par>
                              <p:par>
                                <p:cTn id="212" presetID="10" presetClass="entr" presetSubtype="0" fill="hold" nodeType="withEffect">
                                  <p:stCondLst>
                                    <p:cond delay="0"/>
                                  </p:stCondLst>
                                  <p:childTnLst>
                                    <p:set>
                                      <p:cBhvr>
                                        <p:cTn id="213" dur="1" fill="hold">
                                          <p:stCondLst>
                                            <p:cond delay="0"/>
                                          </p:stCondLst>
                                        </p:cTn>
                                        <p:tgtEl>
                                          <p:spTgt spid="54"/>
                                        </p:tgtEl>
                                        <p:attrNameLst>
                                          <p:attrName>style.visibility</p:attrName>
                                        </p:attrNameLst>
                                      </p:cBhvr>
                                      <p:to>
                                        <p:strVal val="visible"/>
                                      </p:to>
                                    </p:set>
                                    <p:animEffect transition="in" filter="fade">
                                      <p:cBhvr>
                                        <p:cTn id="214" dur="500"/>
                                        <p:tgtEl>
                                          <p:spTgt spid="54"/>
                                        </p:tgtEl>
                                      </p:cBhvr>
                                    </p:animEffect>
                                  </p:childTnLst>
                                </p:cTn>
                              </p:par>
                              <p:par>
                                <p:cTn id="215" presetID="10" presetClass="entr" presetSubtype="0" fill="hold" nodeType="withEffect">
                                  <p:stCondLst>
                                    <p:cond delay="0"/>
                                  </p:stCondLst>
                                  <p:childTnLst>
                                    <p:set>
                                      <p:cBhvr>
                                        <p:cTn id="216" dur="1" fill="hold">
                                          <p:stCondLst>
                                            <p:cond delay="0"/>
                                          </p:stCondLst>
                                        </p:cTn>
                                        <p:tgtEl>
                                          <p:spTgt spid="55"/>
                                        </p:tgtEl>
                                        <p:attrNameLst>
                                          <p:attrName>style.visibility</p:attrName>
                                        </p:attrNameLst>
                                      </p:cBhvr>
                                      <p:to>
                                        <p:strVal val="visible"/>
                                      </p:to>
                                    </p:set>
                                    <p:animEffect transition="in" filter="fade">
                                      <p:cBhvr>
                                        <p:cTn id="217" dur="500"/>
                                        <p:tgtEl>
                                          <p:spTgt spid="55"/>
                                        </p:tgtEl>
                                      </p:cBhvr>
                                    </p:animEffect>
                                  </p:childTnLst>
                                </p:cTn>
                              </p:par>
                              <p:par>
                                <p:cTn id="218" presetID="10" presetClass="entr" presetSubtype="0" fill="hold" nodeType="withEffect">
                                  <p:stCondLst>
                                    <p:cond delay="0"/>
                                  </p:stCondLst>
                                  <p:childTnLst>
                                    <p:set>
                                      <p:cBhvr>
                                        <p:cTn id="219" dur="1" fill="hold">
                                          <p:stCondLst>
                                            <p:cond delay="0"/>
                                          </p:stCondLst>
                                        </p:cTn>
                                        <p:tgtEl>
                                          <p:spTgt spid="56"/>
                                        </p:tgtEl>
                                        <p:attrNameLst>
                                          <p:attrName>style.visibility</p:attrName>
                                        </p:attrNameLst>
                                      </p:cBhvr>
                                      <p:to>
                                        <p:strVal val="visible"/>
                                      </p:to>
                                    </p:set>
                                    <p:animEffect transition="in" filter="fade">
                                      <p:cBhvr>
                                        <p:cTn id="220" dur="500"/>
                                        <p:tgtEl>
                                          <p:spTgt spid="56"/>
                                        </p:tgtEl>
                                      </p:cBhvr>
                                    </p:animEffect>
                                  </p:childTnLst>
                                </p:cTn>
                              </p:par>
                              <p:par>
                                <p:cTn id="221" presetID="10" presetClass="exit" presetSubtype="0" fill="hold" nodeType="withEffect">
                                  <p:stCondLst>
                                    <p:cond delay="0"/>
                                  </p:stCondLst>
                                  <p:childTnLst>
                                    <p:animEffect transition="out" filter="fade">
                                      <p:cBhvr>
                                        <p:cTn id="222" dur="500"/>
                                        <p:tgtEl>
                                          <p:spTgt spid="33"/>
                                        </p:tgtEl>
                                      </p:cBhvr>
                                    </p:animEffect>
                                    <p:set>
                                      <p:cBhvr>
                                        <p:cTn id="223" dur="1" fill="hold">
                                          <p:stCondLst>
                                            <p:cond delay="499"/>
                                          </p:stCondLst>
                                        </p:cTn>
                                        <p:tgtEl>
                                          <p:spTgt spid="33"/>
                                        </p:tgtEl>
                                        <p:attrNameLst>
                                          <p:attrName>style.visibility</p:attrName>
                                        </p:attrNameLst>
                                      </p:cBhvr>
                                      <p:to>
                                        <p:strVal val="hidden"/>
                                      </p:to>
                                    </p:set>
                                  </p:childTnLst>
                                </p:cTn>
                              </p:par>
                              <p:par>
                                <p:cTn id="224" presetID="0" presetClass="path" presetSubtype="0" accel="50000" decel="50000" fill="hold" nodeType="withEffect">
                                  <p:stCondLst>
                                    <p:cond delay="0"/>
                                  </p:stCondLst>
                                  <p:childTnLst>
                                    <p:animMotion origin="layout" path="M 0 3.7037E-7 L -0.14167 -0.1331 " pathEditMode="relative" rAng="0" ptsTypes="AA">
                                      <p:cBhvr>
                                        <p:cTn id="225" dur="2000" fill="hold"/>
                                        <p:tgtEl>
                                          <p:spTgt spid="55"/>
                                        </p:tgtEl>
                                        <p:attrNameLst>
                                          <p:attrName>ppt_x</p:attrName>
                                          <p:attrName>ppt_y</p:attrName>
                                        </p:attrNameLst>
                                      </p:cBhvr>
                                      <p:rCtr x="-7083" y="-6667"/>
                                    </p:animMotion>
                                  </p:childTnLst>
                                </p:cTn>
                              </p:par>
                              <p:par>
                                <p:cTn id="226" presetID="0" presetClass="path" presetSubtype="0" accel="50000" decel="50000" fill="hold" nodeType="withEffect">
                                  <p:stCondLst>
                                    <p:cond delay="0"/>
                                  </p:stCondLst>
                                  <p:childTnLst>
                                    <p:animMotion origin="layout" path="M 0 3.7037E-7 L 0.13333 -0.08866 " pathEditMode="relative" rAng="0" ptsTypes="AA">
                                      <p:cBhvr>
                                        <p:cTn id="227" dur="2000" fill="hold"/>
                                        <p:tgtEl>
                                          <p:spTgt spid="54"/>
                                        </p:tgtEl>
                                        <p:attrNameLst>
                                          <p:attrName>ppt_x</p:attrName>
                                          <p:attrName>ppt_y</p:attrName>
                                        </p:attrNameLst>
                                      </p:cBhvr>
                                      <p:rCtr x="6667" y="-4444"/>
                                    </p:animMotion>
                                  </p:childTnLst>
                                </p:cTn>
                              </p:par>
                              <p:par>
                                <p:cTn id="228" presetID="0" presetClass="path" presetSubtype="0" accel="50000" decel="50000" fill="hold" nodeType="withEffect">
                                  <p:stCondLst>
                                    <p:cond delay="0"/>
                                  </p:stCondLst>
                                  <p:childTnLst>
                                    <p:animMotion origin="layout" path="M 0.00399 3.7037E-7 L 0.21232 0.12245 " pathEditMode="relative" rAng="0" ptsTypes="AA">
                                      <p:cBhvr>
                                        <p:cTn id="229" dur="2000" fill="hold"/>
                                        <p:tgtEl>
                                          <p:spTgt spid="56"/>
                                        </p:tgtEl>
                                        <p:attrNameLst>
                                          <p:attrName>ppt_x</p:attrName>
                                          <p:attrName>ppt_y</p:attrName>
                                        </p:attrNameLst>
                                      </p:cBhvr>
                                      <p:rCtr x="10417" y="6111"/>
                                    </p:animMotion>
                                  </p:childTnLst>
                                </p:cTn>
                              </p:par>
                              <p:par>
                                <p:cTn id="230" presetID="0" presetClass="path" presetSubtype="0" accel="50000" decel="50000" fill="hold" nodeType="withEffect">
                                  <p:stCondLst>
                                    <p:cond delay="0"/>
                                  </p:stCondLst>
                                  <p:childTnLst>
                                    <p:animMotion origin="layout" path="M 0.00399 3.7037E-7 L 0.01232 0.21134 " pathEditMode="relative" rAng="0" ptsTypes="AA">
                                      <p:cBhvr>
                                        <p:cTn id="231" dur="2000" fill="hold"/>
                                        <p:tgtEl>
                                          <p:spTgt spid="53"/>
                                        </p:tgtEl>
                                        <p:attrNameLst>
                                          <p:attrName>ppt_x</p:attrName>
                                          <p:attrName>ppt_y</p:attrName>
                                        </p:attrNameLst>
                                      </p:cBhvr>
                                      <p:rCtr x="417" y="10556"/>
                                    </p:animMotion>
                                  </p:childTnLst>
                                </p:cTn>
                              </p:par>
                            </p:childTnLst>
                          </p:cTn>
                        </p:par>
                      </p:childTnLst>
                    </p:cTn>
                  </p:par>
                  <p:par>
                    <p:cTn id="232" fill="hold">
                      <p:stCondLst>
                        <p:cond delay="indefinite"/>
                      </p:stCondLst>
                      <p:childTnLst>
                        <p:par>
                          <p:cTn id="233" fill="hold">
                            <p:stCondLst>
                              <p:cond delay="0"/>
                            </p:stCondLst>
                            <p:childTnLst>
                              <p:par>
                                <p:cTn id="234" presetID="10" presetClass="exit" presetSubtype="0" fill="hold" nodeType="clickEffect">
                                  <p:stCondLst>
                                    <p:cond delay="0"/>
                                  </p:stCondLst>
                                  <p:childTnLst>
                                    <p:animEffect transition="out" filter="fade">
                                      <p:cBhvr>
                                        <p:cTn id="235" dur="500"/>
                                        <p:tgtEl>
                                          <p:spTgt spid="32"/>
                                        </p:tgtEl>
                                      </p:cBhvr>
                                    </p:animEffect>
                                    <p:set>
                                      <p:cBhvr>
                                        <p:cTn id="236" dur="1" fill="hold">
                                          <p:stCondLst>
                                            <p:cond delay="499"/>
                                          </p:stCondLst>
                                        </p:cTn>
                                        <p:tgtEl>
                                          <p:spTgt spid="32"/>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34"/>
                                        </p:tgtEl>
                                      </p:cBhvr>
                                    </p:animEffect>
                                    <p:set>
                                      <p:cBhvr>
                                        <p:cTn id="239" dur="1" fill="hold">
                                          <p:stCondLst>
                                            <p:cond delay="499"/>
                                          </p:stCondLst>
                                        </p:cTn>
                                        <p:tgtEl>
                                          <p:spTgt spid="34"/>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35"/>
                                        </p:tgtEl>
                                      </p:cBhvr>
                                    </p:animEffect>
                                    <p:set>
                                      <p:cBhvr>
                                        <p:cTn id="242" dur="1" fill="hold">
                                          <p:stCondLst>
                                            <p:cond delay="499"/>
                                          </p:stCondLst>
                                        </p:cTn>
                                        <p:tgtEl>
                                          <p:spTgt spid="35"/>
                                        </p:tgtEl>
                                        <p:attrNameLst>
                                          <p:attrName>style.visibility</p:attrName>
                                        </p:attrNameLst>
                                      </p:cBhvr>
                                      <p:to>
                                        <p:strVal val="hidden"/>
                                      </p:to>
                                    </p:set>
                                  </p:childTnLst>
                                </p:cTn>
                              </p:par>
                              <p:par>
                                <p:cTn id="243" presetID="10" presetClass="exit" presetSubtype="0" fill="hold" nodeType="withEffect">
                                  <p:stCondLst>
                                    <p:cond delay="0"/>
                                  </p:stCondLst>
                                  <p:childTnLst>
                                    <p:animEffect transition="out" filter="fade">
                                      <p:cBhvr>
                                        <p:cTn id="244" dur="500"/>
                                        <p:tgtEl>
                                          <p:spTgt spid="36"/>
                                        </p:tgtEl>
                                      </p:cBhvr>
                                    </p:animEffect>
                                    <p:set>
                                      <p:cBhvr>
                                        <p:cTn id="245" dur="1" fill="hold">
                                          <p:stCondLst>
                                            <p:cond delay="499"/>
                                          </p:stCondLst>
                                        </p:cTn>
                                        <p:tgtEl>
                                          <p:spTgt spid="36"/>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500"/>
                                        <p:tgtEl>
                                          <p:spTgt spid="38"/>
                                        </p:tgtEl>
                                      </p:cBhvr>
                                    </p:animEffect>
                                    <p:set>
                                      <p:cBhvr>
                                        <p:cTn id="248" dur="1" fill="hold">
                                          <p:stCondLst>
                                            <p:cond delay="499"/>
                                          </p:stCondLst>
                                        </p:cTn>
                                        <p:tgtEl>
                                          <p:spTgt spid="38"/>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39"/>
                                        </p:tgtEl>
                                      </p:cBhvr>
                                    </p:animEffect>
                                    <p:set>
                                      <p:cBhvr>
                                        <p:cTn id="251" dur="1" fill="hold">
                                          <p:stCondLst>
                                            <p:cond delay="499"/>
                                          </p:stCondLst>
                                        </p:cTn>
                                        <p:tgtEl>
                                          <p:spTgt spid="39"/>
                                        </p:tgtEl>
                                        <p:attrNameLst>
                                          <p:attrName>style.visibility</p:attrName>
                                        </p:attrNameLst>
                                      </p:cBhvr>
                                      <p:to>
                                        <p:strVal val="hidden"/>
                                      </p:to>
                                    </p:set>
                                  </p:childTnLst>
                                </p:cTn>
                              </p:par>
                              <p:par>
                                <p:cTn id="252" presetID="10" presetClass="exit" presetSubtype="0" fill="hold" nodeType="withEffect">
                                  <p:stCondLst>
                                    <p:cond delay="0"/>
                                  </p:stCondLst>
                                  <p:childTnLst>
                                    <p:animEffect transition="out" filter="fade">
                                      <p:cBhvr>
                                        <p:cTn id="253" dur="500"/>
                                        <p:tgtEl>
                                          <p:spTgt spid="41"/>
                                        </p:tgtEl>
                                      </p:cBhvr>
                                    </p:animEffect>
                                    <p:set>
                                      <p:cBhvr>
                                        <p:cTn id="254" dur="1" fill="hold">
                                          <p:stCondLst>
                                            <p:cond delay="499"/>
                                          </p:stCondLst>
                                        </p:cTn>
                                        <p:tgtEl>
                                          <p:spTgt spid="41"/>
                                        </p:tgtEl>
                                        <p:attrNameLst>
                                          <p:attrName>style.visibility</p:attrName>
                                        </p:attrNameLst>
                                      </p:cBhvr>
                                      <p:to>
                                        <p:strVal val="hidden"/>
                                      </p:to>
                                    </p:set>
                                  </p:childTnLst>
                                </p:cTn>
                              </p:par>
                              <p:par>
                                <p:cTn id="255" presetID="10" presetClass="exit" presetSubtype="0" fill="hold" nodeType="withEffect">
                                  <p:stCondLst>
                                    <p:cond delay="0"/>
                                  </p:stCondLst>
                                  <p:childTnLst>
                                    <p:animEffect transition="out" filter="fade">
                                      <p:cBhvr>
                                        <p:cTn id="256" dur="500"/>
                                        <p:tgtEl>
                                          <p:spTgt spid="42"/>
                                        </p:tgtEl>
                                      </p:cBhvr>
                                    </p:animEffect>
                                    <p:set>
                                      <p:cBhvr>
                                        <p:cTn id="257" dur="1" fill="hold">
                                          <p:stCondLst>
                                            <p:cond delay="499"/>
                                          </p:stCondLst>
                                        </p:cTn>
                                        <p:tgtEl>
                                          <p:spTgt spid="42"/>
                                        </p:tgtEl>
                                        <p:attrNameLst>
                                          <p:attrName>style.visibility</p:attrName>
                                        </p:attrNameLst>
                                      </p:cBhvr>
                                      <p:to>
                                        <p:strVal val="hidden"/>
                                      </p:to>
                                    </p:set>
                                  </p:childTnLst>
                                </p:cTn>
                              </p:par>
                              <p:par>
                                <p:cTn id="258" presetID="10" presetClass="exit" presetSubtype="0" fill="hold" nodeType="withEffect">
                                  <p:stCondLst>
                                    <p:cond delay="0"/>
                                  </p:stCondLst>
                                  <p:childTnLst>
                                    <p:animEffect transition="out" filter="fade">
                                      <p:cBhvr>
                                        <p:cTn id="259" dur="500"/>
                                        <p:tgtEl>
                                          <p:spTgt spid="43"/>
                                        </p:tgtEl>
                                      </p:cBhvr>
                                    </p:animEffect>
                                    <p:set>
                                      <p:cBhvr>
                                        <p:cTn id="260" dur="1" fill="hold">
                                          <p:stCondLst>
                                            <p:cond delay="499"/>
                                          </p:stCondLst>
                                        </p:cTn>
                                        <p:tgtEl>
                                          <p:spTgt spid="43"/>
                                        </p:tgtEl>
                                        <p:attrNameLst>
                                          <p:attrName>style.visibility</p:attrName>
                                        </p:attrNameLst>
                                      </p:cBhvr>
                                      <p:to>
                                        <p:strVal val="hidden"/>
                                      </p:to>
                                    </p:set>
                                  </p:childTnLst>
                                </p:cTn>
                              </p:par>
                              <p:par>
                                <p:cTn id="261" presetID="10" presetClass="exit" presetSubtype="0" fill="hold" nodeType="withEffect">
                                  <p:stCondLst>
                                    <p:cond delay="0"/>
                                  </p:stCondLst>
                                  <p:childTnLst>
                                    <p:animEffect transition="out" filter="fade">
                                      <p:cBhvr>
                                        <p:cTn id="262" dur="500"/>
                                        <p:tgtEl>
                                          <p:spTgt spid="44"/>
                                        </p:tgtEl>
                                      </p:cBhvr>
                                    </p:animEffect>
                                    <p:set>
                                      <p:cBhvr>
                                        <p:cTn id="263" dur="1" fill="hold">
                                          <p:stCondLst>
                                            <p:cond delay="499"/>
                                          </p:stCondLst>
                                        </p:cTn>
                                        <p:tgtEl>
                                          <p:spTgt spid="44"/>
                                        </p:tgtEl>
                                        <p:attrNameLst>
                                          <p:attrName>style.visibility</p:attrName>
                                        </p:attrNameLst>
                                      </p:cBhvr>
                                      <p:to>
                                        <p:strVal val="hidden"/>
                                      </p:to>
                                    </p:set>
                                  </p:childTnLst>
                                </p:cTn>
                              </p:par>
                              <p:par>
                                <p:cTn id="264" presetID="10" presetClass="exit" presetSubtype="0" fill="hold" nodeType="withEffect">
                                  <p:stCondLst>
                                    <p:cond delay="0"/>
                                  </p:stCondLst>
                                  <p:childTnLst>
                                    <p:animEffect transition="out" filter="fade">
                                      <p:cBhvr>
                                        <p:cTn id="265" dur="500"/>
                                        <p:tgtEl>
                                          <p:spTgt spid="46"/>
                                        </p:tgtEl>
                                      </p:cBhvr>
                                    </p:animEffect>
                                    <p:set>
                                      <p:cBhvr>
                                        <p:cTn id="266" dur="1" fill="hold">
                                          <p:stCondLst>
                                            <p:cond delay="499"/>
                                          </p:stCondLst>
                                        </p:cTn>
                                        <p:tgtEl>
                                          <p:spTgt spid="46"/>
                                        </p:tgtEl>
                                        <p:attrNameLst>
                                          <p:attrName>style.visibility</p:attrName>
                                        </p:attrNameLst>
                                      </p:cBhvr>
                                      <p:to>
                                        <p:strVal val="hidden"/>
                                      </p:to>
                                    </p:set>
                                  </p:childTnLst>
                                </p:cTn>
                              </p:par>
                              <p:par>
                                <p:cTn id="267" presetID="10" presetClass="exit" presetSubtype="0" fill="hold" nodeType="withEffect">
                                  <p:stCondLst>
                                    <p:cond delay="0"/>
                                  </p:stCondLst>
                                  <p:childTnLst>
                                    <p:animEffect transition="out" filter="fade">
                                      <p:cBhvr>
                                        <p:cTn id="268" dur="500"/>
                                        <p:tgtEl>
                                          <p:spTgt spid="47"/>
                                        </p:tgtEl>
                                      </p:cBhvr>
                                    </p:animEffect>
                                    <p:set>
                                      <p:cBhvr>
                                        <p:cTn id="269" dur="1" fill="hold">
                                          <p:stCondLst>
                                            <p:cond delay="499"/>
                                          </p:stCondLst>
                                        </p:cTn>
                                        <p:tgtEl>
                                          <p:spTgt spid="47"/>
                                        </p:tgtEl>
                                        <p:attrNameLst>
                                          <p:attrName>style.visibility</p:attrName>
                                        </p:attrNameLst>
                                      </p:cBhvr>
                                      <p:to>
                                        <p:strVal val="hidden"/>
                                      </p:to>
                                    </p:set>
                                  </p:childTnLst>
                                </p:cTn>
                              </p:par>
                              <p:par>
                                <p:cTn id="270" presetID="10" presetClass="exit" presetSubtype="0" fill="hold" nodeType="withEffect">
                                  <p:stCondLst>
                                    <p:cond delay="0"/>
                                  </p:stCondLst>
                                  <p:childTnLst>
                                    <p:animEffect transition="out" filter="fade">
                                      <p:cBhvr>
                                        <p:cTn id="271" dur="500"/>
                                        <p:tgtEl>
                                          <p:spTgt spid="49"/>
                                        </p:tgtEl>
                                      </p:cBhvr>
                                    </p:animEffect>
                                    <p:set>
                                      <p:cBhvr>
                                        <p:cTn id="272" dur="1" fill="hold">
                                          <p:stCondLst>
                                            <p:cond delay="499"/>
                                          </p:stCondLst>
                                        </p:cTn>
                                        <p:tgtEl>
                                          <p:spTgt spid="49"/>
                                        </p:tgtEl>
                                        <p:attrNameLst>
                                          <p:attrName>style.visibility</p:attrName>
                                        </p:attrNameLst>
                                      </p:cBhvr>
                                      <p:to>
                                        <p:strVal val="hidden"/>
                                      </p:to>
                                    </p:set>
                                  </p:childTnLst>
                                </p:cTn>
                              </p:par>
                              <p:par>
                                <p:cTn id="273" presetID="10" presetClass="exit" presetSubtype="0" fill="hold" nodeType="withEffect">
                                  <p:stCondLst>
                                    <p:cond delay="0"/>
                                  </p:stCondLst>
                                  <p:childTnLst>
                                    <p:animEffect transition="out" filter="fade">
                                      <p:cBhvr>
                                        <p:cTn id="274" dur="500"/>
                                        <p:tgtEl>
                                          <p:spTgt spid="50"/>
                                        </p:tgtEl>
                                      </p:cBhvr>
                                    </p:animEffect>
                                    <p:set>
                                      <p:cBhvr>
                                        <p:cTn id="275" dur="1" fill="hold">
                                          <p:stCondLst>
                                            <p:cond delay="499"/>
                                          </p:stCondLst>
                                        </p:cTn>
                                        <p:tgtEl>
                                          <p:spTgt spid="50"/>
                                        </p:tgtEl>
                                        <p:attrNameLst>
                                          <p:attrName>style.visibility</p:attrName>
                                        </p:attrNameLst>
                                      </p:cBhvr>
                                      <p:to>
                                        <p:strVal val="hidden"/>
                                      </p:to>
                                    </p:set>
                                  </p:childTnLst>
                                </p:cTn>
                              </p:par>
                              <p:par>
                                <p:cTn id="276" presetID="10" presetClass="exit" presetSubtype="0" fill="hold" nodeType="withEffect">
                                  <p:stCondLst>
                                    <p:cond delay="0"/>
                                  </p:stCondLst>
                                  <p:childTnLst>
                                    <p:animEffect transition="out" filter="fade">
                                      <p:cBhvr>
                                        <p:cTn id="277" dur="500"/>
                                        <p:tgtEl>
                                          <p:spTgt spid="51"/>
                                        </p:tgtEl>
                                      </p:cBhvr>
                                    </p:animEffect>
                                    <p:set>
                                      <p:cBhvr>
                                        <p:cTn id="278" dur="1" fill="hold">
                                          <p:stCondLst>
                                            <p:cond delay="499"/>
                                          </p:stCondLst>
                                        </p:cTn>
                                        <p:tgtEl>
                                          <p:spTgt spid="51"/>
                                        </p:tgtEl>
                                        <p:attrNameLst>
                                          <p:attrName>style.visibility</p:attrName>
                                        </p:attrNameLst>
                                      </p:cBhvr>
                                      <p:to>
                                        <p:strVal val="hidden"/>
                                      </p:to>
                                    </p:set>
                                  </p:childTnLst>
                                </p:cTn>
                              </p:par>
                              <p:par>
                                <p:cTn id="279" presetID="10" presetClass="exit" presetSubtype="0" fill="hold" nodeType="withEffect">
                                  <p:stCondLst>
                                    <p:cond delay="0"/>
                                  </p:stCondLst>
                                  <p:childTnLst>
                                    <p:animEffect transition="out" filter="fade">
                                      <p:cBhvr>
                                        <p:cTn id="280" dur="500"/>
                                        <p:tgtEl>
                                          <p:spTgt spid="52"/>
                                        </p:tgtEl>
                                      </p:cBhvr>
                                    </p:animEffect>
                                    <p:set>
                                      <p:cBhvr>
                                        <p:cTn id="281" dur="1" fill="hold">
                                          <p:stCondLst>
                                            <p:cond delay="499"/>
                                          </p:stCondLst>
                                        </p:cTn>
                                        <p:tgtEl>
                                          <p:spTgt spid="52"/>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53"/>
                                        </p:tgtEl>
                                      </p:cBhvr>
                                    </p:animEffect>
                                    <p:set>
                                      <p:cBhvr>
                                        <p:cTn id="284" dur="1" fill="hold">
                                          <p:stCondLst>
                                            <p:cond delay="499"/>
                                          </p:stCondLst>
                                        </p:cTn>
                                        <p:tgtEl>
                                          <p:spTgt spid="53"/>
                                        </p:tgtEl>
                                        <p:attrNameLst>
                                          <p:attrName>style.visibility</p:attrName>
                                        </p:attrNameLst>
                                      </p:cBhvr>
                                      <p:to>
                                        <p:strVal val="hidden"/>
                                      </p:to>
                                    </p:set>
                                  </p:childTnLst>
                                </p:cTn>
                              </p:par>
                              <p:par>
                                <p:cTn id="285" presetID="10" presetClass="exit" presetSubtype="0" fill="hold" nodeType="withEffect">
                                  <p:stCondLst>
                                    <p:cond delay="0"/>
                                  </p:stCondLst>
                                  <p:childTnLst>
                                    <p:animEffect transition="out" filter="fade">
                                      <p:cBhvr>
                                        <p:cTn id="286" dur="500"/>
                                        <p:tgtEl>
                                          <p:spTgt spid="54"/>
                                        </p:tgtEl>
                                      </p:cBhvr>
                                    </p:animEffect>
                                    <p:set>
                                      <p:cBhvr>
                                        <p:cTn id="287" dur="1" fill="hold">
                                          <p:stCondLst>
                                            <p:cond delay="499"/>
                                          </p:stCondLst>
                                        </p:cTn>
                                        <p:tgtEl>
                                          <p:spTgt spid="54"/>
                                        </p:tgtEl>
                                        <p:attrNameLst>
                                          <p:attrName>style.visibility</p:attrName>
                                        </p:attrNameLst>
                                      </p:cBhvr>
                                      <p:to>
                                        <p:strVal val="hidden"/>
                                      </p:to>
                                    </p:set>
                                  </p:childTnLst>
                                </p:cTn>
                              </p:par>
                              <p:par>
                                <p:cTn id="288" presetID="10" presetClass="exit" presetSubtype="0" fill="hold" nodeType="withEffect">
                                  <p:stCondLst>
                                    <p:cond delay="0"/>
                                  </p:stCondLst>
                                  <p:childTnLst>
                                    <p:animEffect transition="out" filter="fade">
                                      <p:cBhvr>
                                        <p:cTn id="289" dur="500"/>
                                        <p:tgtEl>
                                          <p:spTgt spid="55"/>
                                        </p:tgtEl>
                                      </p:cBhvr>
                                    </p:animEffect>
                                    <p:set>
                                      <p:cBhvr>
                                        <p:cTn id="290" dur="1" fill="hold">
                                          <p:stCondLst>
                                            <p:cond delay="499"/>
                                          </p:stCondLst>
                                        </p:cTn>
                                        <p:tgtEl>
                                          <p:spTgt spid="55"/>
                                        </p:tgtEl>
                                        <p:attrNameLst>
                                          <p:attrName>style.visibility</p:attrName>
                                        </p:attrNameLst>
                                      </p:cBhvr>
                                      <p:to>
                                        <p:strVal val="hidden"/>
                                      </p:to>
                                    </p:set>
                                  </p:childTnLst>
                                </p:cTn>
                              </p:par>
                              <p:par>
                                <p:cTn id="291" presetID="10" presetClass="exit" presetSubtype="0" fill="hold" nodeType="withEffect">
                                  <p:stCondLst>
                                    <p:cond delay="0"/>
                                  </p:stCondLst>
                                  <p:childTnLst>
                                    <p:animEffect transition="out" filter="fade">
                                      <p:cBhvr>
                                        <p:cTn id="292" dur="500"/>
                                        <p:tgtEl>
                                          <p:spTgt spid="56"/>
                                        </p:tgtEl>
                                      </p:cBhvr>
                                    </p:animEffect>
                                    <p:set>
                                      <p:cBhvr>
                                        <p:cTn id="293" dur="1" fill="hold">
                                          <p:stCondLst>
                                            <p:cond delay="499"/>
                                          </p:stCondLst>
                                        </p:cTn>
                                        <p:tgtEl>
                                          <p:spTgt spid="56"/>
                                        </p:tgtEl>
                                        <p:attrNameLst>
                                          <p:attrName>style.visibility</p:attrName>
                                        </p:attrNameLst>
                                      </p:cBhvr>
                                      <p:to>
                                        <p:strVal val="hidden"/>
                                      </p:to>
                                    </p:set>
                                  </p:childTnLst>
                                </p:cTn>
                              </p:par>
                              <p:par>
                                <p:cTn id="294" presetID="1" presetClass="entr" presetSubtype="0" fill="hold" nodeType="withEffect">
                                  <p:stCondLst>
                                    <p:cond delay="0"/>
                                  </p:stCondLst>
                                  <p:childTnLst>
                                    <p:set>
                                      <p:cBhvr>
                                        <p:cTn id="295"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p:txBody>
          <a:bodyPr/>
          <a:lstStyle/>
          <a:p>
            <a:r>
              <a:rPr lang="en-IN" dirty="0">
                <a:solidFill>
                  <a:schemeClr val="tx2">
                    <a:lumMod val="40000"/>
                    <a:lumOff val="60000"/>
                  </a:schemeClr>
                </a:solidFill>
              </a:rPr>
              <a:t>DHCP Lease Renewal</a:t>
            </a:r>
            <a:endParaRPr lang="en-US" dirty="0" smtClean="0">
              <a:solidFill>
                <a:schemeClr val="tx2">
                  <a:lumMod val="40000"/>
                  <a:lumOff val="60000"/>
                </a:schemeClr>
              </a:solidFill>
            </a:endParaRPr>
          </a:p>
        </p:txBody>
      </p:sp>
      <p:sp>
        <p:nvSpPr>
          <p:cNvPr id="56" name="Content Placeholder 55"/>
          <p:cNvSpPr>
            <a:spLocks noGrp="1"/>
          </p:cNvSpPr>
          <p:nvPr>
            <p:ph sz="quarter" idx="1"/>
          </p:nvPr>
        </p:nvSpPr>
        <p:spPr/>
        <p:txBody>
          <a:bodyPr/>
          <a:lstStyle/>
          <a:p>
            <a:r>
              <a:rPr lang="hr-HR" dirty="0" smtClean="0">
                <a:latin typeface="Segoe UI" panose="020B0502040204020203" pitchFamily="34" charset="0"/>
                <a:cs typeface="Segoe UI" panose="020B0502040204020203" pitchFamily="34" charset="0"/>
              </a:rPr>
              <a:t>Postavke su “iznajmljene”</a:t>
            </a:r>
          </a:p>
          <a:p>
            <a:pPr marL="0" indent="0">
              <a:buNone/>
            </a:pPr>
            <a:endParaRPr lang="hr-HR" dirty="0" smtClean="0">
              <a:latin typeface="Segoe UI" panose="020B0502040204020203" pitchFamily="34" charset="0"/>
              <a:cs typeface="Segoe UI" panose="020B0502040204020203" pitchFamily="34" charset="0"/>
            </a:endParaRPr>
          </a:p>
          <a:p>
            <a:pPr lvl="1"/>
            <a:r>
              <a:rPr lang="hr-HR" dirty="0" smtClean="0">
                <a:latin typeface="Segoe UI" panose="020B0502040204020203" pitchFamily="34" charset="0"/>
                <a:cs typeface="Segoe UI" panose="020B0502040204020203" pitchFamily="34" charset="0"/>
              </a:rPr>
              <a:t>Nakon 50% </a:t>
            </a:r>
            <a:r>
              <a:rPr lang="hr-HR" dirty="0" err="1" smtClean="0">
                <a:latin typeface="Segoe UI" panose="020B0502040204020203" pitchFamily="34" charset="0"/>
                <a:cs typeface="Segoe UI" panose="020B0502040204020203" pitchFamily="34" charset="0"/>
              </a:rPr>
              <a:t>lease</a:t>
            </a:r>
            <a:r>
              <a:rPr lang="hr-HR" dirty="0" smtClean="0">
                <a:latin typeface="Segoe UI" panose="020B0502040204020203" pitchFamily="34" charset="0"/>
                <a:cs typeface="Segoe UI" panose="020B0502040204020203" pitchFamily="34" charset="0"/>
              </a:rPr>
              <a:t> vremena klijent pokušava obnoviti postavke</a:t>
            </a:r>
          </a:p>
          <a:p>
            <a:pPr lvl="1"/>
            <a:r>
              <a:rPr lang="hr-HR" dirty="0" smtClean="0">
                <a:latin typeface="Segoe UI" panose="020B0502040204020203" pitchFamily="34" charset="0"/>
                <a:cs typeface="Segoe UI" panose="020B0502040204020203" pitchFamily="34" charset="0"/>
              </a:rPr>
              <a:t>Nakon 87,5% </a:t>
            </a:r>
            <a:r>
              <a:rPr lang="hr-HR" dirty="0" err="1" smtClean="0">
                <a:latin typeface="Segoe UI" panose="020B0502040204020203" pitchFamily="34" charset="0"/>
                <a:cs typeface="Segoe UI" panose="020B0502040204020203" pitchFamily="34" charset="0"/>
              </a:rPr>
              <a:t>lease</a:t>
            </a:r>
            <a:r>
              <a:rPr lang="hr-HR" dirty="0" smtClean="0">
                <a:latin typeface="Segoe UI" panose="020B0502040204020203" pitchFamily="34" charset="0"/>
                <a:cs typeface="Segoe UI" panose="020B0502040204020203" pitchFamily="34" charset="0"/>
              </a:rPr>
              <a:t> vremena klijent pokušava još jednom obnoviti postavke</a:t>
            </a:r>
          </a:p>
          <a:p>
            <a:pPr lvl="1"/>
            <a:r>
              <a:rPr lang="hr-HR" dirty="0" smtClean="0">
                <a:latin typeface="Segoe UI" panose="020B0502040204020203" pitchFamily="34" charset="0"/>
                <a:cs typeface="Segoe UI" panose="020B0502040204020203" pitchFamily="34" charset="0"/>
              </a:rPr>
              <a:t>Nakon isteka vremena (100%) klijent </a:t>
            </a:r>
            <a:r>
              <a:rPr lang="hr-HR" dirty="0" err="1" smtClean="0">
                <a:latin typeface="Segoe UI" panose="020B0502040204020203" pitchFamily="34" charset="0"/>
                <a:cs typeface="Segoe UI" panose="020B0502040204020203" pitchFamily="34" charset="0"/>
              </a:rPr>
              <a:t>broadcastom</a:t>
            </a:r>
            <a:r>
              <a:rPr lang="hr-HR" dirty="0" smtClean="0">
                <a:latin typeface="Segoe UI" panose="020B0502040204020203" pitchFamily="34" charset="0"/>
                <a:cs typeface="Segoe UI" panose="020B0502040204020203" pitchFamily="34" charset="0"/>
              </a:rPr>
              <a:t> ponovno traži postavke</a:t>
            </a:r>
            <a:endParaRPr lang="hr-H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39274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5602d99c-297f-4c1c-8b08-85fe4ac3f4d3">
    <p:spTree>
      <p:nvGrpSpPr>
        <p:cNvPr id="1" name=""/>
        <p:cNvGrpSpPr/>
        <p:nvPr/>
      </p:nvGrpSpPr>
      <p:grpSpPr>
        <a:xfrm>
          <a:off x="0" y="0"/>
          <a:ext cx="0" cy="0"/>
          <a:chOff x="0" y="0"/>
          <a:chExt cx="0" cy="0"/>
        </a:xfrm>
      </p:grpSpPr>
      <p:sp>
        <p:nvSpPr>
          <p:cNvPr id="2" name="Title 1"/>
          <p:cNvSpPr>
            <a:spLocks noGrp="1"/>
          </p:cNvSpPr>
          <p:nvPr>
            <p:ph type="title"/>
          </p:nvPr>
        </p:nvSpPr>
        <p:spPr>
          <a:xfrm>
            <a:off x="218960" y="158091"/>
            <a:ext cx="8640762" cy="641261"/>
          </a:xfrm>
        </p:spPr>
        <p:txBody>
          <a:bodyPr/>
          <a:lstStyle/>
          <a:p>
            <a:r>
              <a:rPr lang="en-IN" dirty="0" smtClean="0"/>
              <a:t>DHCP Relay Agent</a:t>
            </a:r>
            <a:endParaRPr lang="en-IN" dirty="0"/>
          </a:p>
        </p:txBody>
      </p:sp>
      <p:sp>
        <p:nvSpPr>
          <p:cNvPr id="48" name="large rectangle" descr="&quot;&quot;"/>
          <p:cNvSpPr>
            <a:spLocks noChangeArrowheads="1"/>
          </p:cNvSpPr>
          <p:nvPr/>
        </p:nvSpPr>
        <p:spPr bwMode="auto">
          <a:xfrm>
            <a:off x="914400" y="1273175"/>
            <a:ext cx="7223125" cy="4951413"/>
          </a:xfrm>
          <a:prstGeom prst="roundRect">
            <a:avLst>
              <a:gd name="adj" fmla="val 2931"/>
            </a:avLst>
          </a:prstGeom>
          <a:noFill/>
          <a:ln w="6350" algn="ctr">
            <a:noFill/>
            <a:round/>
            <a:headEnd/>
            <a:tailEnd/>
          </a:ln>
          <a:effectLst/>
        </p:spPr>
        <p:txBody>
          <a:bodyPr/>
          <a:lstStyle/>
          <a:p>
            <a:endParaRPr lang="en-US" dirty="0">
              <a:latin typeface="Segoe UI" pitchFamily="34" charset="0"/>
              <a:ea typeface="Segoe UI" pitchFamily="34" charset="0"/>
              <a:cs typeface="Segoe UI"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47465"/>
            <a:ext cx="9144000" cy="420283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39a6348f-aa92-487c-b875-f043fc1f174d">
    <p:spTree>
      <p:nvGrpSpPr>
        <p:cNvPr id="1" name=""/>
        <p:cNvGrpSpPr/>
        <p:nvPr/>
      </p:nvGrpSpPr>
      <p:grpSpPr>
        <a:xfrm>
          <a:off x="0" y="0"/>
          <a:ext cx="0" cy="0"/>
          <a:chOff x="0" y="0"/>
          <a:chExt cx="0" cy="0"/>
        </a:xfrm>
      </p:grpSpPr>
      <p:sp>
        <p:nvSpPr>
          <p:cNvPr id="2" name="Title 1"/>
          <p:cNvSpPr>
            <a:spLocks noGrp="1"/>
          </p:cNvSpPr>
          <p:nvPr>
            <p:ph type="title"/>
          </p:nvPr>
        </p:nvSpPr>
        <p:spPr>
          <a:xfrm>
            <a:off x="146262" y="0"/>
            <a:ext cx="8640762" cy="693444"/>
          </a:xfrm>
        </p:spPr>
        <p:txBody>
          <a:bodyPr/>
          <a:lstStyle/>
          <a:p>
            <a:r>
              <a:rPr lang="en-IN" dirty="0" smtClean="0"/>
              <a:t>DHCP </a:t>
            </a:r>
            <a:r>
              <a:rPr lang="hr-HR" dirty="0" smtClean="0"/>
              <a:t>autorizacija</a:t>
            </a:r>
            <a:endParaRPr lang="en-IN" dirty="0"/>
          </a:p>
        </p:txBody>
      </p:sp>
      <p:sp>
        <p:nvSpPr>
          <p:cNvPr id="50" name="frame 4 alt-text, &quot;DHCP Server 2 ...&quot;" descr="This is the 4th of 6 frames. It depicts how DHCP Server 2 contacts the domain controller in order to obtain a list of authorized DHCP Servers.&#10;An explanation of this appears in a text box.&#10;An arrow points from DHCP Server 1 to the domain controller"/>
          <p:cNvSpPr>
            <a:spLocks noChangeArrowheads="1"/>
          </p:cNvSpPr>
          <p:nvPr/>
        </p:nvSpPr>
        <p:spPr bwMode="auto">
          <a:xfrm>
            <a:off x="1846109" y="5807953"/>
            <a:ext cx="4989513" cy="781050"/>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r>
              <a:rPr lang="en-US" dirty="0" smtClean="0">
                <a:latin typeface="Segoe UI" pitchFamily="34" charset="0"/>
                <a:ea typeface="Segoe UI" pitchFamily="34" charset="0"/>
                <a:cs typeface="Segoe UI" pitchFamily="34" charset="0"/>
              </a:rPr>
              <a:t>DHCP </a:t>
            </a:r>
            <a:r>
              <a:rPr lang="en-US" dirty="0">
                <a:latin typeface="Segoe UI" pitchFamily="34" charset="0"/>
                <a:ea typeface="Segoe UI" pitchFamily="34" charset="0"/>
                <a:cs typeface="Segoe UI" pitchFamily="34" charset="0"/>
              </a:rPr>
              <a:t>Server2 checks with the </a:t>
            </a:r>
            <a:r>
              <a:rPr lang="en-US" dirty="0" smtClean="0">
                <a:latin typeface="Segoe UI" pitchFamily="34" charset="0"/>
                <a:ea typeface="Segoe UI" pitchFamily="34" charset="0"/>
                <a:cs typeface="Segoe UI" pitchFamily="34" charset="0"/>
              </a:rPr>
              <a:t>domain </a:t>
            </a:r>
            <a:r>
              <a:rPr lang="en-US" dirty="0">
                <a:latin typeface="Segoe UI" pitchFamily="34" charset="0"/>
                <a:ea typeface="Segoe UI" pitchFamily="34" charset="0"/>
                <a:cs typeface="Segoe UI" pitchFamily="34" charset="0"/>
              </a:rPr>
              <a:t>controller to obtain a list </a:t>
            </a:r>
            <a:r>
              <a:rPr lang="en-US" dirty="0" smtClean="0">
                <a:latin typeface="Segoe UI" pitchFamily="34" charset="0"/>
                <a:ea typeface="Segoe UI" pitchFamily="34" charset="0"/>
                <a:cs typeface="Segoe UI" pitchFamily="34" charset="0"/>
              </a:rPr>
              <a:t>of authorized </a:t>
            </a:r>
            <a:r>
              <a:rPr lang="en-US" dirty="0">
                <a:latin typeface="Segoe UI" pitchFamily="34" charset="0"/>
                <a:ea typeface="Segoe UI" pitchFamily="34" charset="0"/>
                <a:cs typeface="Segoe UI" pitchFamily="34" charset="0"/>
              </a:rPr>
              <a:t>DHCP servers</a:t>
            </a:r>
          </a:p>
        </p:txBody>
      </p:sp>
      <p:sp>
        <p:nvSpPr>
          <p:cNvPr id="51" name="frame 5 alt-text, &quot;If DHCP Server2 ..." descr="This is the 5th of 6 frames. It depicts how DHCP server 2 in not on the domain controller's list of authorized servers.&#10;An explanation of this appears in a text box.&#10;A X mark appears on the domain controller's AD DS.&#10;An arrow points from the domain controller to DHCP Server 2. &#10;Two Xs appear beside DHCP Server 2; these Xs and their labels indicate that DHCP Server 2 is unauthorized and does not service DHCP requests."/>
          <p:cNvSpPr>
            <a:spLocks noChangeArrowheads="1"/>
          </p:cNvSpPr>
          <p:nvPr/>
        </p:nvSpPr>
        <p:spPr bwMode="auto">
          <a:xfrm>
            <a:off x="1878830" y="5827562"/>
            <a:ext cx="4546600" cy="781050"/>
          </a:xfrm>
          <a:prstGeom prst="roundRect">
            <a:avLst>
              <a:gd name="adj" fmla="val 4167"/>
            </a:avLst>
          </a:prstGeom>
          <a:solidFill>
            <a:schemeClr val="bg1"/>
          </a:solidFill>
          <a:ln w="9525" algn="ctr">
            <a:noFill/>
            <a:round/>
            <a:headEnd/>
            <a:tailEnd/>
          </a:ln>
          <a:effectLst/>
        </p:spPr>
        <p:txBody>
          <a:bodyPr anchor="ctr"/>
          <a:lstStyle/>
          <a:p>
            <a:pPr>
              <a:lnSpc>
                <a:spcPct val="95000"/>
              </a:lnSpc>
            </a:pPr>
            <a:r>
              <a:rPr lang="hr-HR" dirty="0">
                <a:latin typeface="Segoe UI" pitchFamily="34" charset="0"/>
                <a:ea typeface="Segoe UI" pitchFamily="34" charset="0"/>
                <a:cs typeface="Segoe UI" pitchFamily="34" charset="0"/>
              </a:rPr>
              <a:t>Ako </a:t>
            </a:r>
            <a:r>
              <a:rPr lang="en-US" dirty="0">
                <a:latin typeface="Segoe UI" pitchFamily="34" charset="0"/>
                <a:ea typeface="Segoe UI" pitchFamily="34" charset="0"/>
                <a:cs typeface="Segoe UI" pitchFamily="34" charset="0"/>
              </a:rPr>
              <a:t>DHCP </a:t>
            </a:r>
            <a:r>
              <a:rPr lang="en-US" dirty="0" smtClean="0">
                <a:latin typeface="Segoe UI" pitchFamily="34" charset="0"/>
                <a:ea typeface="Segoe UI" pitchFamily="34" charset="0"/>
                <a:cs typeface="Segoe UI" pitchFamily="34" charset="0"/>
              </a:rPr>
              <a:t>Server</a:t>
            </a:r>
            <a:r>
              <a:rPr lang="hr-HR" dirty="0" smtClean="0">
                <a:latin typeface="Segoe UI" pitchFamily="34" charset="0"/>
                <a:ea typeface="Segoe UI" pitchFamily="34" charset="0"/>
                <a:cs typeface="Segoe UI" pitchFamily="34" charset="0"/>
              </a:rPr>
              <a:t>2</a:t>
            </a:r>
            <a:r>
              <a:rPr lang="en-US" dirty="0" smtClean="0">
                <a:latin typeface="Segoe UI" pitchFamily="34" charset="0"/>
                <a:ea typeface="Segoe UI" pitchFamily="34" charset="0"/>
                <a:cs typeface="Segoe UI" pitchFamily="34" charset="0"/>
              </a:rPr>
              <a:t> </a:t>
            </a:r>
            <a:r>
              <a:rPr lang="hr-HR" dirty="0" smtClean="0">
                <a:latin typeface="Segoe UI" pitchFamily="34" charset="0"/>
                <a:ea typeface="Segoe UI" pitchFamily="34" charset="0"/>
                <a:cs typeface="Segoe UI" pitchFamily="34" charset="0"/>
              </a:rPr>
              <a:t>ne pronađe </a:t>
            </a:r>
            <a:r>
              <a:rPr lang="hr-HR" dirty="0">
                <a:latin typeface="Segoe UI" pitchFamily="34" charset="0"/>
                <a:ea typeface="Segoe UI" pitchFamily="34" charset="0"/>
                <a:cs typeface="Segoe UI" pitchFamily="34" charset="0"/>
              </a:rPr>
              <a:t>svoju</a:t>
            </a:r>
            <a:r>
              <a:rPr lang="en-US" dirty="0">
                <a:latin typeface="Segoe UI" pitchFamily="34" charset="0"/>
                <a:ea typeface="Segoe UI" pitchFamily="34" charset="0"/>
                <a:cs typeface="Segoe UI" pitchFamily="34" charset="0"/>
              </a:rPr>
              <a:t> IP </a:t>
            </a:r>
            <a:r>
              <a:rPr lang="hr-HR" dirty="0">
                <a:latin typeface="Segoe UI" pitchFamily="34" charset="0"/>
                <a:ea typeface="Segoe UI" pitchFamily="34" charset="0"/>
                <a:cs typeface="Segoe UI" pitchFamily="34" charset="0"/>
              </a:rPr>
              <a:t>adresu na listi</a:t>
            </a:r>
            <a:r>
              <a:rPr lang="en-US" dirty="0">
                <a:latin typeface="Segoe UI" pitchFamily="34" charset="0"/>
                <a:ea typeface="Segoe UI" pitchFamily="34" charset="0"/>
                <a:cs typeface="Segoe UI" pitchFamily="34" charset="0"/>
              </a:rPr>
              <a:t>, </a:t>
            </a:r>
            <a:r>
              <a:rPr lang="hr-HR" dirty="0">
                <a:latin typeface="Segoe UI" pitchFamily="34" charset="0"/>
                <a:ea typeface="Segoe UI" pitchFamily="34" charset="0"/>
                <a:cs typeface="Segoe UI" pitchFamily="34" charset="0"/>
              </a:rPr>
              <a:t>servis se </a:t>
            </a:r>
            <a:r>
              <a:rPr lang="hr-HR" dirty="0" smtClean="0">
                <a:latin typeface="Segoe UI" pitchFamily="34" charset="0"/>
                <a:ea typeface="Segoe UI" pitchFamily="34" charset="0"/>
                <a:cs typeface="Segoe UI" pitchFamily="34" charset="0"/>
              </a:rPr>
              <a:t>ne pokreće </a:t>
            </a:r>
            <a:r>
              <a:rPr lang="hr-HR" dirty="0">
                <a:latin typeface="Segoe UI" pitchFamily="34" charset="0"/>
                <a:ea typeface="Segoe UI" pitchFamily="34" charset="0"/>
                <a:cs typeface="Segoe UI" pitchFamily="34" charset="0"/>
              </a:rPr>
              <a:t>i </a:t>
            </a:r>
            <a:r>
              <a:rPr lang="hr-HR" dirty="0" smtClean="0">
                <a:latin typeface="Segoe UI" pitchFamily="34" charset="0"/>
                <a:ea typeface="Segoe UI" pitchFamily="34" charset="0"/>
                <a:cs typeface="Segoe UI" pitchFamily="34" charset="0"/>
              </a:rPr>
              <a:t>ne odgovara </a:t>
            </a:r>
            <a:r>
              <a:rPr lang="hr-HR" dirty="0">
                <a:latin typeface="Segoe UI" pitchFamily="34" charset="0"/>
                <a:ea typeface="Segoe UI" pitchFamily="34" charset="0"/>
                <a:cs typeface="Segoe UI" pitchFamily="34" charset="0"/>
              </a:rPr>
              <a:t>klijentima</a:t>
            </a:r>
            <a:endParaRPr lang="en-US" dirty="0">
              <a:latin typeface="Segoe UI" pitchFamily="34" charset="0"/>
              <a:ea typeface="Segoe UI" pitchFamily="34" charset="0"/>
              <a:cs typeface="Segoe UI" pitchFamily="34" charset="0"/>
            </a:endParaRPr>
          </a:p>
        </p:txBody>
      </p:sp>
      <p:sp>
        <p:nvSpPr>
          <p:cNvPr id="52" name="frame 6 alt-text, &quot; DHCP client ...&quot;" descr="This is the 6th of 6 frames. It depicts how the DHCP client broadcasts a DHCPDISCOVER package to both DHCP servers, but receives a DHCPOFFER package back from DHCP server 1 only.&#10;Two red arrows point from the DHCP client two the two DHCP servers. &#10;A red arrow points from DHCP server 1 back to the DHCP client."/>
          <p:cNvSpPr>
            <a:spLocks noChangeArrowheads="1"/>
          </p:cNvSpPr>
          <p:nvPr/>
        </p:nvSpPr>
        <p:spPr bwMode="auto">
          <a:xfrm>
            <a:off x="1732175" y="5819039"/>
            <a:ext cx="4740250" cy="781050"/>
          </a:xfrm>
          <a:prstGeom prst="roundRect">
            <a:avLst>
              <a:gd name="adj" fmla="val 4167"/>
            </a:avLst>
          </a:prstGeom>
          <a:solidFill>
            <a:schemeClr val="accent1"/>
          </a:solidFill>
          <a:ln w="9525" algn="ctr">
            <a:noFill/>
            <a:round/>
            <a:headEnd/>
            <a:tailEnd/>
          </a:ln>
          <a:effectLst/>
        </p:spPr>
        <p:txBody>
          <a:bodyPr anchor="ctr"/>
          <a:lstStyle/>
          <a:p>
            <a:r>
              <a:rPr lang="en-US" sz="1600" dirty="0" smtClean="0">
                <a:latin typeface="Segoe UI" pitchFamily="34" charset="0"/>
                <a:ea typeface="Segoe UI" pitchFamily="34" charset="0"/>
                <a:cs typeface="Segoe UI" pitchFamily="34" charset="0"/>
              </a:rPr>
              <a:t>DHCP </a:t>
            </a:r>
            <a:r>
              <a:rPr lang="hr-HR" sz="1600" dirty="0" smtClean="0">
                <a:latin typeface="Segoe UI" pitchFamily="34" charset="0"/>
                <a:ea typeface="Segoe UI" pitchFamily="34" charset="0"/>
                <a:cs typeface="Segoe UI" pitchFamily="34" charset="0"/>
              </a:rPr>
              <a:t>klijent dobije IP adresu </a:t>
            </a:r>
            <a:r>
              <a:rPr lang="hr-HR" sz="1600" dirty="0">
                <a:latin typeface="Segoe UI" pitchFamily="34" charset="0"/>
                <a:ea typeface="Segoe UI" pitchFamily="34" charset="0"/>
                <a:cs typeface="Segoe UI" pitchFamily="34" charset="0"/>
              </a:rPr>
              <a:t>o</a:t>
            </a:r>
            <a:r>
              <a:rPr lang="hr-HR" sz="1600" dirty="0" smtClean="0">
                <a:latin typeface="Segoe UI" pitchFamily="34" charset="0"/>
                <a:ea typeface="Segoe UI" pitchFamily="34" charset="0"/>
                <a:cs typeface="Segoe UI" pitchFamily="34" charset="0"/>
              </a:rPr>
              <a:t>d </a:t>
            </a:r>
            <a:r>
              <a:rPr lang="hr-HR" sz="1600" dirty="0" smtClean="0">
                <a:latin typeface="Segoe UI" pitchFamily="34" charset="0"/>
                <a:ea typeface="Segoe UI" pitchFamily="34" charset="0"/>
                <a:cs typeface="Segoe UI" pitchFamily="34" charset="0"/>
              </a:rPr>
              <a:t>autoriziranog DHCP Server1</a:t>
            </a:r>
            <a:endParaRPr lang="en-US" sz="1600" dirty="0" smtClean="0">
              <a:latin typeface="Segoe UI" pitchFamily="34" charset="0"/>
              <a:ea typeface="Segoe UI" pitchFamily="34" charset="0"/>
              <a:cs typeface="Segoe UI" pitchFamily="34" charset="0"/>
            </a:endParaRPr>
          </a:p>
        </p:txBody>
      </p:sp>
      <p:sp>
        <p:nvSpPr>
          <p:cNvPr id="53" name="frame 2 alt-text, &quot;&quot; DHCP Server1  ...&quot;" descr="This is the 2nd of 6 frames. It depicts how DHCP Server 1 contacts the domain controller in order to obtain a list of authorized DHCP Servers.&#10;An explanation of this appears in a text box.&#10;An arrow points from DHCP Server 1 to the domain controller."/>
          <p:cNvSpPr>
            <a:spLocks noChangeArrowheads="1"/>
          </p:cNvSpPr>
          <p:nvPr/>
        </p:nvSpPr>
        <p:spPr bwMode="auto">
          <a:xfrm>
            <a:off x="1570038" y="1851023"/>
            <a:ext cx="4127500" cy="8096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nSpc>
                <a:spcPct val="85000"/>
              </a:lnSpc>
            </a:pPr>
            <a:r>
              <a:rPr lang="en-US" dirty="0" smtClean="0">
                <a:latin typeface="Segoe UI" pitchFamily="34" charset="0"/>
                <a:ea typeface="Segoe UI" pitchFamily="34" charset="0"/>
                <a:cs typeface="Segoe UI" pitchFamily="34" charset="0"/>
              </a:rPr>
              <a:t>DHCP </a:t>
            </a:r>
            <a:r>
              <a:rPr lang="en-US" dirty="0">
                <a:latin typeface="Segoe UI" pitchFamily="34" charset="0"/>
                <a:ea typeface="Segoe UI" pitchFamily="34" charset="0"/>
                <a:cs typeface="Segoe UI" pitchFamily="34" charset="0"/>
              </a:rPr>
              <a:t>Server1 checks with the domain controller to obtain a list of authorized DHCP servers</a:t>
            </a:r>
          </a:p>
        </p:txBody>
      </p:sp>
      <p:sp>
        <p:nvSpPr>
          <p:cNvPr id="54" name="frame 3 alt-text, &quot; If DHCP Server1  ...&quot;" descr="This is the 3rd of 6 frames. It depicts how the DHCP server 1 is on the domain controller's list of authorized servers.&#10;An explanation of this appears in a text box.&#10;A green check mark appears on the domain controller's AD DS.&#10;An arrow points from the domain controller to DHCP Server 1. &#10;Two green check marks appear beside DHCP Server 1; these check marks and their labels indicate that DHCP Server 1 is authorized and services DHCP requests."/>
          <p:cNvSpPr>
            <a:spLocks noChangeArrowheads="1"/>
          </p:cNvSpPr>
          <p:nvPr/>
        </p:nvSpPr>
        <p:spPr bwMode="auto">
          <a:xfrm>
            <a:off x="1603999" y="1851022"/>
            <a:ext cx="4127500" cy="8096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nSpc>
                <a:spcPct val="95000"/>
              </a:lnSpc>
            </a:pPr>
            <a:r>
              <a:rPr lang="hr-HR" dirty="0" smtClean="0">
                <a:latin typeface="Segoe UI" pitchFamily="34" charset="0"/>
                <a:ea typeface="Segoe UI" pitchFamily="34" charset="0"/>
                <a:cs typeface="Segoe UI" pitchFamily="34" charset="0"/>
              </a:rPr>
              <a:t>Ako </a:t>
            </a:r>
            <a:r>
              <a:rPr lang="en-US" dirty="0" smtClean="0">
                <a:latin typeface="Segoe UI" pitchFamily="34" charset="0"/>
                <a:ea typeface="Segoe UI" pitchFamily="34" charset="0"/>
                <a:cs typeface="Segoe UI" pitchFamily="34" charset="0"/>
              </a:rPr>
              <a:t>DHCP </a:t>
            </a:r>
            <a:r>
              <a:rPr lang="en-US" dirty="0">
                <a:latin typeface="Segoe UI" pitchFamily="34" charset="0"/>
                <a:ea typeface="Segoe UI" pitchFamily="34" charset="0"/>
                <a:cs typeface="Segoe UI" pitchFamily="34" charset="0"/>
              </a:rPr>
              <a:t>Server1 </a:t>
            </a:r>
            <a:r>
              <a:rPr lang="hr-HR" dirty="0" smtClean="0">
                <a:latin typeface="Segoe UI" pitchFamily="34" charset="0"/>
                <a:ea typeface="Segoe UI" pitchFamily="34" charset="0"/>
                <a:cs typeface="Segoe UI" pitchFamily="34" charset="0"/>
              </a:rPr>
              <a:t>pronađe svoju</a:t>
            </a:r>
            <a:r>
              <a:rPr lang="en-US" dirty="0" smtClean="0">
                <a:latin typeface="Segoe UI" pitchFamily="34" charset="0"/>
                <a:ea typeface="Segoe UI" pitchFamily="34" charset="0"/>
                <a:cs typeface="Segoe UI" pitchFamily="34" charset="0"/>
              </a:rPr>
              <a:t> </a:t>
            </a:r>
            <a:r>
              <a:rPr lang="en-US" dirty="0">
                <a:latin typeface="Segoe UI" pitchFamily="34" charset="0"/>
                <a:ea typeface="Segoe UI" pitchFamily="34" charset="0"/>
                <a:cs typeface="Segoe UI" pitchFamily="34" charset="0"/>
              </a:rPr>
              <a:t>IP </a:t>
            </a:r>
            <a:r>
              <a:rPr lang="hr-HR" dirty="0" smtClean="0">
                <a:latin typeface="Segoe UI" pitchFamily="34" charset="0"/>
                <a:ea typeface="Segoe UI" pitchFamily="34" charset="0"/>
                <a:cs typeface="Segoe UI" pitchFamily="34" charset="0"/>
              </a:rPr>
              <a:t>adresu na listi</a:t>
            </a:r>
            <a:r>
              <a:rPr lang="en-US" dirty="0" smtClean="0">
                <a:latin typeface="Segoe UI" pitchFamily="34" charset="0"/>
                <a:ea typeface="Segoe UI" pitchFamily="34" charset="0"/>
                <a:cs typeface="Segoe UI" pitchFamily="34" charset="0"/>
              </a:rPr>
              <a:t>, </a:t>
            </a:r>
            <a:r>
              <a:rPr lang="hr-HR" dirty="0" smtClean="0">
                <a:latin typeface="Segoe UI" pitchFamily="34" charset="0"/>
                <a:ea typeface="Segoe UI" pitchFamily="34" charset="0"/>
                <a:cs typeface="Segoe UI" pitchFamily="34" charset="0"/>
              </a:rPr>
              <a:t>servis se pokreće i odgovara klijentima</a:t>
            </a:r>
            <a:endParaRPr lang="en-US" dirty="0">
              <a:latin typeface="Segoe UI" pitchFamily="34" charset="0"/>
              <a:ea typeface="Segoe UI" pitchFamily="34" charset="0"/>
              <a:cs typeface="Segoe UI" pitchFamily="34" charset="0"/>
            </a:endParaRPr>
          </a:p>
        </p:txBody>
      </p:sp>
      <p:grpSp>
        <p:nvGrpSpPr>
          <p:cNvPr id="55" name="Group 57" descr="&quot;&quot;"/>
          <p:cNvGrpSpPr>
            <a:grpSpLocks/>
          </p:cNvGrpSpPr>
          <p:nvPr/>
        </p:nvGrpSpPr>
        <p:grpSpPr bwMode="auto">
          <a:xfrm>
            <a:off x="520701" y="2743200"/>
            <a:ext cx="5762625" cy="2782888"/>
            <a:chOff x="238" y="1602"/>
            <a:chExt cx="3630" cy="1753"/>
          </a:xfrm>
        </p:grpSpPr>
        <p:sp>
          <p:nvSpPr>
            <p:cNvPr id="56" name="Oval 55" descr="&quot;&quot;"/>
            <p:cNvSpPr>
              <a:spLocks noChangeArrowheads="1"/>
            </p:cNvSpPr>
            <p:nvPr/>
          </p:nvSpPr>
          <p:spPr bwMode="auto">
            <a:xfrm>
              <a:off x="1066" y="1880"/>
              <a:ext cx="2802" cy="1343"/>
            </a:xfrm>
            <a:prstGeom prst="ellipse">
              <a:avLst/>
            </a:prstGeom>
            <a:gradFill rotWithShape="1">
              <a:gsLst>
                <a:gs pos="0">
                  <a:srgbClr val="FFFFFF"/>
                </a:gs>
                <a:gs pos="100000">
                  <a:srgbClr val="CFE1C2"/>
                </a:gs>
              </a:gsLst>
              <a:lin ang="18900000" scaled="1"/>
            </a:gradFill>
            <a:ln w="9525" algn="ctr">
              <a:noFill/>
              <a:round/>
              <a:headEnd/>
              <a:tailEnd/>
            </a:ln>
            <a:effectLst/>
          </p:spPr>
          <p:txBody>
            <a:bodyPr lIns="0" tIns="0" rIns="0" bIns="0"/>
            <a:lstStyle/>
            <a:p>
              <a:pPr marL="174625" indent="-174625" algn="l" eaLnBrk="1" hangingPunct="1">
                <a:lnSpc>
                  <a:spcPct val="90000"/>
                </a:lnSpc>
                <a:spcBef>
                  <a:spcPct val="70000"/>
                </a:spcBef>
                <a:buClr>
                  <a:schemeClr val="hlink"/>
                </a:buClr>
                <a:buSzPct val="90000"/>
                <a:defRPr/>
              </a:pPr>
              <a:r>
                <a:rPr lang="en-US" sz="2000" b="0" dirty="0"/>
                <a:t>                                                          </a:t>
              </a:r>
            </a:p>
          </p:txBody>
        </p:sp>
        <p:pic>
          <p:nvPicPr>
            <p:cNvPr id="57" name="Picture 56"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4" y="1667"/>
              <a:ext cx="652"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7" descr="&quot;&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2" y="2556"/>
              <a:ext cx="562"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8"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3" y="1602"/>
              <a:ext cx="653"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59"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4" y="2570"/>
              <a:ext cx="653"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AutoShape 60" descr="&quot;&quot;"/>
            <p:cNvSpPr>
              <a:spLocks noChangeArrowheads="1"/>
            </p:cNvSpPr>
            <p:nvPr/>
          </p:nvSpPr>
          <p:spPr bwMode="auto">
            <a:xfrm>
              <a:off x="425" y="1614"/>
              <a:ext cx="853" cy="315"/>
            </a:xfrm>
            <a:prstGeom prst="roundRect">
              <a:avLst>
                <a:gd name="adj" fmla="val 4167"/>
              </a:avLst>
            </a:prstGeom>
            <a:solidFill>
              <a:schemeClr val="bg1"/>
            </a:solidFill>
            <a:ln w="9525">
              <a:noFill/>
              <a:round/>
              <a:headEnd/>
              <a:tailEnd/>
            </a:ln>
            <a:effectLst/>
          </p:spPr>
          <p:txBody>
            <a:bodyPr anchor="ctr"/>
            <a:lstStyle/>
            <a:p>
              <a:pPr>
                <a:lnSpc>
                  <a:spcPct val="85000"/>
                </a:lnSpc>
              </a:pPr>
              <a:r>
                <a:rPr lang="hr-HR" dirty="0" smtClean="0">
                  <a:latin typeface="Segoe UI" pitchFamily="34" charset="0"/>
                  <a:ea typeface="Segoe UI" pitchFamily="34" charset="0"/>
                  <a:cs typeface="Segoe UI" pitchFamily="34" charset="0"/>
                </a:rPr>
                <a:t>DC</a:t>
              </a:r>
              <a:endParaRPr lang="en-US" dirty="0">
                <a:latin typeface="Segoe UI" pitchFamily="34" charset="0"/>
                <a:ea typeface="Segoe UI" pitchFamily="34" charset="0"/>
                <a:cs typeface="Segoe UI" pitchFamily="34" charset="0"/>
              </a:endParaRPr>
            </a:p>
          </p:txBody>
        </p:sp>
        <p:sp>
          <p:nvSpPr>
            <p:cNvPr id="62" name="AutoShape 62" descr="&quot;&quot;"/>
            <p:cNvSpPr>
              <a:spLocks noChangeArrowheads="1"/>
            </p:cNvSpPr>
            <p:nvPr/>
          </p:nvSpPr>
          <p:spPr bwMode="auto">
            <a:xfrm>
              <a:off x="238" y="2186"/>
              <a:ext cx="581" cy="350"/>
            </a:xfrm>
            <a:prstGeom prst="roundRect">
              <a:avLst>
                <a:gd name="adj" fmla="val 4167"/>
              </a:avLst>
            </a:prstGeom>
            <a:solidFill>
              <a:schemeClr val="bg1"/>
            </a:solidFill>
            <a:ln w="9525" algn="ctr">
              <a:noFill/>
              <a:round/>
              <a:headEnd/>
              <a:tailEnd/>
            </a:ln>
            <a:effectLst/>
          </p:spPr>
          <p:txBody>
            <a:bodyPr anchor="ctr"/>
            <a:lstStyle/>
            <a:p>
              <a:pPr algn="l">
                <a:lnSpc>
                  <a:spcPct val="85000"/>
                </a:lnSpc>
              </a:pPr>
              <a:r>
                <a:rPr lang="en-US" dirty="0" smtClean="0">
                  <a:latin typeface="Segoe UI" pitchFamily="34" charset="0"/>
                  <a:ea typeface="Segoe UI" pitchFamily="34" charset="0"/>
                  <a:cs typeface="Segoe UI" pitchFamily="34" charset="0"/>
                </a:rPr>
                <a:t>AD DS</a:t>
              </a:r>
              <a:endParaRPr lang="en-US" dirty="0">
                <a:latin typeface="Segoe UI" pitchFamily="34" charset="0"/>
                <a:ea typeface="Segoe UI" pitchFamily="34" charset="0"/>
                <a:cs typeface="Segoe UI" pitchFamily="34" charset="0"/>
              </a:endParaRPr>
            </a:p>
          </p:txBody>
        </p:sp>
        <p:sp>
          <p:nvSpPr>
            <p:cNvPr id="63" name="AutoShape 64" descr="&quot;&quot;"/>
            <p:cNvSpPr>
              <a:spLocks noChangeArrowheads="1"/>
            </p:cNvSpPr>
            <p:nvPr/>
          </p:nvSpPr>
          <p:spPr bwMode="auto">
            <a:xfrm>
              <a:off x="315" y="2887"/>
              <a:ext cx="950" cy="240"/>
            </a:xfrm>
            <a:prstGeom prst="roundRect">
              <a:avLst>
                <a:gd name="adj" fmla="val 4167"/>
              </a:avLst>
            </a:prstGeom>
            <a:solidFill>
              <a:schemeClr val="bg1"/>
            </a:solidFill>
            <a:ln w="9525">
              <a:noFill/>
              <a:round/>
              <a:headEnd/>
              <a:tailEnd/>
            </a:ln>
            <a:effectLst/>
          </p:spPr>
          <p:txBody>
            <a:bodyPr wrap="none" anchor="ctr"/>
            <a:lstStyle/>
            <a:p>
              <a:r>
                <a:rPr lang="en-US" dirty="0">
                  <a:latin typeface="Segoe UI" pitchFamily="34" charset="0"/>
                  <a:ea typeface="Segoe UI" pitchFamily="34" charset="0"/>
                  <a:cs typeface="Segoe UI" pitchFamily="34" charset="0"/>
                </a:rPr>
                <a:t>DHCP </a:t>
              </a:r>
              <a:r>
                <a:rPr lang="hr-HR" dirty="0" smtClean="0">
                  <a:latin typeface="Segoe UI" pitchFamily="34" charset="0"/>
                  <a:ea typeface="Segoe UI" pitchFamily="34" charset="0"/>
                  <a:cs typeface="Segoe UI" pitchFamily="34" charset="0"/>
                </a:rPr>
                <a:t>klijent</a:t>
              </a:r>
              <a:endParaRPr lang="en-US" dirty="0">
                <a:latin typeface="Segoe UI" pitchFamily="34" charset="0"/>
                <a:ea typeface="Segoe UI" pitchFamily="34" charset="0"/>
                <a:cs typeface="Segoe UI" pitchFamily="34" charset="0"/>
              </a:endParaRPr>
            </a:p>
          </p:txBody>
        </p:sp>
      </p:grpSp>
      <p:pic>
        <p:nvPicPr>
          <p:cNvPr id="64" name="Picture 63" descr="&quot;&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8588" y="3446463"/>
            <a:ext cx="947737"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Line 66" descr="&quot;&quot;"/>
          <p:cNvSpPr>
            <a:spLocks noChangeShapeType="1"/>
          </p:cNvSpPr>
          <p:nvPr/>
        </p:nvSpPr>
        <p:spPr bwMode="auto">
          <a:xfrm flipH="1">
            <a:off x="3194050" y="3324225"/>
            <a:ext cx="152082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66" name="Line 67" descr="&quot;&quot;"/>
          <p:cNvSpPr>
            <a:spLocks noChangeShapeType="1"/>
          </p:cNvSpPr>
          <p:nvPr/>
        </p:nvSpPr>
        <p:spPr bwMode="auto">
          <a:xfrm>
            <a:off x="3194050" y="3492500"/>
            <a:ext cx="152082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67" name="Line 68" descr="&quot;&quot;"/>
          <p:cNvSpPr>
            <a:spLocks noChangeShapeType="1"/>
          </p:cNvSpPr>
          <p:nvPr/>
        </p:nvSpPr>
        <p:spPr bwMode="auto">
          <a:xfrm rot="1250189" flipH="1">
            <a:off x="2997200" y="4117975"/>
            <a:ext cx="190341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68" name="Line 69" descr="&quot;&quot;"/>
          <p:cNvSpPr>
            <a:spLocks noChangeShapeType="1"/>
          </p:cNvSpPr>
          <p:nvPr/>
        </p:nvSpPr>
        <p:spPr bwMode="auto">
          <a:xfrm rot="1250189">
            <a:off x="2932113" y="4292600"/>
            <a:ext cx="190341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69" name="Line 70" descr="&quot;&quot;"/>
          <p:cNvSpPr>
            <a:spLocks noChangeShapeType="1"/>
          </p:cNvSpPr>
          <p:nvPr/>
        </p:nvSpPr>
        <p:spPr bwMode="auto">
          <a:xfrm rot="20349811">
            <a:off x="2932113" y="4117975"/>
            <a:ext cx="190341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70" name="Line 71" descr="&quot;&quot;"/>
          <p:cNvSpPr>
            <a:spLocks noChangeShapeType="1"/>
          </p:cNvSpPr>
          <p:nvPr/>
        </p:nvSpPr>
        <p:spPr bwMode="auto">
          <a:xfrm rot="20349811" flipH="1">
            <a:off x="2997200" y="4292600"/>
            <a:ext cx="190341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pic>
        <p:nvPicPr>
          <p:cNvPr id="71" name="Picture 72" descr="&quot;&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70038" y="3243263"/>
            <a:ext cx="655637"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 name="Group 60" descr="&quot;&quot;"/>
          <p:cNvGrpSpPr>
            <a:grpSpLocks/>
          </p:cNvGrpSpPr>
          <p:nvPr/>
        </p:nvGrpSpPr>
        <p:grpSpPr bwMode="auto">
          <a:xfrm>
            <a:off x="6297768" y="4803858"/>
            <a:ext cx="2559050" cy="1331913"/>
            <a:chOff x="3892" y="2954"/>
            <a:chExt cx="1612" cy="839"/>
          </a:xfrm>
          <a:solidFill>
            <a:schemeClr val="accent1"/>
          </a:solidFill>
          <a:effectLst/>
        </p:grpSpPr>
        <p:sp>
          <p:nvSpPr>
            <p:cNvPr id="73" name="AutoShape 74" descr="&quot;&quot;"/>
            <p:cNvSpPr>
              <a:spLocks noChangeArrowheads="1"/>
            </p:cNvSpPr>
            <p:nvPr/>
          </p:nvSpPr>
          <p:spPr bwMode="auto">
            <a:xfrm>
              <a:off x="3892" y="2954"/>
              <a:ext cx="1470" cy="839"/>
            </a:xfrm>
            <a:prstGeom prst="roundRect">
              <a:avLst>
                <a:gd name="adj" fmla="val 2931"/>
              </a:avLst>
            </a:prstGeom>
            <a:grpFill/>
            <a:ln w="9525" algn="ctr">
              <a:noFill/>
              <a:round/>
              <a:headEnd/>
              <a:tailEnd/>
            </a:ln>
            <a:extLst/>
          </p:spPr>
          <p:txBody>
            <a:bodyPr wrap="none" anchor="ctr"/>
            <a:lstStyle/>
            <a:p>
              <a:endParaRPr lang="en-US" sz="1600" dirty="0">
                <a:latin typeface="Segoe UI" pitchFamily="34" charset="0"/>
                <a:ea typeface="Segoe UI" pitchFamily="34" charset="0"/>
                <a:cs typeface="Segoe UI" pitchFamily="34" charset="0"/>
              </a:endParaRPr>
            </a:p>
          </p:txBody>
        </p:sp>
        <p:sp>
          <p:nvSpPr>
            <p:cNvPr id="74" name="Text Box 75" descr="&quot;&quot;"/>
            <p:cNvSpPr txBox="1">
              <a:spLocks noChangeArrowheads="1"/>
            </p:cNvSpPr>
            <p:nvPr/>
          </p:nvSpPr>
          <p:spPr bwMode="auto">
            <a:xfrm>
              <a:off x="4192" y="3052"/>
              <a:ext cx="888" cy="213"/>
            </a:xfrm>
            <a:prstGeom prst="rect">
              <a:avLst/>
            </a:prstGeom>
            <a:grpFill/>
            <a:ln w="9525" algn="ctr">
              <a:noFill/>
              <a:miter lim="800000"/>
              <a:headEnd/>
              <a:tailEnd/>
            </a:ln>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hr-HR" sz="1600" b="0" dirty="0" smtClean="0">
                  <a:latin typeface="Segoe UI" pitchFamily="34" charset="0"/>
                  <a:ea typeface="Segoe UI" pitchFamily="34" charset="0"/>
                  <a:cs typeface="Segoe UI" pitchFamily="34" charset="0"/>
                </a:rPr>
                <a:t>Neautoriziran</a:t>
              </a:r>
              <a:endParaRPr lang="en-US" sz="1600" b="0" dirty="0">
                <a:latin typeface="Segoe UI" pitchFamily="34" charset="0"/>
                <a:ea typeface="Segoe UI" pitchFamily="34" charset="0"/>
                <a:cs typeface="Segoe UI" pitchFamily="34" charset="0"/>
              </a:endParaRPr>
            </a:p>
          </p:txBody>
        </p:sp>
        <p:sp>
          <p:nvSpPr>
            <p:cNvPr id="75" name="Text Box 76" descr="&quot;&quot;"/>
            <p:cNvSpPr txBox="1">
              <a:spLocks noChangeArrowheads="1"/>
            </p:cNvSpPr>
            <p:nvPr/>
          </p:nvSpPr>
          <p:spPr bwMode="auto">
            <a:xfrm>
              <a:off x="4192" y="3304"/>
              <a:ext cx="1312" cy="213"/>
            </a:xfrm>
            <a:prstGeom prst="rect">
              <a:avLst/>
            </a:prstGeom>
            <a:grpFill/>
            <a:ln w="9525" algn="ctr">
              <a:noFill/>
              <a:miter lim="800000"/>
              <a:headEnd/>
              <a:tailEnd/>
            </a:ln>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hr-HR" sz="1600" b="0" dirty="0" smtClean="0">
                  <a:latin typeface="Segoe UI" pitchFamily="34" charset="0"/>
                  <a:ea typeface="Segoe UI" pitchFamily="34" charset="0"/>
                  <a:cs typeface="Segoe UI" pitchFamily="34" charset="0"/>
                </a:rPr>
                <a:t>Ne servisira </a:t>
              </a:r>
              <a:r>
                <a:rPr lang="hr-HR" sz="1600" b="0" dirty="0">
                  <a:latin typeface="Segoe UI" pitchFamily="34" charset="0"/>
                  <a:ea typeface="Segoe UI" pitchFamily="34" charset="0"/>
                  <a:cs typeface="Segoe UI" pitchFamily="34" charset="0"/>
                </a:rPr>
                <a:t>klijente</a:t>
              </a:r>
              <a:endParaRPr lang="en-US" sz="1600" b="0" dirty="0">
                <a:latin typeface="Segoe UI" pitchFamily="34" charset="0"/>
                <a:ea typeface="Segoe UI" pitchFamily="34" charset="0"/>
                <a:cs typeface="Segoe UI" pitchFamily="34" charset="0"/>
              </a:endParaRPr>
            </a:p>
          </p:txBody>
        </p:sp>
        <p:pic>
          <p:nvPicPr>
            <p:cNvPr id="76" name="Picture 77" descr="&quot;&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75" y="3061"/>
              <a:ext cx="196" cy="235"/>
            </a:xfrm>
            <a:prstGeom prst="rect">
              <a:avLst/>
            </a:prstGeom>
            <a:grpFill/>
            <a:ln w="9525">
              <a:noFill/>
              <a:miter lim="800000"/>
              <a:headEnd/>
              <a:tailEnd/>
            </a:ln>
            <a:extLst/>
          </p:spPr>
        </p:pic>
        <p:pic>
          <p:nvPicPr>
            <p:cNvPr id="77" name="Picture 78" descr="&quot;&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75" y="3386"/>
              <a:ext cx="196" cy="235"/>
            </a:xfrm>
            <a:prstGeom prst="rect">
              <a:avLst/>
            </a:prstGeom>
            <a:grpFill/>
            <a:ln w="9525">
              <a:noFill/>
              <a:miter lim="800000"/>
              <a:headEnd/>
              <a:tailEnd/>
            </a:ln>
            <a:extLst/>
          </p:spPr>
        </p:pic>
      </p:grpSp>
      <p:grpSp>
        <p:nvGrpSpPr>
          <p:cNvPr id="78" name="Group 59" descr="&quot;&quot;"/>
          <p:cNvGrpSpPr>
            <a:grpSpLocks/>
          </p:cNvGrpSpPr>
          <p:nvPr/>
        </p:nvGrpSpPr>
        <p:grpSpPr bwMode="auto">
          <a:xfrm>
            <a:off x="6307045" y="2947781"/>
            <a:ext cx="2278856" cy="1252537"/>
            <a:chOff x="3892" y="1915"/>
            <a:chExt cx="1470" cy="839"/>
          </a:xfrm>
          <a:solidFill>
            <a:schemeClr val="accent1"/>
          </a:solidFill>
          <a:effectLst/>
        </p:grpSpPr>
        <p:sp>
          <p:nvSpPr>
            <p:cNvPr id="79" name="AutoShape 80" descr="&quot;&quot;"/>
            <p:cNvSpPr>
              <a:spLocks noChangeArrowheads="1"/>
            </p:cNvSpPr>
            <p:nvPr/>
          </p:nvSpPr>
          <p:spPr bwMode="auto">
            <a:xfrm>
              <a:off x="3892" y="1915"/>
              <a:ext cx="1470" cy="839"/>
            </a:xfrm>
            <a:prstGeom prst="roundRect">
              <a:avLst>
                <a:gd name="adj" fmla="val 2931"/>
              </a:avLst>
            </a:prstGeom>
            <a:grpFill/>
            <a:ln w="9525" algn="ctr">
              <a:noFill/>
              <a:round/>
              <a:headEnd/>
              <a:tailEnd/>
            </a:ln>
            <a:extLst/>
          </p:spPr>
          <p:txBody>
            <a:bodyPr wrap="none" anchor="ctr"/>
            <a:lstStyle/>
            <a:p>
              <a:endParaRPr lang="en-US" sz="1600" dirty="0">
                <a:latin typeface="Segoe UI" pitchFamily="34" charset="0"/>
                <a:ea typeface="Segoe UI" pitchFamily="34" charset="0"/>
                <a:cs typeface="Segoe UI" pitchFamily="34" charset="0"/>
              </a:endParaRPr>
            </a:p>
          </p:txBody>
        </p:sp>
        <p:sp>
          <p:nvSpPr>
            <p:cNvPr id="80" name="Text Box 81" descr="&quot;&quot;"/>
            <p:cNvSpPr txBox="1">
              <a:spLocks noChangeArrowheads="1"/>
            </p:cNvSpPr>
            <p:nvPr/>
          </p:nvSpPr>
          <p:spPr bwMode="auto">
            <a:xfrm>
              <a:off x="4126" y="2059"/>
              <a:ext cx="888" cy="227"/>
            </a:xfrm>
            <a:prstGeom prst="rect">
              <a:avLst/>
            </a:prstGeom>
            <a:grpFill/>
            <a:ln w="9525" algn="ctr">
              <a:noFill/>
              <a:miter lim="800000"/>
              <a:headEnd/>
              <a:tailEnd/>
            </a:ln>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r>
                <a:rPr lang="hr-HR" sz="1600" b="0" dirty="0" smtClean="0">
                  <a:latin typeface="Segoe UI" pitchFamily="34" charset="0"/>
                  <a:ea typeface="Segoe UI" pitchFamily="34" charset="0"/>
                  <a:cs typeface="Segoe UI" pitchFamily="34" charset="0"/>
                </a:rPr>
                <a:t>Autoriziran</a:t>
              </a:r>
              <a:endParaRPr lang="en-US" sz="1600" b="0" dirty="0">
                <a:latin typeface="Segoe UI" pitchFamily="34" charset="0"/>
                <a:ea typeface="Segoe UI" pitchFamily="34" charset="0"/>
                <a:cs typeface="Segoe UI" pitchFamily="34" charset="0"/>
              </a:endParaRPr>
            </a:p>
          </p:txBody>
        </p:sp>
        <p:sp>
          <p:nvSpPr>
            <p:cNvPr id="81" name="Text Box 82" descr="&quot;&quot;"/>
            <p:cNvSpPr txBox="1">
              <a:spLocks noChangeArrowheads="1"/>
            </p:cNvSpPr>
            <p:nvPr/>
          </p:nvSpPr>
          <p:spPr bwMode="auto">
            <a:xfrm>
              <a:off x="4156" y="2329"/>
              <a:ext cx="1155" cy="227"/>
            </a:xfrm>
            <a:prstGeom prst="rect">
              <a:avLst/>
            </a:prstGeom>
            <a:grpFill/>
            <a:ln w="9525" algn="ctr">
              <a:noFill/>
              <a:miter lim="800000"/>
              <a:headEnd/>
              <a:tailEnd/>
            </a:ln>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r>
                <a:rPr lang="hr-HR" sz="1600" b="0" dirty="0" smtClean="0">
                  <a:latin typeface="Segoe UI" pitchFamily="34" charset="0"/>
                  <a:ea typeface="Segoe UI" pitchFamily="34" charset="0"/>
                  <a:cs typeface="Segoe UI" pitchFamily="34" charset="0"/>
                </a:rPr>
                <a:t>Servisira klijente</a:t>
              </a:r>
              <a:endParaRPr lang="en-US" sz="1600" b="0" dirty="0">
                <a:latin typeface="Segoe UI" pitchFamily="34" charset="0"/>
                <a:ea typeface="Segoe UI" pitchFamily="34" charset="0"/>
                <a:cs typeface="Segoe UI" pitchFamily="34" charset="0"/>
              </a:endParaRPr>
            </a:p>
          </p:txBody>
        </p:sp>
        <p:pic>
          <p:nvPicPr>
            <p:cNvPr id="82" name="Picture 83" descr="&quot;&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09" y="2061"/>
              <a:ext cx="256" cy="265"/>
            </a:xfrm>
            <a:prstGeom prst="rect">
              <a:avLst/>
            </a:prstGeom>
            <a:grpFill/>
            <a:ln w="9525">
              <a:noFill/>
              <a:miter lim="800000"/>
              <a:headEnd/>
              <a:tailEnd/>
            </a:ln>
            <a:extLst/>
          </p:spPr>
        </p:pic>
        <p:pic>
          <p:nvPicPr>
            <p:cNvPr id="83" name="Picture 84" descr="&quot;&quo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09" y="2403"/>
              <a:ext cx="256" cy="265"/>
            </a:xfrm>
            <a:prstGeom prst="rect">
              <a:avLst/>
            </a:prstGeom>
            <a:grpFill/>
            <a:ln w="9525">
              <a:noFill/>
              <a:miter lim="800000"/>
              <a:headEnd/>
              <a:tailEnd/>
            </a:ln>
            <a:extLst/>
          </p:spPr>
        </p:pic>
      </p:grpSp>
      <p:sp>
        <p:nvSpPr>
          <p:cNvPr id="84" name="AutoShape 85" descr="&quot;&quot;"/>
          <p:cNvSpPr>
            <a:spLocks noChangeArrowheads="1"/>
          </p:cNvSpPr>
          <p:nvPr/>
        </p:nvSpPr>
        <p:spPr bwMode="auto">
          <a:xfrm>
            <a:off x="6239575" y="2756488"/>
            <a:ext cx="2346325" cy="352425"/>
          </a:xfrm>
          <a:prstGeom prst="roundRect">
            <a:avLst>
              <a:gd name="adj" fmla="val 4167"/>
            </a:avLst>
          </a:prstGeom>
          <a:solidFill>
            <a:schemeClr val="bg1"/>
          </a:solidFill>
          <a:ln w="9525">
            <a:noFill/>
            <a:round/>
            <a:headEnd/>
            <a:tailEnd/>
          </a:ln>
          <a:effectLst/>
        </p:spPr>
        <p:txBody>
          <a:bodyPr anchor="ctr"/>
          <a:lstStyle/>
          <a:p>
            <a:r>
              <a:rPr lang="en-US" sz="2000" dirty="0">
                <a:latin typeface="Segoe UI" pitchFamily="34" charset="0"/>
                <a:ea typeface="Segoe UI" pitchFamily="34" charset="0"/>
                <a:cs typeface="Segoe UI" pitchFamily="34" charset="0"/>
              </a:rPr>
              <a:t>DHCP Server1</a:t>
            </a:r>
          </a:p>
        </p:txBody>
      </p:sp>
      <p:sp>
        <p:nvSpPr>
          <p:cNvPr id="85" name="AutoShape 86" descr="&quot;&quot;"/>
          <p:cNvSpPr>
            <a:spLocks noChangeArrowheads="1"/>
          </p:cNvSpPr>
          <p:nvPr/>
        </p:nvSpPr>
        <p:spPr bwMode="auto">
          <a:xfrm>
            <a:off x="6283326" y="4500563"/>
            <a:ext cx="2246312" cy="352425"/>
          </a:xfrm>
          <a:prstGeom prst="roundRect">
            <a:avLst>
              <a:gd name="adj" fmla="val 4167"/>
            </a:avLst>
          </a:prstGeom>
          <a:solidFill>
            <a:schemeClr val="bg1"/>
          </a:solidFill>
          <a:ln w="9525">
            <a:noFill/>
            <a:round/>
            <a:headEnd/>
            <a:tailEnd/>
          </a:ln>
          <a:effectLst/>
        </p:spPr>
        <p:txBody>
          <a:bodyPr anchor="ctr"/>
          <a:lstStyle/>
          <a:p>
            <a:r>
              <a:rPr lang="en-US" dirty="0">
                <a:latin typeface="Segoe UI" pitchFamily="34" charset="0"/>
                <a:ea typeface="Segoe UI" pitchFamily="34" charset="0"/>
                <a:cs typeface="Segoe UI" pitchFamily="34" charset="0"/>
              </a:rPr>
              <a:t>DHCP Server2</a:t>
            </a:r>
          </a:p>
        </p:txBody>
      </p:sp>
      <p:pic>
        <p:nvPicPr>
          <p:cNvPr id="86" name="pink X" descr="&quot;&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70025" y="3241675"/>
            <a:ext cx="6000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Line 92" descr="&quot;&quot;"/>
          <p:cNvSpPr>
            <a:spLocks noChangeShapeType="1"/>
          </p:cNvSpPr>
          <p:nvPr/>
        </p:nvSpPr>
        <p:spPr bwMode="auto">
          <a:xfrm>
            <a:off x="3194050" y="4999038"/>
            <a:ext cx="152082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p>
        </p:txBody>
      </p:sp>
      <p:sp>
        <p:nvSpPr>
          <p:cNvPr id="88" name="frame 1 alt-text here, text box" descr="This is the 1st of 6 frames on a build slide. On the left is a domain controller with AD DS, and a DHCP client. On the right is two DHCP servers (DHCP Server 1 and DHCP Server 2.&#10;There are no moving graphics on this frame."/>
          <p:cNvSpPr>
            <a:spLocks noChangeArrowheads="1"/>
          </p:cNvSpPr>
          <p:nvPr/>
        </p:nvSpPr>
        <p:spPr bwMode="auto">
          <a:xfrm>
            <a:off x="817564" y="818629"/>
            <a:ext cx="7064970" cy="812800"/>
          </a:xfrm>
          <a:prstGeom prst="roundRect">
            <a:avLst>
              <a:gd name="adj" fmla="val 16667"/>
            </a:avLst>
          </a:prstGeom>
          <a:solidFill>
            <a:schemeClr val="accent1"/>
          </a:solidFill>
          <a:ln w="9525" algn="ctr">
            <a:noFill/>
            <a:round/>
            <a:headEnd/>
            <a:tailEnd/>
          </a:ln>
          <a:effectLst/>
        </p:spPr>
        <p:txBody>
          <a:bodyPr anchor="ctr"/>
          <a:lstStyle/>
          <a:p>
            <a:r>
              <a:rPr lang="en-CA" sz="2000" dirty="0" smtClean="0">
                <a:latin typeface="Segoe UI" pitchFamily="34" charset="0"/>
                <a:ea typeface="Segoe UI" pitchFamily="34" charset="0"/>
                <a:cs typeface="Segoe UI" pitchFamily="34" charset="0"/>
              </a:rPr>
              <a:t>DHCP </a:t>
            </a:r>
            <a:r>
              <a:rPr lang="hr-HR" sz="2000" dirty="0" smtClean="0">
                <a:latin typeface="Segoe UI" pitchFamily="34" charset="0"/>
                <a:ea typeface="Segoe UI" pitchFamily="34" charset="0"/>
                <a:cs typeface="Segoe UI" pitchFamily="34" charset="0"/>
              </a:rPr>
              <a:t>autorizacija registrira</a:t>
            </a:r>
            <a:r>
              <a:rPr lang="en-CA" sz="2000" dirty="0" smtClean="0">
                <a:latin typeface="Segoe UI" pitchFamily="34" charset="0"/>
                <a:ea typeface="Segoe UI" pitchFamily="34" charset="0"/>
                <a:cs typeface="Segoe UI" pitchFamily="34" charset="0"/>
              </a:rPr>
              <a:t>the </a:t>
            </a:r>
            <a:r>
              <a:rPr lang="en-CA" sz="2000" dirty="0">
                <a:latin typeface="Segoe UI" pitchFamily="34" charset="0"/>
                <a:ea typeface="Segoe UI" pitchFamily="34" charset="0"/>
                <a:cs typeface="Segoe UI" pitchFamily="34" charset="0"/>
              </a:rPr>
              <a:t>DHCP Server service </a:t>
            </a:r>
            <a:r>
              <a:rPr lang="hr-HR" sz="2000" dirty="0" smtClean="0">
                <a:latin typeface="Segoe UI" pitchFamily="34" charset="0"/>
                <a:ea typeface="Segoe UI" pitchFamily="34" charset="0"/>
                <a:cs typeface="Segoe UI" pitchFamily="34" charset="0"/>
              </a:rPr>
              <a:t>u AD-u</a:t>
            </a:r>
            <a:endParaRPr lang="en-US" sz="20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right)">
                                      <p:cBhvr>
                                        <p:cTn id="11" dur="1000"/>
                                        <p:tgtEl>
                                          <p:spTgt spid="6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000"/>
                                        <p:tgtEl>
                                          <p:spTgt spid="54"/>
                                        </p:tgtEl>
                                      </p:cBhvr>
                                    </p:animEffect>
                                  </p:childTnLst>
                                </p:cTn>
                              </p:par>
                              <p:par>
                                <p:cTn id="17" presetID="10" presetClass="exit" presetSubtype="0" fill="hold" grpId="1" nodeType="withEffect">
                                  <p:stCondLst>
                                    <p:cond delay="0"/>
                                  </p:stCondLst>
                                  <p:childTnLst>
                                    <p:animEffect transition="out" filter="fade">
                                      <p:cBhvr>
                                        <p:cTn id="18" dur="1000"/>
                                        <p:tgtEl>
                                          <p:spTgt spid="65"/>
                                        </p:tgtEl>
                                      </p:cBhvr>
                                    </p:animEffect>
                                    <p:set>
                                      <p:cBhvr>
                                        <p:cTn id="19" dur="1" fill="hold">
                                          <p:stCondLst>
                                            <p:cond delay="999"/>
                                          </p:stCondLst>
                                        </p:cTn>
                                        <p:tgtEl>
                                          <p:spTgt spid="65"/>
                                        </p:tgtEl>
                                        <p:attrNameLst>
                                          <p:attrName>style.visibility</p:attrName>
                                        </p:attrNameLst>
                                      </p:cBhvr>
                                      <p:to>
                                        <p:strVal val="hidden"/>
                                      </p:to>
                                    </p:set>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dissolve">
                                      <p:cBhvr>
                                        <p:cTn id="23" dur="500"/>
                                        <p:tgtEl>
                                          <p:spTgt spid="71"/>
                                        </p:tgtEl>
                                      </p:cBhvr>
                                    </p:animEffect>
                                  </p:childTnLst>
                                </p:cTn>
                              </p:par>
                            </p:childTnLst>
                          </p:cTn>
                        </p:par>
                        <p:par>
                          <p:cTn id="24" fill="hold">
                            <p:stCondLst>
                              <p:cond delay="1500"/>
                            </p:stCondLst>
                            <p:childTnLst>
                              <p:par>
                                <p:cTn id="25" presetID="22" presetClass="entr" presetSubtype="8" fill="hold" grpId="0" nodeType="afterEffect">
                                  <p:stCondLst>
                                    <p:cond delay="500"/>
                                  </p:stCondLst>
                                  <p:childTnLst>
                                    <p:set>
                                      <p:cBhvr>
                                        <p:cTn id="26" dur="1" fill="hold">
                                          <p:stCondLst>
                                            <p:cond delay="0"/>
                                          </p:stCondLst>
                                        </p:cTn>
                                        <p:tgtEl>
                                          <p:spTgt spid="66"/>
                                        </p:tgtEl>
                                        <p:attrNameLst>
                                          <p:attrName>style.visibility</p:attrName>
                                        </p:attrNameLst>
                                      </p:cBhvr>
                                      <p:to>
                                        <p:strVal val="visible"/>
                                      </p:to>
                                    </p:set>
                                    <p:animEffect transition="in" filter="wipe(left)">
                                      <p:cBhvr>
                                        <p:cTn id="27" dur="1000"/>
                                        <p:tgtEl>
                                          <p:spTgt spid="66"/>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wipe(up)">
                                      <p:cBhvr>
                                        <p:cTn id="31" dur="500"/>
                                        <p:tgtEl>
                                          <p:spTgt spid="7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53"/>
                                        </p:tgtEl>
                                      </p:cBhvr>
                                    </p:animEffect>
                                    <p:set>
                                      <p:cBhvr>
                                        <p:cTn id="36" dur="1" fill="hold">
                                          <p:stCondLst>
                                            <p:cond delay="999"/>
                                          </p:stCondLst>
                                        </p:cTn>
                                        <p:tgtEl>
                                          <p:spTgt spid="53"/>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66"/>
                                        </p:tgtEl>
                                      </p:cBhvr>
                                    </p:animEffect>
                                    <p:set>
                                      <p:cBhvr>
                                        <p:cTn id="42" dur="1" fill="hold">
                                          <p:stCondLst>
                                            <p:cond delay="999"/>
                                          </p:stCondLst>
                                        </p:cTn>
                                        <p:tgtEl>
                                          <p:spTgt spid="6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71"/>
                                        </p:tgtEl>
                                      </p:cBhvr>
                                    </p:animEffect>
                                    <p:set>
                                      <p:cBhvr>
                                        <p:cTn id="45" dur="1" fill="hold">
                                          <p:stCondLst>
                                            <p:cond delay="999"/>
                                          </p:stCondLst>
                                        </p:cTn>
                                        <p:tgtEl>
                                          <p:spTgt spid="7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1000"/>
                                        <p:tgtEl>
                                          <p:spTgt spid="50"/>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right)">
                                      <p:cBhvr>
                                        <p:cTn id="54" dur="1000"/>
                                        <p:tgtEl>
                                          <p:spTgt spid="6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1000"/>
                                        <p:tgtEl>
                                          <p:spTgt spid="51"/>
                                        </p:tgtEl>
                                      </p:cBhvr>
                                    </p:animEffect>
                                  </p:childTnLst>
                                </p:cTn>
                              </p:par>
                              <p:par>
                                <p:cTn id="60" presetID="10" presetClass="exit" presetSubtype="0" fill="hold" grpId="1" nodeType="withEffect">
                                  <p:stCondLst>
                                    <p:cond delay="0"/>
                                  </p:stCondLst>
                                  <p:childTnLst>
                                    <p:animEffect transition="out" filter="fade">
                                      <p:cBhvr>
                                        <p:cTn id="61" dur="1000"/>
                                        <p:tgtEl>
                                          <p:spTgt spid="67"/>
                                        </p:tgtEl>
                                      </p:cBhvr>
                                    </p:animEffect>
                                    <p:set>
                                      <p:cBhvr>
                                        <p:cTn id="62" dur="1" fill="hold">
                                          <p:stCondLst>
                                            <p:cond delay="999"/>
                                          </p:stCondLst>
                                        </p:cTn>
                                        <p:tgtEl>
                                          <p:spTgt spid="67"/>
                                        </p:tgtEl>
                                        <p:attrNameLst>
                                          <p:attrName>style.visibility</p:attrName>
                                        </p:attrNameLst>
                                      </p:cBhvr>
                                      <p:to>
                                        <p:strVal val="hidden"/>
                                      </p:to>
                                    </p:set>
                                  </p:childTnLst>
                                </p:cTn>
                              </p:par>
                            </p:childTnLst>
                          </p:cTn>
                        </p:par>
                        <p:par>
                          <p:cTn id="63" fill="hold">
                            <p:stCondLst>
                              <p:cond delay="1000"/>
                            </p:stCondLst>
                            <p:childTnLst>
                              <p:par>
                                <p:cTn id="64" presetID="9" presetClass="entr" presetSubtype="0" fill="hold" nodeType="after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dissolve">
                                      <p:cBhvr>
                                        <p:cTn id="66" dur="500"/>
                                        <p:tgtEl>
                                          <p:spTgt spid="86"/>
                                        </p:tgtEl>
                                      </p:cBhvr>
                                    </p:animEffect>
                                  </p:childTnLst>
                                </p:cTn>
                              </p:par>
                            </p:childTnLst>
                          </p:cTn>
                        </p:par>
                        <p:par>
                          <p:cTn id="67" fill="hold">
                            <p:stCondLst>
                              <p:cond delay="1500"/>
                            </p:stCondLst>
                            <p:childTnLst>
                              <p:par>
                                <p:cTn id="68" presetID="22" presetClass="entr" presetSubtype="8" fill="hold" grpId="0" nodeType="afterEffect">
                                  <p:stCondLst>
                                    <p:cond delay="500"/>
                                  </p:stCondLst>
                                  <p:childTnLst>
                                    <p:set>
                                      <p:cBhvr>
                                        <p:cTn id="69" dur="1" fill="hold">
                                          <p:stCondLst>
                                            <p:cond delay="0"/>
                                          </p:stCondLst>
                                        </p:cTn>
                                        <p:tgtEl>
                                          <p:spTgt spid="68"/>
                                        </p:tgtEl>
                                        <p:attrNameLst>
                                          <p:attrName>style.visibility</p:attrName>
                                        </p:attrNameLst>
                                      </p:cBhvr>
                                      <p:to>
                                        <p:strVal val="visible"/>
                                      </p:to>
                                    </p:set>
                                    <p:animEffect transition="in" filter="wipe(left)">
                                      <p:cBhvr>
                                        <p:cTn id="70" dur="1000"/>
                                        <p:tgtEl>
                                          <p:spTgt spid="68"/>
                                        </p:tgtEl>
                                      </p:cBhvr>
                                    </p:animEffect>
                                  </p:childTnLst>
                                </p:cTn>
                              </p:par>
                            </p:childTnLst>
                          </p:cTn>
                        </p:par>
                        <p:par>
                          <p:cTn id="71" fill="hold">
                            <p:stCondLst>
                              <p:cond delay="3000"/>
                            </p:stCondLst>
                            <p:childTnLst>
                              <p:par>
                                <p:cTn id="72" presetID="22" presetClass="entr" presetSubtype="1" fill="hold" nodeType="after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wipe(up)">
                                      <p:cBhvr>
                                        <p:cTn id="74" dur="1000"/>
                                        <p:tgtEl>
                                          <p:spTgt spid="72"/>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nodeType="clickEffect">
                                  <p:stCondLst>
                                    <p:cond delay="0"/>
                                  </p:stCondLst>
                                  <p:childTnLst>
                                    <p:animEffect transition="out" filter="dissolve">
                                      <p:cBhvr>
                                        <p:cTn id="78" dur="500"/>
                                        <p:tgtEl>
                                          <p:spTgt spid="86"/>
                                        </p:tgtEl>
                                      </p:cBhvr>
                                    </p:animEffect>
                                    <p:set>
                                      <p:cBhvr>
                                        <p:cTn id="79" dur="1" fill="hold">
                                          <p:stCondLst>
                                            <p:cond delay="499"/>
                                          </p:stCondLst>
                                        </p:cTn>
                                        <p:tgtEl>
                                          <p:spTgt spid="86"/>
                                        </p:tgtEl>
                                        <p:attrNameLst>
                                          <p:attrName>style.visibility</p:attrName>
                                        </p:attrNameLst>
                                      </p:cBhvr>
                                      <p:to>
                                        <p:strVal val="hidden"/>
                                      </p:to>
                                    </p:set>
                                  </p:childTnLst>
                                </p:cTn>
                              </p:par>
                              <p:par>
                                <p:cTn id="80" presetID="10" presetClass="exit" presetSubtype="0" fill="hold" grpId="2" nodeType="withEffect">
                                  <p:stCondLst>
                                    <p:cond delay="0"/>
                                  </p:stCondLst>
                                  <p:childTnLst>
                                    <p:animEffect transition="out" filter="fade">
                                      <p:cBhvr>
                                        <p:cTn id="81" dur="1000"/>
                                        <p:tgtEl>
                                          <p:spTgt spid="67"/>
                                        </p:tgtEl>
                                      </p:cBhvr>
                                    </p:animEffect>
                                    <p:set>
                                      <p:cBhvr>
                                        <p:cTn id="82" dur="1" fill="hold">
                                          <p:stCondLst>
                                            <p:cond delay="999"/>
                                          </p:stCondLst>
                                        </p:cTn>
                                        <p:tgtEl>
                                          <p:spTgt spid="67"/>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1000"/>
                                        <p:tgtEl>
                                          <p:spTgt spid="68"/>
                                        </p:tgtEl>
                                      </p:cBhvr>
                                    </p:animEffect>
                                    <p:set>
                                      <p:cBhvr>
                                        <p:cTn id="85" dur="1" fill="hold">
                                          <p:stCondLst>
                                            <p:cond delay="999"/>
                                          </p:stCondLst>
                                        </p:cTn>
                                        <p:tgtEl>
                                          <p:spTgt spid="68"/>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1000"/>
                                        <p:tgtEl>
                                          <p:spTgt spid="50"/>
                                        </p:tgtEl>
                                      </p:cBhvr>
                                    </p:animEffect>
                                    <p:set>
                                      <p:cBhvr>
                                        <p:cTn id="88" dur="1" fill="hold">
                                          <p:stCondLst>
                                            <p:cond delay="999"/>
                                          </p:stCondLst>
                                        </p:cTn>
                                        <p:tgtEl>
                                          <p:spTgt spid="5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51"/>
                                        </p:tgtEl>
                                      </p:cBhvr>
                                    </p:animEffect>
                                    <p:set>
                                      <p:cBhvr>
                                        <p:cTn id="91" dur="1" fill="hold">
                                          <p:stCondLst>
                                            <p:cond delay="999"/>
                                          </p:stCondLst>
                                        </p:cTn>
                                        <p:tgtEl>
                                          <p:spTgt spid="51"/>
                                        </p:tgtEl>
                                        <p:attrNameLst>
                                          <p:attrName>style.visibility</p:attrName>
                                        </p:attrNameLst>
                                      </p:cBhvr>
                                      <p:to>
                                        <p:strVal val="hidden"/>
                                      </p:to>
                                    </p:set>
                                  </p:childTnLst>
                                </p:cTn>
                              </p:par>
                            </p:childTnLst>
                          </p:cTn>
                        </p:par>
                        <p:par>
                          <p:cTn id="92" fill="hold">
                            <p:stCondLst>
                              <p:cond delay="1000"/>
                            </p:stCondLst>
                            <p:childTnLst>
                              <p:par>
                                <p:cTn id="93" presetID="10" presetClass="entr" presetSubtype="0" fill="hold" grpId="0" nodeType="after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1000"/>
                                        <p:tgtEl>
                                          <p:spTgt spid="52"/>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wipe(down)">
                                      <p:cBhvr>
                                        <p:cTn id="98" dur="1000"/>
                                        <p:tgtEl>
                                          <p:spTgt spid="69"/>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animEffect transition="in" filter="wipe(left)">
                                      <p:cBhvr>
                                        <p:cTn id="101" dur="1000"/>
                                        <p:tgtEl>
                                          <p:spTgt spid="87"/>
                                        </p:tgtEl>
                                      </p:cBhvr>
                                    </p:animEffect>
                                  </p:childTnLst>
                                </p:cTn>
                              </p:par>
                            </p:childTnLst>
                          </p:cTn>
                        </p:par>
                        <p:par>
                          <p:cTn id="102" fill="hold">
                            <p:stCondLst>
                              <p:cond delay="2000"/>
                            </p:stCondLst>
                            <p:childTnLst>
                              <p:par>
                                <p:cTn id="103" presetID="22" presetClass="entr" presetSubtype="1" fill="hold" grpId="0" nodeType="afterEffect">
                                  <p:stCondLst>
                                    <p:cond delay="500"/>
                                  </p:stCondLst>
                                  <p:childTnLst>
                                    <p:set>
                                      <p:cBhvr>
                                        <p:cTn id="104" dur="1" fill="hold">
                                          <p:stCondLst>
                                            <p:cond delay="0"/>
                                          </p:stCondLst>
                                        </p:cTn>
                                        <p:tgtEl>
                                          <p:spTgt spid="70"/>
                                        </p:tgtEl>
                                        <p:attrNameLst>
                                          <p:attrName>style.visibility</p:attrName>
                                        </p:attrNameLst>
                                      </p:cBhvr>
                                      <p:to>
                                        <p:strVal val="visible"/>
                                      </p:to>
                                    </p:set>
                                    <p:animEffect transition="in" filter="wipe(up)">
                                      <p:cBhvr>
                                        <p:cTn id="105"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3" grpId="0" animBg="1"/>
      <p:bldP spid="53" grpId="1" animBg="1"/>
      <p:bldP spid="54" grpId="0" animBg="1"/>
      <p:bldP spid="54" grpId="1" animBg="1"/>
      <p:bldP spid="65" grpId="0" animBg="1"/>
      <p:bldP spid="65" grpId="1" animBg="1"/>
      <p:bldP spid="66" grpId="0" animBg="1"/>
      <p:bldP spid="66" grpId="1" animBg="1"/>
      <p:bldP spid="67" grpId="0" animBg="1"/>
      <p:bldP spid="67" grpId="1" animBg="1"/>
      <p:bldP spid="67" grpId="2" animBg="1"/>
      <p:bldP spid="68" grpId="0" animBg="1"/>
      <p:bldP spid="68" grpId="1" animBg="1"/>
      <p:bldP spid="69" grpId="0" animBg="1"/>
      <p:bldP spid="70" grpId="0" animBg="1"/>
      <p:bldP spid="87"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dlozak_za_prezentacij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78BBE768C958449D0126F32E220920" ma:contentTypeVersion="0" ma:contentTypeDescription="Create a new document." ma:contentTypeScope="" ma:versionID="b55894aaec1395dc64947d8b200f09ee">
  <xsd:schema xmlns:xsd="http://www.w3.org/2001/XMLSchema" xmlns:xs="http://www.w3.org/2001/XMLSchema" xmlns:p="http://schemas.microsoft.com/office/2006/metadata/properties" targetNamespace="http://schemas.microsoft.com/office/2006/metadata/properties" ma:root="true" ma:fieldsID="122ac0e38c62c2488316b89fab44492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36B7E1-81C3-4C91-BACE-10639966759D}">
  <ds:schemaRefs>
    <ds:schemaRef ds:uri="http://schemas.microsoft.com/sharepoint/v3/contenttype/forms"/>
  </ds:schemaRefs>
</ds:datastoreItem>
</file>

<file path=customXml/itemProps2.xml><?xml version="1.0" encoding="utf-8"?>
<ds:datastoreItem xmlns:ds="http://schemas.openxmlformats.org/officeDocument/2006/customXml" ds:itemID="{7E1D16C9-507A-4758-8C0A-8BD6360AFB96}">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5ABB9F3-8024-4D24-B1DC-053BDB6B7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NG_MOC_Core_ModuleNew</Template>
  <TotalTime>167</TotalTime>
  <Words>3528</Words>
  <Application>Microsoft Office PowerPoint</Application>
  <PresentationFormat>On-screen Show (4:3)</PresentationFormat>
  <Paragraphs>486</Paragraphs>
  <Slides>30</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Wingdings 2</vt:lpstr>
      <vt:lpstr>Courier New</vt:lpstr>
      <vt:lpstr>Trebuchet MS</vt:lpstr>
      <vt:lpstr>Wingdings</vt:lpstr>
      <vt:lpstr>Symbol</vt:lpstr>
      <vt:lpstr>Calibri</vt:lpstr>
      <vt:lpstr>Arial</vt:lpstr>
      <vt:lpstr>Georgia</vt:lpstr>
      <vt:lpstr>Times New Roman</vt:lpstr>
      <vt:lpstr>Verdana</vt:lpstr>
      <vt:lpstr>Segoe UI</vt:lpstr>
      <vt:lpstr>Predlozak_za_prezentacije</vt:lpstr>
      <vt:lpstr>DHCP</vt:lpstr>
      <vt:lpstr>Sadržaj</vt:lpstr>
      <vt:lpstr>Instalacija DHCP uloge</vt:lpstr>
      <vt:lpstr>Prednosti korištenja DHCP-a</vt:lpstr>
      <vt:lpstr>Kako DHCP dodjeljuje IP adrese</vt:lpstr>
      <vt:lpstr>DHCP Lease Generation</vt:lpstr>
      <vt:lpstr>DHCP Lease Renewal</vt:lpstr>
      <vt:lpstr>DHCP Relay Agent</vt:lpstr>
      <vt:lpstr>DHCP autorizacija</vt:lpstr>
      <vt:lpstr>Konfiguriranje DHCP raspona</vt:lpstr>
      <vt:lpstr>Što su DHCP rasponi?</vt:lpstr>
      <vt:lpstr>Što je DHCP rezervacija?</vt:lpstr>
      <vt:lpstr>Što su DHCP opcije?</vt:lpstr>
      <vt:lpstr>Kako se DHCP opcije primjenjuju?</vt:lpstr>
      <vt:lpstr>Upravljanje i rješavanje problema</vt:lpstr>
      <vt:lpstr>Što je DHCP baza?</vt:lpstr>
      <vt:lpstr>Backing Up i Restore DHCP baze</vt:lpstr>
      <vt:lpstr>Sravnjivanje DHCP baze</vt:lpstr>
      <vt:lpstr>Premještanje DHCP baze</vt:lpstr>
      <vt:lpstr>Visoka dostupnost DHCP</vt:lpstr>
      <vt:lpstr>DHCP Failover?</vt:lpstr>
      <vt:lpstr>Rješavanje problema s DHCP-om</vt:lpstr>
      <vt:lpstr>Sigurnost i nadgledanje</vt:lpstr>
      <vt:lpstr>Onemogućavanje da neautorizirani klijenti dobiju IP adresu</vt:lpstr>
      <vt:lpstr>Onemogućavanje ne autoriziranih ne-Microsoft DHCP servera da dodjeljuju IP adrese</vt:lpstr>
      <vt:lpstr>Delegiranje DHCP administracije</vt:lpstr>
      <vt:lpstr>DHCP Statistika</vt:lpstr>
      <vt:lpstr>DHCP Audit Logovi</vt:lpstr>
      <vt:lpstr>Najčešći DHCP problemi</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Module6</dc:title>
  <dc:creator>Anu Ananth</dc:creator>
  <cp:lastModifiedBy>Marin</cp:lastModifiedBy>
  <cp:revision>34</cp:revision>
  <dcterms:created xsi:type="dcterms:W3CDTF">2012-11-10T11:37:43Z</dcterms:created>
  <dcterms:modified xsi:type="dcterms:W3CDTF">2014-03-17T11:00:57Z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0x0101001678BBE768C958449D0126F32E220920</vt:lpwstr>
  </property>
  <property fmtid="{D5CDD505-2E9C-101B-9397-08002B2CF9AE}" pid="3" name="IsMyDocuments">
    <vt:bool>true</vt:bool>
  </property>
</Properties>
</file>