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78" r:id="rId4"/>
    <p:sldId id="272" r:id="rId5"/>
    <p:sldId id="284" r:id="rId6"/>
    <p:sldId id="291" r:id="rId7"/>
    <p:sldId id="293" r:id="rId8"/>
    <p:sldId id="292" r:id="rId9"/>
    <p:sldId id="274" r:id="rId10"/>
    <p:sldId id="277" r:id="rId11"/>
    <p:sldId id="306" r:id="rId12"/>
    <p:sldId id="270" r:id="rId13"/>
    <p:sldId id="279" r:id="rId14"/>
    <p:sldId id="280" r:id="rId15"/>
    <p:sldId id="308" r:id="rId16"/>
    <p:sldId id="302" r:id="rId17"/>
    <p:sldId id="309" r:id="rId18"/>
    <p:sldId id="282" r:id="rId19"/>
    <p:sldId id="310" r:id="rId20"/>
    <p:sldId id="283" r:id="rId21"/>
    <p:sldId id="303" r:id="rId22"/>
    <p:sldId id="294" r:id="rId23"/>
    <p:sldId id="311" r:id="rId24"/>
    <p:sldId id="286" r:id="rId25"/>
    <p:sldId id="300" r:id="rId26"/>
    <p:sldId id="285" r:id="rId27"/>
    <p:sldId id="307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8" d="100"/>
          <a:sy n="58" d="100"/>
        </p:scale>
        <p:origin x="1077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6E0EE-8322-4E03-80A2-773A1083ECE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B2929-7E45-4C15-A022-B97893535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https://dasci.es/transferencia/open-data/24705/</a:t>
            </a:r>
          </a:p>
          <a:p>
            <a:r>
              <a:rPr lang="en-IN" dirty="0"/>
              <a:t>https://www.kaggle.com/datasets/mohamedmustafa/real-life-violence-situations-dataset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2929-7E45-4C15-A022-B978935352E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6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D6CD687-38AE-44B5-83B7-36E0ACD7CEC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f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045785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DEEP LEARNING BASED </a:t>
            </a:r>
            <a:br>
              <a:rPr lang="en-I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SIGN LANGUAGE</a:t>
            </a:r>
            <a:br>
              <a:rPr lang="en-I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TO </a:t>
            </a:r>
            <a:br>
              <a:rPr lang="en-I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TAMIL SPEECH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429000"/>
            <a:ext cx="4824536" cy="1368152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MCA </a:t>
            </a:r>
          </a:p>
          <a:p>
            <a:pPr algn="l"/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2019202061(R)</a:t>
            </a:r>
          </a:p>
          <a:p>
            <a:pPr algn="l"/>
            <a:r>
              <a:rPr lang="en-IN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Vinothkumar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139952" y="3429000"/>
            <a:ext cx="4824536" cy="1368152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 name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P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Geetha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4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D6869-9E4C-67E7-707F-8DE93F0FE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82745-52A3-434E-8156-66A9431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244783"/>
            <a:ext cx="5730240" cy="5688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9FF41-4FB5-428B-B139-1D59E93DD599}"/>
              </a:ext>
            </a:extLst>
          </p:cNvPr>
          <p:cNvSpPr txBox="1"/>
          <p:nvPr/>
        </p:nvSpPr>
        <p:spPr>
          <a:xfrm>
            <a:off x="1706880" y="246038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Work Flow Diagram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60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Image Acquisition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Preprocessing</a:t>
            </a: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Model Training</a:t>
            </a: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Sign Recognition</a:t>
            </a: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Conversion </a:t>
            </a: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6.Translation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4318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IN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5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947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Acquisition is the process of collection of images.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images  are get from the online datasets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IMAGE ACQUISITION</a:t>
            </a: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414025"/>
            <a:ext cx="7056784" cy="296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73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052736"/>
            <a:ext cx="7848872" cy="3600400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Image Augmentation: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input: Dataset Image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output: Augmented image dataset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1: start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2: Load image folder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Step3:Augment the image </a:t>
            </a:r>
          </a:p>
          <a:p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train_datagen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ImageDataGenerator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4: Feed the augmented image to CNN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PRE-PROCESSING</a:t>
            </a: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5936" y="5023452"/>
            <a:ext cx="1612947" cy="9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1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F71A21-B15C-23B4-38B7-90E1B52C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79980"/>
            <a:ext cx="1388740" cy="149803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BE543A-B119-F61C-1F62-E3508A18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Augmentation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7862A-FB05-DE22-C5D3-B0F6BB739C1C}"/>
              </a:ext>
            </a:extLst>
          </p:cNvPr>
          <p:cNvSpPr/>
          <p:nvPr/>
        </p:nvSpPr>
        <p:spPr>
          <a:xfrm>
            <a:off x="3419509" y="3014952"/>
            <a:ext cx="2160240" cy="82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Augmentation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18B51-6387-AA98-9D0C-E61F6AC898DF}"/>
              </a:ext>
            </a:extLst>
          </p:cNvPr>
          <p:cNvSpPr/>
          <p:nvPr/>
        </p:nvSpPr>
        <p:spPr>
          <a:xfrm>
            <a:off x="6926950" y="3014952"/>
            <a:ext cx="17385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Augmented Images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C7F1D2-6E94-47EB-1E4E-8F3D766294FD}"/>
              </a:ext>
            </a:extLst>
          </p:cNvPr>
          <p:cNvSpPr/>
          <p:nvPr/>
        </p:nvSpPr>
        <p:spPr>
          <a:xfrm>
            <a:off x="2103522" y="3392994"/>
            <a:ext cx="79208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1492832-6F5A-BA5D-879A-7A8ED790DDCD}"/>
              </a:ext>
            </a:extLst>
          </p:cNvPr>
          <p:cNvSpPr/>
          <p:nvPr/>
        </p:nvSpPr>
        <p:spPr>
          <a:xfrm>
            <a:off x="5958536" y="3465002"/>
            <a:ext cx="79208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B6528-514E-A058-D3E1-AD8434B569A2}"/>
              </a:ext>
            </a:extLst>
          </p:cNvPr>
          <p:cNvSpPr txBox="1"/>
          <p:nvPr/>
        </p:nvSpPr>
        <p:spPr>
          <a:xfrm>
            <a:off x="471340" y="4418796"/>
            <a:ext cx="222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Data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38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052736"/>
            <a:ext cx="7848872" cy="3600400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Image Preprocessing: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input: Frame Image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output: Grayscale image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1: start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Step2:Capture Image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3: Preprocess the image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4: Feed  image to Trained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PRE-PROCESSING</a:t>
            </a: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5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938C7-A24F-FEDF-3DAB-026A810ED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9" y="1799511"/>
            <a:ext cx="1458777" cy="145877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7E7E6A-6F47-E9F6-C72D-D98C7FE5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Preprocessing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98D7-96AA-C9C8-0A93-6F5E37875160}"/>
              </a:ext>
            </a:extLst>
          </p:cNvPr>
          <p:cNvSpPr/>
          <p:nvPr/>
        </p:nvSpPr>
        <p:spPr>
          <a:xfrm>
            <a:off x="3686439" y="2132856"/>
            <a:ext cx="169444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To Image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48D307-D6A2-A73B-6F65-0BA042008E4F}"/>
              </a:ext>
            </a:extLst>
          </p:cNvPr>
          <p:cNvSpPr/>
          <p:nvPr/>
        </p:nvSpPr>
        <p:spPr>
          <a:xfrm>
            <a:off x="6759098" y="2045168"/>
            <a:ext cx="1694445" cy="96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Color Conversion and Resize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192F9-0FA0-2B12-B9C3-1FA76A0EAF62}"/>
              </a:ext>
            </a:extLst>
          </p:cNvPr>
          <p:cNvSpPr/>
          <p:nvPr/>
        </p:nvSpPr>
        <p:spPr>
          <a:xfrm>
            <a:off x="6804248" y="4581128"/>
            <a:ext cx="1522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Blurring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86D42A-B78F-A789-3ECB-D56308BC55FF}"/>
              </a:ext>
            </a:extLst>
          </p:cNvPr>
          <p:cNvSpPr/>
          <p:nvPr/>
        </p:nvSpPr>
        <p:spPr>
          <a:xfrm>
            <a:off x="3563888" y="4581128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Normalization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0F91AE-572B-079E-A94F-AF467C1FD021}"/>
              </a:ext>
            </a:extLst>
          </p:cNvPr>
          <p:cNvSpPr/>
          <p:nvPr/>
        </p:nvSpPr>
        <p:spPr>
          <a:xfrm>
            <a:off x="2341502" y="2456891"/>
            <a:ext cx="79208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684D518-765A-E6C4-E8E3-6E975B2A0D68}"/>
              </a:ext>
            </a:extLst>
          </p:cNvPr>
          <p:cNvSpPr/>
          <p:nvPr/>
        </p:nvSpPr>
        <p:spPr>
          <a:xfrm>
            <a:off x="5713395" y="2493945"/>
            <a:ext cx="79208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2948B9-AFC3-35F9-C2DD-A2B11FFD69FC}"/>
              </a:ext>
            </a:extLst>
          </p:cNvPr>
          <p:cNvSpPr/>
          <p:nvPr/>
        </p:nvSpPr>
        <p:spPr>
          <a:xfrm rot="10800000">
            <a:off x="5666976" y="4833156"/>
            <a:ext cx="79208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889BA1-3005-5A94-6452-021345D7D216}"/>
              </a:ext>
            </a:extLst>
          </p:cNvPr>
          <p:cNvSpPr/>
          <p:nvPr/>
        </p:nvSpPr>
        <p:spPr>
          <a:xfrm rot="5400000">
            <a:off x="7193237" y="3755883"/>
            <a:ext cx="792088" cy="819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F933B-31FA-5ABF-70F0-6991AC76E7E7}"/>
              </a:ext>
            </a:extLst>
          </p:cNvPr>
          <p:cNvSpPr txBox="1"/>
          <p:nvPr/>
        </p:nvSpPr>
        <p:spPr>
          <a:xfrm>
            <a:off x="506925" y="3100319"/>
            <a:ext cx="22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73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800" y="2338920"/>
            <a:ext cx="7590993" cy="362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RGB to Gray scale image</a:t>
            </a:r>
            <a:endParaRPr lang="en-IN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0198" y="836712"/>
            <a:ext cx="3375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imread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(Fig1.jpg);</a:t>
            </a:r>
          </a:p>
          <a:p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 rgb2gray(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555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7EBBC-EE41-9DD1-7124-88F1A8E48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374441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90422B-08DE-87EA-30F2-875DDA48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F7D81-3AAE-0E03-0A11-3E2E710CC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068960"/>
            <a:ext cx="920017" cy="1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2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problem statement is to translate sign language to Tamil Speech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Existing system is only available for American Sign Language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06609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240360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Model Training :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input:Augmented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Image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output:Model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file and Weight file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1: Load the Image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2: Generate the activation map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Step3:Remove negative values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4: reduce the map size               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5: Convolute the map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6: Reduce the map</a:t>
            </a:r>
          </a:p>
          <a:p>
            <a:endParaRPr lang="en-IN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Model Training</a:t>
            </a:r>
            <a:r>
              <a:rPr lang="en-IN" sz="1800" dirty="0"/>
              <a:t>:</a:t>
            </a:r>
            <a:br>
              <a:rPr lang="en-IN" sz="1800" dirty="0"/>
            </a:b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7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240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6: flatten the map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7:dropout the random map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Step 8: dense the map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9:Generate 27 class labels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10:   store the model and weights 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800" dirty="0"/>
          </a:p>
          <a:p>
            <a:endParaRPr lang="en-IN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Model Training</a:t>
            </a:r>
            <a:r>
              <a:rPr lang="en-IN" sz="1800" dirty="0"/>
              <a:t>:</a:t>
            </a:r>
            <a:br>
              <a:rPr lang="en-IN" sz="1800" dirty="0"/>
            </a:b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4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Input : Frame image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Output: Classified Sign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1: start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2: Capture frame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3 :Preprocess The Image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4:Load the image into model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5:Find the corresponding letter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6:Feed it to next module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Sign Recognition</a:t>
            </a: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5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342AC-AD51-EF78-60CE-27D6C7AB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1152525" cy="1371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8D0E1A-2F56-C8C3-FD0A-A8DADE92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 Classification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9F09D-FC74-D83D-C793-CE2C04A73A90}"/>
              </a:ext>
            </a:extLst>
          </p:cNvPr>
          <p:cNvSpPr txBox="1"/>
          <p:nvPr/>
        </p:nvSpPr>
        <p:spPr>
          <a:xfrm>
            <a:off x="107504" y="4149080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Preprocessed Image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D38D8-6542-5E58-E93D-A1411D2C445C}"/>
              </a:ext>
            </a:extLst>
          </p:cNvPr>
          <p:cNvSpPr/>
          <p:nvPr/>
        </p:nvSpPr>
        <p:spPr>
          <a:xfrm>
            <a:off x="3131840" y="3032956"/>
            <a:ext cx="1800200" cy="5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7B63E3-7E42-5903-7849-1E57DC8C4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24117"/>
            <a:ext cx="1885950" cy="1817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6B2F01-0721-B5CE-DBA5-6BBECDE1F095}"/>
              </a:ext>
            </a:extLst>
          </p:cNvPr>
          <p:cNvSpPr txBox="1"/>
          <p:nvPr/>
        </p:nvSpPr>
        <p:spPr>
          <a:xfrm>
            <a:off x="6792833" y="4287579"/>
            <a:ext cx="222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Classified Sign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0668C8-E865-3AB8-33A8-70455740C907}"/>
              </a:ext>
            </a:extLst>
          </p:cNvPr>
          <p:cNvSpPr/>
          <p:nvPr/>
        </p:nvSpPr>
        <p:spPr>
          <a:xfrm>
            <a:off x="1755769" y="3322057"/>
            <a:ext cx="79208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944374D-46D4-8FAE-A6F0-5D941AF18397}"/>
              </a:ext>
            </a:extLst>
          </p:cNvPr>
          <p:cNvSpPr/>
          <p:nvPr/>
        </p:nvSpPr>
        <p:spPr>
          <a:xfrm>
            <a:off x="5516023" y="3322712"/>
            <a:ext cx="79208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0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70398"/>
            <a:ext cx="8229600" cy="4978559"/>
          </a:xfrm>
        </p:spPr>
        <p:txBody>
          <a:bodyPr>
            <a:normAutofit fontScale="92500" lnSpcReduction="10000"/>
          </a:bodyPr>
          <a:lstStyle/>
          <a:p>
            <a:pPr marL="109728" indent="0">
              <a:lnSpc>
                <a:spcPct val="160000"/>
              </a:lnSpc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Input:Classified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Sign 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Output:text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6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Step1:Get corresponding letter 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Step2:Convert the letters to text 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TRANSLATION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Input:Text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Output:Voice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Step1:Text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coversion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Module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Step2:Translate the text 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tamil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Step3:Covert the text to Voice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SIGN CLASSIFICATION</a:t>
            </a:r>
            <a:endParaRPr lang="en-IN" sz="360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8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11602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Step 1: Start</a:t>
            </a:r>
          </a:p>
          <a:p>
            <a:pPr>
              <a:lnSpc>
                <a:spcPct val="160000"/>
              </a:lnSpc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Step 2:Capture Video</a:t>
            </a:r>
          </a:p>
          <a:p>
            <a:pPr>
              <a:lnSpc>
                <a:spcPct val="160000"/>
              </a:lnSpc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Step 3: frame extraction </a:t>
            </a:r>
          </a:p>
          <a:p>
            <a:pPr>
              <a:lnSpc>
                <a:spcPct val="160000"/>
              </a:lnSpc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Step 4:Preprocess the frame image</a:t>
            </a:r>
          </a:p>
          <a:p>
            <a:pPr>
              <a:lnSpc>
                <a:spcPct val="160000"/>
              </a:lnSpc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Step 5:Feed the image to trained model</a:t>
            </a:r>
          </a:p>
          <a:p>
            <a:pPr>
              <a:lnSpc>
                <a:spcPct val="160000"/>
              </a:lnSpc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Step 6: Predict the Sign</a:t>
            </a:r>
          </a:p>
          <a:p>
            <a:pPr>
              <a:lnSpc>
                <a:spcPct val="160000"/>
              </a:lnSpc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Step 7: Covert to text</a:t>
            </a:r>
          </a:p>
          <a:p>
            <a:pPr>
              <a:lnSpc>
                <a:spcPct val="160000"/>
              </a:lnSpc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Step 8: Translate to Tamil and the speech</a:t>
            </a:r>
            <a:endParaRPr lang="en-US" sz="72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7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Step 9:Stop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Algorithm steps</a:t>
            </a:r>
            <a:endParaRPr lang="en-IN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39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F98A-103B-4037-AED4-CC53FF06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52" y="5373216"/>
            <a:ext cx="2496308" cy="457200"/>
          </a:xfrm>
        </p:spPr>
        <p:txBody>
          <a:bodyPr/>
          <a:lstStyle/>
          <a:p>
            <a:r>
              <a:rPr lang="en-IN" dirty="0"/>
              <a:t>Flow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48EC26-CF0B-494F-AE78-E023AE58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08" y="3503420"/>
            <a:ext cx="1373159" cy="108585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146EA81-F621-4152-A756-AF40DA946189}"/>
              </a:ext>
            </a:extLst>
          </p:cNvPr>
          <p:cNvSpPr/>
          <p:nvPr/>
        </p:nvSpPr>
        <p:spPr>
          <a:xfrm>
            <a:off x="1884183" y="3912253"/>
            <a:ext cx="501977" cy="268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5C6AF-816E-4D3E-BCFF-28EE8BA34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76" y="2845924"/>
            <a:ext cx="3234384" cy="21326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47DA31D-700B-4D46-AAE3-1DC239AABC77}"/>
              </a:ext>
            </a:extLst>
          </p:cNvPr>
          <p:cNvSpPr/>
          <p:nvPr/>
        </p:nvSpPr>
        <p:spPr>
          <a:xfrm>
            <a:off x="5928092" y="3912253"/>
            <a:ext cx="501977" cy="268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AA60D6-A26B-4D31-8065-B1BC6E396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32" y="3242673"/>
            <a:ext cx="1607344" cy="1607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677FA-0BD9-427F-BDF1-48BA67DFFB15}"/>
              </a:ext>
            </a:extLst>
          </p:cNvPr>
          <p:cNvSpPr txBox="1"/>
          <p:nvPr/>
        </p:nvSpPr>
        <p:spPr>
          <a:xfrm>
            <a:off x="2267744" y="90872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Flow Diagram</a:t>
            </a:r>
          </a:p>
        </p:txBody>
      </p:sp>
    </p:spTree>
    <p:extLst>
      <p:ext uri="{BB962C8B-B14F-4D97-AF65-F5344CB8AC3E}">
        <p14:creationId xmlns:p14="http://schemas.microsoft.com/office/powerpoint/2010/main" val="583434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3044A-7A82-4D0F-9991-21BBC665D1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13FFB-EBA8-48DA-90B7-29714669FED0}"/>
              </a:ext>
            </a:extLst>
          </p:cNvPr>
          <p:cNvSpPr txBox="1"/>
          <p:nvPr/>
        </p:nvSpPr>
        <p:spPr>
          <a:xfrm>
            <a:off x="136048" y="1412776"/>
            <a:ext cx="9036496" cy="454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10490" lvl="0" indent="-342900" algn="just" fontAlgn="base">
              <a:lnSpc>
                <a:spcPct val="99000"/>
              </a:lnSpc>
              <a:spcAft>
                <a:spcPts val="1065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Ankit Ojha,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Ayush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Pandey, Shubham Maurya. “Sign Language to Text and Speech     Translation   in Real Time Using Convolutional Neural Network”  IEEE Xplore , Issue 20 April  2020</a:t>
            </a:r>
          </a:p>
          <a:p>
            <a:pPr marL="342900" lvl="0" indent="-342900" fontAlgn="base"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Shruti Chavan,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Xinrui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Yu and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Jafar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Saniie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“Convolutional Neural Network Hand 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esture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Recognition for American Sign Language” , IEEE , 2021</a:t>
            </a:r>
            <a:endParaRPr lang="en-IN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12700" indent="-6350" algn="just">
              <a:lnSpc>
                <a:spcPct val="141000"/>
              </a:lnSpc>
              <a:spcAft>
                <a:spcPts val="25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10490" lvl="0" indent="-342900" algn="just" fontAlgn="base">
              <a:lnSpc>
                <a:spcPct val="141000"/>
              </a:lnSpc>
              <a:spcAft>
                <a:spcPts val="107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Amrita Thakur,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Pujan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Budhathoki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Sarmila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Upreti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Shirish Shrestha,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Subarna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Shakya.”Real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Sign Language Recognition and Speech Generation” ,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irojournals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2020</a:t>
            </a:r>
          </a:p>
          <a:p>
            <a:pPr marL="342900" marR="110490" lvl="0" indent="-342900" algn="just" fontAlgn="base">
              <a:lnSpc>
                <a:spcPct val="92000"/>
              </a:lnSpc>
              <a:spcAft>
                <a:spcPts val="11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Chandhini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Grandhi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Sean Liu,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Divyank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Rahoria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“American Sign Language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Deep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Learing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Recognition”,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noiselab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(http://noiselab.ucsd.edu/).</a:t>
            </a:r>
          </a:p>
          <a:p>
            <a:pPr marL="342900" marR="110490" lvl="0" indent="-342900" algn="just" fontAlgn="base">
              <a:lnSpc>
                <a:spcPct val="94000"/>
              </a:lnSpc>
              <a:spcAft>
                <a:spcPts val="11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Brandon Garcia,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Sigberto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Alarcon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Viesca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“Real-time American Sign Language Recognition with Convolutional Neural Networks” , </a:t>
            </a:r>
          </a:p>
          <a:p>
            <a:pPr marL="6350" marR="12700" indent="-6350" algn="l">
              <a:lnSpc>
                <a:spcPct val="107000"/>
              </a:lnSpc>
              <a:spcAft>
                <a:spcPts val="2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3031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pic>
        <p:nvPicPr>
          <p:cNvPr id="3076" name="Picture 4" descr="The NYS Budget &amp; a Letter from Jeremy Johannesen – Macedon Public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10260632" cy="719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0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MOTIVATION</a:t>
            </a: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Ultimate aim to Translate sign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Analyzes  the real time video  frame by frame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Translate the sign to  letter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translate letter to word and speech</a:t>
            </a:r>
          </a:p>
        </p:txBody>
      </p:sp>
    </p:spTree>
    <p:extLst>
      <p:ext uri="{BB962C8B-B14F-4D97-AF65-F5344CB8AC3E}">
        <p14:creationId xmlns:p14="http://schemas.microsoft.com/office/powerpoint/2010/main" val="416352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extract frame from Video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detect the object.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recognise action using Convolutional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Nueral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Network (CNN).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classify the letters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translate to Tamil Speech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6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441634"/>
              </p:ext>
            </p:extLst>
          </p:nvPr>
        </p:nvGraphicFramePr>
        <p:xfrm>
          <a:off x="683568" y="856064"/>
          <a:ext cx="7819102" cy="536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2776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name &amp; 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Concept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in the paper</a:t>
                      </a: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details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368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IN" sz="1800" kern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kumimoji="0" lang="en-IN" sz="1800" b="1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Author:</a:t>
                      </a:r>
                      <a:r>
                        <a:rPr kumimoji="0" lang="en-IN" sz="1800" b="1" kern="12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Ankit Ojha,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Ayush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Pandey, Shubham Maurya</a:t>
                      </a:r>
                    </a:p>
                    <a:p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kumimoji="0" lang="en-US" sz="1800" b="1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r>
                        <a:rPr kumimoji="0" lang="en-US" sz="18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Sign Language to Text and Speech     Translation   in Real Time Using Convolutional Neural Network” </a:t>
                      </a:r>
                    </a:p>
                    <a:p>
                      <a:pPr algn="l"/>
                      <a:endParaRPr kumimoji="0" lang="en-IN" sz="1800" kern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N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lvl="1" indent="0">
                        <a:buFont typeface="Arial" pitchFamily="34" charset="0"/>
                        <a:buNone/>
                      </a:pPr>
                      <a:r>
                        <a:rPr lang="en-IN" b="1" baseline="0" dirty="0">
                          <a:latin typeface="Times New Roman" pitchFamily="18" charset="0"/>
                          <a:cs typeface="Times New Roman" pitchFamily="18" charset="0"/>
                        </a:rPr>
                        <a:t>Algorithm: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onvolutional Neural Network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Long Short Term Memory(LSTM)</a:t>
                      </a:r>
                    </a:p>
                    <a:p>
                      <a:pPr lvl="1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Publish: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IEEE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Issue: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April-2020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-90264"/>
            <a:ext cx="8229600" cy="1143000"/>
          </a:xfrm>
        </p:spPr>
        <p:txBody>
          <a:bodyPr/>
          <a:lstStyle/>
          <a:p>
            <a:r>
              <a:rPr lang="en-IN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LITERATURE</a:t>
            </a:r>
            <a:r>
              <a:rPr lang="en-IN" dirty="0"/>
              <a:t> </a:t>
            </a:r>
            <a:r>
              <a:rPr lang="en-IN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REVIEW</a:t>
            </a:r>
            <a:endParaRPr lang="en-IN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7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736617"/>
              </p:ext>
            </p:extLst>
          </p:nvPr>
        </p:nvGraphicFramePr>
        <p:xfrm>
          <a:off x="467544" y="742920"/>
          <a:ext cx="8229600" cy="49183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46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name &amp; 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Concept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in the paper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details</a:t>
                      </a: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59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endParaRPr lang="en-US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IN" sz="1800" b="1" kern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kumimoji="0" lang="en-IN" sz="1800" b="1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Author:</a:t>
                      </a:r>
                      <a:r>
                        <a:rPr kumimoji="0" lang="en-IN" sz="1800" b="1" kern="12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Shruti Chavan,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Xinrui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Yu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Jafar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Saniie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kumimoji="0" lang="en-US" sz="1800" b="1" kern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Gesture Recognition for American Sign Language”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1"/>
                      <a:r>
                        <a:rPr lang="en-IN" b="1" baseline="0" dirty="0">
                          <a:latin typeface="Times New Roman" pitchFamily="18" charset="0"/>
                          <a:cs typeface="Times New Roman" pitchFamily="18" charset="0"/>
                        </a:rPr>
                        <a:t>Algorithm:</a:t>
                      </a:r>
                    </a:p>
                    <a:p>
                      <a:pPr lvl="1"/>
                      <a:endParaRPr lang="en-IN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LeNet-5, </a:t>
                      </a:r>
                      <a:r>
                        <a:rPr kumimoji="0" lang="en-US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AlexNet</a:t>
                      </a: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  </a:t>
                      </a:r>
                    </a:p>
                    <a:p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Vgg16 and </a:t>
                      </a:r>
                      <a:r>
                        <a:rPr kumimoji="0" lang="en-US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MobileNet</a:t>
                      </a: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v2</a:t>
                      </a:r>
                      <a:endParaRPr kumimoji="0" lang="en-IN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457200" lvl="1" indent="0">
                        <a:buFont typeface="Arial" pitchFamily="34" charset="0"/>
                        <a:buNone/>
                      </a:pPr>
                      <a:endParaRPr lang="en-US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N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Publish: IEEE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Issue :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August- 2021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buFont typeface="Arial" pitchFamily="34" charset="0"/>
                        <a:buNone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1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555881"/>
              </p:ext>
            </p:extLst>
          </p:nvPr>
        </p:nvGraphicFramePr>
        <p:xfrm>
          <a:off x="467544" y="598904"/>
          <a:ext cx="8208912" cy="4846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392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name &amp; 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Concept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in the paper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details</a:t>
                      </a: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1" kern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kumimoji="0" lang="en-IN" sz="1800" b="1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Author:</a:t>
                      </a:r>
                      <a:r>
                        <a:rPr kumimoji="0" lang="en-IN" sz="1800" b="1" kern="12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Amrita Thakur,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Pujan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Budhathoki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Sarmila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Upreti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Shirish Shrestha,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Subarna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Shakya. 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sz="1800" b="1" kern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kumimoji="0" lang="en-US" sz="1800" b="1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Title: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Real Time Sign Language Recognition and Speech Generation”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baseline="0" dirty="0">
                          <a:latin typeface="Times New Roman" pitchFamily="18" charset="0"/>
                          <a:cs typeface="Times New Roman" pitchFamily="18" charset="0"/>
                        </a:rPr>
                        <a:t>Algorithm:</a:t>
                      </a:r>
                    </a:p>
                    <a:p>
                      <a:pPr marL="742950" lvl="1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en-IN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Neural Network ,Hidden Markov Model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Limitations: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Three classes of weapons Handguns, Knives, and heavy guns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IN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kumimoji="0" lang="en-US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Publish</a:t>
                      </a: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:</a:t>
                      </a:r>
                      <a:r>
                        <a:rPr kumimoji="0" lang="en-IN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irojournal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IN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Issue:APRIL2020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9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61690"/>
              </p:ext>
            </p:extLst>
          </p:nvPr>
        </p:nvGraphicFramePr>
        <p:xfrm>
          <a:off x="395536" y="540608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name &amp; 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Concept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Author :</a:t>
                      </a:r>
                    </a:p>
                    <a:p>
                      <a:pPr lvl="0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Brandon Garcia,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Sigberto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Alarcon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Viesca</a:t>
                      </a:r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lvl="0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Title: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American Sign Language Recognition      </a:t>
                      </a:r>
                      <a:endParaRPr kumimoji="0" lang="en-IN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with Convolutional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1"/>
                      <a:r>
                        <a:rPr lang="en-IN" b="1" baseline="0" dirty="0">
                          <a:latin typeface="Times New Roman" pitchFamily="18" charset="0"/>
                          <a:cs typeface="Times New Roman" pitchFamily="18" charset="0"/>
                        </a:rPr>
                        <a:t>Algorithm: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Convolution Neural Network(CNN)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Publish:</a:t>
                      </a:r>
                      <a:r>
                        <a:rPr lang="en-IN" sz="1600" b="1" dirty="0">
                          <a:latin typeface="Times New Roman" pitchFamily="18" charset="0"/>
                          <a:cs typeface="Times New Roman" pitchFamily="18" charset="0"/>
                        </a:rPr>
                        <a:t>Stanford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Issue :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March-2020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95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Platform: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dirty="0"/>
              <a:t>JUPYTER NOTEBOOK,VSCODE</a:t>
            </a:r>
            <a:endParaRPr lang="en-IN" sz="24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Language: Python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Dataset: Sign Image dataset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IMPLEMENTATION FRAMEWORK</a:t>
            </a:r>
            <a:endParaRPr lang="en-IN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6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2371</TotalTime>
  <Words>971</Words>
  <Application>Microsoft Office PowerPoint</Application>
  <PresentationFormat>On-screen Show (4:3)</PresentationFormat>
  <Paragraphs>242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   DEEP LEARNING BASED  SIGN LANGUAGE  TO  TAMIL SPEECH</vt:lpstr>
      <vt:lpstr>PROBLEM STATEMENT</vt:lpstr>
      <vt:lpstr>MOTIVATION</vt:lpstr>
      <vt:lpstr>OBJECTIVE</vt:lpstr>
      <vt:lpstr>LITERATURE REVIEW</vt:lpstr>
      <vt:lpstr>PowerPoint Presentation</vt:lpstr>
      <vt:lpstr>PowerPoint Presentation</vt:lpstr>
      <vt:lpstr>PowerPoint Presentation</vt:lpstr>
      <vt:lpstr>IMPLEMENTATION FRAMEWORK</vt:lpstr>
      <vt:lpstr>ARCHITECTURE DIAGRAM</vt:lpstr>
      <vt:lpstr>PowerPoint Presentation</vt:lpstr>
      <vt:lpstr>MODULES </vt:lpstr>
      <vt:lpstr>IMAGE ACQUISITION</vt:lpstr>
      <vt:lpstr>PRE-PROCESSING</vt:lpstr>
      <vt:lpstr>Image Augmentation</vt:lpstr>
      <vt:lpstr>PRE-PROCESSING</vt:lpstr>
      <vt:lpstr>Image Preprocessing </vt:lpstr>
      <vt:lpstr>RGB to Gray scale image</vt:lpstr>
      <vt:lpstr>CNN Architecture</vt:lpstr>
      <vt:lpstr>Model Training: </vt:lpstr>
      <vt:lpstr>Model Training: </vt:lpstr>
      <vt:lpstr>Sign Recognition</vt:lpstr>
      <vt:lpstr>Sign Classification </vt:lpstr>
      <vt:lpstr>SIGN CLASSIFICATION</vt:lpstr>
      <vt:lpstr>Algorithm steps</vt:lpstr>
      <vt:lpstr>Flow Diagram</vt:lpstr>
      <vt:lpstr>PowerPoint Presentation</vt:lpstr>
      <vt:lpstr>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</dc:creator>
  <cp:lastModifiedBy>Vinoth S</cp:lastModifiedBy>
  <cp:revision>129</cp:revision>
  <dcterms:created xsi:type="dcterms:W3CDTF">2022-04-05T01:32:46Z</dcterms:created>
  <dcterms:modified xsi:type="dcterms:W3CDTF">2022-06-01T05:36:21Z</dcterms:modified>
</cp:coreProperties>
</file>