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800" b="1">
                <a:solidFill>
                  <a:srgbClr val="8B0000"/>
                </a:solidFill>
                <a:latin typeface="Arial"/>
              </a:defRPr>
            </a:pPr>
            <a:r>
              <a:t>LANG 2077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800000"/>
                </a:solidFill>
                <a:latin typeface="Arial"/>
              </a:defRPr>
            </a:pPr>
            <a:r>
              <a:t>Language Skills for human-AI partnership:</a:t>
            </a:r>
          </a:p>
          <a:p>
            <a:pPr>
              <a:defRPr sz="2000" b="1">
                <a:solidFill>
                  <a:srgbClr val="8B0000"/>
                </a:solidFill>
                <a:latin typeface="Arial"/>
              </a:defRPr>
            </a:pPr>
            <a:r>
              <a:t>Customizing Chatbots to Empower Communities</a:t>
            </a:r>
          </a:p>
          <a:p/>
          <a:p>
            <a:pPr>
              <a:defRPr sz="1600">
                <a:solidFill>
                  <a:srgbClr val="404040"/>
                </a:solidFill>
                <a:latin typeface="Arial"/>
              </a:defRPr>
            </a:pPr>
            <a:r>
              <a:t>Dr. Simon Wang | Language Centre, HKBU | Fall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8B0000"/>
                </a:solidFill>
                <a:latin typeface="Arial"/>
              </a:defRPr>
            </a:pPr>
            <a:r>
              <a:t>What Students Will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800000"/>
                </a:solidFill>
                <a:latin typeface="Arial"/>
              </a:defRPr>
            </a:pPr>
            <a:r>
              <a:t>Learning Outcomes &amp; Objectives</a:t>
            </a:r>
          </a:p>
          <a:p>
            <a:pPr>
              <a:defRPr sz="2000" b="1">
                <a:solidFill>
                  <a:srgbClr val="8B0000"/>
                </a:solidFill>
                <a:latin typeface="Arial"/>
              </a:defRPr>
            </a:pPr>
            <a:r>
              <a:t>• Language Skills Development</a:t>
            </a:r>
          </a:p>
          <a:p>
            <a:pPr>
              <a:defRPr sz="1600">
                <a:solidFill>
                  <a:srgbClr val="000000"/>
                </a:solidFill>
                <a:latin typeface="Arial"/>
              </a:defRPr>
            </a:pPr>
            <a:r>
              <a:t>  - Academic communication in AI contexts</a:t>
            </a:r>
          </a:p>
          <a:p>
            <a:pPr>
              <a:defRPr sz="1600">
                <a:solidFill>
                  <a:srgbClr val="000000"/>
                </a:solidFill>
                <a:latin typeface="Arial"/>
              </a:defRPr>
            </a:pPr>
            <a:r>
              <a:t>  - Technical writing for AI applications</a:t>
            </a:r>
          </a:p>
          <a:p>
            <a:pPr>
              <a:defRPr sz="1600">
                <a:solidFill>
                  <a:srgbClr val="000000"/>
                </a:solidFill>
                <a:latin typeface="Arial"/>
              </a:defRPr>
            </a:pPr>
            <a:r>
              <a:t>  - Cross-cultural communication strategies</a:t>
            </a:r>
          </a:p>
          <a:p>
            <a:pPr>
              <a:defRPr sz="2000" b="1">
                <a:solidFill>
                  <a:srgbClr val="8B0000"/>
                </a:solidFill>
                <a:latin typeface="Arial"/>
              </a:defRPr>
            </a:pPr>
            <a:r>
              <a:t>• AI Partnership Skills</a:t>
            </a:r>
          </a:p>
          <a:p>
            <a:pPr>
              <a:defRPr sz="1600">
                <a:solidFill>
                  <a:srgbClr val="000000"/>
                </a:solidFill>
                <a:latin typeface="Arial"/>
              </a:defRPr>
            </a:pPr>
            <a:r>
              <a:t>  - Understanding AI capabilities and limitations</a:t>
            </a:r>
          </a:p>
          <a:p>
            <a:pPr>
              <a:defRPr sz="1600">
                <a:solidFill>
                  <a:srgbClr val="000000"/>
                </a:solidFill>
                <a:latin typeface="Arial"/>
              </a:defRPr>
            </a:pPr>
            <a:r>
              <a:t>  - Effective human-AI collaboration</a:t>
            </a:r>
          </a:p>
          <a:p>
            <a:pPr>
              <a:defRPr sz="1600">
                <a:solidFill>
                  <a:srgbClr val="000000"/>
                </a:solidFill>
                <a:latin typeface="Arial"/>
              </a:defRPr>
            </a:pPr>
            <a:r>
              <a:t>  - Prompt engineering and chatbot interaction</a:t>
            </a:r>
          </a:p>
          <a:p>
            <a:pPr>
              <a:defRPr sz="2000" b="1">
                <a:solidFill>
                  <a:srgbClr val="8B0000"/>
                </a:solidFill>
                <a:latin typeface="Arial"/>
              </a:defRPr>
            </a:pPr>
            <a:r>
              <a:t>• Community Engagement</a:t>
            </a:r>
          </a:p>
          <a:p>
            <a:pPr>
              <a:defRPr sz="1600">
                <a:solidFill>
                  <a:srgbClr val="000000"/>
                </a:solidFill>
                <a:latin typeface="Arial"/>
              </a:defRPr>
            </a:pPr>
            <a:r>
              <a:t>  - Identifying community needs</a:t>
            </a:r>
          </a:p>
          <a:p>
            <a:pPr>
              <a:defRPr sz="1600">
                <a:solidFill>
                  <a:srgbClr val="000000"/>
                </a:solidFill>
                <a:latin typeface="Arial"/>
              </a:defRPr>
            </a:pPr>
            <a:r>
              <a:t>  - Designing solutions with community partners</a:t>
            </a:r>
          </a:p>
          <a:p>
            <a:pPr>
              <a:defRPr sz="1600">
                <a:solidFill>
                  <a:srgbClr val="000000"/>
                </a:solidFill>
                <a:latin typeface="Arial"/>
              </a:defRPr>
            </a:pPr>
            <a:r>
              <a:t>  - Presenting results to stakeholders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8B0000"/>
                </a:solidFill>
                <a:latin typeface="Arial"/>
              </a:defRPr>
            </a:pPr>
            <a:r>
              <a:t>Empowering Communities Through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800000"/>
                </a:solidFill>
                <a:latin typeface="Arial"/>
              </a:defRPr>
            </a:pPr>
            <a:r>
              <a:t>Service Learning Component</a:t>
            </a:r>
          </a:p>
          <a:p>
            <a:pPr>
              <a:defRPr sz="2000" b="1">
                <a:solidFill>
                  <a:srgbClr val="8B0000"/>
                </a:solidFill>
                <a:latin typeface="Arial"/>
              </a:defRPr>
            </a:pPr>
            <a:r>
              <a:t>• Community Partner Collaboration</a:t>
            </a:r>
          </a:p>
          <a:p>
            <a:pPr>
              <a:defRPr sz="1600">
                <a:solidFill>
                  <a:srgbClr val="000000"/>
                </a:solidFill>
                <a:latin typeface="Arial"/>
              </a:defRPr>
            </a:pPr>
            <a:r>
              <a:t>  - Work with local NGOs and organizations</a:t>
            </a:r>
          </a:p>
          <a:p>
            <a:pPr>
              <a:defRPr sz="1600">
                <a:solidFill>
                  <a:srgbClr val="000000"/>
                </a:solidFill>
                <a:latin typeface="Arial"/>
              </a:defRPr>
            </a:pPr>
            <a:r>
              <a:t>  - Identify real community challenges</a:t>
            </a:r>
          </a:p>
          <a:p>
            <a:pPr>
              <a:defRPr sz="1600">
                <a:solidFill>
                  <a:srgbClr val="000000"/>
                </a:solidFill>
                <a:latin typeface="Arial"/>
              </a:defRPr>
            </a:pPr>
            <a:r>
              <a:t>  - Co-design AI-enhanced solutions</a:t>
            </a:r>
          </a:p>
          <a:p>
            <a:pPr>
              <a:defRPr sz="2000" b="1">
                <a:solidFill>
                  <a:srgbClr val="8B0000"/>
                </a:solidFill>
                <a:latin typeface="Arial"/>
              </a:defRPr>
            </a:pPr>
            <a:r>
              <a:t>• Chatbot Customization Projects</a:t>
            </a:r>
          </a:p>
          <a:p>
            <a:pPr>
              <a:defRPr sz="1600">
                <a:solidFill>
                  <a:srgbClr val="000000"/>
                </a:solidFill>
                <a:latin typeface="Arial"/>
              </a:defRPr>
            </a:pPr>
            <a:r>
              <a:t>  - Develop task-specific chatbots</a:t>
            </a:r>
          </a:p>
          <a:p>
            <a:pPr>
              <a:defRPr sz="1600">
                <a:solidFill>
                  <a:srgbClr val="000000"/>
                </a:solidFill>
                <a:latin typeface="Arial"/>
              </a:defRPr>
            </a:pPr>
            <a:r>
              <a:t>  - Adapt language for target audiences</a:t>
            </a:r>
          </a:p>
          <a:p>
            <a:pPr>
              <a:defRPr sz="1600">
                <a:solidFill>
                  <a:srgbClr val="000000"/>
                </a:solidFill>
                <a:latin typeface="Arial"/>
              </a:defRPr>
            </a:pPr>
            <a:r>
              <a:t>  - Test and iterate with community feedback</a:t>
            </a:r>
          </a:p>
          <a:p>
            <a:pPr>
              <a:defRPr sz="2000" b="1">
                <a:solidFill>
                  <a:srgbClr val="8B0000"/>
                </a:solidFill>
                <a:latin typeface="Arial"/>
              </a:defRPr>
            </a:pPr>
            <a:r>
              <a:t>• Student Deliverables &amp; Impact</a:t>
            </a:r>
          </a:p>
          <a:p>
            <a:pPr>
              <a:defRPr sz="1600">
                <a:solidFill>
                  <a:srgbClr val="000000"/>
                </a:solidFill>
                <a:latin typeface="Arial"/>
              </a:defRPr>
            </a:pPr>
            <a:r>
              <a:t>  - Final presentation to community partners</a:t>
            </a:r>
          </a:p>
          <a:p>
            <a:pPr>
              <a:defRPr sz="1600">
                <a:solidFill>
                  <a:srgbClr val="000000"/>
                </a:solidFill>
                <a:latin typeface="Arial"/>
              </a:defRPr>
            </a:pPr>
            <a:r>
              <a:t>  - Reflection essays on AI ethics</a:t>
            </a:r>
          </a:p>
          <a:p>
            <a:pPr>
              <a:defRPr sz="1600">
                <a:solidFill>
                  <a:srgbClr val="000000"/>
                </a:solidFill>
                <a:latin typeface="Arial"/>
              </a:defRPr>
            </a:pPr>
            <a:r>
              <a:t>  - Portfolio of customized AI tools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8B0000"/>
                </a:solidFill>
                <a:latin typeface="Arial"/>
              </a:defRPr>
            </a:pPr>
            <a:r>
              <a:t>Course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>
                <a:solidFill>
                  <a:srgbClr val="8B0000"/>
                </a:solidFill>
                <a:latin typeface="Arial"/>
              </a:defRPr>
            </a:pPr>
            <a:r>
              <a:t>• Course Structure &amp; Timeline</a:t>
            </a:r>
          </a:p>
          <a:p>
            <a:pPr>
              <a:defRPr sz="1600">
                <a:solidFill>
                  <a:srgbClr val="000000"/>
                </a:solidFill>
                <a:latin typeface="Arial"/>
              </a:defRPr>
            </a:pPr>
            <a:r>
              <a:t>  - Week-by-week breakdown of activities and assignments</a:t>
            </a:r>
          </a:p>
          <a:p>
            <a:pPr>
              <a:defRPr sz="2000" b="1">
                <a:solidFill>
                  <a:srgbClr val="8B0000"/>
                </a:solidFill>
                <a:latin typeface="Arial"/>
              </a:defRPr>
            </a:pPr>
            <a:r>
              <a:t>• Assessment Methods</a:t>
            </a:r>
          </a:p>
          <a:p>
            <a:pPr>
              <a:defRPr sz="1600">
                <a:solidFill>
                  <a:srgbClr val="000000"/>
                </a:solidFill>
                <a:latin typeface="Arial"/>
              </a:defRPr>
            </a:pPr>
            <a:r>
              <a:t>  - Grading rubrics, participation expectations, project criteria</a:t>
            </a:r>
          </a:p>
          <a:p>
            <a:pPr>
              <a:defRPr sz="2000" b="1">
                <a:solidFill>
                  <a:srgbClr val="8B0000"/>
                </a:solidFill>
                <a:latin typeface="Arial"/>
              </a:defRPr>
            </a:pPr>
            <a:r>
              <a:t>• Required Resources</a:t>
            </a:r>
          </a:p>
          <a:p>
            <a:pPr>
              <a:defRPr sz="1600">
                <a:solidFill>
                  <a:srgbClr val="000000"/>
                </a:solidFill>
                <a:latin typeface="Arial"/>
              </a:defRPr>
            </a:pPr>
            <a:r>
              <a:t>  - Textbooks, software, online platforms students will use</a:t>
            </a:r>
          </a:p>
          <a:p>
            <a:pPr>
              <a:defRPr sz="2000" b="1">
                <a:solidFill>
                  <a:srgbClr val="8B0000"/>
                </a:solidFill>
                <a:latin typeface="Arial"/>
              </a:defRPr>
            </a:pPr>
            <a:r>
              <a:t>• Contact Information</a:t>
            </a:r>
          </a:p>
          <a:p>
            <a:pPr>
              <a:defRPr sz="1600">
                <a:solidFill>
                  <a:srgbClr val="000000"/>
                </a:solidFill>
                <a:latin typeface="Arial"/>
              </a:defRPr>
            </a:pPr>
            <a:r>
              <a:t>  - Office hours, email, course website, support resources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