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3.xml.rels" ContentType="application/vnd.openxmlformats-package.relationships+xml"/>
  <Override PartName="/ppt/notesSlides/notesSlide2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16.jpeg" ContentType="image/jpeg"/>
  <Override PartName="/ppt/media/image14.png" ContentType="image/png"/>
  <Override PartName="/ppt/media/image13.png" ContentType="image/png"/>
  <Override PartName="/ppt/media/image11.png" ContentType="image/png"/>
  <Override PartName="/ppt/media/image10.jpeg" ContentType="image/jpeg"/>
  <Override PartName="/ppt/media/image12.png" ContentType="image/png"/>
  <Override PartName="/ppt/media/image9.jpeg" ContentType="image/jpeg"/>
  <Override PartName="/ppt/media/image7.png" ContentType="image/png"/>
  <Override PartName="/ppt/media/image2.png" ContentType="image/png"/>
  <Override PartName="/ppt/media/image15.jpeg" ContentType="image/jpeg"/>
  <Override PartName="/ppt/media/image8.png" ContentType="image/png"/>
  <Override PartName="/ppt/media/image1.jpeg" ContentType="image/jpeg"/>
  <Override PartName="/ppt/media/image6.png" ContentType="image/png"/>
  <Override PartName="/ppt/media/image4.png" ContentType="image/png"/>
  <Override PartName="/ppt/media/image3.png" ContentType="image/png"/>
  <Override PartName="/ppt/media/image5.jpeg" ContentType="image/jpe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186618F-2DA9-4ECF-9077-95840577E8F4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28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E0154F0-FA1F-4057-B9F5-27EE5C8DF42E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28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93452DD-C7ED-4520-8A5B-A1B3820339A3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Quote practical examples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28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E6C9DC3-62DE-432D-AD39-887F2458224C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Acco.to IBM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67216A6-AC45-44AD-BF34-C41094289542}" type="slidenum">
              <a:rPr b="0" lang="en-IN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F0FB2AF-5BFA-419F-B77B-32B294BAA9BC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27/10/18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97110AD-8F55-4F2E-BEF5-C5D74C7268EA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1FFBC9B-FCB1-445F-9E60-45D8EED18EC8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27/10/18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D84032E-58B8-4C20-B26F-35703422284F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0DA6FC1-E35E-4950-8E39-5588CF5F5053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27/10/18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BA987C2-A6F1-4229-95B0-FF78DD97CFA2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56EE903-08C4-4FAE-923B-F212A3CC0C69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27/10/18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10AAB89-A851-4A8F-B914-DEF92B791BD1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slideLayout" Target="../slideLayouts/slideLayout25.xml"/><Relationship Id="rId10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685800" y="0"/>
            <a:ext cx="7772040" cy="761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 u="sng">
                <a:solidFill>
                  <a:srgbClr val="000000"/>
                </a:solidFill>
                <a:uFillTx/>
                <a:latin typeface="Calisto MT"/>
              </a:rPr>
              <a:t>BIG  DATA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1371600" y="5029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IN" sz="3200" spc="-1" strike="noStrike">
              <a:latin typeface="Arial"/>
            </a:endParaRPr>
          </a:p>
        </p:txBody>
      </p:sp>
      <p:pic>
        <p:nvPicPr>
          <p:cNvPr id="172" name="Picture 2" descr=""/>
          <p:cNvPicPr/>
          <p:nvPr/>
        </p:nvPicPr>
        <p:blipFill>
          <a:blip r:embed="rId1"/>
          <a:stretch/>
        </p:blipFill>
        <p:spPr>
          <a:xfrm>
            <a:off x="0" y="838080"/>
            <a:ext cx="9143640" cy="41144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57200" y="763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 u="sng">
                <a:solidFill>
                  <a:srgbClr val="000000"/>
                </a:solidFill>
                <a:uFillTx/>
                <a:latin typeface="Calisto MT"/>
              </a:rPr>
              <a:t>Storing Big Data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457200" y="1066680"/>
            <a:ext cx="8229240" cy="5638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Analyzing your data characteristics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Selecting data sources for analysis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Eliminating redundant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Establishing the role of NoSQL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Overview of Big Data stores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Data models: key value, graph, document, column-family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Hadoop Distributed File System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HBase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Hive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 u="sng">
                <a:solidFill>
                  <a:srgbClr val="000000"/>
                </a:solidFill>
                <a:uFillTx/>
                <a:latin typeface="Calisto MT"/>
              </a:rPr>
              <a:t>Selecting Big Data stores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457200" y="1189080"/>
            <a:ext cx="8229240" cy="5287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Choosing the correct data stores based on your data characteristics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Moving code to data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Implementing polyglot data store solutions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Aligning business goals to the appropriate data store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 u="sng">
                <a:solidFill>
                  <a:srgbClr val="000000"/>
                </a:solidFill>
                <a:uFillTx/>
                <a:latin typeface="Calisto MT"/>
              </a:rPr>
              <a:t>Processing Big Data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457200" y="838080"/>
            <a:ext cx="8229240" cy="5714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Integrating disparate data stores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Mapping data to the programming framework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Connecting and extracting data from storage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Transforming data for processing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Subdividing data in preparation for Hadoop MapReduce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Employing Hadoop MapReduce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Creating the components of Hadoop MapReduce jobs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Distributing data processing across server farms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Executing Hadoop MapReduce jobs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Monitoring the progress of job flows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628560" y="76320"/>
            <a:ext cx="7886520" cy="1066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 u="sng">
                <a:solidFill>
                  <a:srgbClr val="000000"/>
                </a:solidFill>
                <a:uFillTx/>
                <a:latin typeface="Calibri"/>
              </a:rPr>
              <a:t>The Structure of Big Data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78120" y="1368000"/>
            <a:ext cx="3960000" cy="5184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Structured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Most traditional data sources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Semi-structured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Many sources of big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Unstructured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Video data, audio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B7165A5-4285-4371-A799-DB4809A06A73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203" name="Picture 2" descr=""/>
          <p:cNvPicPr/>
          <p:nvPr/>
        </p:nvPicPr>
        <p:blipFill>
          <a:blip r:embed="rId1"/>
          <a:stretch/>
        </p:blipFill>
        <p:spPr>
          <a:xfrm>
            <a:off x="3962520" y="1371600"/>
            <a:ext cx="5074920" cy="52257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457200" y="0"/>
            <a:ext cx="7886520" cy="1248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Trebuchet MS"/>
              </a:rPr>
              <a:t>   </a:t>
            </a:r>
            <a:r>
              <a:rPr b="1" lang="en-US" sz="4000" spc="-1" strike="noStrike" u="sng">
                <a:solidFill>
                  <a:srgbClr val="000000"/>
                </a:solidFill>
                <a:uFillTx/>
                <a:latin typeface="Trebuchet MS"/>
              </a:rPr>
              <a:t>Why Big Data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457200" y="1600200"/>
            <a:ext cx="8229240" cy="5028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rebuchet MS"/>
              </a:rPr>
              <a:t>Growth of Big Data is needed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Increase of storage capacities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Increase of processing power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Availability of data(different data types)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Every day we create 2.5 quintillion bytes of data; 90% of the data in the world today has been created in the last two years alone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 spc="-1" strike="noStrike" u="sng">
                <a:solidFill>
                  <a:srgbClr val="000000"/>
                </a:solidFill>
                <a:uFillTx/>
                <a:latin typeface="Calibri"/>
              </a:rPr>
              <a:t>Why Big Data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7" name="Picture 2" descr=""/>
          <p:cNvPicPr/>
          <p:nvPr/>
        </p:nvPicPr>
        <p:blipFill>
          <a:blip r:embed="rId1"/>
          <a:stretch/>
        </p:blipFill>
        <p:spPr>
          <a:xfrm>
            <a:off x="4114800" y="1143000"/>
            <a:ext cx="5028840" cy="5343120"/>
          </a:xfrm>
          <a:prstGeom prst="rect">
            <a:avLst/>
          </a:prstGeom>
          <a:ln w="9360">
            <a:noFill/>
          </a:ln>
        </p:spPr>
      </p:pic>
      <p:sp>
        <p:nvSpPr>
          <p:cNvPr id="208" name="CustomShape 2"/>
          <p:cNvSpPr/>
          <p:nvPr/>
        </p:nvSpPr>
        <p:spPr>
          <a:xfrm>
            <a:off x="-342360" y="1624680"/>
            <a:ext cx="4804560" cy="37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FB generates 10TB daily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Twitter generates 7TB of data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Daily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IBM claims 90% of today’s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stored data was generated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in just the last two years.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 u="sng">
                <a:solidFill>
                  <a:srgbClr val="000000"/>
                </a:solidFill>
                <a:uFillTx/>
                <a:latin typeface="Calisto MT"/>
              </a:rPr>
              <a:t>How Is Big Data Different?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76320" y="1600200"/>
            <a:ext cx="6019560" cy="5257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1) Automatically generated by a machine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(e.g. Sensor embedded in an engine)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2) Typically an entirely new source of data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(e.g. Use of the internet)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3) Not designed to be friendly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(e.g. Text streams)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4) May not have much values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Need to focus on the important part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1FEA79A-89CD-47F8-BF29-7621D946FD74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212" name="Picture 2" descr=""/>
          <p:cNvPicPr/>
          <p:nvPr/>
        </p:nvPicPr>
        <p:blipFill>
          <a:blip r:embed="rId1"/>
          <a:stretch/>
        </p:blipFill>
        <p:spPr>
          <a:xfrm>
            <a:off x="5780160" y="3657600"/>
            <a:ext cx="3211200" cy="19443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>
                <p:childTnLst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1981080" y="152280"/>
            <a:ext cx="5257440" cy="761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sto MT"/>
              </a:rPr>
              <a:t> </a:t>
            </a:r>
            <a:r>
              <a:rPr b="1" lang="en-US" sz="4000" spc="-1" strike="noStrike" u="sng">
                <a:solidFill>
                  <a:srgbClr val="000000"/>
                </a:solidFill>
                <a:uFillTx/>
                <a:latin typeface="Calisto MT"/>
              </a:rPr>
              <a:t>Big Data sources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685800" y="1676520"/>
            <a:ext cx="2666520" cy="51696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Users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685800" y="2743200"/>
            <a:ext cx="2666520" cy="5778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eeece1"/>
                </a:solidFill>
                <a:latin typeface="Calibri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Application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685800" y="3733920"/>
            <a:ext cx="2666520" cy="5778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Systems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685800" y="4724280"/>
            <a:ext cx="2666520" cy="51696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Sensors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18" name="CustomShape 6"/>
          <p:cNvSpPr/>
          <p:nvPr/>
        </p:nvSpPr>
        <p:spPr>
          <a:xfrm>
            <a:off x="3429000" y="1676520"/>
            <a:ext cx="1066320" cy="358092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7"/>
          <p:cNvSpPr/>
          <p:nvPr/>
        </p:nvSpPr>
        <p:spPr>
          <a:xfrm>
            <a:off x="4648320" y="2438280"/>
            <a:ext cx="3733560" cy="1828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8"/>
          <p:cNvSpPr/>
          <p:nvPr/>
        </p:nvSpPr>
        <p:spPr>
          <a:xfrm>
            <a:off x="4952880" y="2819520"/>
            <a:ext cx="3352320" cy="1186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Large and growing files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(Big data files)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21" name="CustomShape 9"/>
          <p:cNvSpPr/>
          <p:nvPr/>
        </p:nvSpPr>
        <p:spPr>
          <a:xfrm>
            <a:off x="3429000" y="1676520"/>
            <a:ext cx="837720" cy="358092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8" dur="indefinite" restart="never" nodeType="tmRoot">
          <p:childTnLst>
            <p:seq>
              <p:cTn id="5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343080" y="228600"/>
            <a:ext cx="7886520" cy="1006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 u="sng">
                <a:solidFill>
                  <a:srgbClr val="000000"/>
                </a:solidFill>
                <a:uFillTx/>
                <a:latin typeface="Calisto MT"/>
              </a:rPr>
              <a:t>Data generation points Examples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152280" y="1981080"/>
            <a:ext cx="2819160" cy="5331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Mobile Devices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152280" y="3352680"/>
            <a:ext cx="2819160" cy="5331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Readers/Scanners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152280" y="4038480"/>
            <a:ext cx="2819160" cy="5331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Science facilities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26" name="CustomShape 5"/>
          <p:cNvSpPr/>
          <p:nvPr/>
        </p:nvSpPr>
        <p:spPr>
          <a:xfrm>
            <a:off x="152280" y="2666880"/>
            <a:ext cx="2819160" cy="5331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Microphones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27" name="CustomShape 6"/>
          <p:cNvSpPr/>
          <p:nvPr/>
        </p:nvSpPr>
        <p:spPr>
          <a:xfrm>
            <a:off x="152280" y="6095880"/>
            <a:ext cx="2819160" cy="5331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Cameras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28" name="CustomShape 7"/>
          <p:cNvSpPr/>
          <p:nvPr/>
        </p:nvSpPr>
        <p:spPr>
          <a:xfrm>
            <a:off x="152280" y="5410080"/>
            <a:ext cx="2819160" cy="5331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Social Media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29" name="CustomShape 8"/>
          <p:cNvSpPr/>
          <p:nvPr/>
        </p:nvSpPr>
        <p:spPr>
          <a:xfrm>
            <a:off x="152280" y="4724280"/>
            <a:ext cx="2819160" cy="5331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Programs/ Software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230" name="Picture 2" descr=""/>
          <p:cNvPicPr/>
          <p:nvPr/>
        </p:nvPicPr>
        <p:blipFill>
          <a:blip r:embed="rId1"/>
          <a:stretch/>
        </p:blipFill>
        <p:spPr>
          <a:xfrm>
            <a:off x="4114800" y="1752480"/>
            <a:ext cx="4723920" cy="48765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60" dur="indefinite" restart="never" nodeType="tmRoot">
          <p:childTnLst>
            <p:seq>
              <p:cTn id="61" dur="indefinite" nodeType="mainSeq">
                <p:childTnLst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mph" presetID="6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 u="sng">
                <a:solidFill>
                  <a:srgbClr val="000000"/>
                </a:solidFill>
                <a:uFillTx/>
                <a:latin typeface="Calisto MT"/>
              </a:rPr>
              <a:t>Big Data Analytics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Examining large amount of data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43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Appropriate information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43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Identification of hidden patterns, unknown correlations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43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Competitive advantage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43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Better business decisions: strategic and operational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43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Effective marketing,  customer satisfaction, increased revenue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628560" y="-228600"/>
            <a:ext cx="7372080" cy="1066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 spc="-1" strike="noStrike" u="sng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b="1" lang="en-US" sz="3600" spc="-1" strike="noStrike" u="sng">
                <a:solidFill>
                  <a:srgbClr val="000000"/>
                </a:solidFill>
                <a:uFillTx/>
                <a:latin typeface="Calibri"/>
              </a:rPr>
              <a:t>Content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762120" y="609480"/>
            <a:ext cx="7675200" cy="6248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Introduction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What is Big Data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Characteristic of Big Data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Storing,selecting and processing of Big Data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Why Big Data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How it is Different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Big Data sources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Tools used in Big Data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Application of Big Data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Risks of Big Data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Benefits of Big Data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How Big Data Impact on IT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Future of Big Data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0" y="1219320"/>
            <a:ext cx="9143640" cy="5638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Where processing is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hosted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Distributed Servers / Cloud (e.g. Amazon EC2)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Where data is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stored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Distributed Storage (e.g. Amazon S3)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What is the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programming model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Distributed Processing (e.g. MapReduce)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How data is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stored &amp; indexed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High-performance schema-free databases (e.g. MongoDB)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What operations are performed on data?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Analytic / Semantic Processing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 u="sng">
                <a:solidFill>
                  <a:srgbClr val="000000"/>
                </a:solidFill>
                <a:uFillTx/>
                <a:latin typeface="Calisto MT"/>
              </a:rPr>
              <a:t>Types of tools used in </a:t>
            </a:r>
            <a:br/>
            <a:r>
              <a:rPr b="1" lang="en-US" sz="4400" spc="-1" strike="noStrike" u="sng">
                <a:solidFill>
                  <a:srgbClr val="000000"/>
                </a:solidFill>
                <a:uFillTx/>
                <a:latin typeface="Calisto MT"/>
              </a:rPr>
              <a:t>Big-Data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35000" y="0"/>
            <a:ext cx="9008640" cy="518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80000"/>
              </a:lnSpc>
            </a:pPr>
            <a:r>
              <a:rPr b="0" lang="en-IN" sz="3400" spc="-1" strike="noStrike">
                <a:solidFill>
                  <a:srgbClr val="ffffff"/>
                </a:solidFill>
                <a:latin typeface="Calibri"/>
                <a:ea typeface="MS PGothic"/>
              </a:rPr>
              <a:t>A </a:t>
            </a:r>
            <a:r>
              <a:rPr b="1" lang="en-IN" sz="4000" spc="-1" strike="noStrike" u="sng">
                <a:solidFill>
                  <a:srgbClr val="000000"/>
                </a:solidFill>
                <a:uFillTx/>
                <a:latin typeface="Calisto MT"/>
                <a:ea typeface="MS PGothic"/>
              </a:rPr>
              <a:t>Application Of Big Data analytics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0" y="2438280"/>
            <a:ext cx="1599840" cy="55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8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rbel"/>
              </a:rPr>
              <a:t>Homeland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Corbel"/>
              </a:rPr>
              <a:t>Security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76320" y="990720"/>
            <a:ext cx="1523520" cy="788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8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rbel"/>
              </a:rPr>
              <a:t>Smarter Healthcare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4648320" y="1089360"/>
            <a:ext cx="1676160" cy="788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8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rbel"/>
              </a:rPr>
              <a:t>Multi-channel sales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9" name="CustomShape 5"/>
          <p:cNvSpPr/>
          <p:nvPr/>
        </p:nvSpPr>
        <p:spPr>
          <a:xfrm>
            <a:off x="5029200" y="2438280"/>
            <a:ext cx="1294920" cy="323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8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rbel"/>
              </a:rPr>
              <a:t>Telecom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0" name="CustomShape 6"/>
          <p:cNvSpPr/>
          <p:nvPr/>
        </p:nvSpPr>
        <p:spPr>
          <a:xfrm>
            <a:off x="-152280" y="5186520"/>
            <a:ext cx="2057040" cy="555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8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rbel"/>
              </a:rPr>
              <a:t>Manufacturing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1" name="CustomShape 7"/>
          <p:cNvSpPr/>
          <p:nvPr/>
        </p:nvSpPr>
        <p:spPr>
          <a:xfrm>
            <a:off x="0" y="3809880"/>
            <a:ext cx="1601280" cy="555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8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rbel"/>
              </a:rPr>
              <a:t>Traffic Control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42" name="Picture 29" descr=""/>
          <p:cNvPicPr/>
          <p:nvPr/>
        </p:nvPicPr>
        <p:blipFill>
          <a:blip r:embed="rId1"/>
          <a:stretch/>
        </p:blipFill>
        <p:spPr>
          <a:xfrm>
            <a:off x="1690560" y="914400"/>
            <a:ext cx="1814040" cy="1221840"/>
          </a:xfrm>
          <a:prstGeom prst="rect">
            <a:avLst/>
          </a:prstGeom>
          <a:ln>
            <a:noFill/>
          </a:ln>
          <a:scene3d>
            <a:camera prst="orthographicFront"/>
            <a:lightRig dir="t" rig="threePt"/>
          </a:scene3d>
          <a:sp3d>
            <a:bevelT prst="angle"/>
          </a:sp3d>
        </p:spPr>
      </p:pic>
      <p:pic>
        <p:nvPicPr>
          <p:cNvPr id="243" name="Picture 33" descr=""/>
          <p:cNvPicPr/>
          <p:nvPr/>
        </p:nvPicPr>
        <p:blipFill>
          <a:blip r:embed="rId2"/>
          <a:stretch/>
        </p:blipFill>
        <p:spPr>
          <a:xfrm>
            <a:off x="1687680" y="2205000"/>
            <a:ext cx="1817280" cy="1223640"/>
          </a:xfrm>
          <a:prstGeom prst="rect">
            <a:avLst/>
          </a:prstGeom>
          <a:ln>
            <a:noFill/>
          </a:ln>
          <a:scene3d>
            <a:camera prst="orthographicFront"/>
            <a:lightRig dir="t" rig="threePt"/>
          </a:scene3d>
          <a:sp3d>
            <a:bevelT prst="angle"/>
          </a:sp3d>
        </p:spPr>
      </p:pic>
      <p:sp>
        <p:nvSpPr>
          <p:cNvPr id="244" name="CustomShape 8"/>
          <p:cNvSpPr/>
          <p:nvPr/>
        </p:nvSpPr>
        <p:spPr>
          <a:xfrm>
            <a:off x="-76320" y="5095800"/>
            <a:ext cx="1815840" cy="122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9"/>
          <p:cNvSpPr/>
          <p:nvPr/>
        </p:nvSpPr>
        <p:spPr>
          <a:xfrm>
            <a:off x="7326360" y="1539720"/>
            <a:ext cx="1817280" cy="1226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6" name="Picture 15" descr=""/>
          <p:cNvPicPr/>
          <p:nvPr/>
        </p:nvPicPr>
        <p:blipFill>
          <a:blip r:embed="rId3"/>
          <a:srcRect l="4173" t="0" r="3885" b="0"/>
          <a:stretch/>
        </p:blipFill>
        <p:spPr>
          <a:xfrm>
            <a:off x="1704960" y="3562200"/>
            <a:ext cx="1800000" cy="1161720"/>
          </a:xfrm>
          <a:prstGeom prst="rect">
            <a:avLst/>
          </a:prstGeom>
          <a:ln>
            <a:noFill/>
          </a:ln>
          <a:effectLst>
            <a:outerShdw algn="tl" blurRad="25400" dir="2700000" dist="12700" rotWithShape="0">
              <a:srgbClr val="000000">
                <a:alpha val="20000"/>
              </a:srgbClr>
            </a:outerShdw>
          </a:effectLst>
          <a:scene3d>
            <a:camera prst="orthographicFront"/>
            <a:lightRig dir="t" rig="threePt"/>
          </a:scene3d>
          <a:sp3d extrusionH="12700">
            <a:bevelT prst="angle" w="31750" h="31750"/>
            <a:bevelB w="31750" h="31750"/>
          </a:sp3d>
        </p:spPr>
      </p:pic>
      <p:pic>
        <p:nvPicPr>
          <p:cNvPr id="247" name="Picture 16" descr=""/>
          <p:cNvPicPr/>
          <p:nvPr/>
        </p:nvPicPr>
        <p:blipFill>
          <a:blip r:embed="rId4"/>
          <a:srcRect l="0" t="29834" r="0" b="0"/>
          <a:stretch/>
        </p:blipFill>
        <p:spPr>
          <a:xfrm>
            <a:off x="6545160" y="2108160"/>
            <a:ext cx="1747440" cy="1168200"/>
          </a:xfrm>
          <a:prstGeom prst="rect">
            <a:avLst/>
          </a:prstGeom>
          <a:ln>
            <a:noFill/>
          </a:ln>
          <a:effectLst>
            <a:outerShdw algn="tl" blurRad="12700" dir="2700000" dist="12700" rotWithShape="0">
              <a:srgbClr val="000000">
                <a:alpha val="10000"/>
              </a:srgbClr>
            </a:outerShdw>
          </a:effectLst>
          <a:scene3d>
            <a:camera prst="orthographicFront"/>
            <a:lightRig dir="t" rig="threePt"/>
          </a:scene3d>
          <a:sp3d>
            <a:bevelT prst="angle" w="19050" h="19050"/>
            <a:bevelB w="12700" h="19050"/>
          </a:sp3d>
        </p:spPr>
      </p:pic>
      <p:sp>
        <p:nvSpPr>
          <p:cNvPr id="248" name="CustomShape 10"/>
          <p:cNvSpPr/>
          <p:nvPr/>
        </p:nvSpPr>
        <p:spPr>
          <a:xfrm>
            <a:off x="5029200" y="3678120"/>
            <a:ext cx="1371240" cy="55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8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rbel"/>
              </a:rPr>
              <a:t>Trading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rbel"/>
              </a:rPr>
              <a:t>Analytics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49" name="Picture 20" descr=""/>
          <p:cNvPicPr/>
          <p:nvPr/>
        </p:nvPicPr>
        <p:blipFill>
          <a:blip r:embed="rId5"/>
          <a:stretch/>
        </p:blipFill>
        <p:spPr>
          <a:xfrm>
            <a:off x="6551640" y="685800"/>
            <a:ext cx="1829880" cy="1236240"/>
          </a:xfrm>
          <a:prstGeom prst="rect">
            <a:avLst/>
          </a:prstGeom>
          <a:ln>
            <a:noFill/>
          </a:ln>
          <a:scene3d>
            <a:camera prst="orthographicFront"/>
            <a:lightRig dir="t" rig="threePt"/>
          </a:scene3d>
          <a:sp3d>
            <a:bevelT prst="angle"/>
          </a:sp3d>
        </p:spPr>
      </p:pic>
      <p:pic>
        <p:nvPicPr>
          <p:cNvPr id="250" name="Picture 20" descr=""/>
          <p:cNvPicPr/>
          <p:nvPr/>
        </p:nvPicPr>
        <p:blipFill>
          <a:blip r:embed="rId6"/>
          <a:stretch/>
        </p:blipFill>
        <p:spPr>
          <a:xfrm>
            <a:off x="6540480" y="3483360"/>
            <a:ext cx="1756440" cy="1164600"/>
          </a:xfrm>
          <a:prstGeom prst="rect">
            <a:avLst/>
          </a:prstGeom>
          <a:ln>
            <a:noFill/>
          </a:ln>
          <a:scene3d>
            <a:camera prst="orthographicFront"/>
            <a:lightRig dir="t" rig="threePt"/>
          </a:scene3d>
          <a:sp3d>
            <a:bevelT prst="angle"/>
          </a:sp3d>
        </p:spPr>
      </p:pic>
      <p:pic>
        <p:nvPicPr>
          <p:cNvPr id="251" name="Picture 21" descr=""/>
          <p:cNvPicPr/>
          <p:nvPr/>
        </p:nvPicPr>
        <p:blipFill>
          <a:blip r:embed="rId7"/>
          <a:stretch/>
        </p:blipFill>
        <p:spPr>
          <a:xfrm>
            <a:off x="1751760" y="4887360"/>
            <a:ext cx="1752840" cy="1132200"/>
          </a:xfrm>
          <a:prstGeom prst="rect">
            <a:avLst/>
          </a:prstGeom>
          <a:ln>
            <a:noFill/>
          </a:ln>
          <a:scene3d>
            <a:camera prst="orthographicFront"/>
            <a:lightRig dir="t" rig="threePt"/>
          </a:scene3d>
          <a:sp3d>
            <a:bevelT prst="angle"/>
          </a:sp3d>
        </p:spPr>
      </p:pic>
      <p:sp>
        <p:nvSpPr>
          <p:cNvPr id="252" name="CustomShape 11"/>
          <p:cNvSpPr/>
          <p:nvPr/>
        </p:nvSpPr>
        <p:spPr>
          <a:xfrm>
            <a:off x="5181480" y="5029200"/>
            <a:ext cx="1294920" cy="55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8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rbel"/>
              </a:rPr>
              <a:t>Search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Corbel"/>
              </a:rPr>
              <a:t>Quality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3" name="CustomShape 12"/>
          <p:cNvSpPr/>
          <p:nvPr/>
        </p:nvSpPr>
        <p:spPr>
          <a:xfrm>
            <a:off x="7107120" y="1533600"/>
            <a:ext cx="1817280" cy="1226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4" name="Picture 29" descr=""/>
          <p:cNvPicPr/>
          <p:nvPr/>
        </p:nvPicPr>
        <p:blipFill>
          <a:blip r:embed="rId8"/>
          <a:stretch/>
        </p:blipFill>
        <p:spPr>
          <a:xfrm>
            <a:off x="6540480" y="4800600"/>
            <a:ext cx="1765080" cy="1227240"/>
          </a:xfrm>
          <a:prstGeom prst="rect">
            <a:avLst/>
          </a:prstGeom>
          <a:ln>
            <a:noFill/>
          </a:ln>
          <a:scene3d>
            <a:camera prst="orthographicFront"/>
            <a:lightRig dir="t" rig="threePt"/>
          </a:scene3d>
          <a:sp3d>
            <a:bevelT prst="angle"/>
          </a:sp3d>
        </p:spPr>
      </p:pic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 u="sng">
                <a:solidFill>
                  <a:srgbClr val="000000"/>
                </a:solidFill>
                <a:uFillTx/>
                <a:latin typeface="Calisto MT"/>
              </a:rPr>
              <a:t>Risks of Big Data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7632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Will be so overwhelmed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Need the right people and solve the right problems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Costs escalate too fast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Isn’t necessary to capture 100%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Many sources of big data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is privacy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self-regulation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Legal regulation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C1FD7C6-DA07-446D-B14A-85668D420FAC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258" name="Picture 2" descr=""/>
          <p:cNvPicPr/>
          <p:nvPr/>
        </p:nvPicPr>
        <p:blipFill>
          <a:blip r:embed="rId1"/>
          <a:stretch/>
        </p:blipFill>
        <p:spPr>
          <a:xfrm>
            <a:off x="5486400" y="2743200"/>
            <a:ext cx="3600000" cy="35859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 u="sng">
                <a:solidFill>
                  <a:srgbClr val="000000"/>
                </a:solidFill>
                <a:uFillTx/>
                <a:latin typeface="Calisto MT"/>
              </a:rPr>
              <a:t>Leading Technology Vendors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457200" y="2103480"/>
            <a:ext cx="449532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i="1" lang="en-US" sz="3200" spc="-1" strike="noStrike" u="sng">
                <a:solidFill>
                  <a:srgbClr val="000000"/>
                </a:solidFill>
                <a:uFillTx/>
                <a:latin typeface="Calibri"/>
              </a:rPr>
              <a:t>Example Vendors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IBM – Netezza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EMC – Greenplum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Oracle – Exadata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479120" y="2134440"/>
            <a:ext cx="4888440" cy="30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IN" sz="3200" spc="-1" strike="noStrike" u="sng">
                <a:solidFill>
                  <a:srgbClr val="000000"/>
                </a:solidFill>
                <a:uFillTx/>
                <a:latin typeface="Calibri"/>
              </a:rPr>
              <a:t>Commonality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MPP architectures</a:t>
            </a:r>
            <a:endParaRPr b="0" lang="en-IN" sz="32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Commodity Hardware</a:t>
            </a:r>
            <a:endParaRPr b="0" lang="en-IN" sz="32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RDBMS based</a:t>
            </a:r>
            <a:endParaRPr b="0" lang="en-IN" sz="32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Full SQL compliance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 u="sng">
                <a:solidFill>
                  <a:srgbClr val="000000"/>
                </a:solidFill>
                <a:uFillTx/>
                <a:latin typeface="Calisto MT"/>
              </a:rPr>
              <a:t>How Big data impacts on IT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Big data is a troublesome force presenting opportunities with challenges to IT organizations.</a:t>
            </a:r>
            <a:r>
              <a:rPr b="0" lang="en-US" sz="3200" spc="-1" strike="noStrike">
                <a:solidFill>
                  <a:srgbClr val="000000"/>
                </a:solidFill>
                <a:latin typeface="Trebuchet MS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By 2015 4.4 million IT jobs in Big Data ; 1.9 million is in US itself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India will require a minimum of 1 lakh data scientists in the next couple of years in addition to data analysts and data managers to support the Big Data space.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 u="sng">
                <a:solidFill>
                  <a:srgbClr val="000000"/>
                </a:solidFill>
                <a:uFillTx/>
                <a:latin typeface="Calisto MT"/>
              </a:rPr>
              <a:t>Potential Value of Big Data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-76320" y="1600200"/>
            <a:ext cx="4800240" cy="5105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$300 billion potential annual value to US health care.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$600 billion potential annual consumer surplus from using personal location data.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60% potential in retailers’ operating margins.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6" name="Picture 2" descr=""/>
          <p:cNvPicPr/>
          <p:nvPr/>
        </p:nvPicPr>
        <p:blipFill>
          <a:blip r:embed="rId1"/>
          <a:stretch/>
        </p:blipFill>
        <p:spPr>
          <a:xfrm>
            <a:off x="4824000" y="1597680"/>
            <a:ext cx="4319640" cy="518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457200" y="763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 u="sng">
                <a:solidFill>
                  <a:srgbClr val="000000"/>
                </a:solidFill>
                <a:uFillTx/>
                <a:latin typeface="Calisto MT"/>
              </a:rPr>
              <a:t>India – Big Data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8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</a:rPr>
              <a:t>Gaining attraction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601"/>
              </a:spcBef>
            </a:pP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</a:rPr>
              <a:t>Huge market opportunities for IT services 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</a:rPr>
              <a:t>    </a:t>
            </a:r>
            <a:r>
              <a:rPr b="0" lang="en-US" sz="3000" spc="-1" strike="noStrike">
                <a:solidFill>
                  <a:srgbClr val="000000"/>
                </a:solidFill>
                <a:latin typeface="Trebuchet MS"/>
              </a:rPr>
              <a:t>(82.9% of revenues) and analytics firms 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</a:rPr>
              <a:t>    </a:t>
            </a:r>
            <a:r>
              <a:rPr b="0" lang="en-US" sz="3000" spc="-1" strike="noStrike">
                <a:solidFill>
                  <a:srgbClr val="000000"/>
                </a:solidFill>
                <a:latin typeface="Trebuchet MS"/>
              </a:rPr>
              <a:t>(17.1 % )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601"/>
              </a:spcBef>
            </a:pP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</a:rPr>
              <a:t>Current market size is $200 million. By 2015 $1 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</a:rPr>
              <a:t>   </a:t>
            </a:r>
            <a:r>
              <a:rPr b="0" lang="en-US" sz="3000" spc="-1" strike="noStrike">
                <a:solidFill>
                  <a:srgbClr val="000000"/>
                </a:solidFill>
                <a:latin typeface="Trebuchet MS"/>
              </a:rPr>
              <a:t>billion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601"/>
              </a:spcBef>
            </a:pP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</a:rPr>
              <a:t>The opportunity for Indian service providers lies 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</a:rPr>
              <a:t>   </a:t>
            </a:r>
            <a:r>
              <a:rPr b="0" lang="en-US" sz="3000" spc="-1" strike="noStrike">
                <a:solidFill>
                  <a:srgbClr val="000000"/>
                </a:solidFill>
                <a:latin typeface="Trebuchet MS"/>
              </a:rPr>
              <a:t>in offering services around Big Data 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</a:rPr>
              <a:t>   </a:t>
            </a:r>
            <a:r>
              <a:rPr b="0" lang="en-US" sz="3000" spc="-1" strike="noStrike">
                <a:solidFill>
                  <a:srgbClr val="000000"/>
                </a:solidFill>
                <a:latin typeface="Trebuchet MS"/>
              </a:rPr>
              <a:t>implementation and analytics for global 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</a:rPr>
              <a:t>   </a:t>
            </a:r>
            <a:r>
              <a:rPr b="0" lang="en-US" sz="3000" spc="-1" strike="noStrike">
                <a:solidFill>
                  <a:srgbClr val="000000"/>
                </a:solidFill>
                <a:latin typeface="Trebuchet MS"/>
              </a:rPr>
              <a:t>multinationals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641"/>
              </a:spcBef>
            </a:pP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641"/>
              </a:spcBef>
            </a:pP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641"/>
              </a:spcBef>
            </a:pP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641"/>
              </a:spcBef>
            </a:pP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641"/>
              </a:spcBef>
            </a:pP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641"/>
              </a:spcBef>
            </a:pP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628560" y="76320"/>
            <a:ext cx="7886520" cy="914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 u="sng">
                <a:solidFill>
                  <a:srgbClr val="000000"/>
                </a:solidFill>
                <a:uFillTx/>
                <a:latin typeface="Calisto MT"/>
              </a:rPr>
              <a:t>Benefits of Big Data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152280" y="1143000"/>
            <a:ext cx="8686440" cy="6885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Real-time big data isn’t just a process for storing petabytes or exabytes of data in a data warehouse, It’s about the ability to make better decisions and take meaningful actions at the right time.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Fast forward to the present and technologies like Hadoop give you the scale and flexibility to store data before you know how you are going to process it.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Technologies such as MapReduce,Hive and Impala enable you to run queries without changing the data structures underneath.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 u="sng">
                <a:solidFill>
                  <a:srgbClr val="000000"/>
                </a:solidFill>
                <a:uFillTx/>
                <a:latin typeface="Calisto MT"/>
              </a:rPr>
              <a:t>Benefits of Big Data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Our newest research finds that organizations are using big data to target customer-centric outcomes, tap into internal data and build a better information ecosystem.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Big Data is already an important part of the $64 billion database and data analytics market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It offers commercial opportunities of a comparable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scale to enterprise software in the late 1980s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And the Internet boom of the 1990s, and the social media explosion of today.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533520" y="0"/>
            <a:ext cx="788652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 u="sng">
                <a:solidFill>
                  <a:srgbClr val="000000"/>
                </a:solidFill>
                <a:uFillTx/>
                <a:latin typeface="Calisto MT"/>
              </a:rPr>
              <a:t>Future  of Big Data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457200" y="914400"/>
            <a:ext cx="8076960" cy="4723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$15 billion on software firms only specializing in data management and analytics.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industry on its own is worth more than $100 billion and growing at almost 10% a year which is roughly twice as fast as the software business as a whole.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February 2012, the open source analyst firm Wikibon released the first market forecast for Big Data , listing $5.1B revenue in 2012 with growth to $53.4B in 2017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McKinsey Global Institute estimates that data volume is growing 40% per year, and will grow 44x between 2009 and 2020.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763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 u="sng">
                <a:solidFill>
                  <a:srgbClr val="000000"/>
                </a:solidFill>
                <a:uFillTx/>
                <a:latin typeface="Calisto MT"/>
              </a:rPr>
              <a:t>Introduction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838080" y="1447920"/>
            <a:ext cx="7675200" cy="5181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Big Data may well be the Next Big Thing in the IT world. 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Big data burst upon the scene in the first decade of the 21st century.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first organizations to embrace it were online and startup firms. Firms like Google, eBay, LinkedIn, and Facebook were built around big data from the beginning.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Like many new information technologies, big data can bring about dramatic cost reductions, substantial improvements in the time required to perform a computing task, or new product and service offerings.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" dur="5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6" dur="500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1" dur="500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6" dur="500"/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838080" y="1371600"/>
            <a:ext cx="7675200" cy="5486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‘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Big Data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’ is similar to ‘small data’, but bigger in size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but having data bigger it requires different approaches: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Techniques, tools and architecture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an aim to solve new problems or old problems in a better way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Big Data generates value from the storage and processing of very large quantities of digital information that cannot be analyzed with traditional computing techniques.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 u="sng">
                <a:solidFill>
                  <a:srgbClr val="000000"/>
                </a:solidFill>
                <a:uFillTx/>
                <a:latin typeface="Calisto MT"/>
              </a:rPr>
              <a:t>What is BIG DATA?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200" y="-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 u="sng">
                <a:solidFill>
                  <a:srgbClr val="000000"/>
                </a:solidFill>
                <a:uFillTx/>
                <a:latin typeface="Calibri"/>
              </a:rPr>
              <a:t>What is BIG DATA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0" y="762120"/>
            <a:ext cx="9143640" cy="3580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Walmart handles more than 1 million customer transactions every hour.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Facebook handles 40 billion photos from its user base.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Decoding the human genome originally took 10years to process; now it can be achieved in one week.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1" name="Picture 2" descr=""/>
          <p:cNvPicPr/>
          <p:nvPr/>
        </p:nvPicPr>
        <p:blipFill>
          <a:blip r:embed="rId1"/>
          <a:stretch/>
        </p:blipFill>
        <p:spPr>
          <a:xfrm>
            <a:off x="228600" y="4114800"/>
            <a:ext cx="8521200" cy="27428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628560" y="380880"/>
            <a:ext cx="7886520" cy="837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 u="sng">
                <a:solidFill>
                  <a:srgbClr val="000000"/>
                </a:solidFill>
                <a:uFillTx/>
                <a:latin typeface="Calibri"/>
              </a:rPr>
              <a:t>Three Characteristics of Big Data V3s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83" name="Group 2"/>
          <p:cNvGrpSpPr/>
          <p:nvPr/>
        </p:nvGrpSpPr>
        <p:grpSpPr>
          <a:xfrm>
            <a:off x="381960" y="1829160"/>
            <a:ext cx="8132040" cy="4266720"/>
            <a:chOff x="381960" y="1829160"/>
            <a:chExt cx="8132040" cy="4266720"/>
          </a:xfrm>
        </p:grpSpPr>
        <p:sp>
          <p:nvSpPr>
            <p:cNvPr id="184" name="CustomShape 3"/>
            <p:cNvSpPr/>
            <p:nvPr/>
          </p:nvSpPr>
          <p:spPr>
            <a:xfrm rot="16200000">
              <a:off x="-460440" y="2671920"/>
              <a:ext cx="4266720" cy="2581200"/>
            </a:xfrm>
            <a:prstGeom prst="flowChartManualOperation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0" rIns="0" tIns="301680" bIns="298440" vert="vert" rot="5400000"/>
            <a:p>
              <a:pPr>
                <a:lnSpc>
                  <a:spcPct val="90000"/>
                </a:lnSpc>
                <a:spcAft>
                  <a:spcPts val="1644"/>
                </a:spcAft>
              </a:pPr>
              <a:r>
                <a:rPr b="0" lang="en-IN" sz="4700" spc="-1" strike="noStrike">
                  <a:solidFill>
                    <a:srgbClr val="ffffff"/>
                  </a:solidFill>
                  <a:latin typeface="Calibri"/>
                </a:rPr>
                <a:t>Volume</a:t>
              </a:r>
              <a:endParaRPr b="0" lang="en-IN" sz="4700" spc="-1" strike="noStrike">
                <a:latin typeface="Arial"/>
              </a:endParaRPr>
            </a:p>
            <a:p>
              <a:pPr lvl="1" marL="285840" indent="-285480">
                <a:lnSpc>
                  <a:spcPct val="90000"/>
                </a:lnSpc>
                <a:spcAft>
                  <a:spcPts val="556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b="0" lang="en-IN" sz="3700" spc="-1" strike="noStrike">
                  <a:solidFill>
                    <a:srgbClr val="ffffff"/>
                  </a:solidFill>
                  <a:latin typeface="Calibri"/>
                </a:rPr>
                <a:t>Data quantity</a:t>
              </a:r>
              <a:endParaRPr b="0" lang="en-IN" sz="37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556"/>
                </a:spcAft>
              </a:pPr>
              <a:endParaRPr b="0" lang="en-IN" sz="3700" spc="-1" strike="noStrike">
                <a:latin typeface="Arial"/>
              </a:endParaRPr>
            </a:p>
          </p:txBody>
        </p:sp>
        <p:sp>
          <p:nvSpPr>
            <p:cNvPr id="185" name="CustomShape 4"/>
            <p:cNvSpPr/>
            <p:nvPr/>
          </p:nvSpPr>
          <p:spPr>
            <a:xfrm rot="16200000">
              <a:off x="2314440" y="2671920"/>
              <a:ext cx="4266720" cy="2581200"/>
            </a:xfrm>
            <a:prstGeom prst="flowChartManualOperation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0" rIns="0" tIns="301680" bIns="298440" vert="vert" rot="5400000"/>
            <a:p>
              <a:pPr>
                <a:lnSpc>
                  <a:spcPct val="90000"/>
                </a:lnSpc>
                <a:spcAft>
                  <a:spcPts val="1644"/>
                </a:spcAft>
              </a:pPr>
              <a:r>
                <a:rPr b="0" lang="en-IN" sz="4700" spc="-1" strike="noStrike">
                  <a:solidFill>
                    <a:srgbClr val="ffffff"/>
                  </a:solidFill>
                  <a:latin typeface="Calibri"/>
                </a:rPr>
                <a:t>Velocity</a:t>
              </a:r>
              <a:endParaRPr b="0" lang="en-IN" sz="4700" spc="-1" strike="noStrike">
                <a:latin typeface="Arial"/>
              </a:endParaRPr>
            </a:p>
            <a:p>
              <a:pPr lvl="1" marL="285840" indent="-285480">
                <a:lnSpc>
                  <a:spcPct val="90000"/>
                </a:lnSpc>
                <a:spcAft>
                  <a:spcPts val="556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b="0" lang="en-IN" sz="3700" spc="-1" strike="noStrike">
                  <a:solidFill>
                    <a:srgbClr val="ffffff"/>
                  </a:solidFill>
                  <a:latin typeface="Calibri"/>
                </a:rPr>
                <a:t>Data Speed</a:t>
              </a:r>
              <a:endParaRPr b="0" lang="en-IN" sz="37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556"/>
                </a:spcAft>
              </a:pPr>
              <a:endParaRPr b="0" lang="en-IN" sz="3700" spc="-1" strike="noStrike">
                <a:latin typeface="Arial"/>
              </a:endParaRPr>
            </a:p>
          </p:txBody>
        </p:sp>
        <p:sp>
          <p:nvSpPr>
            <p:cNvPr id="186" name="CustomShape 5"/>
            <p:cNvSpPr/>
            <p:nvPr/>
          </p:nvSpPr>
          <p:spPr>
            <a:xfrm rot="16200000">
              <a:off x="5090040" y="2671920"/>
              <a:ext cx="4266720" cy="2581200"/>
            </a:xfrm>
            <a:prstGeom prst="flowChartManualOperation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0" rIns="0" tIns="301680" bIns="298440" vert="vert" rot="5400000"/>
            <a:p>
              <a:pPr>
                <a:lnSpc>
                  <a:spcPct val="90000"/>
                </a:lnSpc>
                <a:spcAft>
                  <a:spcPts val="1644"/>
                </a:spcAft>
              </a:pPr>
              <a:r>
                <a:rPr b="0" lang="en-IN" sz="4700" spc="-1" strike="noStrike">
                  <a:solidFill>
                    <a:srgbClr val="ffffff"/>
                  </a:solidFill>
                  <a:latin typeface="Calibri"/>
                </a:rPr>
                <a:t>Variety</a:t>
              </a:r>
              <a:endParaRPr b="0" lang="en-IN" sz="4700" spc="-1" strike="noStrike">
                <a:latin typeface="Arial"/>
              </a:endParaRPr>
            </a:p>
            <a:p>
              <a:pPr lvl="1" marL="285840" indent="-285480">
                <a:lnSpc>
                  <a:spcPct val="90000"/>
                </a:lnSpc>
                <a:spcAft>
                  <a:spcPts val="556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b="0" lang="en-IN" sz="3700" spc="-1" strike="noStrike">
                  <a:solidFill>
                    <a:srgbClr val="ffffff"/>
                  </a:solidFill>
                  <a:latin typeface="Calibri"/>
                </a:rPr>
                <a:t>Data Types</a:t>
              </a:r>
              <a:endParaRPr b="0" lang="en-IN" sz="37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556"/>
                </a:spcAft>
              </a:pPr>
              <a:endParaRPr b="0" lang="en-IN" sz="3700" spc="-1" strike="noStrike">
                <a:latin typeface="Arial"/>
              </a:endParaRPr>
            </a:p>
          </p:txBody>
        </p:sp>
      </p:grpSp>
      <p:grpSp>
        <p:nvGrpSpPr>
          <p:cNvPr id="187" name="Group 6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80880" y="763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 u="sng">
                <a:solidFill>
                  <a:srgbClr val="000000"/>
                </a:solidFill>
                <a:uFillTx/>
                <a:latin typeface="Calibri"/>
              </a:rPr>
              <a:t>1</a:t>
            </a:r>
            <a:r>
              <a:rPr b="1" lang="en-US" sz="4000" spc="-1" strike="noStrike" u="sng" baseline="30000">
                <a:solidFill>
                  <a:srgbClr val="000000"/>
                </a:solidFill>
                <a:uFillTx/>
                <a:latin typeface="Calibri"/>
              </a:rPr>
              <a:t>st</a:t>
            </a:r>
            <a:r>
              <a:rPr b="1" lang="en-US" sz="4000" spc="-1" strike="noStrike" u="sng">
                <a:solidFill>
                  <a:srgbClr val="000000"/>
                </a:solidFill>
                <a:uFillTx/>
                <a:latin typeface="Calibri"/>
              </a:rPr>
              <a:t> Character of Big Data</a:t>
            </a:r>
            <a:br/>
            <a:r>
              <a:rPr b="1" lang="en-US" sz="4000" spc="-1" strike="noStrike" u="sng">
                <a:solidFill>
                  <a:srgbClr val="000000"/>
                </a:solidFill>
                <a:uFillTx/>
                <a:latin typeface="Calibri"/>
              </a:rPr>
              <a:t>Volume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152280" y="1636200"/>
            <a:ext cx="8686440" cy="52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A typical PC might have had 10 gigabytes of storage in 2000.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Today, Facebook ingests 500 terabytes of new data every day.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Boeing 737 will generate 240 terabytes of flight data during a single flight across the US.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The smart phones, the data they create and consume; sensors embedded into everyday objects will soon result in billions of new, constantly-updated data feeds containing environmental, location, and other information, including video. 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763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 u="sng">
                <a:solidFill>
                  <a:srgbClr val="000000"/>
                </a:solidFill>
                <a:uFillTx/>
                <a:latin typeface="Calibri"/>
              </a:rPr>
              <a:t>2nd Character of Big Data</a:t>
            </a:r>
            <a:br/>
            <a:r>
              <a:rPr b="1" lang="en-US" sz="4400" spc="-1" strike="noStrike" u="sng">
                <a:solidFill>
                  <a:srgbClr val="000000"/>
                </a:solidFill>
                <a:uFillTx/>
                <a:latin typeface="Calibri"/>
              </a:rPr>
              <a:t>Velocity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457200" y="1295280"/>
            <a:ext cx="8229240" cy="5333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Clickstreams and ad impressions capture user behavior at millions of events per second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high-frequency stock trading algorithms reflect market changes within microseconds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machine to machine processes exchange data between billions of devices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infrastructure and sensors generate massive log data in real-time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on-line gaming systems support millions of concurrent users, each producing multiple inputs per second.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 u="sng">
                <a:solidFill>
                  <a:srgbClr val="000000"/>
                </a:solidFill>
                <a:uFillTx/>
                <a:latin typeface="Calibri"/>
              </a:rPr>
              <a:t>3rd Character of Big Data</a:t>
            </a:r>
            <a:br/>
            <a:r>
              <a:rPr b="1" lang="en-US" sz="4400" spc="-1" strike="noStrike" u="sng">
                <a:solidFill>
                  <a:srgbClr val="000000"/>
                </a:solidFill>
                <a:uFillTx/>
                <a:latin typeface="Calibri"/>
              </a:rPr>
              <a:t>Variety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57200" y="1447920"/>
            <a:ext cx="8229240" cy="5105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Big Data isn't just numbers, dates, and strings. Big Data is also geospatial data, 3D data, audio and video, and unstructured text, including log files and social media.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Traditional database systems were designed to address smaller volumes of structured data, fewer updates or a predictable, consistent data structure.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Big Data analysis includes different types of data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</TotalTime>
  <Application>LibreOffice/6.0.6.2$Linux_X86_64 LibreOffice_project/00m0$Build-2</Application>
  <Words>1347</Words>
  <Paragraphs>278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2014-02-08T14:13:03Z</dcterms:created>
  <dc:creator>nasrin</dc:creator>
  <dc:description/>
  <dc:language>en-IN</dc:language>
  <cp:lastModifiedBy/>
  <dcterms:modified xsi:type="dcterms:W3CDTF">2018-10-27T18:39:01Z</dcterms:modified>
  <cp:revision>51</cp:revision>
  <dc:subject/>
  <dc:title>BIG  DATA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29</vt:i4>
  </property>
</Properties>
</file>