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2E2BD-5F7B-494C-B0D6-5299BD41E2F8}"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338872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2E2BD-5F7B-494C-B0D6-5299BD41E2F8}"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30226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2E2BD-5F7B-494C-B0D6-5299BD41E2F8}"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288284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2E2BD-5F7B-494C-B0D6-5299BD41E2F8}"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254853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2E2BD-5F7B-494C-B0D6-5299BD41E2F8}"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322427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02E2BD-5F7B-494C-B0D6-5299BD41E2F8}"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117191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02E2BD-5F7B-494C-B0D6-5299BD41E2F8}" type="datetimeFigureOut">
              <a:rPr lang="en-US" smtClean="0"/>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21616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02E2BD-5F7B-494C-B0D6-5299BD41E2F8}" type="datetimeFigureOut">
              <a:rPr lang="en-US" smtClean="0"/>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306866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2E2BD-5F7B-494C-B0D6-5299BD41E2F8}" type="datetimeFigureOut">
              <a:rPr lang="en-US" smtClean="0"/>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392853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2E2BD-5F7B-494C-B0D6-5299BD41E2F8}"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52345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2E2BD-5F7B-494C-B0D6-5299BD41E2F8}"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800CA-F832-44F2-92C5-F392616996C1}" type="slidenum">
              <a:rPr lang="en-US" smtClean="0"/>
              <a:t>‹#›</a:t>
            </a:fld>
            <a:endParaRPr lang="en-US"/>
          </a:p>
        </p:txBody>
      </p:sp>
    </p:spTree>
    <p:extLst>
      <p:ext uri="{BB962C8B-B14F-4D97-AF65-F5344CB8AC3E}">
        <p14:creationId xmlns:p14="http://schemas.microsoft.com/office/powerpoint/2010/main" val="86446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2E2BD-5F7B-494C-B0D6-5299BD41E2F8}" type="datetimeFigureOut">
              <a:rPr lang="en-US" smtClean="0"/>
              <a:t>9/14/2016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800CA-F832-44F2-92C5-F392616996C1}" type="slidenum">
              <a:rPr lang="en-US" smtClean="0"/>
              <a:t>‹#›</a:t>
            </a:fld>
            <a:endParaRPr lang="en-US"/>
          </a:p>
        </p:txBody>
      </p:sp>
    </p:spTree>
    <p:extLst>
      <p:ext uri="{BB962C8B-B14F-4D97-AF65-F5344CB8AC3E}">
        <p14:creationId xmlns:p14="http://schemas.microsoft.com/office/powerpoint/2010/main" val="3697727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 theorem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308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Materialized Views</a:t>
            </a:r>
            <a:endParaRPr lang="en-US" dirty="0"/>
          </a:p>
        </p:txBody>
      </p:sp>
      <p:sp>
        <p:nvSpPr>
          <p:cNvPr id="3" name="Content Placeholder 2"/>
          <p:cNvSpPr>
            <a:spLocks noGrp="1"/>
          </p:cNvSpPr>
          <p:nvPr>
            <p:ph idx="1"/>
          </p:nvPr>
        </p:nvSpPr>
        <p:spPr/>
        <p:txBody>
          <a:bodyPr>
            <a:normAutofit fontScale="92500"/>
          </a:bodyPr>
          <a:lstStyle/>
          <a:p>
            <a:r>
              <a:rPr lang="en-US" dirty="0" smtClean="0"/>
              <a:t>Materialized views are slightly different from normal </a:t>
            </a:r>
            <a:r>
              <a:rPr lang="en-US" dirty="0" err="1" smtClean="0"/>
              <a:t>views.These</a:t>
            </a:r>
            <a:r>
              <a:rPr lang="en-US" dirty="0" smtClean="0"/>
              <a:t> are disk based and update periodically as per the requirements of the query.</a:t>
            </a:r>
          </a:p>
          <a:p>
            <a:r>
              <a:rPr lang="en-US" dirty="0" smtClean="0"/>
              <a:t>This is an advantage because when we query</a:t>
            </a:r>
          </a:p>
          <a:p>
            <a:pPr marL="0" indent="0">
              <a:buNone/>
            </a:pPr>
            <a:r>
              <a:rPr lang="en-US" dirty="0"/>
              <a:t> </a:t>
            </a:r>
            <a:r>
              <a:rPr lang="en-US" dirty="0" smtClean="0"/>
              <a:t>   materialized view, we are basically querying a        table, which can be </a:t>
            </a:r>
            <a:r>
              <a:rPr lang="en-US" dirty="0" err="1" smtClean="0"/>
              <a:t>indexed.Creating</a:t>
            </a:r>
            <a:r>
              <a:rPr lang="en-US" dirty="0" smtClean="0"/>
              <a:t> </a:t>
            </a:r>
            <a:r>
              <a:rPr lang="en-US" dirty="0" err="1" smtClean="0"/>
              <a:t>materialzed</a:t>
            </a:r>
            <a:r>
              <a:rPr lang="en-US" dirty="0" smtClean="0"/>
              <a:t> view  in the form of aggregate table </a:t>
            </a:r>
            <a:r>
              <a:rPr lang="en-US" dirty="0" err="1" smtClean="0"/>
              <a:t>sor</a:t>
            </a:r>
            <a:r>
              <a:rPr lang="en-US" dirty="0" smtClean="0"/>
              <a:t> copies of frequently executed queries can speed up the response time.</a:t>
            </a:r>
          </a:p>
          <a:p>
            <a:pPr marL="0" indent="0">
              <a:buNone/>
            </a:pPr>
            <a:endParaRPr lang="en-US" dirty="0"/>
          </a:p>
        </p:txBody>
      </p:sp>
    </p:spTree>
    <p:extLst>
      <p:ext uri="{BB962C8B-B14F-4D97-AF65-F5344CB8AC3E}">
        <p14:creationId xmlns:p14="http://schemas.microsoft.com/office/powerpoint/2010/main" val="382408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A Disadvantage of a materialized view is that the data obtained from it is updated to the point or date it was last refreshed. Materialized views are mostly used in BI Applications or Big Data, where query response time is a basic need.</a:t>
            </a:r>
            <a:endParaRPr lang="en-US" dirty="0"/>
          </a:p>
        </p:txBody>
      </p:sp>
    </p:spTree>
    <p:extLst>
      <p:ext uri="{BB962C8B-B14F-4D97-AF65-F5344CB8AC3E}">
        <p14:creationId xmlns:p14="http://schemas.microsoft.com/office/powerpoint/2010/main" val="99808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Concept</a:t>
            </a:r>
            <a:endParaRPr lang="en-US" dirty="0"/>
          </a:p>
        </p:txBody>
      </p:sp>
      <p:sp>
        <p:nvSpPr>
          <p:cNvPr id="3" name="Content Placeholder 2"/>
          <p:cNvSpPr>
            <a:spLocks noGrp="1"/>
          </p:cNvSpPr>
          <p:nvPr>
            <p:ph idx="1"/>
          </p:nvPr>
        </p:nvSpPr>
        <p:spPr/>
        <p:txBody>
          <a:bodyPr/>
          <a:lstStyle/>
          <a:p>
            <a:pPr marL="0" indent="0">
              <a:buNone/>
            </a:pPr>
            <a:r>
              <a:rPr lang="en-US" dirty="0" smtClean="0"/>
              <a:t>In case of Distributed databases, three important aspects of CAP theorem are </a:t>
            </a:r>
          </a:p>
          <a:p>
            <a:pPr marL="514350" indent="-514350">
              <a:buAutoNum type="alphaLcParenBoth"/>
            </a:pPr>
            <a:r>
              <a:rPr lang="en-US" dirty="0" smtClean="0"/>
              <a:t>Consistency (C)</a:t>
            </a:r>
          </a:p>
          <a:p>
            <a:pPr marL="514350" indent="-514350">
              <a:buAutoNum type="alphaLcParenBoth"/>
            </a:pPr>
            <a:r>
              <a:rPr lang="en-US" dirty="0" smtClean="0"/>
              <a:t>Availability  (A)</a:t>
            </a:r>
          </a:p>
          <a:p>
            <a:pPr marL="514350" indent="-514350">
              <a:buAutoNum type="alphaLcParenBoth"/>
            </a:pPr>
            <a:r>
              <a:rPr lang="en-US" dirty="0"/>
              <a:t> </a:t>
            </a:r>
            <a:r>
              <a:rPr lang="en-US" dirty="0" smtClean="0"/>
              <a:t>Partition Tolerance (P)</a:t>
            </a:r>
          </a:p>
          <a:p>
            <a:pPr marL="0" indent="0">
              <a:buNone/>
            </a:pPr>
            <a:r>
              <a:rPr lang="en-US" dirty="0" smtClean="0"/>
              <a:t>CAP Theorem states that in any distributed system , we can select only two aspects.</a:t>
            </a:r>
            <a:endParaRPr lang="en-US" dirty="0"/>
          </a:p>
        </p:txBody>
      </p:sp>
    </p:spTree>
    <p:extLst>
      <p:ext uri="{BB962C8B-B14F-4D97-AF65-F5344CB8AC3E}">
        <p14:creationId xmlns:p14="http://schemas.microsoft.com/office/powerpoint/2010/main" val="3582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dirty="0" smtClean="0"/>
              <a:t>Consistency refers to number of nodes that should respond to a read request before it is considered as a successful operation</a:t>
            </a:r>
          </a:p>
          <a:p>
            <a:r>
              <a:rPr lang="en-US" dirty="0" smtClean="0"/>
              <a:t>Availability – Number of nodes that should respond to a write request before it is considered a successful operation</a:t>
            </a:r>
          </a:p>
          <a:p>
            <a:r>
              <a:rPr lang="en-US" dirty="0" smtClean="0"/>
              <a:t>Partition Tolerance – Number of nodes where the data is replicated or copied.</a:t>
            </a:r>
            <a:endParaRPr lang="en-US" dirty="0"/>
          </a:p>
        </p:txBody>
      </p:sp>
    </p:spTree>
    <p:extLst>
      <p:ext uri="{BB962C8B-B14F-4D97-AF65-F5344CB8AC3E}">
        <p14:creationId xmlns:p14="http://schemas.microsoft.com/office/powerpoint/2010/main" val="264477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CA-RDBMS</a:t>
            </a:r>
          </a:p>
          <a:p>
            <a:r>
              <a:rPr lang="en-US" dirty="0" smtClean="0"/>
              <a:t>CP- </a:t>
            </a:r>
            <a:r>
              <a:rPr lang="en-US" dirty="0" err="1" smtClean="0"/>
              <a:t>MongoDB</a:t>
            </a:r>
            <a:r>
              <a:rPr lang="en-US" dirty="0" smtClean="0"/>
              <a:t> , </a:t>
            </a:r>
            <a:r>
              <a:rPr lang="en-US" dirty="0" err="1" smtClean="0"/>
              <a:t>Hbase</a:t>
            </a:r>
            <a:r>
              <a:rPr lang="en-US" dirty="0" smtClean="0"/>
              <a:t> , </a:t>
            </a:r>
            <a:r>
              <a:rPr lang="en-US" dirty="0" err="1" smtClean="0"/>
              <a:t>Redis</a:t>
            </a:r>
            <a:endParaRPr lang="en-US" dirty="0" smtClean="0"/>
          </a:p>
          <a:p>
            <a:r>
              <a:rPr lang="en-US" dirty="0" smtClean="0"/>
              <a:t>AP – Couch DB, Cassandra , </a:t>
            </a:r>
            <a:r>
              <a:rPr lang="en-US" dirty="0" err="1" smtClean="0"/>
              <a:t>DynamoDB</a:t>
            </a:r>
            <a:endParaRPr lang="en-US" dirty="0" smtClean="0"/>
          </a:p>
          <a:p>
            <a:pPr marL="0" indent="0">
              <a:buNone/>
            </a:pPr>
            <a:r>
              <a:rPr lang="en-US" dirty="0" smtClean="0"/>
              <a:t>The </a:t>
            </a:r>
            <a:r>
              <a:rPr lang="en-US" dirty="0" err="1" smtClean="0"/>
              <a:t>NoSQL</a:t>
            </a:r>
            <a:r>
              <a:rPr lang="en-US" dirty="0" smtClean="0"/>
              <a:t> database provides options for Database Developers to fulfill their specific requirements. This however is both good and bad both at the same time.</a:t>
            </a:r>
            <a:endParaRPr lang="en-US" dirty="0"/>
          </a:p>
        </p:txBody>
      </p:sp>
    </p:spTree>
    <p:extLst>
      <p:ext uri="{BB962C8B-B14F-4D97-AF65-F5344CB8AC3E}">
        <p14:creationId xmlns:p14="http://schemas.microsoft.com/office/powerpoint/2010/main" val="342865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Good- Because it can design the system according to the requirements</a:t>
            </a:r>
          </a:p>
          <a:p>
            <a:r>
              <a:rPr lang="en-US" dirty="0" smtClean="0"/>
              <a:t>Bad- Because there are several options available to it and it can make an incorrect choice in designing the system.</a:t>
            </a:r>
          </a:p>
          <a:p>
            <a:r>
              <a:rPr lang="en-US" dirty="0" smtClean="0"/>
              <a:t>Transactions are a major feature of RDBMS ,However, most </a:t>
            </a:r>
            <a:r>
              <a:rPr lang="en-US" dirty="0" err="1" smtClean="0"/>
              <a:t>NoSQL</a:t>
            </a:r>
            <a:r>
              <a:rPr lang="en-US" dirty="0" smtClean="0"/>
              <a:t> databases do not provide transaction support by default, which means the developers have to think of ways of implementing transactions.</a:t>
            </a:r>
            <a:endParaRPr lang="en-US" dirty="0"/>
          </a:p>
        </p:txBody>
      </p:sp>
    </p:spTree>
    <p:extLst>
      <p:ext uri="{BB962C8B-B14F-4D97-AF65-F5344CB8AC3E}">
        <p14:creationId xmlns:p14="http://schemas.microsoft.com/office/powerpoint/2010/main" val="96445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one of the major techniques of data distribution. It is used to distribute various types of data across multiple </a:t>
            </a:r>
            <a:r>
              <a:rPr lang="en-US" dirty="0" err="1" smtClean="0"/>
              <a:t>servers.Therefore</a:t>
            </a:r>
            <a:r>
              <a:rPr lang="en-US" dirty="0" smtClean="0"/>
              <a:t> each server acts as a single source of a subset of </a:t>
            </a:r>
            <a:r>
              <a:rPr lang="en-US" dirty="0" err="1" smtClean="0"/>
              <a:t>data.It</a:t>
            </a:r>
            <a:r>
              <a:rPr lang="en-US" dirty="0" smtClean="0"/>
              <a:t> divides a database into smaller parts called ‘shards’ and replicate those across a number of distributed servers.</a:t>
            </a:r>
          </a:p>
          <a:p>
            <a:r>
              <a:rPr lang="en-US" dirty="0" smtClean="0"/>
              <a:t>The term </a:t>
            </a:r>
            <a:r>
              <a:rPr lang="en-US" dirty="0" err="1" smtClean="0"/>
              <a:t>sharding</a:t>
            </a:r>
            <a:r>
              <a:rPr lang="en-US" dirty="0" smtClean="0"/>
              <a:t> was coined by Google Engineers and gained popularity through their publication of Big Table architecture.</a:t>
            </a:r>
            <a:endParaRPr lang="en-US" dirty="0"/>
          </a:p>
        </p:txBody>
      </p:sp>
    </p:spTree>
    <p:extLst>
      <p:ext uri="{BB962C8B-B14F-4D97-AF65-F5344CB8AC3E}">
        <p14:creationId xmlns:p14="http://schemas.microsoft.com/office/powerpoint/2010/main" val="212591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Database </a:t>
            </a:r>
            <a:r>
              <a:rPr lang="en-US" dirty="0" err="1" smtClean="0"/>
              <a:t>sharding</a:t>
            </a:r>
            <a:r>
              <a:rPr lang="en-US" dirty="0" smtClean="0"/>
              <a:t> has been gaining popularity due to the extensive growth in transactional volume and size of business application </a:t>
            </a:r>
            <a:r>
              <a:rPr lang="en-US" dirty="0" err="1" smtClean="0"/>
              <a:t>databases.It</a:t>
            </a:r>
            <a:r>
              <a:rPr lang="en-US" dirty="0" smtClean="0"/>
              <a:t> is popular among many successful e-service providers, SAAS and social networking websites.</a:t>
            </a:r>
          </a:p>
          <a:p>
            <a:r>
              <a:rPr lang="en-US" dirty="0" smtClean="0"/>
              <a:t>It employs scalable approach for improving the throughput and overall performance of high transaction, large database centric business applications.</a:t>
            </a:r>
            <a:endParaRPr lang="en-US" dirty="0"/>
          </a:p>
        </p:txBody>
      </p:sp>
    </p:spTree>
    <p:extLst>
      <p:ext uri="{BB962C8B-B14F-4D97-AF65-F5344CB8AC3E}">
        <p14:creationId xmlns:p14="http://schemas.microsoft.com/office/powerpoint/2010/main" val="83831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Distribution through Replication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Replication is one of the major techniques of fault </a:t>
            </a:r>
            <a:r>
              <a:rPr lang="en-US" dirty="0" err="1" smtClean="0"/>
              <a:t>tolerance.The</a:t>
            </a:r>
            <a:r>
              <a:rPr lang="en-US" dirty="0" smtClean="0"/>
              <a:t> idea is to copy data across multiple servers so that each bit of data can be found in multiple places. Replication occurs in two forms :</a:t>
            </a:r>
          </a:p>
          <a:p>
            <a:pPr marL="0" indent="0">
              <a:buNone/>
            </a:pPr>
            <a:r>
              <a:rPr lang="en-US" dirty="0" smtClean="0"/>
              <a:t>Master-Slave Replication – which makes one node the authoritative copy that handles writes while slaves, which are synchronized with the master, handle reads.</a:t>
            </a:r>
          </a:p>
          <a:p>
            <a:pPr marL="0" indent="0">
              <a:buNone/>
            </a:pPr>
            <a:endParaRPr lang="en-US" dirty="0"/>
          </a:p>
        </p:txBody>
      </p:sp>
    </p:spTree>
    <p:extLst>
      <p:ext uri="{BB962C8B-B14F-4D97-AF65-F5344CB8AC3E}">
        <p14:creationId xmlns:p14="http://schemas.microsoft.com/office/powerpoint/2010/main" val="2154326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Peer-to-Peer Replication-</a:t>
            </a:r>
          </a:p>
          <a:p>
            <a:pPr marL="0" indent="0">
              <a:buNone/>
            </a:pPr>
            <a:r>
              <a:rPr lang="en-US" dirty="0"/>
              <a:t> </a:t>
            </a:r>
            <a:r>
              <a:rPr lang="en-US" dirty="0" smtClean="0"/>
              <a:t> Which allows writes to any node without requiring authorization. Here, the nodes can coordinate with each other to synchronize their copies </a:t>
            </a:r>
            <a:r>
              <a:rPr lang="en-US" smtClean="0"/>
              <a:t>of data.</a:t>
            </a:r>
            <a:endParaRPr lang="en-US"/>
          </a:p>
        </p:txBody>
      </p:sp>
    </p:spTree>
    <p:extLst>
      <p:ext uri="{BB962C8B-B14F-4D97-AF65-F5344CB8AC3E}">
        <p14:creationId xmlns:p14="http://schemas.microsoft.com/office/powerpoint/2010/main" val="253965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557</Words>
  <Application>Microsoft Office PowerPoint</Application>
  <PresentationFormat>On-screen Show (4:3)</PresentationFormat>
  <Paragraphs>36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 theorem</vt:lpstr>
      <vt:lpstr>Brief Concept</vt:lpstr>
      <vt:lpstr>Contd.</vt:lpstr>
      <vt:lpstr>PowerPoint Presentation</vt:lpstr>
      <vt:lpstr>PowerPoint Presentation</vt:lpstr>
      <vt:lpstr>Sharding</vt:lpstr>
      <vt:lpstr>Contd…</vt:lpstr>
      <vt:lpstr>Data Distribution through Replication</vt:lpstr>
      <vt:lpstr>Contd…</vt:lpstr>
      <vt:lpstr>Materialized Views</vt:lpstr>
      <vt:lpstr>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ims</dc:creator>
  <cp:lastModifiedBy>ims</cp:lastModifiedBy>
  <cp:revision>7</cp:revision>
  <dcterms:created xsi:type="dcterms:W3CDTF">2016-09-14T06:37:56Z</dcterms:created>
  <dcterms:modified xsi:type="dcterms:W3CDTF">2016-09-14T09:02:12Z</dcterms:modified>
</cp:coreProperties>
</file>