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3" r:id="rId13"/>
    <p:sldId id="268" r:id="rId14"/>
    <p:sldId id="269" r:id="rId15"/>
    <p:sldId id="270" r:id="rId16"/>
    <p:sldId id="271" r:id="rId17"/>
    <p:sldId id="272"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C7518B-9249-431A-82BC-CB8579CD8FBE}" type="datetimeFigureOut">
              <a:rPr lang="en-US" smtClean="0"/>
              <a:t>9/3/2016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352338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C7518B-9249-431A-82BC-CB8579CD8FBE}" type="datetimeFigureOut">
              <a:rPr lang="en-US" smtClean="0"/>
              <a:t>9/3/2016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67414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C7518B-9249-431A-82BC-CB8579CD8FBE}" type="datetimeFigureOut">
              <a:rPr lang="en-US" smtClean="0"/>
              <a:t>9/3/2016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419116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C7518B-9249-431A-82BC-CB8579CD8FBE}" type="datetimeFigureOut">
              <a:rPr lang="en-US" smtClean="0"/>
              <a:t>9/3/2016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234177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C7518B-9249-431A-82BC-CB8579CD8FBE}" type="datetimeFigureOut">
              <a:rPr lang="en-US" smtClean="0"/>
              <a:t>9/3/2016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104738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C7518B-9249-431A-82BC-CB8579CD8FBE}" type="datetimeFigureOut">
              <a:rPr lang="en-US" smtClean="0"/>
              <a:t>9/3/2016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421819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C7518B-9249-431A-82BC-CB8579CD8FBE}" type="datetimeFigureOut">
              <a:rPr lang="en-US" smtClean="0"/>
              <a:t>9/3/2016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364672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C7518B-9249-431A-82BC-CB8579CD8FBE}" type="datetimeFigureOut">
              <a:rPr lang="en-US" smtClean="0"/>
              <a:t>9/3/2016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320423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7518B-9249-431A-82BC-CB8579CD8FBE}" type="datetimeFigureOut">
              <a:rPr lang="en-US" smtClean="0"/>
              <a:t>9/3/2016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230922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C7518B-9249-431A-82BC-CB8579CD8FBE}" type="datetimeFigureOut">
              <a:rPr lang="en-US" smtClean="0"/>
              <a:t>9/3/2016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113304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C7518B-9249-431A-82BC-CB8579CD8FBE}" type="datetimeFigureOut">
              <a:rPr lang="en-US" smtClean="0"/>
              <a:t>9/3/2016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658A2-DA50-4785-93C5-5CD2C54F721D}" type="slidenum">
              <a:rPr lang="en-US" smtClean="0"/>
              <a:t>‹#›</a:t>
            </a:fld>
            <a:endParaRPr lang="en-US"/>
          </a:p>
        </p:txBody>
      </p:sp>
    </p:spTree>
    <p:extLst>
      <p:ext uri="{BB962C8B-B14F-4D97-AF65-F5344CB8AC3E}">
        <p14:creationId xmlns:p14="http://schemas.microsoft.com/office/powerpoint/2010/main" val="421810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7518B-9249-431A-82BC-CB8579CD8FBE}" type="datetimeFigureOut">
              <a:rPr lang="en-US" smtClean="0"/>
              <a:t>9/3/2016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658A2-DA50-4785-93C5-5CD2C54F721D}" type="slidenum">
              <a:rPr lang="en-US" smtClean="0"/>
              <a:t>‹#›</a:t>
            </a:fld>
            <a:endParaRPr lang="en-US"/>
          </a:p>
        </p:txBody>
      </p:sp>
    </p:spTree>
    <p:extLst>
      <p:ext uri="{BB962C8B-B14F-4D97-AF65-F5344CB8AC3E}">
        <p14:creationId xmlns:p14="http://schemas.microsoft.com/office/powerpoint/2010/main" val="302934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innocentive.com/" TargetMode="External"/><Relationship Id="rId3" Type="http://schemas.openxmlformats.org/officeDocument/2006/relationships/hyperlink" Target="http://www.sellaband.com/" TargetMode="External"/><Relationship Id="rId7" Type="http://schemas.openxmlformats.org/officeDocument/2006/relationships/hyperlink" Target="http://mystarbucksidea.force.com/ideaHome" TargetMode="External"/><Relationship Id="rId2" Type="http://schemas.openxmlformats.org/officeDocument/2006/relationships/hyperlink" Target="http://www.netflix.com/" TargetMode="External"/><Relationship Id="rId1" Type="http://schemas.openxmlformats.org/officeDocument/2006/relationships/slideLayout" Target="../slideLayouts/slideLayout2.xml"/><Relationship Id="rId6" Type="http://schemas.openxmlformats.org/officeDocument/2006/relationships/hyperlink" Target="http://www.wikipedia.org/" TargetMode="External"/><Relationship Id="rId11" Type="http://schemas.openxmlformats.org/officeDocument/2006/relationships/hyperlink" Target="http://www.businessweek.com/magazine/content/08_03/b4067058332373.htm" TargetMode="External"/><Relationship Id="rId5" Type="http://schemas.openxmlformats.org/officeDocument/2006/relationships/hyperlink" Target="http://www.accenture.com/Global/Research_and_Insights/Outlook/By_Issue/Y2008/captureinnovation.htm" TargetMode="External"/><Relationship Id="rId10" Type="http://schemas.openxmlformats.org/officeDocument/2006/relationships/hyperlink" Target="http://www.intrade.com/" TargetMode="External"/><Relationship Id="rId4" Type="http://schemas.openxmlformats.org/officeDocument/2006/relationships/hyperlink" Target="http://www.threadless.com/" TargetMode="External"/><Relationship Id="rId9" Type="http://schemas.openxmlformats.org/officeDocument/2006/relationships/hyperlink" Target="https://secure3.verticali.net/pg-connection-portal/ctx/noauth/PortalHome.d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salesforce.com/platform/" TargetMode="External"/><Relationship Id="rId3" Type="http://schemas.openxmlformats.org/officeDocument/2006/relationships/hyperlink" Target="http://aws.amazon.com/s3/" TargetMode="External"/><Relationship Id="rId7" Type="http://schemas.openxmlformats.org/officeDocument/2006/relationships/hyperlink" Target="http://www.microsoft.com/windowsazure/" TargetMode="External"/><Relationship Id="rId2" Type="http://schemas.openxmlformats.org/officeDocument/2006/relationships/hyperlink" Target="http://aws.amazon.com/ec2/" TargetMode="External"/><Relationship Id="rId1" Type="http://schemas.openxmlformats.org/officeDocument/2006/relationships/slideLayout" Target="../slideLayouts/slideLayout2.xml"/><Relationship Id="rId6" Type="http://schemas.openxmlformats.org/officeDocument/2006/relationships/hyperlink" Target="http://code.google.com/appengine/" TargetMode="External"/><Relationship Id="rId11" Type="http://schemas.openxmlformats.org/officeDocument/2006/relationships/hyperlink" Target="http://docs.google.com/" TargetMode="External"/><Relationship Id="rId5" Type="http://schemas.openxmlformats.org/officeDocument/2006/relationships/hyperlink" Target="http://www.flexiscale.com/" TargetMode="External"/><Relationship Id="rId10" Type="http://schemas.openxmlformats.org/officeDocument/2006/relationships/hyperlink" Target="http://www.hotmail.com/" TargetMode="External"/><Relationship Id="rId4" Type="http://schemas.openxmlformats.org/officeDocument/2006/relationships/hyperlink" Target="http://www.rackspacecloud.com/cloud_hosting_products/servers" TargetMode="External"/><Relationship Id="rId9" Type="http://schemas.openxmlformats.org/officeDocument/2006/relationships/hyperlink" Target="http://www.gmail.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lstStyle/>
          <a:p>
            <a:r>
              <a:rPr lang="en-US" dirty="0" smtClean="0"/>
              <a:t>IT resources provided as a service</a:t>
            </a:r>
          </a:p>
          <a:p>
            <a:pPr lvl="1"/>
            <a:r>
              <a:rPr lang="en-US" dirty="0" smtClean="0"/>
              <a:t>Compute, storage, databases, queues</a:t>
            </a:r>
          </a:p>
          <a:p>
            <a:r>
              <a:rPr lang="en-US" dirty="0" smtClean="0"/>
              <a:t>Clouds leverage economies of scale of commodity hardware</a:t>
            </a:r>
          </a:p>
          <a:p>
            <a:pPr lvl="1"/>
            <a:r>
              <a:rPr lang="en-US" dirty="0" smtClean="0"/>
              <a:t>Cheap storage, high bandwidth networks &amp; multicore processors </a:t>
            </a:r>
          </a:p>
          <a:p>
            <a:pPr lvl="1"/>
            <a:r>
              <a:rPr lang="en-US" dirty="0" smtClean="0"/>
              <a:t>Geographically distributed data centers</a:t>
            </a:r>
          </a:p>
          <a:p>
            <a:r>
              <a:rPr lang="en-US" dirty="0" smtClean="0"/>
              <a:t>Offerings from Microsoft, Amazon, Google, …</a:t>
            </a:r>
          </a:p>
          <a:p>
            <a:pPr>
              <a:buNone/>
            </a:pPr>
            <a:endParaRPr lang="en-US" dirty="0" smtClean="0"/>
          </a:p>
          <a:p>
            <a:endParaRPr lang="en-US" dirty="0"/>
          </a:p>
        </p:txBody>
      </p:sp>
    </p:spTree>
    <p:extLst>
      <p:ext uri="{BB962C8B-B14F-4D97-AF65-F5344CB8AC3E}">
        <p14:creationId xmlns:p14="http://schemas.microsoft.com/office/powerpoint/2010/main" val="389541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As a Service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Utility computing = Infrastructure as a Service (</a:t>
            </a:r>
            <a:r>
              <a:rPr lang="en-US" dirty="0" err="1" smtClean="0"/>
              <a:t>IaaS</a:t>
            </a:r>
            <a:r>
              <a:rPr lang="en-US" dirty="0" smtClean="0"/>
              <a:t>)</a:t>
            </a:r>
          </a:p>
          <a:p>
            <a:pPr lvl="1"/>
            <a:r>
              <a:rPr lang="en-US" dirty="0" smtClean="0"/>
              <a:t>Why buy machines when you can rent cycles?</a:t>
            </a:r>
          </a:p>
          <a:p>
            <a:pPr lvl="1"/>
            <a:r>
              <a:rPr lang="en-US" dirty="0" smtClean="0"/>
              <a:t>Examples: Amazon’s EC2, Rackspace</a:t>
            </a:r>
          </a:p>
          <a:p>
            <a:r>
              <a:rPr lang="en-US" dirty="0" smtClean="0"/>
              <a:t>Platform as a Service (</a:t>
            </a:r>
            <a:r>
              <a:rPr lang="en-US" dirty="0" err="1" smtClean="0"/>
              <a:t>PaaS</a:t>
            </a:r>
            <a:r>
              <a:rPr lang="en-US" dirty="0" smtClean="0"/>
              <a:t>)</a:t>
            </a:r>
          </a:p>
          <a:p>
            <a:pPr lvl="1"/>
            <a:r>
              <a:rPr lang="en-US" dirty="0" smtClean="0"/>
              <a:t>Give me nice API and take care of the maintenance, upgrades, …</a:t>
            </a:r>
          </a:p>
          <a:p>
            <a:pPr lvl="1"/>
            <a:r>
              <a:rPr lang="en-US" dirty="0" smtClean="0"/>
              <a:t>Example: Google App Engine</a:t>
            </a:r>
          </a:p>
          <a:p>
            <a:r>
              <a:rPr lang="en-US" dirty="0" smtClean="0"/>
              <a:t>Software as a Service (</a:t>
            </a:r>
            <a:r>
              <a:rPr lang="en-US" dirty="0" err="1" smtClean="0"/>
              <a:t>SaaS</a:t>
            </a:r>
            <a:r>
              <a:rPr lang="en-US" dirty="0" smtClean="0"/>
              <a:t>)</a:t>
            </a:r>
          </a:p>
          <a:p>
            <a:pPr lvl="1"/>
            <a:r>
              <a:rPr lang="en-US" dirty="0" smtClean="0"/>
              <a:t>Just run it for me!</a:t>
            </a:r>
          </a:p>
          <a:p>
            <a:pPr lvl="1"/>
            <a:r>
              <a:rPr lang="en-US" dirty="0" smtClean="0"/>
              <a:t>Example: Gmail, </a:t>
            </a:r>
            <a:r>
              <a:rPr lang="en-US" dirty="0" err="1" smtClean="0"/>
              <a:t>Salesforce</a:t>
            </a:r>
            <a:endParaRPr lang="en-US" dirty="0" smtClean="0"/>
          </a:p>
          <a:p>
            <a:endParaRPr lang="en-US" dirty="0"/>
          </a:p>
        </p:txBody>
      </p:sp>
    </p:spTree>
    <p:extLst>
      <p:ext uri="{BB962C8B-B14F-4D97-AF65-F5344CB8AC3E}">
        <p14:creationId xmlns:p14="http://schemas.microsoft.com/office/powerpoint/2010/main" val="259076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t>
            </a:r>
            <a:r>
              <a:rPr lang="en-US" dirty="0" err="1" smtClean="0"/>
              <a:t>vs</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Amazon Elastic Compute Cloud</a:t>
            </a:r>
          </a:p>
          <a:p>
            <a:r>
              <a:rPr lang="en-US" dirty="0" smtClean="0"/>
              <a:t>Google App Engine</a:t>
            </a:r>
          </a:p>
          <a:p>
            <a:r>
              <a:rPr lang="en-US" dirty="0" smtClean="0"/>
              <a:t>Microsoft Azure</a:t>
            </a:r>
          </a:p>
          <a:p>
            <a:r>
              <a:rPr lang="en-US" dirty="0" err="1" smtClean="0"/>
              <a:t>GoGrid</a:t>
            </a:r>
            <a:endParaRPr lang="en-US" dirty="0" smtClean="0"/>
          </a:p>
          <a:p>
            <a:r>
              <a:rPr lang="en-US" dirty="0" err="1" smtClean="0"/>
              <a:t>AppNexus</a:t>
            </a:r>
            <a:endParaRPr lang="en-US" dirty="0" smtClean="0"/>
          </a:p>
          <a:p>
            <a:endParaRPr lang="en-US" dirty="0"/>
          </a:p>
        </p:txBody>
      </p:sp>
    </p:spTree>
    <p:extLst>
      <p:ext uri="{BB962C8B-B14F-4D97-AF65-F5344CB8AC3E}">
        <p14:creationId xmlns:p14="http://schemas.microsoft.com/office/powerpoint/2010/main" val="144303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and Big Data</a:t>
            </a:r>
            <a:endParaRPr lang="en-US" dirty="0"/>
          </a:p>
        </p:txBody>
      </p:sp>
      <p:sp>
        <p:nvSpPr>
          <p:cNvPr id="3" name="Content Placeholder 2"/>
          <p:cNvSpPr>
            <a:spLocks noGrp="1"/>
          </p:cNvSpPr>
          <p:nvPr>
            <p:ph idx="1"/>
          </p:nvPr>
        </p:nvSpPr>
        <p:spPr/>
        <p:txBody>
          <a:bodyPr/>
          <a:lstStyle/>
          <a:p>
            <a:r>
              <a:rPr lang="en-US" dirty="0" smtClean="0"/>
              <a:t>Features of Cloud Computing that can be useful to handle Big Data:</a:t>
            </a:r>
          </a:p>
          <a:p>
            <a:pPr marL="514350" indent="-514350">
              <a:buAutoNum type="arabicPeriod"/>
            </a:pPr>
            <a:r>
              <a:rPr lang="en-US" dirty="0" smtClean="0"/>
              <a:t>On Demand Self Service</a:t>
            </a:r>
          </a:p>
          <a:p>
            <a:pPr marL="514350" indent="-514350">
              <a:buAutoNum type="arabicPeriod"/>
            </a:pPr>
            <a:r>
              <a:rPr lang="en-US" dirty="0" smtClean="0"/>
              <a:t>Broad Network Access</a:t>
            </a:r>
          </a:p>
          <a:p>
            <a:pPr marL="514350" indent="-514350">
              <a:buAutoNum type="arabicPeriod"/>
            </a:pPr>
            <a:r>
              <a:rPr lang="en-US" dirty="0" smtClean="0"/>
              <a:t>Resource Pooling</a:t>
            </a:r>
          </a:p>
          <a:p>
            <a:pPr marL="514350" indent="-514350">
              <a:buAutoNum type="arabicPeriod"/>
            </a:pPr>
            <a:r>
              <a:rPr lang="en-US" dirty="0" smtClean="0"/>
              <a:t>Rapid Elasticity</a:t>
            </a:r>
          </a:p>
          <a:p>
            <a:pPr marL="514350" indent="-514350">
              <a:buAutoNum type="arabicPeriod"/>
            </a:pPr>
            <a:r>
              <a:rPr lang="en-US" dirty="0" smtClean="0"/>
              <a:t>Measured Service</a:t>
            </a:r>
          </a:p>
          <a:p>
            <a:pPr marL="0" indent="0">
              <a:buNone/>
            </a:pPr>
            <a:endParaRPr lang="en-US" dirty="0"/>
          </a:p>
        </p:txBody>
      </p:sp>
    </p:spTree>
    <p:extLst>
      <p:ext uri="{BB962C8B-B14F-4D97-AF65-F5344CB8AC3E}">
        <p14:creationId xmlns:p14="http://schemas.microsoft.com/office/powerpoint/2010/main" val="138166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Crowdsourcing</a:t>
            </a:r>
            <a:endParaRPr lang="en-US" dirty="0"/>
          </a:p>
        </p:txBody>
      </p:sp>
      <p:sp>
        <p:nvSpPr>
          <p:cNvPr id="3" name="Content Placeholder 2"/>
          <p:cNvSpPr>
            <a:spLocks noGrp="1"/>
          </p:cNvSpPr>
          <p:nvPr>
            <p:ph idx="1"/>
          </p:nvPr>
        </p:nvSpPr>
        <p:spPr/>
        <p:txBody>
          <a:bodyPr/>
          <a:lstStyle/>
          <a:p>
            <a:r>
              <a:rPr lang="en-US" dirty="0" smtClean="0"/>
              <a:t>Wisdom of Crowd</a:t>
            </a:r>
          </a:p>
          <a:p>
            <a:pPr marL="0" indent="0">
              <a:buNone/>
            </a:pPr>
            <a:r>
              <a:rPr lang="en-US" dirty="0" smtClean="0"/>
              <a:t>The crowd at a county fair accurately guessed the weight of an ox when their individual guesses were averaged (the average was closer to the ox's true butchered weight than the estimates of most crowd members, and also closer than any of the separate estimates made by cattle experts).</a:t>
            </a:r>
            <a:endParaRPr lang="en-US" baseline="30000" dirty="0" smtClean="0"/>
          </a:p>
          <a:p>
            <a:pPr marL="0" indent="0">
              <a:buNone/>
            </a:pPr>
            <a:endParaRPr lang="en-US" dirty="0"/>
          </a:p>
        </p:txBody>
      </p:sp>
    </p:spTree>
    <p:extLst>
      <p:ext uri="{BB962C8B-B14F-4D97-AF65-F5344CB8AC3E}">
        <p14:creationId xmlns:p14="http://schemas.microsoft.com/office/powerpoint/2010/main" val="151206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Crowdsourcing</a:t>
            </a:r>
            <a:endParaRPr lang="en-US" dirty="0"/>
          </a:p>
        </p:txBody>
      </p:sp>
      <p:sp>
        <p:nvSpPr>
          <p:cNvPr id="3" name="Content Placeholder 2"/>
          <p:cNvSpPr>
            <a:spLocks noGrp="1"/>
          </p:cNvSpPr>
          <p:nvPr>
            <p:ph idx="1"/>
          </p:nvPr>
        </p:nvSpPr>
        <p:spPr/>
        <p:txBody>
          <a:bodyPr>
            <a:normAutofit fontScale="70000" lnSpcReduction="20000"/>
          </a:bodyPr>
          <a:lstStyle/>
          <a:p>
            <a:pPr marL="274320" indent="-274320">
              <a:defRPr/>
            </a:pPr>
            <a:r>
              <a:rPr lang="en-US" dirty="0"/>
              <a:t>Crowdsourcing is an online, distributed problem solving and production model.</a:t>
            </a:r>
          </a:p>
          <a:p>
            <a:pPr marL="274320" indent="-274320">
              <a:defRPr/>
            </a:pPr>
            <a:r>
              <a:rPr lang="en-US" dirty="0"/>
              <a:t>Users--also known as the crowd--typically form into online communities based on the Web site, and the crowd submits solutions to the site or produce its contents. </a:t>
            </a:r>
          </a:p>
          <a:p>
            <a:pPr marL="274320" indent="-274320">
              <a:defRPr/>
            </a:pPr>
            <a:r>
              <a:rPr lang="en-US" dirty="0"/>
              <a:t>The crowd can also sort through the solutions, finding the best ones. </a:t>
            </a:r>
          </a:p>
          <a:p>
            <a:pPr marL="274320" indent="-274320">
              <a:defRPr/>
            </a:pPr>
            <a:r>
              <a:rPr lang="en-US" dirty="0"/>
              <a:t>These best solutions are then owned by the entity that broadcast the problem in the first place--the </a:t>
            </a:r>
            <a:r>
              <a:rPr lang="en-US" dirty="0" err="1"/>
              <a:t>crowdsourcer</a:t>
            </a:r>
            <a:endParaRPr lang="en-US" dirty="0"/>
          </a:p>
          <a:p>
            <a:pPr marL="274320" indent="-274320">
              <a:defRPr/>
            </a:pPr>
            <a:r>
              <a:rPr lang="en-US" dirty="0"/>
              <a:t>The winning individuals in the crowd are sometimes rewarded.</a:t>
            </a:r>
          </a:p>
          <a:p>
            <a:pPr marL="274320" indent="-274320">
              <a:defRPr/>
            </a:pPr>
            <a:r>
              <a:rPr lang="en-US" dirty="0"/>
              <a:t>Many individuals in the crowd participate just for intellectual stimulation or because of emotional ties to product or service</a:t>
            </a:r>
          </a:p>
          <a:p>
            <a:endParaRPr lang="en-US" dirty="0"/>
          </a:p>
        </p:txBody>
      </p:sp>
    </p:spTree>
    <p:extLst>
      <p:ext uri="{BB962C8B-B14F-4D97-AF65-F5344CB8AC3E}">
        <p14:creationId xmlns:p14="http://schemas.microsoft.com/office/powerpoint/2010/main" val="94349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Crowdsourcing</a:t>
            </a:r>
            <a:endParaRPr lang="en-US" dirty="0"/>
          </a:p>
        </p:txBody>
      </p:sp>
      <p:sp>
        <p:nvSpPr>
          <p:cNvPr id="3" name="Content Placeholder 2"/>
          <p:cNvSpPr>
            <a:spLocks noGrp="1"/>
          </p:cNvSpPr>
          <p:nvPr>
            <p:ph idx="1"/>
          </p:nvPr>
        </p:nvSpPr>
        <p:spPr/>
        <p:txBody>
          <a:bodyPr/>
          <a:lstStyle/>
          <a:p>
            <a:r>
              <a:rPr lang="en-US" dirty="0" smtClean="0"/>
              <a:t>Problems can be explored at comparatively little cost. </a:t>
            </a:r>
          </a:p>
          <a:p>
            <a:r>
              <a:rPr lang="en-US" dirty="0" smtClean="0"/>
              <a:t>Payment is by results. </a:t>
            </a:r>
          </a:p>
          <a:p>
            <a:r>
              <a:rPr lang="en-US" dirty="0" smtClean="0"/>
              <a:t>The organization can tap a wider range of talent than might be present in its own organization</a:t>
            </a:r>
          </a:p>
          <a:p>
            <a:r>
              <a:rPr lang="en-US" dirty="0" smtClean="0"/>
              <a:t>Turn customers into designers</a:t>
            </a:r>
          </a:p>
          <a:p>
            <a:r>
              <a:rPr lang="en-US" dirty="0" smtClean="0"/>
              <a:t>Turn customers into marketers</a:t>
            </a:r>
          </a:p>
          <a:p>
            <a:endParaRPr lang="en-US" dirty="0"/>
          </a:p>
        </p:txBody>
      </p:sp>
    </p:spTree>
    <p:extLst>
      <p:ext uri="{BB962C8B-B14F-4D97-AF65-F5344CB8AC3E}">
        <p14:creationId xmlns:p14="http://schemas.microsoft.com/office/powerpoint/2010/main" val="66473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Crowdsourcing</a:t>
            </a:r>
            <a:endParaRPr lang="en-US" dirty="0"/>
          </a:p>
        </p:txBody>
      </p:sp>
      <p:sp>
        <p:nvSpPr>
          <p:cNvPr id="3" name="Content Placeholder 2"/>
          <p:cNvSpPr>
            <a:spLocks noGrp="1"/>
          </p:cNvSpPr>
          <p:nvPr>
            <p:ph idx="1"/>
          </p:nvPr>
        </p:nvSpPr>
        <p:spPr/>
        <p:txBody>
          <a:bodyPr/>
          <a:lstStyle/>
          <a:p>
            <a:r>
              <a:rPr lang="en-US" dirty="0" smtClean="0"/>
              <a:t>Quality</a:t>
            </a:r>
          </a:p>
          <a:p>
            <a:r>
              <a:rPr lang="en-US" dirty="0" smtClean="0"/>
              <a:t>Intellectual property leakage</a:t>
            </a:r>
          </a:p>
          <a:p>
            <a:r>
              <a:rPr lang="en-US" dirty="0" smtClean="0"/>
              <a:t>No time constraint</a:t>
            </a:r>
          </a:p>
          <a:p>
            <a:r>
              <a:rPr lang="en-US" dirty="0" smtClean="0"/>
              <a:t>Not much control over development or ultimate product</a:t>
            </a:r>
          </a:p>
          <a:p>
            <a:r>
              <a:rPr lang="en-US" dirty="0" smtClean="0"/>
              <a:t>Ill-will with own employees</a:t>
            </a:r>
          </a:p>
          <a:p>
            <a:r>
              <a:rPr lang="en-US" dirty="0" smtClean="0"/>
              <a:t>Choosing what to </a:t>
            </a:r>
            <a:r>
              <a:rPr lang="en-US" dirty="0" err="1" smtClean="0"/>
              <a:t>crowdsource</a:t>
            </a:r>
            <a:r>
              <a:rPr lang="en-US" dirty="0" smtClean="0"/>
              <a:t> &amp; what to keep in-house</a:t>
            </a:r>
          </a:p>
          <a:p>
            <a:endParaRPr lang="en-US" dirty="0"/>
          </a:p>
        </p:txBody>
      </p:sp>
    </p:spTree>
    <p:extLst>
      <p:ext uri="{BB962C8B-B14F-4D97-AF65-F5344CB8AC3E}">
        <p14:creationId xmlns:p14="http://schemas.microsoft.com/office/powerpoint/2010/main" val="1477233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Applications</a:t>
            </a:r>
            <a:endParaRPr lang="en-US" dirty="0"/>
          </a:p>
        </p:txBody>
      </p:sp>
      <p:sp>
        <p:nvSpPr>
          <p:cNvPr id="3" name="Content Placeholder 2"/>
          <p:cNvSpPr>
            <a:spLocks noGrp="1"/>
          </p:cNvSpPr>
          <p:nvPr>
            <p:ph idx="1"/>
          </p:nvPr>
        </p:nvSpPr>
        <p:spPr/>
        <p:txBody>
          <a:bodyPr>
            <a:normAutofit fontScale="55000" lnSpcReduction="20000"/>
          </a:bodyPr>
          <a:lstStyle/>
          <a:p>
            <a:pPr marL="274320" indent="-274320">
              <a:buFont typeface="Arial"/>
              <a:buChar char="•"/>
              <a:defRPr/>
            </a:pPr>
            <a:r>
              <a:rPr lang="en-US" dirty="0"/>
              <a:t>Testing &amp; Refining a Product</a:t>
            </a:r>
          </a:p>
          <a:p>
            <a:pPr marL="640080" lvl="1" indent="-274320">
              <a:buFont typeface="Wingdings 2"/>
              <a:buChar char=""/>
              <a:defRPr/>
            </a:pPr>
            <a:r>
              <a:rPr lang="en-US" dirty="0">
                <a:hlinkClick r:id="rId2"/>
              </a:rPr>
              <a:t>Netflix</a:t>
            </a:r>
            <a:endParaRPr lang="en-US" dirty="0"/>
          </a:p>
          <a:p>
            <a:pPr marL="640080" lvl="1" indent="-274320">
              <a:buFont typeface="Wingdings 2"/>
              <a:buChar char=""/>
              <a:defRPr/>
            </a:pPr>
            <a:r>
              <a:rPr lang="en-US" dirty="0" err="1">
                <a:hlinkClick r:id="rId3"/>
              </a:rPr>
              <a:t>SellaBand</a:t>
            </a:r>
            <a:endParaRPr lang="en-US" dirty="0"/>
          </a:p>
          <a:p>
            <a:pPr marL="274320" indent="-274320">
              <a:buFont typeface="Arial"/>
              <a:buChar char="•"/>
              <a:defRPr/>
            </a:pPr>
            <a:r>
              <a:rPr lang="en-US" dirty="0"/>
              <a:t> Market Research</a:t>
            </a:r>
          </a:p>
          <a:p>
            <a:pPr marL="640080" lvl="1" indent="-274320">
              <a:buFont typeface="Wingdings 2"/>
              <a:buChar char=""/>
              <a:defRPr/>
            </a:pPr>
            <a:r>
              <a:rPr lang="en-US" dirty="0" err="1">
                <a:hlinkClick r:id="rId4"/>
              </a:rPr>
              <a:t>Threadless</a:t>
            </a:r>
            <a:endParaRPr lang="en-US" dirty="0"/>
          </a:p>
          <a:p>
            <a:pPr marL="274320" indent="-274320">
              <a:buFont typeface="Wingdings"/>
              <a:buChar char=""/>
              <a:defRPr/>
            </a:pPr>
            <a:r>
              <a:rPr lang="en-US" dirty="0"/>
              <a:t>Knowledge Management</a:t>
            </a:r>
          </a:p>
          <a:p>
            <a:pPr marL="640080" lvl="1" indent="-274320">
              <a:buFont typeface="Arial"/>
              <a:buChar char="•"/>
              <a:defRPr/>
            </a:pPr>
            <a:r>
              <a:rPr lang="en-US" dirty="0">
                <a:hlinkClick r:id="rId5"/>
              </a:rPr>
              <a:t>Accenture</a:t>
            </a:r>
            <a:endParaRPr lang="en-US" dirty="0"/>
          </a:p>
          <a:p>
            <a:pPr marL="640080" lvl="1" indent="-274320">
              <a:buFont typeface="Arial"/>
              <a:buChar char="•"/>
              <a:defRPr/>
            </a:pPr>
            <a:r>
              <a:rPr lang="en-US" dirty="0">
                <a:hlinkClick r:id="rId6"/>
              </a:rPr>
              <a:t>Wikipedia</a:t>
            </a:r>
            <a:endParaRPr lang="en-US" dirty="0"/>
          </a:p>
          <a:p>
            <a:pPr marL="274320" indent="-274320">
              <a:buFont typeface="Arial"/>
              <a:buChar char="•"/>
              <a:defRPr/>
            </a:pPr>
            <a:r>
              <a:rPr lang="en-US" dirty="0"/>
              <a:t> Customer Service</a:t>
            </a:r>
          </a:p>
          <a:p>
            <a:pPr marL="640080" lvl="1" indent="-274320">
              <a:buFont typeface="Arial"/>
              <a:buChar char="•"/>
              <a:defRPr/>
            </a:pPr>
            <a:r>
              <a:rPr lang="en-US" dirty="0">
                <a:hlinkClick r:id="rId7"/>
              </a:rPr>
              <a:t>My Starbucks ideas</a:t>
            </a:r>
            <a:endParaRPr lang="en-US" dirty="0"/>
          </a:p>
          <a:p>
            <a:pPr marL="274320" indent="-274320">
              <a:buFont typeface="Arial"/>
              <a:buChar char="•"/>
              <a:defRPr/>
            </a:pPr>
            <a:r>
              <a:rPr lang="en-US" dirty="0"/>
              <a:t> R &amp; D</a:t>
            </a:r>
          </a:p>
          <a:p>
            <a:pPr marL="640080" lvl="1" indent="-274320">
              <a:buFont typeface="Arial"/>
              <a:buChar char="•"/>
              <a:defRPr/>
            </a:pPr>
            <a:r>
              <a:rPr lang="en-US" dirty="0" err="1">
                <a:hlinkClick r:id="rId8"/>
              </a:rPr>
              <a:t>InnoCentive</a:t>
            </a:r>
            <a:endParaRPr lang="en-US" dirty="0"/>
          </a:p>
          <a:p>
            <a:pPr marL="640080" lvl="1" indent="-274320">
              <a:buFont typeface="Arial"/>
              <a:buChar char="•"/>
              <a:defRPr/>
            </a:pPr>
            <a:r>
              <a:rPr lang="en-US" dirty="0">
                <a:hlinkClick r:id="rId9"/>
              </a:rPr>
              <a:t>P&amp;G Connect &amp; Develop</a:t>
            </a:r>
            <a:endParaRPr lang="en-US" dirty="0"/>
          </a:p>
          <a:p>
            <a:pPr marL="274320" indent="-274320">
              <a:buFont typeface="Arial"/>
              <a:buChar char="•"/>
              <a:defRPr/>
            </a:pPr>
            <a:r>
              <a:rPr lang="en-US" dirty="0"/>
              <a:t>Polling and Voting</a:t>
            </a:r>
          </a:p>
          <a:p>
            <a:pPr marL="640080" lvl="1" indent="-274320">
              <a:buFont typeface="Arial"/>
              <a:buChar char="•"/>
              <a:defRPr/>
            </a:pPr>
            <a:r>
              <a:rPr lang="en-US" dirty="0" err="1">
                <a:hlinkClick r:id="rId10"/>
              </a:rPr>
              <a:t>InTrade</a:t>
            </a:r>
            <a:endParaRPr lang="en-US" dirty="0"/>
          </a:p>
          <a:p>
            <a:pPr marL="640080" lvl="1" indent="-274320">
              <a:buFont typeface="Arial"/>
              <a:buChar char="•"/>
              <a:defRPr/>
            </a:pPr>
            <a:r>
              <a:rPr lang="en-US" dirty="0">
                <a:hlinkClick r:id="rId11"/>
              </a:rPr>
              <a:t>Building a new city</a:t>
            </a:r>
            <a:endParaRPr lang="en-US" dirty="0"/>
          </a:p>
          <a:p>
            <a:endParaRPr lang="en-US" dirty="0"/>
          </a:p>
        </p:txBody>
      </p:sp>
    </p:spTree>
    <p:extLst>
      <p:ext uri="{BB962C8B-B14F-4D97-AF65-F5344CB8AC3E}">
        <p14:creationId xmlns:p14="http://schemas.microsoft.com/office/powerpoint/2010/main" val="156584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Business 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MBI is software that extends desktop Business Intelligence applications so they can be used on a mobile device. MBI Applications optimizes traditional BI Reports so they can be viewed easily on a small screen and is ideal for displaying key performance indicators (KPIs) and alerts on small screens with simple charts, graphs and </a:t>
            </a:r>
            <a:r>
              <a:rPr lang="en-US" dirty="0" err="1" smtClean="0"/>
              <a:t>sparklines</a:t>
            </a:r>
            <a:r>
              <a:rPr lang="en-US" dirty="0" smtClean="0"/>
              <a:t>. It allows data that is captured by the mobile device to be integrated on-the-fly so that reports are currents and mobile workers can make informed decisions in real time.</a:t>
            </a:r>
            <a:endParaRPr lang="en-US" dirty="0"/>
          </a:p>
        </p:txBody>
      </p:sp>
    </p:spTree>
    <p:extLst>
      <p:ext uri="{BB962C8B-B14F-4D97-AF65-F5344CB8AC3E}">
        <p14:creationId xmlns:p14="http://schemas.microsoft.com/office/powerpoint/2010/main" val="93657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Analytics </a:t>
            </a:r>
          </a:p>
          <a:p>
            <a:r>
              <a:rPr lang="en-US" dirty="0"/>
              <a:t>•Exploration and Manipulation </a:t>
            </a:r>
          </a:p>
          <a:p>
            <a:r>
              <a:rPr lang="en-US" dirty="0"/>
              <a:t>•Offline Analysis </a:t>
            </a:r>
          </a:p>
          <a:p>
            <a:r>
              <a:rPr lang="en-US" dirty="0"/>
              <a:t>•Grids and Graphs </a:t>
            </a:r>
          </a:p>
          <a:p>
            <a:r>
              <a:rPr lang="en-US" dirty="0"/>
              <a:t>•Touch-optimized controls </a:t>
            </a:r>
          </a:p>
          <a:p>
            <a:r>
              <a:rPr lang="en-US" dirty="0"/>
              <a:t>•Advanced data visualizations </a:t>
            </a:r>
          </a:p>
          <a:p>
            <a:r>
              <a:rPr lang="en-US" dirty="0"/>
              <a:t>•Interactive OLAP </a:t>
            </a:r>
          </a:p>
          <a:p>
            <a:r>
              <a:rPr lang="en-US" dirty="0"/>
              <a:t>•Data-driven Alerting </a:t>
            </a:r>
          </a:p>
          <a:p>
            <a:r>
              <a:rPr lang="en-US" dirty="0"/>
              <a:t>•User Scale </a:t>
            </a:r>
          </a:p>
          <a:p>
            <a:r>
              <a:rPr lang="en-US" dirty="0"/>
              <a:t>•Data Scale </a:t>
            </a:r>
          </a:p>
          <a:p>
            <a:r>
              <a:rPr lang="en-US" dirty="0"/>
              <a:t>•Performance </a:t>
            </a:r>
          </a:p>
          <a:p>
            <a:endParaRPr lang="en-US" dirty="0"/>
          </a:p>
        </p:txBody>
      </p:sp>
    </p:spTree>
    <p:extLst>
      <p:ext uri="{BB962C8B-B14F-4D97-AF65-F5344CB8AC3E}">
        <p14:creationId xmlns:p14="http://schemas.microsoft.com/office/powerpoint/2010/main" val="251365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7588" y="1600200"/>
            <a:ext cx="580882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40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Cost &amp; management</a:t>
            </a:r>
          </a:p>
          <a:p>
            <a:pPr lvl="1"/>
            <a:r>
              <a:rPr lang="en-US" dirty="0" smtClean="0"/>
              <a:t>Economies of scale, “out-sourced” resource management</a:t>
            </a:r>
          </a:p>
          <a:p>
            <a:r>
              <a:rPr lang="en-US" dirty="0" smtClean="0"/>
              <a:t>Reduced Time to deployment</a:t>
            </a:r>
          </a:p>
          <a:p>
            <a:pPr lvl="1"/>
            <a:r>
              <a:rPr lang="en-US" dirty="0" smtClean="0"/>
              <a:t>Ease of assembly, works “out of the box”</a:t>
            </a:r>
          </a:p>
          <a:p>
            <a:r>
              <a:rPr lang="en-US" dirty="0" smtClean="0"/>
              <a:t>Scaling</a:t>
            </a:r>
          </a:p>
          <a:p>
            <a:pPr lvl="1"/>
            <a:r>
              <a:rPr lang="en-US" dirty="0" smtClean="0"/>
              <a:t>On demand provisioning, co-locate data and compute</a:t>
            </a:r>
          </a:p>
          <a:p>
            <a:r>
              <a:rPr lang="en-US" dirty="0" smtClean="0"/>
              <a:t>Reliability</a:t>
            </a:r>
          </a:p>
          <a:p>
            <a:pPr lvl="1"/>
            <a:r>
              <a:rPr lang="en-US" dirty="0" smtClean="0"/>
              <a:t>Massive, redundant, shared resources</a:t>
            </a:r>
          </a:p>
          <a:p>
            <a:r>
              <a:rPr lang="en-US" dirty="0" smtClean="0"/>
              <a:t>Sustainability</a:t>
            </a:r>
          </a:p>
          <a:p>
            <a:pPr lvl="1"/>
            <a:r>
              <a:rPr lang="en-US" dirty="0" smtClean="0"/>
              <a:t>Hardware not owned</a:t>
            </a:r>
          </a:p>
          <a:p>
            <a:endParaRPr lang="en-US" dirty="0" smtClean="0"/>
          </a:p>
          <a:p>
            <a:endParaRPr lang="en-US" dirty="0" smtClean="0"/>
          </a:p>
          <a:p>
            <a:endParaRPr lang="en-US" dirty="0"/>
          </a:p>
        </p:txBody>
      </p:sp>
    </p:spTree>
    <p:extLst>
      <p:ext uri="{BB962C8B-B14F-4D97-AF65-F5344CB8AC3E}">
        <p14:creationId xmlns:p14="http://schemas.microsoft.com/office/powerpoint/2010/main" val="429220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Cloud Computing</a:t>
            </a:r>
            <a:endParaRPr lang="en-US" dirty="0"/>
          </a:p>
        </p:txBody>
      </p:sp>
      <p:sp>
        <p:nvSpPr>
          <p:cNvPr id="3" name="Content Placeholder 2"/>
          <p:cNvSpPr>
            <a:spLocks noGrp="1"/>
          </p:cNvSpPr>
          <p:nvPr>
            <p:ph idx="1"/>
          </p:nvPr>
        </p:nvSpPr>
        <p:spPr/>
        <p:txBody>
          <a:bodyPr/>
          <a:lstStyle/>
          <a:p>
            <a:r>
              <a:rPr lang="en-US" sz="2400" b="1" dirty="0" smtClean="0"/>
              <a:t>Public Cloud</a:t>
            </a:r>
            <a:r>
              <a:rPr lang="en-US" sz="2400" dirty="0" smtClean="0"/>
              <a:t>: Computing infrastructure is hosted at the vendor’s premises. </a:t>
            </a:r>
          </a:p>
          <a:p>
            <a:r>
              <a:rPr lang="en-US" sz="2400" b="1" dirty="0" smtClean="0"/>
              <a:t>Private Cloud</a:t>
            </a:r>
            <a:r>
              <a:rPr lang="en-US" sz="2400" dirty="0" smtClean="0"/>
              <a:t>: Computing architecture is dedicated to the customer and is not shared with other </a:t>
            </a:r>
            <a:r>
              <a:rPr lang="en-US" sz="2400" dirty="0" err="1" smtClean="0"/>
              <a:t>organisations</a:t>
            </a:r>
            <a:r>
              <a:rPr lang="en-US" sz="2400" dirty="0" smtClean="0"/>
              <a:t>. </a:t>
            </a:r>
          </a:p>
          <a:p>
            <a:r>
              <a:rPr lang="en-US" sz="2400" b="1" dirty="0" smtClean="0"/>
              <a:t>Hybrid Cloud</a:t>
            </a:r>
            <a:r>
              <a:rPr lang="en-US" sz="2400" dirty="0" smtClean="0"/>
              <a:t>: </a:t>
            </a:r>
            <a:r>
              <a:rPr lang="en-US" sz="2400" dirty="0" err="1" smtClean="0"/>
              <a:t>Organisations</a:t>
            </a:r>
            <a:r>
              <a:rPr lang="en-US" sz="2400" dirty="0" smtClean="0"/>
              <a:t> host some critical, secure applications in private clouds. The not so critical applications are hosted in the public cloud</a:t>
            </a:r>
          </a:p>
          <a:p>
            <a:pPr lvl="1"/>
            <a:r>
              <a:rPr lang="en-US" sz="2000" b="1" dirty="0" smtClean="0"/>
              <a:t>Cloud bursting</a:t>
            </a:r>
            <a:r>
              <a:rPr lang="en-US" sz="2000" dirty="0" smtClean="0"/>
              <a:t>: the </a:t>
            </a:r>
            <a:r>
              <a:rPr lang="en-US" sz="2000" dirty="0" err="1" smtClean="0"/>
              <a:t>organisation</a:t>
            </a:r>
            <a:r>
              <a:rPr lang="en-US" sz="2000" dirty="0" smtClean="0"/>
              <a:t> uses its own infrastructure for normal usage, but cloud is used for peak loads.</a:t>
            </a:r>
          </a:p>
          <a:p>
            <a:r>
              <a:rPr lang="en-US" sz="2400" b="1" dirty="0" smtClean="0"/>
              <a:t>Community Cloud</a:t>
            </a:r>
            <a:endParaRPr lang="en-US" sz="2400" dirty="0" smtClean="0"/>
          </a:p>
          <a:p>
            <a:pPr marL="0" indent="0">
              <a:buNone/>
            </a:pPr>
            <a:endParaRPr lang="en-US" dirty="0"/>
          </a:p>
        </p:txBody>
      </p:sp>
    </p:spTree>
    <p:extLst>
      <p:ext uri="{BB962C8B-B14F-4D97-AF65-F5344CB8AC3E}">
        <p14:creationId xmlns:p14="http://schemas.microsoft.com/office/powerpoint/2010/main" val="92367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Cloud Computing based on Service Provided</a:t>
            </a:r>
            <a:endParaRPr lang="en-US" dirty="0"/>
          </a:p>
        </p:txBody>
      </p:sp>
      <p:sp>
        <p:nvSpPr>
          <p:cNvPr id="3" name="Content Placeholder 2"/>
          <p:cNvSpPr>
            <a:spLocks noGrp="1"/>
          </p:cNvSpPr>
          <p:nvPr>
            <p:ph idx="1"/>
          </p:nvPr>
        </p:nvSpPr>
        <p:spPr/>
        <p:txBody>
          <a:bodyPr>
            <a:normAutofit fontScale="55000" lnSpcReduction="20000"/>
          </a:bodyPr>
          <a:lstStyle/>
          <a:p>
            <a:r>
              <a:rPr lang="en-US" sz="3800" dirty="0" smtClean="0"/>
              <a:t>Infrastructure as a service (</a:t>
            </a:r>
            <a:r>
              <a:rPr lang="en-US" sz="3800" dirty="0" err="1" smtClean="0"/>
              <a:t>IaaS</a:t>
            </a:r>
            <a:r>
              <a:rPr lang="en-US" sz="3800" dirty="0" smtClean="0"/>
              <a:t>) </a:t>
            </a:r>
          </a:p>
          <a:p>
            <a:pPr lvl="1"/>
            <a:r>
              <a:rPr lang="en-US" dirty="0" smtClean="0"/>
              <a:t>Offering hardware related services using the principles of cloud computing. These could include storage services (database or disk storage) or virtual servers. </a:t>
            </a:r>
          </a:p>
          <a:p>
            <a:pPr lvl="1"/>
            <a:r>
              <a:rPr lang="en-US" dirty="0" smtClean="0">
                <a:hlinkClick r:id="rId2"/>
              </a:rPr>
              <a:t>Amazon EC2</a:t>
            </a:r>
            <a:r>
              <a:rPr lang="en-US" dirty="0" smtClean="0"/>
              <a:t>, </a:t>
            </a:r>
            <a:r>
              <a:rPr lang="en-US" dirty="0" smtClean="0">
                <a:hlinkClick r:id="rId3"/>
              </a:rPr>
              <a:t>Amazon S3</a:t>
            </a:r>
            <a:r>
              <a:rPr lang="en-US" dirty="0" smtClean="0"/>
              <a:t>, </a:t>
            </a:r>
            <a:r>
              <a:rPr lang="en-US" dirty="0" smtClean="0">
                <a:hlinkClick r:id="rId4"/>
              </a:rPr>
              <a:t>Rackspace Cloud Servers</a:t>
            </a:r>
            <a:r>
              <a:rPr lang="en-US" dirty="0" smtClean="0"/>
              <a:t> and </a:t>
            </a:r>
            <a:r>
              <a:rPr lang="en-US" dirty="0" err="1" smtClean="0">
                <a:hlinkClick r:id="rId5"/>
              </a:rPr>
              <a:t>Flexiscale</a:t>
            </a:r>
            <a:r>
              <a:rPr lang="en-US" dirty="0" smtClean="0"/>
              <a:t>.</a:t>
            </a:r>
          </a:p>
          <a:p>
            <a:r>
              <a:rPr lang="en-US" sz="3800" dirty="0" smtClean="0"/>
              <a:t>Platform as a Service (</a:t>
            </a:r>
            <a:r>
              <a:rPr lang="en-US" sz="3800" dirty="0" err="1" smtClean="0"/>
              <a:t>PaaS</a:t>
            </a:r>
            <a:r>
              <a:rPr lang="en-US" sz="3800" dirty="0" smtClean="0"/>
              <a:t>) </a:t>
            </a:r>
          </a:p>
          <a:p>
            <a:pPr lvl="1"/>
            <a:r>
              <a:rPr lang="en-US" sz="3200" dirty="0" smtClean="0"/>
              <a:t>Offering a development platform on the cloud. </a:t>
            </a:r>
          </a:p>
          <a:p>
            <a:pPr lvl="1"/>
            <a:r>
              <a:rPr lang="en-US" sz="3200" dirty="0" smtClean="0">
                <a:hlinkClick r:id="rId6"/>
              </a:rPr>
              <a:t>Google’s Application Engine</a:t>
            </a:r>
            <a:r>
              <a:rPr lang="en-US" sz="3200" dirty="0" smtClean="0"/>
              <a:t>, </a:t>
            </a:r>
            <a:r>
              <a:rPr lang="en-US" sz="3200" dirty="0" err="1" smtClean="0">
                <a:hlinkClick r:id="rId7"/>
              </a:rPr>
              <a:t>Microsofts</a:t>
            </a:r>
            <a:r>
              <a:rPr lang="en-US" sz="3200" dirty="0" smtClean="0">
                <a:hlinkClick r:id="rId7"/>
              </a:rPr>
              <a:t> Azure</a:t>
            </a:r>
            <a:r>
              <a:rPr lang="en-US" sz="3200" dirty="0" smtClean="0"/>
              <a:t>, </a:t>
            </a:r>
            <a:r>
              <a:rPr lang="en-US" sz="3200" dirty="0" err="1" smtClean="0"/>
              <a:t>Salesforce.com’s</a:t>
            </a:r>
            <a:r>
              <a:rPr lang="en-US" sz="3200" dirty="0" smtClean="0"/>
              <a:t> </a:t>
            </a:r>
            <a:r>
              <a:rPr lang="en-US" sz="3200" dirty="0" smtClean="0">
                <a:hlinkClick r:id="rId8"/>
              </a:rPr>
              <a:t>force.com</a:t>
            </a:r>
            <a:r>
              <a:rPr lang="en-US" sz="3200" dirty="0" smtClean="0"/>
              <a:t> .</a:t>
            </a:r>
            <a:endParaRPr lang="en-US" dirty="0" smtClean="0"/>
          </a:p>
          <a:p>
            <a:r>
              <a:rPr lang="en-US" sz="3800" dirty="0" smtClean="0"/>
              <a:t>Software as a service (</a:t>
            </a:r>
            <a:r>
              <a:rPr lang="en-US" sz="3800" dirty="0" err="1" smtClean="0"/>
              <a:t>SaaS</a:t>
            </a:r>
            <a:r>
              <a:rPr lang="en-US" dirty="0" smtClean="0"/>
              <a:t>) </a:t>
            </a:r>
          </a:p>
          <a:p>
            <a:pPr lvl="1"/>
            <a:r>
              <a:rPr lang="en-US" sz="3200" dirty="0" smtClean="0"/>
              <a:t>Including a complete software offering on the cloud. Users can access a software application hosted by the cloud vendor on pay-per-use basis. This is a well-established sector. </a:t>
            </a:r>
          </a:p>
          <a:p>
            <a:pPr lvl="1"/>
            <a:r>
              <a:rPr lang="en-US" sz="3200" dirty="0" err="1" smtClean="0"/>
              <a:t>Salesforce.coms</a:t>
            </a:r>
            <a:r>
              <a:rPr lang="en-US" sz="3200" dirty="0" smtClean="0"/>
              <a:t>’ offering in the online Customer Relationship Management (CRM) space, </a:t>
            </a:r>
            <a:r>
              <a:rPr lang="en-US" sz="3200" dirty="0" err="1" smtClean="0"/>
              <a:t>Googles</a:t>
            </a:r>
            <a:r>
              <a:rPr lang="en-US" sz="3200" dirty="0" smtClean="0"/>
              <a:t> </a:t>
            </a:r>
            <a:r>
              <a:rPr lang="en-US" sz="3200" dirty="0" err="1" smtClean="0">
                <a:hlinkClick r:id="rId9"/>
              </a:rPr>
              <a:t>gmail</a:t>
            </a:r>
            <a:r>
              <a:rPr lang="en-US" sz="3200" dirty="0" smtClean="0"/>
              <a:t> and </a:t>
            </a:r>
            <a:r>
              <a:rPr lang="en-US" sz="3200" dirty="0" err="1" smtClean="0"/>
              <a:t>Microsofts</a:t>
            </a:r>
            <a:r>
              <a:rPr lang="en-US" sz="3200" dirty="0" smtClean="0"/>
              <a:t> </a:t>
            </a:r>
            <a:r>
              <a:rPr lang="en-US" sz="3200" dirty="0" err="1" smtClean="0">
                <a:hlinkClick r:id="rId10"/>
              </a:rPr>
              <a:t>hotmail</a:t>
            </a:r>
            <a:r>
              <a:rPr lang="en-US" sz="3200" dirty="0" smtClean="0"/>
              <a:t>, </a:t>
            </a:r>
            <a:r>
              <a:rPr lang="en-US" sz="3200" dirty="0" smtClean="0">
                <a:hlinkClick r:id="rId11"/>
              </a:rPr>
              <a:t>Google docs</a:t>
            </a:r>
            <a:r>
              <a:rPr lang="en-US" sz="3200" dirty="0" smtClean="0"/>
              <a:t>. </a:t>
            </a:r>
          </a:p>
          <a:p>
            <a:endParaRPr lang="en-US" dirty="0"/>
          </a:p>
        </p:txBody>
      </p:sp>
    </p:spTree>
    <p:extLst>
      <p:ext uri="{BB962C8B-B14F-4D97-AF65-F5344CB8AC3E}">
        <p14:creationId xmlns:p14="http://schemas.microsoft.com/office/powerpoint/2010/main" val="200687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750" y="1710531"/>
            <a:ext cx="5524500" cy="4305300"/>
          </a:xfrm>
        </p:spPr>
      </p:pic>
    </p:spTree>
    <p:extLst>
      <p:ext uri="{BB962C8B-B14F-4D97-AF65-F5344CB8AC3E}">
        <p14:creationId xmlns:p14="http://schemas.microsoft.com/office/powerpoint/2010/main" val="329093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Refined Categorization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Storage-as-a-service</a:t>
            </a:r>
          </a:p>
          <a:p>
            <a:r>
              <a:rPr lang="en-US" dirty="0" smtClean="0"/>
              <a:t>Database-as-a-service</a:t>
            </a:r>
          </a:p>
          <a:p>
            <a:r>
              <a:rPr lang="en-US" dirty="0" smtClean="0"/>
              <a:t>Information-as-a-service</a:t>
            </a:r>
          </a:p>
          <a:p>
            <a:r>
              <a:rPr lang="en-US" dirty="0" smtClean="0"/>
              <a:t>Process-as-a-service</a:t>
            </a:r>
          </a:p>
          <a:p>
            <a:r>
              <a:rPr lang="en-US" dirty="0" smtClean="0"/>
              <a:t>Application-as-a-service</a:t>
            </a:r>
          </a:p>
          <a:p>
            <a:r>
              <a:rPr lang="en-US" dirty="0" smtClean="0"/>
              <a:t>Platform-as-a-service</a:t>
            </a:r>
          </a:p>
          <a:p>
            <a:r>
              <a:rPr lang="en-US" dirty="0" smtClean="0"/>
              <a:t>Integration-as-a-service</a:t>
            </a:r>
          </a:p>
          <a:p>
            <a:r>
              <a:rPr lang="en-US" dirty="0" smtClean="0"/>
              <a:t>Security-as-a-service</a:t>
            </a:r>
          </a:p>
          <a:p>
            <a:r>
              <a:rPr lang="en-US" dirty="0" smtClean="0"/>
              <a:t>Management/</a:t>
            </a:r>
          </a:p>
          <a:p>
            <a:pPr marL="0" indent="0">
              <a:buNone/>
            </a:pPr>
            <a:r>
              <a:rPr lang="en-US" dirty="0" smtClean="0"/>
              <a:t>     Governance-as-a-service</a:t>
            </a:r>
          </a:p>
          <a:p>
            <a:r>
              <a:rPr lang="en-US" dirty="0" smtClean="0"/>
              <a:t>Testing-as-a-service</a:t>
            </a:r>
          </a:p>
          <a:p>
            <a:r>
              <a:rPr lang="en-US" dirty="0" smtClean="0"/>
              <a:t>Infrastructure-as-a-service</a:t>
            </a:r>
          </a:p>
          <a:p>
            <a:endParaRPr lang="en-US" dirty="0"/>
          </a:p>
        </p:txBody>
      </p:sp>
    </p:spTree>
    <p:extLst>
      <p:ext uri="{BB962C8B-B14F-4D97-AF65-F5344CB8AC3E}">
        <p14:creationId xmlns:p14="http://schemas.microsoft.com/office/powerpoint/2010/main" val="316914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Ingredients in Cloud Computing</a:t>
            </a:r>
            <a:endParaRPr lang="en-US" dirty="0"/>
          </a:p>
        </p:txBody>
      </p:sp>
      <p:sp>
        <p:nvSpPr>
          <p:cNvPr id="3" name="Content Placeholder 2"/>
          <p:cNvSpPr>
            <a:spLocks noGrp="1"/>
          </p:cNvSpPr>
          <p:nvPr>
            <p:ph idx="1"/>
          </p:nvPr>
        </p:nvSpPr>
        <p:spPr/>
        <p:txBody>
          <a:bodyPr/>
          <a:lstStyle/>
          <a:p>
            <a:r>
              <a:rPr lang="en-US" dirty="0" smtClean="0"/>
              <a:t>Service-Oriented Architecture  (SOA)</a:t>
            </a:r>
          </a:p>
          <a:p>
            <a:r>
              <a:rPr lang="en-US" dirty="0" smtClean="0"/>
              <a:t>Utility Computing (on demand)</a:t>
            </a:r>
          </a:p>
          <a:p>
            <a:r>
              <a:rPr lang="en-US" dirty="0" smtClean="0"/>
              <a:t>Virtualization (P2P Network)</a:t>
            </a:r>
          </a:p>
          <a:p>
            <a:r>
              <a:rPr lang="en-US" dirty="0" smtClean="0"/>
              <a:t>SAAS (Software As A Service)</a:t>
            </a:r>
          </a:p>
          <a:p>
            <a:r>
              <a:rPr lang="en-US" dirty="0" smtClean="0"/>
              <a:t>PAAS (Platform AS A Service)</a:t>
            </a:r>
          </a:p>
          <a:p>
            <a:r>
              <a:rPr lang="en-US" dirty="0" smtClean="0"/>
              <a:t>IAAS (Infrastructure AS A </a:t>
            </a:r>
            <a:r>
              <a:rPr lang="en-US" dirty="0" err="1" smtClean="0"/>
              <a:t>Servie</a:t>
            </a:r>
            <a:r>
              <a:rPr lang="en-US" dirty="0" smtClean="0"/>
              <a:t>)</a:t>
            </a:r>
          </a:p>
          <a:p>
            <a:r>
              <a:rPr lang="en-US" dirty="0" smtClean="0"/>
              <a:t>Web Services in Cloud</a:t>
            </a:r>
          </a:p>
          <a:p>
            <a:endParaRPr lang="en-US" dirty="0"/>
          </a:p>
        </p:txBody>
      </p:sp>
    </p:spTree>
    <p:extLst>
      <p:ext uri="{BB962C8B-B14F-4D97-AF65-F5344CB8AC3E}">
        <p14:creationId xmlns:p14="http://schemas.microsoft.com/office/powerpoint/2010/main" val="409409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Technology-Virtualization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22"/>
          <p:cNvGrpSpPr>
            <a:grpSpLocks/>
          </p:cNvGrpSpPr>
          <p:nvPr/>
        </p:nvGrpSpPr>
        <p:grpSpPr bwMode="auto">
          <a:xfrm>
            <a:off x="990600" y="2819400"/>
            <a:ext cx="2895600" cy="2000250"/>
            <a:chOff x="2057400" y="2209800"/>
            <a:chExt cx="2895600" cy="2000310"/>
          </a:xfrm>
        </p:grpSpPr>
        <p:sp>
          <p:nvSpPr>
            <p:cNvPr id="5" name="Rounded Rectangle 5"/>
            <p:cNvSpPr>
              <a:spLocks noChangeArrowheads="1"/>
            </p:cNvSpPr>
            <p:nvPr/>
          </p:nvSpPr>
          <p:spPr bwMode="auto">
            <a:xfrm>
              <a:off x="2057400" y="3276600"/>
              <a:ext cx="2895600" cy="457200"/>
            </a:xfrm>
            <a:prstGeom prst="roundRect">
              <a:avLst>
                <a:gd name="adj" fmla="val 1666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dirty="0">
                  <a:solidFill>
                    <a:schemeClr val="bg2"/>
                  </a:solidFill>
                </a:rPr>
                <a:t>Hardware</a:t>
              </a:r>
            </a:p>
          </p:txBody>
        </p:sp>
        <p:sp>
          <p:nvSpPr>
            <p:cNvPr id="6" name="Rounded Rectangle 6"/>
            <p:cNvSpPr>
              <a:spLocks noChangeArrowheads="1"/>
            </p:cNvSpPr>
            <p:nvPr/>
          </p:nvSpPr>
          <p:spPr bwMode="auto">
            <a:xfrm>
              <a:off x="2057400" y="2743200"/>
              <a:ext cx="2895600" cy="457200"/>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dirty="0">
                  <a:solidFill>
                    <a:schemeClr val="bg2"/>
                  </a:solidFill>
                </a:rPr>
                <a:t>Operating System</a:t>
              </a:r>
            </a:p>
          </p:txBody>
        </p:sp>
        <p:sp>
          <p:nvSpPr>
            <p:cNvPr id="7" name="Rounded Rectangle 7"/>
            <p:cNvSpPr>
              <a:spLocks noChangeArrowheads="1"/>
            </p:cNvSpPr>
            <p:nvPr/>
          </p:nvSpPr>
          <p:spPr bwMode="auto">
            <a:xfrm>
              <a:off x="2057400" y="2209800"/>
              <a:ext cx="914400" cy="4572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bg2"/>
                  </a:solidFill>
                </a:rPr>
                <a:t>App</a:t>
              </a:r>
            </a:p>
          </p:txBody>
        </p:sp>
        <p:sp>
          <p:nvSpPr>
            <p:cNvPr id="8" name="Rounded Rectangle 9"/>
            <p:cNvSpPr>
              <a:spLocks noChangeArrowheads="1"/>
            </p:cNvSpPr>
            <p:nvPr/>
          </p:nvSpPr>
          <p:spPr bwMode="auto">
            <a:xfrm>
              <a:off x="3048000" y="2209800"/>
              <a:ext cx="914400" cy="4572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bg2"/>
                  </a:solidFill>
                </a:rPr>
                <a:t>App</a:t>
              </a:r>
            </a:p>
          </p:txBody>
        </p:sp>
        <p:sp>
          <p:nvSpPr>
            <p:cNvPr id="9" name="Rounded Rectangle 11"/>
            <p:cNvSpPr>
              <a:spLocks noChangeArrowheads="1"/>
            </p:cNvSpPr>
            <p:nvPr/>
          </p:nvSpPr>
          <p:spPr bwMode="auto">
            <a:xfrm>
              <a:off x="4038600" y="2209800"/>
              <a:ext cx="914400" cy="4572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bg2"/>
                  </a:solidFill>
                </a:rPr>
                <a:t>App</a:t>
              </a:r>
            </a:p>
          </p:txBody>
        </p:sp>
        <p:sp>
          <p:nvSpPr>
            <p:cNvPr id="10" name="TextBox 20"/>
            <p:cNvSpPr txBox="1">
              <a:spLocks noChangeArrowheads="1"/>
            </p:cNvSpPr>
            <p:nvPr/>
          </p:nvSpPr>
          <p:spPr bwMode="auto">
            <a:xfrm>
              <a:off x="2439584" y="3810000"/>
              <a:ext cx="2235164" cy="400110"/>
            </a:xfrm>
            <a:prstGeom prst="rect">
              <a:avLst/>
            </a:prstGeom>
            <a:noFill/>
            <a:ln w="9525">
              <a:noFill/>
              <a:miter lim="800000"/>
              <a:headEnd/>
              <a:tailEnd/>
            </a:ln>
          </p:spPr>
          <p:txBody>
            <a:bodyPr wrap="none">
              <a:spAutoFit/>
            </a:bodyPr>
            <a:lstStyle/>
            <a:p>
              <a:r>
                <a:rPr lang="en-US" sz="2000" dirty="0">
                  <a:solidFill>
                    <a:schemeClr val="bg1"/>
                  </a:solidFill>
                </a:rPr>
                <a:t>Traditional Stack</a:t>
              </a:r>
            </a:p>
          </p:txBody>
        </p:sp>
      </p:grpSp>
      <p:grpSp>
        <p:nvGrpSpPr>
          <p:cNvPr id="11" name="Group 23"/>
          <p:cNvGrpSpPr>
            <a:grpSpLocks/>
          </p:cNvGrpSpPr>
          <p:nvPr/>
        </p:nvGrpSpPr>
        <p:grpSpPr bwMode="auto">
          <a:xfrm>
            <a:off x="5029200" y="2286000"/>
            <a:ext cx="2895600" cy="2533650"/>
            <a:chOff x="5638800" y="1676400"/>
            <a:chExt cx="2895600" cy="2533710"/>
          </a:xfrm>
        </p:grpSpPr>
        <p:sp>
          <p:nvSpPr>
            <p:cNvPr id="12" name="Rounded Rectangle 12"/>
            <p:cNvSpPr>
              <a:spLocks noChangeArrowheads="1"/>
            </p:cNvSpPr>
            <p:nvPr/>
          </p:nvSpPr>
          <p:spPr bwMode="auto">
            <a:xfrm>
              <a:off x="5638800" y="3276600"/>
              <a:ext cx="2895600" cy="457200"/>
            </a:xfrm>
            <a:prstGeom prst="roundRect">
              <a:avLst>
                <a:gd name="adj" fmla="val 1666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a:solidFill>
                    <a:schemeClr val="bg2"/>
                  </a:solidFill>
                </a:rPr>
                <a:t>Hardware</a:t>
              </a:r>
            </a:p>
          </p:txBody>
        </p:sp>
        <p:sp>
          <p:nvSpPr>
            <p:cNvPr id="13" name="Rounded Rectangle 13"/>
            <p:cNvSpPr>
              <a:spLocks noChangeArrowheads="1"/>
            </p:cNvSpPr>
            <p:nvPr/>
          </p:nvSpPr>
          <p:spPr bwMode="auto">
            <a:xfrm>
              <a:off x="5638800" y="2209800"/>
              <a:ext cx="914400" cy="457200"/>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a:solidFill>
                    <a:schemeClr val="bg2"/>
                  </a:solidFill>
                </a:rPr>
                <a:t>OS</a:t>
              </a:r>
            </a:p>
          </p:txBody>
        </p:sp>
        <p:sp>
          <p:nvSpPr>
            <p:cNvPr id="14" name="Rounded Rectangle 14"/>
            <p:cNvSpPr>
              <a:spLocks noChangeArrowheads="1"/>
            </p:cNvSpPr>
            <p:nvPr/>
          </p:nvSpPr>
          <p:spPr bwMode="auto">
            <a:xfrm>
              <a:off x="5638800" y="1676400"/>
              <a:ext cx="914400" cy="4572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bg2"/>
                  </a:solidFill>
                </a:rPr>
                <a:t>App</a:t>
              </a:r>
            </a:p>
          </p:txBody>
        </p:sp>
        <p:sp>
          <p:nvSpPr>
            <p:cNvPr id="15" name="Rounded Rectangle 15"/>
            <p:cNvSpPr>
              <a:spLocks noChangeArrowheads="1"/>
            </p:cNvSpPr>
            <p:nvPr/>
          </p:nvSpPr>
          <p:spPr bwMode="auto">
            <a:xfrm>
              <a:off x="6629400" y="1676400"/>
              <a:ext cx="914400" cy="4572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bg2"/>
                  </a:solidFill>
                </a:rPr>
                <a:t>App</a:t>
              </a:r>
            </a:p>
          </p:txBody>
        </p:sp>
        <p:sp>
          <p:nvSpPr>
            <p:cNvPr id="16" name="Rounded Rectangle 16"/>
            <p:cNvSpPr>
              <a:spLocks noChangeArrowheads="1"/>
            </p:cNvSpPr>
            <p:nvPr/>
          </p:nvSpPr>
          <p:spPr bwMode="auto">
            <a:xfrm>
              <a:off x="7620000" y="1676400"/>
              <a:ext cx="914400" cy="4572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bg2"/>
                  </a:solidFill>
                </a:rPr>
                <a:t>App</a:t>
              </a:r>
            </a:p>
          </p:txBody>
        </p:sp>
        <p:sp>
          <p:nvSpPr>
            <p:cNvPr id="17" name="Rounded Rectangle 17"/>
            <p:cNvSpPr>
              <a:spLocks noChangeArrowheads="1"/>
            </p:cNvSpPr>
            <p:nvPr/>
          </p:nvSpPr>
          <p:spPr bwMode="auto">
            <a:xfrm>
              <a:off x="5638800" y="2743200"/>
              <a:ext cx="2895600" cy="457200"/>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r>
                <a:rPr lang="en-US" dirty="0">
                  <a:solidFill>
                    <a:schemeClr val="bg2"/>
                  </a:solidFill>
                </a:rPr>
                <a:t>Hypervisor</a:t>
              </a:r>
            </a:p>
          </p:txBody>
        </p:sp>
        <p:sp>
          <p:nvSpPr>
            <p:cNvPr id="18" name="Rounded Rectangle 18"/>
            <p:cNvSpPr>
              <a:spLocks noChangeArrowheads="1"/>
            </p:cNvSpPr>
            <p:nvPr/>
          </p:nvSpPr>
          <p:spPr bwMode="auto">
            <a:xfrm>
              <a:off x="6629400" y="2209800"/>
              <a:ext cx="914400" cy="457200"/>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a:solidFill>
                    <a:schemeClr val="bg2"/>
                  </a:solidFill>
                </a:rPr>
                <a:t>OS</a:t>
              </a:r>
            </a:p>
          </p:txBody>
        </p:sp>
        <p:sp>
          <p:nvSpPr>
            <p:cNvPr id="19" name="Rounded Rectangle 19"/>
            <p:cNvSpPr>
              <a:spLocks noChangeArrowheads="1"/>
            </p:cNvSpPr>
            <p:nvPr/>
          </p:nvSpPr>
          <p:spPr bwMode="auto">
            <a:xfrm>
              <a:off x="7620000" y="2209800"/>
              <a:ext cx="914400" cy="457200"/>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a:solidFill>
                    <a:schemeClr val="bg2"/>
                  </a:solidFill>
                </a:rPr>
                <a:t>OS</a:t>
              </a:r>
            </a:p>
          </p:txBody>
        </p:sp>
        <p:sp>
          <p:nvSpPr>
            <p:cNvPr id="20" name="TextBox 21"/>
            <p:cNvSpPr txBox="1">
              <a:spLocks noChangeArrowheads="1"/>
            </p:cNvSpPr>
            <p:nvPr/>
          </p:nvSpPr>
          <p:spPr bwMode="auto">
            <a:xfrm>
              <a:off x="5999309" y="3810000"/>
              <a:ext cx="2230291" cy="400110"/>
            </a:xfrm>
            <a:prstGeom prst="rect">
              <a:avLst/>
            </a:prstGeom>
            <a:noFill/>
            <a:ln w="9525">
              <a:noFill/>
              <a:miter lim="800000"/>
              <a:headEnd/>
              <a:tailEnd/>
            </a:ln>
          </p:spPr>
          <p:txBody>
            <a:bodyPr wrap="none">
              <a:spAutoFit/>
            </a:bodyPr>
            <a:lstStyle/>
            <a:p>
              <a:r>
                <a:rPr lang="en-US" sz="2000" dirty="0">
                  <a:solidFill>
                    <a:schemeClr val="bg1"/>
                  </a:solidFill>
                </a:rPr>
                <a:t>Virtualized Stack</a:t>
              </a:r>
            </a:p>
          </p:txBody>
        </p:sp>
      </p:grpSp>
    </p:spTree>
    <p:extLst>
      <p:ext uri="{BB962C8B-B14F-4D97-AF65-F5344CB8AC3E}">
        <p14:creationId xmlns:p14="http://schemas.microsoft.com/office/powerpoint/2010/main" val="109383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860</Words>
  <Application>Microsoft Office PowerPoint</Application>
  <PresentationFormat>On-screen Show (4:3)</PresentationFormat>
  <Paragraphs>151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Cloud Computing</vt:lpstr>
      <vt:lpstr>PowerPoint Presentation</vt:lpstr>
      <vt:lpstr>Benefits</vt:lpstr>
      <vt:lpstr>Types of Cloud Computing</vt:lpstr>
      <vt:lpstr>Classification of Cloud Computing based on Service Provided</vt:lpstr>
      <vt:lpstr>Infrastructure as a Service</vt:lpstr>
      <vt:lpstr>More Refined Categorization</vt:lpstr>
      <vt:lpstr>Key Ingredients in Cloud Computing</vt:lpstr>
      <vt:lpstr>Enabling Technology-Virtualization</vt:lpstr>
      <vt:lpstr>Everything As a Service</vt:lpstr>
      <vt:lpstr>Cloud vs Cloud</vt:lpstr>
      <vt:lpstr>Cloud and Big Data</vt:lpstr>
      <vt:lpstr>Crowdsourcing</vt:lpstr>
      <vt:lpstr>What is Crowdsourcing</vt:lpstr>
      <vt:lpstr>Benefits of Crowdsourcing</vt:lpstr>
      <vt:lpstr>Problems of Crowdsourcing</vt:lpstr>
      <vt:lpstr>Some Applications</vt:lpstr>
      <vt:lpstr>Mobile Business Intelligence</vt:lpstr>
      <vt:lpstr>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ims</dc:creator>
  <cp:lastModifiedBy>ims</cp:lastModifiedBy>
  <cp:revision>7</cp:revision>
  <dcterms:created xsi:type="dcterms:W3CDTF">2016-09-03T09:51:56Z</dcterms:created>
  <dcterms:modified xsi:type="dcterms:W3CDTF">2016-09-03T10:13:41Z</dcterms:modified>
</cp:coreProperties>
</file>