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542"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F947BC-3719-480E-B93E-2DA5E460C25B}" type="datetimeFigureOut">
              <a:rPr lang="en-US" smtClean="0"/>
              <a:pPr/>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A7D3E-D0C2-473F-9BC6-8123DD3006A0}" type="slidenum">
              <a:rPr lang="en-US" smtClean="0"/>
              <a:pPr/>
              <a:t>‹#›</a:t>
            </a:fld>
            <a:endParaRPr lang="en-US"/>
          </a:p>
        </p:txBody>
      </p:sp>
    </p:spTree>
    <p:extLst>
      <p:ext uri="{BB962C8B-B14F-4D97-AF65-F5344CB8AC3E}">
        <p14:creationId xmlns="" xmlns:p14="http://schemas.microsoft.com/office/powerpoint/2010/main" val="224325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F947BC-3719-480E-B93E-2DA5E460C25B}" type="datetimeFigureOut">
              <a:rPr lang="en-US" smtClean="0"/>
              <a:pPr/>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A7D3E-D0C2-473F-9BC6-8123DD3006A0}" type="slidenum">
              <a:rPr lang="en-US" smtClean="0"/>
              <a:pPr/>
              <a:t>‹#›</a:t>
            </a:fld>
            <a:endParaRPr lang="en-US"/>
          </a:p>
        </p:txBody>
      </p:sp>
    </p:spTree>
    <p:extLst>
      <p:ext uri="{BB962C8B-B14F-4D97-AF65-F5344CB8AC3E}">
        <p14:creationId xmlns="" xmlns:p14="http://schemas.microsoft.com/office/powerpoint/2010/main" val="36596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F947BC-3719-480E-B93E-2DA5E460C25B}" type="datetimeFigureOut">
              <a:rPr lang="en-US" smtClean="0"/>
              <a:pPr/>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A7D3E-D0C2-473F-9BC6-8123DD3006A0}" type="slidenum">
              <a:rPr lang="en-US" smtClean="0"/>
              <a:pPr/>
              <a:t>‹#›</a:t>
            </a:fld>
            <a:endParaRPr lang="en-US"/>
          </a:p>
        </p:txBody>
      </p:sp>
    </p:spTree>
    <p:extLst>
      <p:ext uri="{BB962C8B-B14F-4D97-AF65-F5344CB8AC3E}">
        <p14:creationId xmlns="" xmlns:p14="http://schemas.microsoft.com/office/powerpoint/2010/main" val="138165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F947BC-3719-480E-B93E-2DA5E460C25B}" type="datetimeFigureOut">
              <a:rPr lang="en-US" smtClean="0"/>
              <a:pPr/>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A7D3E-D0C2-473F-9BC6-8123DD3006A0}" type="slidenum">
              <a:rPr lang="en-US" smtClean="0"/>
              <a:pPr/>
              <a:t>‹#›</a:t>
            </a:fld>
            <a:endParaRPr lang="en-US"/>
          </a:p>
        </p:txBody>
      </p:sp>
    </p:spTree>
    <p:extLst>
      <p:ext uri="{BB962C8B-B14F-4D97-AF65-F5344CB8AC3E}">
        <p14:creationId xmlns="" xmlns:p14="http://schemas.microsoft.com/office/powerpoint/2010/main" val="180375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F947BC-3719-480E-B93E-2DA5E460C25B}" type="datetimeFigureOut">
              <a:rPr lang="en-US" smtClean="0"/>
              <a:pPr/>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A7D3E-D0C2-473F-9BC6-8123DD3006A0}" type="slidenum">
              <a:rPr lang="en-US" smtClean="0"/>
              <a:pPr/>
              <a:t>‹#›</a:t>
            </a:fld>
            <a:endParaRPr lang="en-US"/>
          </a:p>
        </p:txBody>
      </p:sp>
    </p:spTree>
    <p:extLst>
      <p:ext uri="{BB962C8B-B14F-4D97-AF65-F5344CB8AC3E}">
        <p14:creationId xmlns="" xmlns:p14="http://schemas.microsoft.com/office/powerpoint/2010/main" val="112139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F947BC-3719-480E-B93E-2DA5E460C25B}" type="datetimeFigureOut">
              <a:rPr lang="en-US" smtClean="0"/>
              <a:pPr/>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A7D3E-D0C2-473F-9BC6-8123DD3006A0}" type="slidenum">
              <a:rPr lang="en-US" smtClean="0"/>
              <a:pPr/>
              <a:t>‹#›</a:t>
            </a:fld>
            <a:endParaRPr lang="en-US"/>
          </a:p>
        </p:txBody>
      </p:sp>
    </p:spTree>
    <p:extLst>
      <p:ext uri="{BB962C8B-B14F-4D97-AF65-F5344CB8AC3E}">
        <p14:creationId xmlns="" xmlns:p14="http://schemas.microsoft.com/office/powerpoint/2010/main" val="3933433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F947BC-3719-480E-B93E-2DA5E460C25B}" type="datetimeFigureOut">
              <a:rPr lang="en-US" smtClean="0"/>
              <a:pPr/>
              <a:t>9/14/2018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0A7D3E-D0C2-473F-9BC6-8123DD3006A0}" type="slidenum">
              <a:rPr lang="en-US" smtClean="0"/>
              <a:pPr/>
              <a:t>‹#›</a:t>
            </a:fld>
            <a:endParaRPr lang="en-US"/>
          </a:p>
        </p:txBody>
      </p:sp>
    </p:spTree>
    <p:extLst>
      <p:ext uri="{BB962C8B-B14F-4D97-AF65-F5344CB8AC3E}">
        <p14:creationId xmlns="" xmlns:p14="http://schemas.microsoft.com/office/powerpoint/2010/main" val="75113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F947BC-3719-480E-B93E-2DA5E460C25B}" type="datetimeFigureOut">
              <a:rPr lang="en-US" smtClean="0"/>
              <a:pPr/>
              <a:t>9/14/2018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0A7D3E-D0C2-473F-9BC6-8123DD3006A0}" type="slidenum">
              <a:rPr lang="en-US" smtClean="0"/>
              <a:pPr/>
              <a:t>‹#›</a:t>
            </a:fld>
            <a:endParaRPr lang="en-US"/>
          </a:p>
        </p:txBody>
      </p:sp>
    </p:spTree>
    <p:extLst>
      <p:ext uri="{BB962C8B-B14F-4D97-AF65-F5344CB8AC3E}">
        <p14:creationId xmlns="" xmlns:p14="http://schemas.microsoft.com/office/powerpoint/2010/main" val="230877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947BC-3719-480E-B93E-2DA5E460C25B}" type="datetimeFigureOut">
              <a:rPr lang="en-US" smtClean="0"/>
              <a:pPr/>
              <a:t>9/14/2018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0A7D3E-D0C2-473F-9BC6-8123DD3006A0}" type="slidenum">
              <a:rPr lang="en-US" smtClean="0"/>
              <a:pPr/>
              <a:t>‹#›</a:t>
            </a:fld>
            <a:endParaRPr lang="en-US"/>
          </a:p>
        </p:txBody>
      </p:sp>
    </p:spTree>
    <p:extLst>
      <p:ext uri="{BB962C8B-B14F-4D97-AF65-F5344CB8AC3E}">
        <p14:creationId xmlns="" xmlns:p14="http://schemas.microsoft.com/office/powerpoint/2010/main" val="344586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F947BC-3719-480E-B93E-2DA5E460C25B}" type="datetimeFigureOut">
              <a:rPr lang="en-US" smtClean="0"/>
              <a:pPr/>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A7D3E-D0C2-473F-9BC6-8123DD3006A0}" type="slidenum">
              <a:rPr lang="en-US" smtClean="0"/>
              <a:pPr/>
              <a:t>‹#›</a:t>
            </a:fld>
            <a:endParaRPr lang="en-US"/>
          </a:p>
        </p:txBody>
      </p:sp>
    </p:spTree>
    <p:extLst>
      <p:ext uri="{BB962C8B-B14F-4D97-AF65-F5344CB8AC3E}">
        <p14:creationId xmlns="" xmlns:p14="http://schemas.microsoft.com/office/powerpoint/2010/main" val="131766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F947BC-3719-480E-B93E-2DA5E460C25B}" type="datetimeFigureOut">
              <a:rPr lang="en-US" smtClean="0"/>
              <a:pPr/>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A7D3E-D0C2-473F-9BC6-8123DD3006A0}" type="slidenum">
              <a:rPr lang="en-US" smtClean="0"/>
              <a:pPr/>
              <a:t>‹#›</a:t>
            </a:fld>
            <a:endParaRPr lang="en-US"/>
          </a:p>
        </p:txBody>
      </p:sp>
    </p:spTree>
    <p:extLst>
      <p:ext uri="{BB962C8B-B14F-4D97-AF65-F5344CB8AC3E}">
        <p14:creationId xmlns="" xmlns:p14="http://schemas.microsoft.com/office/powerpoint/2010/main" val="332237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947BC-3719-480E-B93E-2DA5E460C25B}" type="datetimeFigureOut">
              <a:rPr lang="en-US" smtClean="0"/>
              <a:pPr/>
              <a:t>9/14/2018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A7D3E-D0C2-473F-9BC6-8123DD3006A0}" type="slidenum">
              <a:rPr lang="en-US" smtClean="0"/>
              <a:pPr/>
              <a:t>‹#›</a:t>
            </a:fld>
            <a:endParaRPr lang="en-US"/>
          </a:p>
        </p:txBody>
      </p:sp>
    </p:spTree>
    <p:extLst>
      <p:ext uri="{BB962C8B-B14F-4D97-AF65-F5344CB8AC3E}">
        <p14:creationId xmlns="" xmlns:p14="http://schemas.microsoft.com/office/powerpoint/2010/main" val="3588426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HDFS</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HDFS is an effective, scalable fault tolerant and distributed approach for storing and managing huge volumes of data.</a:t>
            </a:r>
            <a:endParaRPr lang="en-US" dirty="0"/>
          </a:p>
        </p:txBody>
      </p:sp>
    </p:spTree>
    <p:extLst>
      <p:ext uri="{BB962C8B-B14F-4D97-AF65-F5344CB8AC3E}">
        <p14:creationId xmlns="" xmlns:p14="http://schemas.microsoft.com/office/powerpoint/2010/main" val="3644800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Placement</a:t>
            </a:r>
            <a:endParaRPr lang="en-US" dirty="0"/>
          </a:p>
        </p:txBody>
      </p:sp>
      <p:sp>
        <p:nvSpPr>
          <p:cNvPr id="3" name="Content Placeholder 2"/>
          <p:cNvSpPr>
            <a:spLocks noGrp="1"/>
          </p:cNvSpPr>
          <p:nvPr>
            <p:ph idx="1"/>
          </p:nvPr>
        </p:nvSpPr>
        <p:spPr/>
        <p:txBody>
          <a:bodyPr/>
          <a:lstStyle/>
          <a:p>
            <a:r>
              <a:rPr lang="en-US" dirty="0"/>
              <a:t>Current Strategy</a:t>
            </a:r>
          </a:p>
          <a:p>
            <a:pPr lvl="1"/>
            <a:r>
              <a:rPr lang="en-US" dirty="0"/>
              <a:t>One replica on local node</a:t>
            </a:r>
          </a:p>
          <a:p>
            <a:pPr lvl="1"/>
            <a:r>
              <a:rPr lang="en-US" dirty="0"/>
              <a:t>Second replica on a remote rack</a:t>
            </a:r>
          </a:p>
          <a:p>
            <a:pPr lvl="1"/>
            <a:r>
              <a:rPr lang="en-US" dirty="0"/>
              <a:t>Third replica on same remote rack</a:t>
            </a:r>
          </a:p>
          <a:p>
            <a:pPr lvl="1"/>
            <a:r>
              <a:rPr lang="en-US" dirty="0"/>
              <a:t>Additional replicas are randomly placed</a:t>
            </a:r>
          </a:p>
          <a:p>
            <a:r>
              <a:rPr lang="en-US" dirty="0"/>
              <a:t>Clients read from nearest replicas</a:t>
            </a:r>
          </a:p>
          <a:p>
            <a:r>
              <a:rPr lang="en-US" dirty="0"/>
              <a:t>Would like to make this policy pluggable</a:t>
            </a:r>
          </a:p>
          <a:p>
            <a:endParaRPr lang="en-US" dirty="0"/>
          </a:p>
        </p:txBody>
      </p:sp>
    </p:spTree>
    <p:extLst>
      <p:ext uri="{BB962C8B-B14F-4D97-AF65-F5344CB8AC3E}">
        <p14:creationId xmlns="" xmlns:p14="http://schemas.microsoft.com/office/powerpoint/2010/main" val="1410367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Heartbeats</a:t>
            </a:r>
            <a:endParaRPr lang="en-US" dirty="0"/>
          </a:p>
        </p:txBody>
      </p:sp>
      <p:sp>
        <p:nvSpPr>
          <p:cNvPr id="3" name="Content Placeholder 2"/>
          <p:cNvSpPr>
            <a:spLocks noGrp="1"/>
          </p:cNvSpPr>
          <p:nvPr>
            <p:ph idx="1"/>
          </p:nvPr>
        </p:nvSpPr>
        <p:spPr/>
        <p:txBody>
          <a:bodyPr/>
          <a:lstStyle/>
          <a:p>
            <a:r>
              <a:rPr lang="en-US" dirty="0" err="1"/>
              <a:t>DataNodes</a:t>
            </a:r>
            <a:r>
              <a:rPr lang="en-US" dirty="0"/>
              <a:t> send </a:t>
            </a:r>
            <a:r>
              <a:rPr lang="en-US" dirty="0" err="1"/>
              <a:t>hearbeat</a:t>
            </a:r>
            <a:r>
              <a:rPr lang="en-US" dirty="0"/>
              <a:t> to the </a:t>
            </a:r>
            <a:r>
              <a:rPr lang="en-US" dirty="0" err="1"/>
              <a:t>NameNode</a:t>
            </a:r>
            <a:endParaRPr lang="en-US" dirty="0"/>
          </a:p>
          <a:p>
            <a:pPr lvl="1"/>
            <a:r>
              <a:rPr lang="en-US" dirty="0"/>
              <a:t>Once every 3 seconds</a:t>
            </a:r>
          </a:p>
          <a:p>
            <a:r>
              <a:rPr lang="en-US" dirty="0" err="1"/>
              <a:t>NameNode</a:t>
            </a:r>
            <a:r>
              <a:rPr lang="en-US" dirty="0"/>
              <a:t> uses heartbeats to detect </a:t>
            </a:r>
            <a:r>
              <a:rPr lang="en-US" dirty="0" err="1"/>
              <a:t>DataNode</a:t>
            </a:r>
            <a:r>
              <a:rPr lang="en-US" dirty="0"/>
              <a:t> failure</a:t>
            </a:r>
          </a:p>
          <a:p>
            <a:endParaRPr lang="en-US" dirty="0"/>
          </a:p>
        </p:txBody>
      </p:sp>
    </p:spTree>
    <p:extLst>
      <p:ext uri="{BB962C8B-B14F-4D97-AF65-F5344CB8AC3E}">
        <p14:creationId xmlns="" xmlns:p14="http://schemas.microsoft.com/office/powerpoint/2010/main" val="2912693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Engine</a:t>
            </a:r>
            <a:endParaRPr lang="en-US" dirty="0"/>
          </a:p>
        </p:txBody>
      </p:sp>
      <p:sp>
        <p:nvSpPr>
          <p:cNvPr id="3" name="Content Placeholder 2"/>
          <p:cNvSpPr>
            <a:spLocks noGrp="1"/>
          </p:cNvSpPr>
          <p:nvPr>
            <p:ph idx="1"/>
          </p:nvPr>
        </p:nvSpPr>
        <p:spPr/>
        <p:txBody>
          <a:bodyPr/>
          <a:lstStyle/>
          <a:p>
            <a:r>
              <a:rPr lang="en-US" dirty="0" err="1"/>
              <a:t>NameNode</a:t>
            </a:r>
            <a:r>
              <a:rPr lang="en-US" dirty="0"/>
              <a:t> detects </a:t>
            </a:r>
            <a:r>
              <a:rPr lang="en-US" dirty="0" err="1"/>
              <a:t>DataNode</a:t>
            </a:r>
            <a:r>
              <a:rPr lang="en-US" dirty="0"/>
              <a:t> failures</a:t>
            </a:r>
          </a:p>
          <a:p>
            <a:pPr lvl="1"/>
            <a:r>
              <a:rPr lang="en-US" dirty="0"/>
              <a:t>Chooses new </a:t>
            </a:r>
            <a:r>
              <a:rPr lang="en-US" dirty="0" err="1"/>
              <a:t>DataNodes</a:t>
            </a:r>
            <a:r>
              <a:rPr lang="en-US" dirty="0"/>
              <a:t> for new replicas</a:t>
            </a:r>
          </a:p>
          <a:p>
            <a:pPr lvl="1"/>
            <a:r>
              <a:rPr lang="en-US" dirty="0"/>
              <a:t>Balances disk usage</a:t>
            </a:r>
          </a:p>
          <a:p>
            <a:pPr lvl="1"/>
            <a:r>
              <a:rPr lang="en-US" dirty="0"/>
              <a:t>Balances communication traffic to </a:t>
            </a:r>
            <a:r>
              <a:rPr lang="en-US" dirty="0" err="1"/>
              <a:t>DataNodes</a:t>
            </a:r>
            <a:endParaRPr lang="en-US" dirty="0"/>
          </a:p>
          <a:p>
            <a:endParaRPr lang="en-US" dirty="0"/>
          </a:p>
        </p:txBody>
      </p:sp>
    </p:spTree>
    <p:extLst>
      <p:ext uri="{BB962C8B-B14F-4D97-AF65-F5344CB8AC3E}">
        <p14:creationId xmlns="" xmlns:p14="http://schemas.microsoft.com/office/powerpoint/2010/main" val="17464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Correctness</a:t>
            </a:r>
            <a:endParaRPr lang="en-US" dirty="0"/>
          </a:p>
        </p:txBody>
      </p:sp>
      <p:sp>
        <p:nvSpPr>
          <p:cNvPr id="3" name="Content Placeholder 2"/>
          <p:cNvSpPr>
            <a:spLocks noGrp="1"/>
          </p:cNvSpPr>
          <p:nvPr>
            <p:ph idx="1"/>
          </p:nvPr>
        </p:nvSpPr>
        <p:spPr/>
        <p:txBody>
          <a:bodyPr>
            <a:normAutofit lnSpcReduction="10000"/>
          </a:bodyPr>
          <a:lstStyle/>
          <a:p>
            <a:r>
              <a:rPr lang="en-US" dirty="0"/>
              <a:t>Use Checksums to validate data</a:t>
            </a:r>
          </a:p>
          <a:p>
            <a:pPr lvl="1"/>
            <a:r>
              <a:rPr lang="en-US" dirty="0"/>
              <a:t>Use CRC32</a:t>
            </a:r>
          </a:p>
          <a:p>
            <a:r>
              <a:rPr lang="en-US" dirty="0"/>
              <a:t>File Creation</a:t>
            </a:r>
          </a:p>
          <a:p>
            <a:pPr lvl="1"/>
            <a:r>
              <a:rPr lang="en-US" dirty="0"/>
              <a:t>Client computes checksum per 512 bytes</a:t>
            </a:r>
          </a:p>
          <a:p>
            <a:pPr lvl="1"/>
            <a:r>
              <a:rPr lang="en-US" dirty="0" err="1"/>
              <a:t>DataNode</a:t>
            </a:r>
            <a:r>
              <a:rPr lang="en-US" dirty="0"/>
              <a:t> stores the checksum</a:t>
            </a:r>
          </a:p>
          <a:p>
            <a:r>
              <a:rPr lang="en-US" dirty="0"/>
              <a:t>File access</a:t>
            </a:r>
          </a:p>
          <a:p>
            <a:pPr lvl="1"/>
            <a:r>
              <a:rPr lang="en-US" dirty="0"/>
              <a:t>Client retrieves the data and checksum from </a:t>
            </a:r>
            <a:r>
              <a:rPr lang="en-US" dirty="0" err="1"/>
              <a:t>DataNode</a:t>
            </a:r>
            <a:endParaRPr lang="en-US" dirty="0"/>
          </a:p>
          <a:p>
            <a:pPr lvl="1"/>
            <a:r>
              <a:rPr lang="en-US" dirty="0"/>
              <a:t>If Validation fails, Client tries other replicas</a:t>
            </a:r>
          </a:p>
          <a:p>
            <a:endParaRPr lang="en-US" dirty="0"/>
          </a:p>
        </p:txBody>
      </p:sp>
    </p:spTree>
    <p:extLst>
      <p:ext uri="{BB962C8B-B14F-4D97-AF65-F5344CB8AC3E}">
        <p14:creationId xmlns="" xmlns:p14="http://schemas.microsoft.com/office/powerpoint/2010/main" val="783037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NameNode</a:t>
            </a:r>
            <a:r>
              <a:rPr lang="en-US" dirty="0" smtClean="0"/>
              <a:t> Failure</a:t>
            </a:r>
            <a:endParaRPr lang="en-US" dirty="0"/>
          </a:p>
        </p:txBody>
      </p:sp>
      <p:sp>
        <p:nvSpPr>
          <p:cNvPr id="3" name="Content Placeholder 2"/>
          <p:cNvSpPr>
            <a:spLocks noGrp="1"/>
          </p:cNvSpPr>
          <p:nvPr>
            <p:ph idx="1"/>
          </p:nvPr>
        </p:nvSpPr>
        <p:spPr/>
        <p:txBody>
          <a:bodyPr/>
          <a:lstStyle/>
          <a:p>
            <a:r>
              <a:rPr lang="en-US" dirty="0"/>
              <a:t>A single point of failure</a:t>
            </a:r>
          </a:p>
          <a:p>
            <a:r>
              <a:rPr lang="en-US" dirty="0"/>
              <a:t>Transaction Log stored in multiple directories</a:t>
            </a:r>
          </a:p>
          <a:p>
            <a:pPr lvl="1"/>
            <a:r>
              <a:rPr lang="en-US" dirty="0"/>
              <a:t>A directory on the local file system</a:t>
            </a:r>
          </a:p>
          <a:p>
            <a:pPr lvl="1"/>
            <a:r>
              <a:rPr lang="en-US" dirty="0"/>
              <a:t>A directory on a remote file system (NFS/CIFS)</a:t>
            </a:r>
          </a:p>
          <a:p>
            <a:r>
              <a:rPr lang="en-US" dirty="0"/>
              <a:t>Need to develop a real HA solution</a:t>
            </a:r>
          </a:p>
          <a:p>
            <a:endParaRPr lang="en-US" dirty="0"/>
          </a:p>
        </p:txBody>
      </p:sp>
    </p:spTree>
    <p:extLst>
      <p:ext uri="{BB962C8B-B14F-4D97-AF65-F5344CB8AC3E}">
        <p14:creationId xmlns="" xmlns:p14="http://schemas.microsoft.com/office/powerpoint/2010/main" val="3340753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Pipelining</a:t>
            </a:r>
            <a:endParaRPr lang="en-US"/>
          </a:p>
        </p:txBody>
      </p:sp>
      <p:sp>
        <p:nvSpPr>
          <p:cNvPr id="3" name="Content Placeholder 2"/>
          <p:cNvSpPr>
            <a:spLocks noGrp="1"/>
          </p:cNvSpPr>
          <p:nvPr>
            <p:ph idx="1"/>
          </p:nvPr>
        </p:nvSpPr>
        <p:spPr/>
        <p:txBody>
          <a:bodyPr/>
          <a:lstStyle/>
          <a:p>
            <a:r>
              <a:rPr lang="en-US" dirty="0"/>
              <a:t>Client retrieves a list of </a:t>
            </a:r>
            <a:r>
              <a:rPr lang="en-US" dirty="0" err="1"/>
              <a:t>DataNodes</a:t>
            </a:r>
            <a:r>
              <a:rPr lang="en-US" dirty="0"/>
              <a:t> on which to place replicas of a block</a:t>
            </a:r>
          </a:p>
          <a:p>
            <a:r>
              <a:rPr lang="en-US" dirty="0"/>
              <a:t>Client writes block to the first </a:t>
            </a:r>
            <a:r>
              <a:rPr lang="en-US" dirty="0" err="1"/>
              <a:t>DataNode</a:t>
            </a:r>
            <a:endParaRPr lang="en-US" dirty="0"/>
          </a:p>
          <a:p>
            <a:r>
              <a:rPr lang="en-US" dirty="0"/>
              <a:t>The first </a:t>
            </a:r>
            <a:r>
              <a:rPr lang="en-US" dirty="0" err="1"/>
              <a:t>DataNode</a:t>
            </a:r>
            <a:r>
              <a:rPr lang="en-US" dirty="0"/>
              <a:t> forwards the data to the next node in the Pipeline</a:t>
            </a:r>
          </a:p>
          <a:p>
            <a:r>
              <a:rPr lang="en-US" dirty="0"/>
              <a:t>When all replicas are written, the Client moves on to write the next block in file</a:t>
            </a:r>
          </a:p>
          <a:p>
            <a:endParaRPr lang="en-US" dirty="0"/>
          </a:p>
        </p:txBody>
      </p:sp>
    </p:spTree>
    <p:extLst>
      <p:ext uri="{BB962C8B-B14F-4D97-AF65-F5344CB8AC3E}">
        <p14:creationId xmlns="" xmlns:p14="http://schemas.microsoft.com/office/powerpoint/2010/main" val="3801182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HDFS Files </a:t>
            </a:r>
            <a:endParaRPr lang="en-US" dirty="0"/>
          </a:p>
        </p:txBody>
      </p:sp>
      <p:sp>
        <p:nvSpPr>
          <p:cNvPr id="3" name="Content Placeholder 2"/>
          <p:cNvSpPr>
            <a:spLocks noGrp="1"/>
          </p:cNvSpPr>
          <p:nvPr>
            <p:ph idx="1"/>
          </p:nvPr>
        </p:nvSpPr>
        <p:spPr/>
        <p:txBody>
          <a:bodyPr/>
          <a:lstStyle/>
          <a:p>
            <a:r>
              <a:rPr lang="en-US" dirty="0" smtClean="0"/>
              <a:t>The object of a </a:t>
            </a:r>
            <a:r>
              <a:rPr lang="en-US" dirty="0" err="1" smtClean="0"/>
              <a:t>Filesystem</a:t>
            </a:r>
            <a:r>
              <a:rPr lang="en-US" dirty="0" smtClean="0"/>
              <a:t> class is created for accessing </a:t>
            </a:r>
            <a:r>
              <a:rPr lang="en-US" dirty="0" err="1" smtClean="0"/>
              <a:t>HDFS.The</a:t>
            </a:r>
            <a:r>
              <a:rPr lang="en-US" dirty="0" smtClean="0"/>
              <a:t> </a:t>
            </a:r>
            <a:r>
              <a:rPr lang="en-US" dirty="0" err="1" smtClean="0"/>
              <a:t>Filesystem</a:t>
            </a:r>
            <a:r>
              <a:rPr lang="en-US" dirty="0" smtClean="0"/>
              <a:t> class is an abstract base class for a generic file </a:t>
            </a:r>
            <a:r>
              <a:rPr lang="en-US" dirty="0" err="1" smtClean="0"/>
              <a:t>system.The</a:t>
            </a:r>
            <a:r>
              <a:rPr lang="en-US" dirty="0" smtClean="0"/>
              <a:t> code created by a user referring to HDFS must be written in order to use an object of the File system </a:t>
            </a:r>
            <a:r>
              <a:rPr lang="en-US" dirty="0" err="1" smtClean="0"/>
              <a:t>class.An</a:t>
            </a:r>
            <a:r>
              <a:rPr lang="en-US" dirty="0" smtClean="0"/>
              <a:t> instance of the </a:t>
            </a:r>
            <a:r>
              <a:rPr lang="en-US" dirty="0" err="1" smtClean="0"/>
              <a:t>FileSystem</a:t>
            </a:r>
            <a:r>
              <a:rPr lang="en-US" dirty="0" smtClean="0"/>
              <a:t> class can be created by passing a new configuration object into a constructor.</a:t>
            </a:r>
            <a:endParaRPr lang="en-US" dirty="0"/>
          </a:p>
        </p:txBody>
      </p:sp>
    </p:spTree>
    <p:extLst>
      <p:ext uri="{BB962C8B-B14F-4D97-AF65-F5344CB8AC3E}">
        <p14:creationId xmlns="" xmlns:p14="http://schemas.microsoft.com/office/powerpoint/2010/main" val="1124678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FileSystem</a:t>
            </a:r>
            <a:r>
              <a:rPr lang="en-US" dirty="0" smtClean="0"/>
              <a:t> Object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Configuration </a:t>
            </a:r>
            <a:r>
              <a:rPr lang="en-US" dirty="0" err="1" smtClean="0"/>
              <a:t>config</a:t>
            </a:r>
            <a:r>
              <a:rPr lang="en-US" dirty="0" smtClean="0"/>
              <a:t> = new Configuration();</a:t>
            </a:r>
          </a:p>
          <a:p>
            <a:pPr marL="0" indent="0">
              <a:buNone/>
            </a:pPr>
            <a:r>
              <a:rPr lang="en-US" dirty="0"/>
              <a:t> </a:t>
            </a:r>
            <a:r>
              <a:rPr lang="en-US" dirty="0" smtClean="0"/>
              <a:t>// creates a Configuration Object </a:t>
            </a:r>
            <a:r>
              <a:rPr lang="en-US" dirty="0" err="1" smtClean="0"/>
              <a:t>config</a:t>
            </a:r>
            <a:endParaRPr lang="en-US" dirty="0" smtClean="0"/>
          </a:p>
          <a:p>
            <a:pPr marL="0" indent="0">
              <a:buNone/>
            </a:pPr>
            <a:r>
              <a:rPr lang="en-US" dirty="0" err="1" smtClean="0"/>
              <a:t>FileSystem</a:t>
            </a:r>
            <a:r>
              <a:rPr lang="en-US" dirty="0" smtClean="0"/>
              <a:t> </a:t>
            </a:r>
            <a:r>
              <a:rPr lang="en-US" dirty="0" err="1" smtClean="0"/>
              <a:t>fsys</a:t>
            </a:r>
            <a:r>
              <a:rPr lang="en-US" dirty="0" smtClean="0"/>
              <a:t> = </a:t>
            </a:r>
            <a:r>
              <a:rPr lang="en-US" dirty="0" err="1" smtClean="0"/>
              <a:t>FileSystem.get</a:t>
            </a:r>
            <a:r>
              <a:rPr lang="en-US" dirty="0" smtClean="0"/>
              <a:t>(</a:t>
            </a:r>
            <a:r>
              <a:rPr lang="en-US" dirty="0" err="1" smtClean="0"/>
              <a:t>config</a:t>
            </a:r>
            <a:r>
              <a:rPr lang="en-US" dirty="0" smtClean="0"/>
              <a:t>); </a:t>
            </a:r>
          </a:p>
          <a:p>
            <a:pPr marL="0" indent="0">
              <a:buNone/>
            </a:pPr>
            <a:r>
              <a:rPr lang="en-US" dirty="0" smtClean="0"/>
              <a:t>// Creates a </a:t>
            </a:r>
            <a:r>
              <a:rPr lang="en-US" dirty="0" err="1" smtClean="0"/>
              <a:t>FileSystem</a:t>
            </a:r>
            <a:r>
              <a:rPr lang="en-US" dirty="0" smtClean="0"/>
              <a:t> object </a:t>
            </a:r>
            <a:r>
              <a:rPr lang="en-US" dirty="0" err="1" smtClean="0"/>
              <a:t>fs</a:t>
            </a:r>
            <a:endParaRPr lang="en-US" dirty="0" smtClean="0"/>
          </a:p>
          <a:p>
            <a:pPr marL="0" indent="0">
              <a:buNone/>
            </a:pPr>
            <a:r>
              <a:rPr lang="en-US" dirty="0" smtClean="0"/>
              <a:t>Path is </a:t>
            </a:r>
            <a:r>
              <a:rPr lang="en-US" dirty="0" err="1" smtClean="0"/>
              <a:t>naother</a:t>
            </a:r>
            <a:r>
              <a:rPr lang="en-US" dirty="0" smtClean="0"/>
              <a:t> important HDFS object, which specifies the names of the files or directories in a file </a:t>
            </a:r>
            <a:r>
              <a:rPr lang="en-US" dirty="0" err="1" smtClean="0"/>
              <a:t>system.You</a:t>
            </a:r>
            <a:r>
              <a:rPr lang="en-US" dirty="0" smtClean="0"/>
              <a:t> can create a path object from a string specifying the location of the file/directory on </a:t>
            </a:r>
            <a:r>
              <a:rPr lang="en-US" dirty="0" err="1" smtClean="0"/>
              <a:t>HDFS.Both</a:t>
            </a:r>
            <a:r>
              <a:rPr lang="en-US" dirty="0" smtClean="0"/>
              <a:t> the </a:t>
            </a:r>
            <a:r>
              <a:rPr lang="en-US" dirty="0" err="1" smtClean="0"/>
              <a:t>FileSystem</a:t>
            </a:r>
            <a:r>
              <a:rPr lang="en-US" dirty="0" smtClean="0"/>
              <a:t> and path objects allow you to perform programmatic operations on HDFS files and directories.</a:t>
            </a:r>
            <a:endParaRPr lang="en-US" dirty="0"/>
          </a:p>
        </p:txBody>
      </p:sp>
    </p:spTree>
    <p:extLst>
      <p:ext uri="{BB962C8B-B14F-4D97-AF65-F5344CB8AC3E}">
        <p14:creationId xmlns="" xmlns:p14="http://schemas.microsoft.com/office/powerpoint/2010/main" val="4164723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HDFS Objects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 </a:t>
            </a:r>
            <a:r>
              <a:rPr lang="en-US" dirty="0" smtClean="0"/>
              <a:t>path </a:t>
            </a:r>
            <a:r>
              <a:rPr lang="en-US" dirty="0" err="1" smtClean="0"/>
              <a:t>fp</a:t>
            </a:r>
            <a:r>
              <a:rPr lang="en-US" dirty="0" smtClean="0"/>
              <a:t> = new Path(file name); </a:t>
            </a:r>
          </a:p>
          <a:p>
            <a:pPr marL="0" indent="0">
              <a:buNone/>
            </a:pPr>
            <a:r>
              <a:rPr lang="en-US" dirty="0" smtClean="0"/>
              <a:t>// creating an object for the path class</a:t>
            </a:r>
          </a:p>
          <a:p>
            <a:pPr marL="0" indent="0">
              <a:buNone/>
            </a:pPr>
            <a:r>
              <a:rPr lang="en-US" dirty="0" smtClean="0"/>
              <a:t>If (</a:t>
            </a:r>
            <a:r>
              <a:rPr lang="en-US" dirty="0" err="1" smtClean="0"/>
              <a:t>fsys.exists</a:t>
            </a:r>
            <a:r>
              <a:rPr lang="en-US" dirty="0" smtClean="0"/>
              <a:t>(</a:t>
            </a:r>
            <a:r>
              <a:rPr lang="en-US" dirty="0" err="1" smtClean="0"/>
              <a:t>fp</a:t>
            </a:r>
            <a:r>
              <a:rPr lang="en-US" dirty="0" smtClean="0"/>
              <a:t>)) //checking the file path</a:t>
            </a:r>
          </a:p>
          <a:p>
            <a:pPr marL="0" indent="0">
              <a:buNone/>
            </a:pPr>
            <a:r>
              <a:rPr lang="en-US" dirty="0" smtClean="0"/>
              <a:t>// statement 1 </a:t>
            </a:r>
          </a:p>
          <a:p>
            <a:pPr marL="0" indent="0">
              <a:buNone/>
            </a:pPr>
            <a:r>
              <a:rPr lang="en-US" dirty="0" smtClean="0"/>
              <a:t>If (</a:t>
            </a:r>
            <a:r>
              <a:rPr lang="en-US" dirty="0" err="1" smtClean="0"/>
              <a:t>fsys.isFile</a:t>
            </a:r>
            <a:r>
              <a:rPr lang="en-US" dirty="0" smtClean="0"/>
              <a:t>(</a:t>
            </a:r>
            <a:r>
              <a:rPr lang="en-US" dirty="0" err="1" smtClean="0"/>
              <a:t>fp</a:t>
            </a:r>
            <a:r>
              <a:rPr lang="en-US" dirty="0" smtClean="0"/>
              <a:t>))</a:t>
            </a:r>
          </a:p>
          <a:p>
            <a:pPr marL="0" indent="0">
              <a:buNone/>
            </a:pPr>
            <a:r>
              <a:rPr lang="en-US" dirty="0" smtClean="0"/>
              <a:t>//statement 1</a:t>
            </a:r>
          </a:p>
          <a:p>
            <a:pPr marL="0" indent="0">
              <a:buNone/>
            </a:pPr>
            <a:r>
              <a:rPr lang="en-US" dirty="0" smtClean="0"/>
              <a:t>Boolean result = </a:t>
            </a:r>
            <a:r>
              <a:rPr lang="en-US" dirty="0" err="1" smtClean="0"/>
              <a:t>fsys.createNewFile</a:t>
            </a:r>
            <a:r>
              <a:rPr lang="en-US" dirty="0" smtClean="0"/>
              <a:t>(</a:t>
            </a:r>
            <a:r>
              <a:rPr lang="en-US" dirty="0" err="1" smtClean="0"/>
              <a:t>fp</a:t>
            </a:r>
            <a:r>
              <a:rPr lang="en-US" dirty="0" smtClean="0"/>
              <a:t>);</a:t>
            </a:r>
          </a:p>
          <a:p>
            <a:pPr marL="0" indent="0">
              <a:buNone/>
            </a:pPr>
            <a:r>
              <a:rPr lang="en-US" dirty="0" smtClean="0"/>
              <a:t>Boolean result = </a:t>
            </a:r>
            <a:r>
              <a:rPr lang="en-US" dirty="0" err="1" smtClean="0"/>
              <a:t>fsys.delete</a:t>
            </a:r>
            <a:r>
              <a:rPr lang="en-US" dirty="0" smtClean="0"/>
              <a:t>(</a:t>
            </a:r>
            <a:r>
              <a:rPr lang="en-US" dirty="0" err="1" smtClean="0"/>
              <a:t>fp</a:t>
            </a:r>
            <a:r>
              <a:rPr lang="en-US" dirty="0" smtClean="0"/>
              <a:t>);</a:t>
            </a:r>
          </a:p>
          <a:p>
            <a:pPr marL="0" indent="0">
              <a:buNone/>
            </a:pPr>
            <a:r>
              <a:rPr lang="en-US" dirty="0" err="1" smtClean="0"/>
              <a:t>FSDataInputStream</a:t>
            </a:r>
            <a:r>
              <a:rPr lang="en-US" dirty="0" smtClean="0"/>
              <a:t> fin= </a:t>
            </a:r>
            <a:r>
              <a:rPr lang="en-US" dirty="0" err="1" smtClean="0"/>
              <a:t>fsys.open</a:t>
            </a:r>
            <a:r>
              <a:rPr lang="en-US" dirty="0" smtClean="0"/>
              <a:t>(</a:t>
            </a:r>
            <a:r>
              <a:rPr lang="en-US" dirty="0" err="1" smtClean="0"/>
              <a:t>fp</a:t>
            </a:r>
            <a:r>
              <a:rPr lang="en-US" dirty="0" smtClean="0"/>
              <a:t>);// reading from the file</a:t>
            </a:r>
          </a:p>
          <a:p>
            <a:pPr marL="0" indent="0">
              <a:buNone/>
            </a:pPr>
            <a:r>
              <a:rPr lang="en-US" dirty="0" err="1" smtClean="0"/>
              <a:t>FSDataOutputStream</a:t>
            </a:r>
            <a:r>
              <a:rPr lang="en-US" dirty="0" smtClean="0"/>
              <a:t> </a:t>
            </a:r>
            <a:r>
              <a:rPr lang="en-US" dirty="0" err="1" smtClean="0"/>
              <a:t>fout</a:t>
            </a:r>
            <a:r>
              <a:rPr lang="en-US" dirty="0" smtClean="0"/>
              <a:t>= </a:t>
            </a:r>
            <a:r>
              <a:rPr lang="en-US" dirty="0" err="1" smtClean="0"/>
              <a:t>fsys.create</a:t>
            </a:r>
            <a:r>
              <a:rPr lang="en-US" dirty="0" smtClean="0"/>
              <a:t>(</a:t>
            </a:r>
            <a:r>
              <a:rPr lang="en-US" dirty="0" err="1" smtClean="0"/>
              <a:t>fp</a:t>
            </a:r>
            <a:r>
              <a:rPr lang="en-US" dirty="0" smtClean="0"/>
              <a:t>);</a:t>
            </a:r>
          </a:p>
          <a:p>
            <a:pPr marL="0" indent="0">
              <a:buNone/>
            </a:pPr>
            <a:r>
              <a:rPr lang="en-US" dirty="0" smtClean="0"/>
              <a:t>//writing to the file </a:t>
            </a:r>
            <a:endParaRPr lang="en-US" dirty="0"/>
          </a:p>
        </p:txBody>
      </p:sp>
    </p:spTree>
    <p:extLst>
      <p:ext uri="{BB962C8B-B14F-4D97-AF65-F5344CB8AC3E}">
        <p14:creationId xmlns="" xmlns:p14="http://schemas.microsoft.com/office/powerpoint/2010/main" val="695878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Whenever a file is opened to perform the writing operation, the client opening this file grants an exclusive writing lease for it. Due to this, no other client can perform write operations on this file until the operation of this client gets completed.</a:t>
            </a:r>
            <a:endParaRPr lang="en-US" dirty="0"/>
          </a:p>
        </p:txBody>
      </p:sp>
    </p:spTree>
    <p:extLst>
      <p:ext uri="{BB962C8B-B14F-4D97-AF65-F5344CB8AC3E}">
        <p14:creationId xmlns="" xmlns:p14="http://schemas.microsoft.com/office/powerpoint/2010/main" val="2133962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large data sets …</a:t>
            </a:r>
            <a:endParaRPr lang="en-US" dirty="0"/>
          </a:p>
        </p:txBody>
      </p:sp>
      <p:sp>
        <p:nvSpPr>
          <p:cNvPr id="3" name="Content Placeholder 2"/>
          <p:cNvSpPr>
            <a:spLocks noGrp="1"/>
          </p:cNvSpPr>
          <p:nvPr>
            <p:ph idx="1"/>
          </p:nvPr>
        </p:nvSpPr>
        <p:spPr/>
        <p:txBody>
          <a:bodyPr/>
          <a:lstStyle/>
          <a:p>
            <a:r>
              <a:rPr lang="en-US" dirty="0" smtClean="0"/>
              <a:t>Data collected in a </a:t>
            </a:r>
            <a:r>
              <a:rPr lang="en-US" dirty="0" err="1" smtClean="0"/>
              <a:t>Hadoop</a:t>
            </a:r>
            <a:r>
              <a:rPr lang="en-US" dirty="0" smtClean="0"/>
              <a:t> cluster is first broken down into smaller chunks called blocks and distributed across multiple nodes (systems).These smaller subsets of data are then operated upon by map and reduce </a:t>
            </a:r>
            <a:r>
              <a:rPr lang="en-US" dirty="0" err="1" smtClean="0"/>
              <a:t>functions.The</a:t>
            </a:r>
            <a:r>
              <a:rPr lang="en-US" dirty="0" smtClean="0"/>
              <a:t> results obtained from each of these operations are then combined to provide  an aggregate outcome as the Big data Solution.	</a:t>
            </a:r>
            <a:endParaRPr lang="en-US" dirty="0"/>
          </a:p>
        </p:txBody>
      </p:sp>
    </p:spTree>
    <p:extLst>
      <p:ext uri="{BB962C8B-B14F-4D97-AF65-F5344CB8AC3E}">
        <p14:creationId xmlns="" xmlns:p14="http://schemas.microsoft.com/office/powerpoint/2010/main" val="1459046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Specific File System Types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local file system of </a:t>
            </a:r>
            <a:r>
              <a:rPr lang="en-US" dirty="0" err="1" smtClean="0"/>
              <a:t>Hadoop</a:t>
            </a:r>
            <a:r>
              <a:rPr lang="en-US" dirty="0" smtClean="0"/>
              <a:t> performs the client side checksum operation. When you write a record to a file, the client of the file system directly creates a hidden document .</a:t>
            </a:r>
            <a:r>
              <a:rPr lang="en-US" dirty="0" err="1" smtClean="0"/>
              <a:t>filename.crc</a:t>
            </a:r>
            <a:r>
              <a:rPr lang="en-US" dirty="0" smtClean="0"/>
              <a:t>, in the same index containing checksums for each chunk of the </a:t>
            </a:r>
            <a:r>
              <a:rPr lang="en-US" dirty="0" err="1" smtClean="0"/>
              <a:t>document.The</a:t>
            </a:r>
            <a:r>
              <a:rPr lang="en-US" dirty="0" smtClean="0"/>
              <a:t> size of the chunk is managed by the </a:t>
            </a:r>
            <a:r>
              <a:rPr lang="en-US" dirty="0" err="1" smtClean="0"/>
              <a:t>io.bytes.per.checksum</a:t>
            </a:r>
            <a:r>
              <a:rPr lang="en-US" dirty="0" smtClean="0"/>
              <a:t> property, which is 512 bytes by default. A Checksum refers to the number of bits in a transmission unit included with the unit to enable the </a:t>
            </a:r>
            <a:r>
              <a:rPr lang="en-US" dirty="0" err="1" smtClean="0"/>
              <a:t>reciever</a:t>
            </a:r>
            <a:r>
              <a:rPr lang="en-US" dirty="0" smtClean="0"/>
              <a:t> to see whether the same number of bits has arrived.</a:t>
            </a:r>
            <a:endParaRPr lang="en-US" dirty="0"/>
          </a:p>
        </p:txBody>
      </p:sp>
    </p:spTree>
    <p:extLst>
      <p:ext uri="{BB962C8B-B14F-4D97-AF65-F5344CB8AC3E}">
        <p14:creationId xmlns="" xmlns:p14="http://schemas.microsoft.com/office/powerpoint/2010/main" val="20881481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91376842"/>
              </p:ext>
            </p:extLst>
          </p:nvPr>
        </p:nvGraphicFramePr>
        <p:xfrm>
          <a:off x="457200" y="1600200"/>
          <a:ext cx="8229600" cy="4246880"/>
        </p:xfrm>
        <a:graphic>
          <a:graphicData uri="http://schemas.openxmlformats.org/drawingml/2006/table">
            <a:tbl>
              <a:tblPr firstRow="1" bandRow="1">
                <a:tableStyleId>{5C22544A-7EE6-4342-B048-85BDC9FD1C3A}</a:tableStyleId>
              </a:tblPr>
              <a:tblGrid>
                <a:gridCol w="2743200"/>
                <a:gridCol w="1371600"/>
                <a:gridCol w="4114800"/>
              </a:tblGrid>
              <a:tr h="370840">
                <a:tc>
                  <a:txBody>
                    <a:bodyPr/>
                    <a:lstStyle/>
                    <a:p>
                      <a:r>
                        <a:rPr lang="en-US" sz="1800" b="1" u="sng" dirty="0" smtClean="0"/>
                        <a:t>File system</a:t>
                      </a:r>
                      <a:endParaRPr lang="en-US" sz="1800" b="1" u="sng" dirty="0"/>
                    </a:p>
                  </a:txBody>
                  <a:tcPr/>
                </a:tc>
                <a:tc>
                  <a:txBody>
                    <a:bodyPr/>
                    <a:lstStyle/>
                    <a:p>
                      <a:r>
                        <a:rPr lang="en-US" sz="1800" b="1" u="sng" dirty="0" smtClean="0"/>
                        <a:t>URI Scheme</a:t>
                      </a:r>
                      <a:endParaRPr lang="en-US" sz="1800" b="1" u="sng" dirty="0"/>
                    </a:p>
                  </a:txBody>
                  <a:tcPr/>
                </a:tc>
                <a:tc>
                  <a:txBody>
                    <a:bodyPr/>
                    <a:lstStyle/>
                    <a:p>
                      <a:r>
                        <a:rPr lang="en-US" sz="1800" b="1" dirty="0" smtClean="0"/>
                        <a:t>Java </a:t>
                      </a:r>
                      <a:r>
                        <a:rPr lang="en-US" sz="1800" b="1" u="sng" dirty="0" smtClean="0"/>
                        <a:t>Implementation</a:t>
                      </a:r>
                    </a:p>
                    <a:p>
                      <a:r>
                        <a:rPr lang="en-US" sz="1800" b="1" dirty="0" smtClean="0"/>
                        <a:t>(</a:t>
                      </a:r>
                      <a:r>
                        <a:rPr lang="en-US" sz="1800" b="1" dirty="0" err="1" smtClean="0"/>
                        <a:t>org.apache.hadoop</a:t>
                      </a:r>
                      <a:r>
                        <a:rPr lang="en-US" sz="1800" b="1" dirty="0" smtClean="0"/>
                        <a:t>)</a:t>
                      </a:r>
                      <a:endParaRPr lang="en-US" sz="1800" b="1" dirty="0"/>
                    </a:p>
                  </a:txBody>
                  <a:tcPr/>
                </a:tc>
              </a:tr>
              <a:tr h="370840">
                <a:tc>
                  <a:txBody>
                    <a:bodyPr/>
                    <a:lstStyle/>
                    <a:p>
                      <a:r>
                        <a:rPr lang="en-US" sz="1800" b="0" dirty="0" smtClean="0"/>
                        <a:t>Local</a:t>
                      </a:r>
                      <a:endParaRPr lang="en-US" sz="1800" b="0" dirty="0"/>
                    </a:p>
                  </a:txBody>
                  <a:tcPr/>
                </a:tc>
                <a:tc>
                  <a:txBody>
                    <a:bodyPr/>
                    <a:lstStyle/>
                    <a:p>
                      <a:r>
                        <a:rPr lang="en-US" sz="1800" b="1" dirty="0" smtClean="0"/>
                        <a:t>file</a:t>
                      </a:r>
                      <a:endParaRPr lang="en-US" sz="1800" b="1" dirty="0"/>
                    </a:p>
                  </a:txBody>
                  <a:tcPr/>
                </a:tc>
                <a:tc>
                  <a:txBody>
                    <a:bodyPr/>
                    <a:lstStyle/>
                    <a:p>
                      <a:r>
                        <a:rPr lang="en-US" sz="1800" b="1" dirty="0" err="1" smtClean="0"/>
                        <a:t>Fs.LocalFileSystem</a:t>
                      </a:r>
                      <a:endParaRPr lang="en-US" sz="1800" b="1" dirty="0"/>
                    </a:p>
                  </a:txBody>
                  <a:tcPr/>
                </a:tc>
              </a:tr>
              <a:tr h="370840">
                <a:tc>
                  <a:txBody>
                    <a:bodyPr/>
                    <a:lstStyle/>
                    <a:p>
                      <a:r>
                        <a:rPr lang="en-US" dirty="0" smtClean="0"/>
                        <a:t>HDFS</a:t>
                      </a:r>
                      <a:endParaRPr lang="en-US" dirty="0"/>
                    </a:p>
                  </a:txBody>
                  <a:tcPr/>
                </a:tc>
                <a:tc>
                  <a:txBody>
                    <a:bodyPr/>
                    <a:lstStyle/>
                    <a:p>
                      <a:r>
                        <a:rPr lang="en-US" dirty="0" err="1" smtClean="0"/>
                        <a:t>hdfs</a:t>
                      </a:r>
                      <a:endParaRPr lang="en-US" dirty="0"/>
                    </a:p>
                  </a:txBody>
                  <a:tcPr/>
                </a:tc>
                <a:tc>
                  <a:txBody>
                    <a:bodyPr/>
                    <a:lstStyle/>
                    <a:p>
                      <a:r>
                        <a:rPr lang="en-US" dirty="0" err="1" smtClean="0"/>
                        <a:t>hdfs.DistributedFileSystem</a:t>
                      </a:r>
                      <a:endParaRPr lang="en-US" dirty="0"/>
                    </a:p>
                  </a:txBody>
                  <a:tcPr/>
                </a:tc>
              </a:tr>
              <a:tr h="370840">
                <a:tc>
                  <a:txBody>
                    <a:bodyPr/>
                    <a:lstStyle/>
                    <a:p>
                      <a:r>
                        <a:rPr lang="en-US" dirty="0" smtClean="0"/>
                        <a:t>HFTP</a:t>
                      </a:r>
                      <a:endParaRPr lang="en-US" dirty="0"/>
                    </a:p>
                  </a:txBody>
                  <a:tcPr/>
                </a:tc>
                <a:tc>
                  <a:txBody>
                    <a:bodyPr/>
                    <a:lstStyle/>
                    <a:p>
                      <a:r>
                        <a:rPr lang="en-US" dirty="0" err="1" smtClean="0"/>
                        <a:t>hftp</a:t>
                      </a:r>
                      <a:endParaRPr lang="en-US" dirty="0"/>
                    </a:p>
                  </a:txBody>
                  <a:tcPr/>
                </a:tc>
                <a:tc>
                  <a:txBody>
                    <a:bodyPr/>
                    <a:lstStyle/>
                    <a:p>
                      <a:r>
                        <a:rPr lang="en-US" dirty="0" err="1" smtClean="0"/>
                        <a:t>hdfs.HftpFileSystem</a:t>
                      </a:r>
                      <a:endParaRPr lang="en-US" dirty="0"/>
                    </a:p>
                  </a:txBody>
                  <a:tcPr/>
                </a:tc>
              </a:tr>
              <a:tr h="370840">
                <a:tc>
                  <a:txBody>
                    <a:bodyPr/>
                    <a:lstStyle/>
                    <a:p>
                      <a:r>
                        <a:rPr lang="en-US" dirty="0" smtClean="0"/>
                        <a:t>HSFTP</a:t>
                      </a:r>
                      <a:endParaRPr lang="en-US" dirty="0"/>
                    </a:p>
                  </a:txBody>
                  <a:tcPr/>
                </a:tc>
                <a:tc>
                  <a:txBody>
                    <a:bodyPr/>
                    <a:lstStyle/>
                    <a:p>
                      <a:r>
                        <a:rPr lang="en-US" dirty="0" err="1" smtClean="0"/>
                        <a:t>hsftp</a:t>
                      </a:r>
                      <a:endParaRPr lang="en-US" dirty="0"/>
                    </a:p>
                  </a:txBody>
                  <a:tcPr/>
                </a:tc>
                <a:tc>
                  <a:txBody>
                    <a:bodyPr/>
                    <a:lstStyle/>
                    <a:p>
                      <a:r>
                        <a:rPr lang="en-US" dirty="0" err="1" smtClean="0"/>
                        <a:t>hdfs.hsftpFileSystem</a:t>
                      </a:r>
                      <a:endParaRPr lang="en-US" dirty="0"/>
                    </a:p>
                  </a:txBody>
                  <a:tcPr/>
                </a:tc>
              </a:tr>
              <a:tr h="370840">
                <a:tc>
                  <a:txBody>
                    <a:bodyPr/>
                    <a:lstStyle/>
                    <a:p>
                      <a:r>
                        <a:rPr lang="en-US" dirty="0" smtClean="0"/>
                        <a:t>HAR</a:t>
                      </a:r>
                      <a:endParaRPr lang="en-US" dirty="0"/>
                    </a:p>
                  </a:txBody>
                  <a:tcPr/>
                </a:tc>
                <a:tc>
                  <a:txBody>
                    <a:bodyPr/>
                    <a:lstStyle/>
                    <a:p>
                      <a:r>
                        <a:rPr lang="en-US" dirty="0" err="1" smtClean="0"/>
                        <a:t>har</a:t>
                      </a:r>
                      <a:endParaRPr lang="en-US" dirty="0"/>
                    </a:p>
                  </a:txBody>
                  <a:tcPr/>
                </a:tc>
                <a:tc>
                  <a:txBody>
                    <a:bodyPr/>
                    <a:lstStyle/>
                    <a:p>
                      <a:r>
                        <a:rPr lang="en-US" dirty="0" err="1" smtClean="0"/>
                        <a:t>fs.HarFileSystemfs</a:t>
                      </a:r>
                      <a:r>
                        <a:rPr lang="en-US" dirty="0" smtClean="0"/>
                        <a:t>.</a:t>
                      </a:r>
                      <a:endParaRPr lang="en-US" dirty="0"/>
                    </a:p>
                  </a:txBody>
                  <a:tcPr/>
                </a:tc>
              </a:tr>
              <a:tr h="370840">
                <a:tc>
                  <a:txBody>
                    <a:bodyPr/>
                    <a:lstStyle/>
                    <a:p>
                      <a:r>
                        <a:rPr lang="en-US" dirty="0" smtClean="0"/>
                        <a:t>KFS(</a:t>
                      </a:r>
                      <a:r>
                        <a:rPr lang="en-US" dirty="0" err="1" smtClean="0"/>
                        <a:t>CloudStore</a:t>
                      </a:r>
                      <a:r>
                        <a:rPr lang="en-US" dirty="0" smtClean="0"/>
                        <a:t>)</a:t>
                      </a:r>
                      <a:endParaRPr lang="en-US" dirty="0"/>
                    </a:p>
                  </a:txBody>
                  <a:tcPr/>
                </a:tc>
                <a:tc>
                  <a:txBody>
                    <a:bodyPr/>
                    <a:lstStyle/>
                    <a:p>
                      <a:r>
                        <a:rPr lang="en-US" dirty="0" err="1" smtClean="0"/>
                        <a:t>kfs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kfs.KosmosFileSystem</a:t>
                      </a:r>
                      <a:endParaRPr lang="en-US" dirty="0" smtClean="0"/>
                    </a:p>
                    <a:p>
                      <a:endParaRPr lang="en-US" dirty="0"/>
                    </a:p>
                  </a:txBody>
                  <a:tcPr/>
                </a:tc>
              </a:tr>
              <a:tr h="370840">
                <a:tc>
                  <a:txBody>
                    <a:bodyPr/>
                    <a:lstStyle/>
                    <a:p>
                      <a:r>
                        <a:rPr lang="en-US" dirty="0" smtClean="0"/>
                        <a:t>FTP</a:t>
                      </a:r>
                      <a:endParaRPr lang="en-US" dirty="0"/>
                    </a:p>
                  </a:txBody>
                  <a:tcPr/>
                </a:tc>
                <a:tc>
                  <a:txBody>
                    <a:bodyPr/>
                    <a:lstStyle/>
                    <a:p>
                      <a:r>
                        <a:rPr lang="en-US" dirty="0" smtClean="0"/>
                        <a:t>ftp</a:t>
                      </a:r>
                      <a:endParaRPr lang="en-US" dirty="0"/>
                    </a:p>
                  </a:txBody>
                  <a:tcPr/>
                </a:tc>
                <a:tc>
                  <a:txBody>
                    <a:bodyPr/>
                    <a:lstStyle/>
                    <a:p>
                      <a:r>
                        <a:rPr lang="en-US" dirty="0" err="1" smtClean="0"/>
                        <a:t>fs.ftp.FTPFileSystem</a:t>
                      </a:r>
                      <a:endParaRPr lang="en-US" dirty="0"/>
                    </a:p>
                  </a:txBody>
                  <a:tcPr/>
                </a:tc>
              </a:tr>
              <a:tr h="370840">
                <a:tc>
                  <a:txBody>
                    <a:bodyPr/>
                    <a:lstStyle/>
                    <a:p>
                      <a:r>
                        <a:rPr lang="en-US" dirty="0" smtClean="0"/>
                        <a:t>S3 (Native)</a:t>
                      </a:r>
                      <a:endParaRPr lang="en-US" dirty="0"/>
                    </a:p>
                  </a:txBody>
                  <a:tcPr/>
                </a:tc>
                <a:tc>
                  <a:txBody>
                    <a:bodyPr/>
                    <a:lstStyle/>
                    <a:p>
                      <a:r>
                        <a:rPr lang="en-US" dirty="0" smtClean="0"/>
                        <a:t>s3n</a:t>
                      </a:r>
                      <a:endParaRPr lang="en-US" dirty="0"/>
                    </a:p>
                  </a:txBody>
                  <a:tcPr/>
                </a:tc>
                <a:tc>
                  <a:txBody>
                    <a:bodyPr/>
                    <a:lstStyle/>
                    <a:p>
                      <a:r>
                        <a:rPr lang="en-US" dirty="0" smtClean="0"/>
                        <a:t>fs.s3native.NativeS3FileSystem</a:t>
                      </a:r>
                      <a:endParaRPr lang="en-US" dirty="0"/>
                    </a:p>
                  </a:txBody>
                  <a:tcPr/>
                </a:tc>
              </a:tr>
              <a:tr h="370840">
                <a:tc>
                  <a:txBody>
                    <a:bodyPr/>
                    <a:lstStyle/>
                    <a:p>
                      <a:r>
                        <a:rPr lang="en-US" dirty="0" smtClean="0"/>
                        <a:t>S3 (</a:t>
                      </a:r>
                      <a:r>
                        <a:rPr lang="en-US" dirty="0" err="1" smtClean="0"/>
                        <a:t>Blockbased</a:t>
                      </a:r>
                      <a:r>
                        <a:rPr lang="en-US" dirty="0" smtClean="0"/>
                        <a:t>)</a:t>
                      </a:r>
                      <a:endParaRPr lang="en-US" dirty="0"/>
                    </a:p>
                  </a:txBody>
                  <a:tcPr/>
                </a:tc>
                <a:tc>
                  <a:txBody>
                    <a:bodyPr/>
                    <a:lstStyle/>
                    <a:p>
                      <a:r>
                        <a:rPr lang="en-US" dirty="0" smtClean="0"/>
                        <a:t>s3</a:t>
                      </a:r>
                      <a:endParaRPr lang="en-US" dirty="0"/>
                    </a:p>
                  </a:txBody>
                  <a:tcPr/>
                </a:tc>
                <a:tc>
                  <a:txBody>
                    <a:bodyPr/>
                    <a:lstStyle/>
                    <a:p>
                      <a:r>
                        <a:rPr lang="en-US" dirty="0" smtClean="0"/>
                        <a:t>fs.se.S3FileSystem</a:t>
                      </a:r>
                      <a:endParaRPr lang="en-US" dirty="0"/>
                    </a:p>
                  </a:txBody>
                  <a:tcPr/>
                </a:tc>
              </a:tr>
            </a:tbl>
          </a:graphicData>
        </a:graphic>
      </p:graphicFrame>
    </p:spTree>
    <p:extLst>
      <p:ext uri="{BB962C8B-B14F-4D97-AF65-F5344CB8AC3E}">
        <p14:creationId xmlns="" xmlns:p14="http://schemas.microsoft.com/office/powerpoint/2010/main" val="2061088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Aspects of </a:t>
            </a:r>
            <a:r>
              <a:rPr lang="en-US" dirty="0" err="1" smtClean="0"/>
              <a:t>Hadoop</a:t>
            </a:r>
            <a:endParaRPr lang="en-US" dirty="0"/>
          </a:p>
        </p:txBody>
      </p:sp>
      <p:sp>
        <p:nvSpPr>
          <p:cNvPr id="3" name="Content Placeholder 2"/>
          <p:cNvSpPr>
            <a:spLocks noGrp="1"/>
          </p:cNvSpPr>
          <p:nvPr>
            <p:ph idx="1"/>
          </p:nvPr>
        </p:nvSpPr>
        <p:spPr/>
        <p:txBody>
          <a:bodyPr/>
          <a:lstStyle/>
          <a:p>
            <a:r>
              <a:rPr lang="en-US" dirty="0" smtClean="0"/>
              <a:t>Open Source Software </a:t>
            </a:r>
          </a:p>
          <a:p>
            <a:r>
              <a:rPr lang="en-US" dirty="0" smtClean="0"/>
              <a:t>Framework based</a:t>
            </a:r>
          </a:p>
          <a:p>
            <a:r>
              <a:rPr lang="en-US" dirty="0" smtClean="0"/>
              <a:t>Distributed</a:t>
            </a:r>
          </a:p>
          <a:p>
            <a:r>
              <a:rPr lang="en-US" dirty="0" smtClean="0"/>
              <a:t>Massive Storage</a:t>
            </a:r>
          </a:p>
          <a:p>
            <a:r>
              <a:rPr lang="en-US" dirty="0" smtClean="0"/>
              <a:t>Faster Processing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Core Components</a:t>
            </a:r>
            <a:endParaRPr lang="en-US" dirty="0"/>
          </a:p>
        </p:txBody>
      </p:sp>
      <p:sp>
        <p:nvSpPr>
          <p:cNvPr id="3" name="Content Placeholder 2"/>
          <p:cNvSpPr>
            <a:spLocks noGrp="1"/>
          </p:cNvSpPr>
          <p:nvPr>
            <p:ph idx="1"/>
          </p:nvPr>
        </p:nvSpPr>
        <p:spPr/>
        <p:txBody>
          <a:bodyPr>
            <a:normAutofit lnSpcReduction="10000"/>
          </a:bodyPr>
          <a:lstStyle/>
          <a:p>
            <a:r>
              <a:rPr lang="en-US" dirty="0" smtClean="0"/>
              <a:t>HDFS</a:t>
            </a:r>
          </a:p>
          <a:p>
            <a:pPr>
              <a:buNone/>
            </a:pPr>
            <a:r>
              <a:rPr lang="en-US" dirty="0" smtClean="0"/>
              <a:t>   (a) Storage Component</a:t>
            </a:r>
          </a:p>
          <a:p>
            <a:pPr>
              <a:buNone/>
            </a:pPr>
            <a:r>
              <a:rPr lang="en-US" dirty="0" smtClean="0"/>
              <a:t>   (b) Distributed data across several nodes</a:t>
            </a:r>
          </a:p>
          <a:p>
            <a:pPr>
              <a:buNone/>
            </a:pPr>
            <a:r>
              <a:rPr lang="en-US" dirty="0" smtClean="0"/>
              <a:t>   (c ) Natively Redundant</a:t>
            </a:r>
          </a:p>
          <a:p>
            <a:r>
              <a:rPr lang="en-US" dirty="0" smtClean="0"/>
              <a:t>Map Reduce </a:t>
            </a:r>
          </a:p>
          <a:p>
            <a:pPr>
              <a:buNone/>
            </a:pPr>
            <a:r>
              <a:rPr lang="en-US" dirty="0" smtClean="0"/>
              <a:t>   (a) Computational Framework</a:t>
            </a:r>
          </a:p>
          <a:p>
            <a:pPr>
              <a:buNone/>
            </a:pPr>
            <a:r>
              <a:rPr lang="en-US" dirty="0" smtClean="0"/>
              <a:t>   (b) splits a task across multiple nodes</a:t>
            </a:r>
          </a:p>
          <a:p>
            <a:pPr>
              <a:buNone/>
            </a:pPr>
            <a:r>
              <a:rPr lang="en-US" dirty="0" smtClean="0"/>
              <a:t>   (c ) Processes data in parallel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Conceptual Layer</a:t>
            </a:r>
            <a:endParaRPr lang="en-US" dirty="0"/>
          </a:p>
        </p:txBody>
      </p:sp>
      <p:sp>
        <p:nvSpPr>
          <p:cNvPr id="3" name="Content Placeholder 2"/>
          <p:cNvSpPr>
            <a:spLocks noGrp="1"/>
          </p:cNvSpPr>
          <p:nvPr>
            <p:ph idx="1"/>
          </p:nvPr>
        </p:nvSpPr>
        <p:spPr/>
        <p:txBody>
          <a:bodyPr/>
          <a:lstStyle/>
          <a:p>
            <a:r>
              <a:rPr lang="en-US" dirty="0" smtClean="0"/>
              <a:t>It is conceptually divided into Data Storage Layer –which stores huge volume of data and data processing layer which processes data in parallel to extract richer and meaningful insights from data</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Architecture of </a:t>
            </a:r>
            <a:r>
              <a:rPr lang="en-US" dirty="0" err="1" smtClean="0"/>
              <a:t>Hadoop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Based on Master-Slave architecture</a:t>
            </a:r>
          </a:p>
          <a:p>
            <a:r>
              <a:rPr lang="en-US" dirty="0" smtClean="0"/>
              <a:t>Master node is known as </a:t>
            </a:r>
            <a:r>
              <a:rPr lang="en-US" dirty="0" err="1" smtClean="0"/>
              <a:t>NameNode</a:t>
            </a:r>
            <a:r>
              <a:rPr lang="en-US" dirty="0" smtClean="0"/>
              <a:t> </a:t>
            </a:r>
          </a:p>
          <a:p>
            <a:r>
              <a:rPr lang="en-US" dirty="0" smtClean="0"/>
              <a:t>Slave node is known as </a:t>
            </a:r>
            <a:r>
              <a:rPr lang="en-US" dirty="0" err="1" smtClean="0"/>
              <a:t>DataNode</a:t>
            </a:r>
            <a:endParaRPr lang="en-US" dirty="0" smtClean="0"/>
          </a:p>
          <a:p>
            <a:r>
              <a:rPr lang="en-US" dirty="0" smtClean="0"/>
              <a:t>Key Components of Master Node –</a:t>
            </a:r>
          </a:p>
          <a:p>
            <a:pPr>
              <a:buNone/>
            </a:pPr>
            <a:r>
              <a:rPr lang="en-US" dirty="0" smtClean="0"/>
              <a:t>    (a) Master HDFS – Its main responsibility is partitioning the data storage across the slave nodes .It also keeps track of locations of data on </a:t>
            </a:r>
            <a:r>
              <a:rPr lang="en-US" dirty="0" err="1" smtClean="0"/>
              <a:t>DataNodes</a:t>
            </a:r>
            <a:endParaRPr lang="en-US" dirty="0" smtClean="0"/>
          </a:p>
          <a:p>
            <a:pPr>
              <a:buNone/>
            </a:pPr>
            <a:r>
              <a:rPr lang="en-US" dirty="0" smtClean="0"/>
              <a:t>    (b) Master </a:t>
            </a:r>
            <a:r>
              <a:rPr lang="en-US" dirty="0" err="1" smtClean="0"/>
              <a:t>MapReduce</a:t>
            </a:r>
            <a:r>
              <a:rPr lang="en-US" dirty="0" smtClean="0"/>
              <a:t>- It decides and schedules computation task on slave nodes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OF HADOOP</a:t>
            </a:r>
            <a:endParaRPr lang="en-US" dirty="0"/>
          </a:p>
        </p:txBody>
      </p:sp>
      <p:sp>
        <p:nvSpPr>
          <p:cNvPr id="3" name="Content Placeholder 2"/>
          <p:cNvSpPr>
            <a:spLocks noGrp="1"/>
          </p:cNvSpPr>
          <p:nvPr>
            <p:ph idx="1"/>
          </p:nvPr>
        </p:nvSpPr>
        <p:spPr/>
        <p:txBody>
          <a:bodyPr/>
          <a:lstStyle/>
          <a:p>
            <a:r>
              <a:rPr lang="en-US" dirty="0" err="1" smtClean="0"/>
              <a:t>ClickStream</a:t>
            </a:r>
            <a:r>
              <a:rPr lang="en-US" dirty="0" smtClean="0"/>
              <a:t> Data</a:t>
            </a:r>
          </a:p>
          <a:p>
            <a:pPr>
              <a:buNone/>
            </a:pPr>
            <a:r>
              <a:rPr lang="en-US" dirty="0" smtClean="0"/>
              <a:t> </a:t>
            </a:r>
            <a:r>
              <a:rPr lang="en-US" dirty="0" err="1" smtClean="0"/>
              <a:t>ClickStream</a:t>
            </a:r>
            <a:r>
              <a:rPr lang="en-US" dirty="0" smtClean="0"/>
              <a:t> data (mouse clicks) helps you to understand the purchasing behavior of </a:t>
            </a:r>
            <a:r>
              <a:rPr lang="en-US" dirty="0" err="1" smtClean="0"/>
              <a:t>customers.ClickStream</a:t>
            </a:r>
            <a:r>
              <a:rPr lang="en-US" dirty="0" smtClean="0"/>
              <a:t> analysis helps online marketers to optimize their product web pages , promotional content, etc to improve.</a:t>
            </a:r>
          </a:p>
          <a:p>
            <a:pPr>
              <a:buNone/>
            </a:pPr>
            <a:r>
              <a:rPr lang="en-US" dirty="0" smtClean="0"/>
              <a:t>The </a:t>
            </a:r>
            <a:r>
              <a:rPr lang="en-US" dirty="0" err="1" smtClean="0"/>
              <a:t>ClickStream</a:t>
            </a:r>
            <a:r>
              <a:rPr lang="en-US" dirty="0" smtClean="0"/>
              <a:t> analysis using </a:t>
            </a:r>
            <a:r>
              <a:rPr lang="en-US" dirty="0" err="1" smtClean="0"/>
              <a:t>Hadoop</a:t>
            </a:r>
            <a:r>
              <a:rPr lang="en-US" dirty="0" smtClean="0"/>
              <a:t> provides three key benefits: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err="1" smtClean="0"/>
              <a:t>Hadoop</a:t>
            </a:r>
            <a:r>
              <a:rPr lang="en-US" dirty="0" smtClean="0"/>
              <a:t> helps to join </a:t>
            </a:r>
            <a:r>
              <a:rPr lang="en-US" dirty="0" err="1" smtClean="0"/>
              <a:t>ClickStream</a:t>
            </a:r>
            <a:r>
              <a:rPr lang="en-US" dirty="0" smtClean="0"/>
              <a:t> Data with other data sources such as Customer Relationship Management Data (Customer Demographics Data, sales data, and information on advertising campaigns).It helps in understanding customer behavior.</a:t>
            </a:r>
          </a:p>
          <a:p>
            <a:pPr marL="514350" indent="-514350">
              <a:buAutoNum type="arabicPeriod"/>
            </a:pPr>
            <a:r>
              <a:rPr lang="en-US" dirty="0" err="1" smtClean="0"/>
              <a:t>Hadoop’s</a:t>
            </a:r>
            <a:r>
              <a:rPr lang="en-US" dirty="0" smtClean="0"/>
              <a:t> scalability property helps you to store years of data without ample incremental </a:t>
            </a:r>
            <a:r>
              <a:rPr lang="en-US" dirty="0" err="1" smtClean="0"/>
              <a:t>cost.This</a:t>
            </a:r>
            <a:r>
              <a:rPr lang="en-US" dirty="0" smtClean="0"/>
              <a:t> helps you to perform temporal or year over year analysis on </a:t>
            </a:r>
            <a:r>
              <a:rPr lang="en-US" dirty="0" err="1" smtClean="0"/>
              <a:t>ClickStream</a:t>
            </a:r>
            <a:r>
              <a:rPr lang="en-US" dirty="0" smtClean="0"/>
              <a:t> data which your competitors may miss.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3. Business analysts can use Apache Pig or Apache Hive for website </a:t>
            </a:r>
            <a:r>
              <a:rPr lang="en-US" dirty="0" err="1" smtClean="0"/>
              <a:t>analysis.With</a:t>
            </a:r>
            <a:r>
              <a:rPr lang="en-US" dirty="0" smtClean="0"/>
              <a:t> these tools, you can organize </a:t>
            </a:r>
            <a:r>
              <a:rPr lang="en-US" dirty="0" err="1" smtClean="0"/>
              <a:t>ClickStream</a:t>
            </a:r>
            <a:r>
              <a:rPr lang="en-US" dirty="0" smtClean="0"/>
              <a:t> data by user session, refine it, and feed it to visualization or analytics tools.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Distributors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Cloudera</a:t>
            </a:r>
            <a:r>
              <a:rPr lang="en-US" dirty="0" smtClean="0"/>
              <a:t> </a:t>
            </a:r>
          </a:p>
          <a:p>
            <a:pPr>
              <a:buNone/>
            </a:pPr>
            <a:r>
              <a:rPr lang="en-US" dirty="0" smtClean="0"/>
              <a:t>   (a) CDH 4.0</a:t>
            </a:r>
          </a:p>
          <a:p>
            <a:pPr>
              <a:buNone/>
            </a:pPr>
            <a:r>
              <a:rPr lang="en-US" dirty="0" smtClean="0"/>
              <a:t>   (b) CDH 5.0</a:t>
            </a:r>
          </a:p>
          <a:p>
            <a:r>
              <a:rPr lang="en-US" dirty="0" err="1" smtClean="0"/>
              <a:t>Hortonworks</a:t>
            </a:r>
            <a:endParaRPr lang="en-US" dirty="0" smtClean="0"/>
          </a:p>
          <a:p>
            <a:pPr>
              <a:buNone/>
            </a:pPr>
            <a:r>
              <a:rPr lang="en-US" dirty="0" smtClean="0"/>
              <a:t>   (a) HDP 1.0</a:t>
            </a:r>
          </a:p>
          <a:p>
            <a:pPr>
              <a:buNone/>
            </a:pPr>
            <a:r>
              <a:rPr lang="en-US" dirty="0" smtClean="0"/>
              <a:t>   (b) HDP 2.0</a:t>
            </a:r>
          </a:p>
          <a:p>
            <a:r>
              <a:rPr lang="en-US" dirty="0" smtClean="0"/>
              <a:t>MAPR</a:t>
            </a:r>
          </a:p>
          <a:p>
            <a:pPr>
              <a:buNone/>
            </a:pPr>
            <a:r>
              <a:rPr lang="en-US" dirty="0" smtClean="0"/>
              <a:t>   (a) M3</a:t>
            </a:r>
          </a:p>
          <a:p>
            <a:pPr>
              <a:buNone/>
            </a:pPr>
            <a:r>
              <a:rPr lang="en-US" dirty="0" smtClean="0"/>
              <a:t>  (b) M5</a:t>
            </a:r>
          </a:p>
          <a:p>
            <a:pPr>
              <a:buNone/>
            </a:pPr>
            <a:r>
              <a:rPr lang="en-US" dirty="0" smtClean="0"/>
              <a:t>  (C ) M8</a:t>
            </a:r>
          </a:p>
          <a:p>
            <a:r>
              <a:rPr lang="en-US" dirty="0" smtClean="0"/>
              <a:t>Apache </a:t>
            </a:r>
            <a:r>
              <a:rPr lang="en-US" dirty="0" err="1" smtClean="0"/>
              <a:t>Hadoop</a:t>
            </a:r>
            <a:endParaRPr lang="en-US" dirty="0" smtClean="0"/>
          </a:p>
          <a:p>
            <a:pPr>
              <a:buNone/>
            </a:pPr>
            <a:r>
              <a:rPr lang="en-US" dirty="0" smtClean="0"/>
              <a:t>  (a) </a:t>
            </a:r>
            <a:r>
              <a:rPr lang="en-US" dirty="0" err="1" smtClean="0"/>
              <a:t>Hadoop</a:t>
            </a:r>
            <a:r>
              <a:rPr lang="en-US" dirty="0" smtClean="0"/>
              <a:t> 1.0</a:t>
            </a:r>
          </a:p>
          <a:p>
            <a:pPr>
              <a:buNone/>
            </a:pPr>
            <a:r>
              <a:rPr lang="en-US" dirty="0" smtClean="0"/>
              <a:t> (b) </a:t>
            </a:r>
            <a:r>
              <a:rPr lang="en-US" dirty="0" err="1" smtClean="0"/>
              <a:t>Hadoop</a:t>
            </a:r>
            <a:r>
              <a:rPr lang="en-US" dirty="0" smtClean="0"/>
              <a:t> 2.0</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HDFS Works on “write once and Read many times” approach and this makes it capable of handling such huge volumes of data with the least possibilities of errors caused by the replication of </a:t>
            </a:r>
            <a:r>
              <a:rPr lang="en-US" dirty="0" err="1" smtClean="0"/>
              <a:t>data.The</a:t>
            </a:r>
            <a:r>
              <a:rPr lang="en-US" dirty="0" smtClean="0"/>
              <a:t> cached copy of data is created over different distributed nodes and can b </a:t>
            </a:r>
            <a:r>
              <a:rPr lang="en-US" dirty="0" err="1" smtClean="0"/>
              <a:t>eread</a:t>
            </a:r>
            <a:r>
              <a:rPr lang="en-US" dirty="0" smtClean="0"/>
              <a:t> from any of </a:t>
            </a:r>
            <a:r>
              <a:rPr lang="en-US" dirty="0" err="1" smtClean="0"/>
              <a:t>them.This</a:t>
            </a:r>
            <a:r>
              <a:rPr lang="en-US" dirty="0" smtClean="0"/>
              <a:t> replication of data across the cluster provides fault tolerance and resilience against </a:t>
            </a:r>
            <a:r>
              <a:rPr lang="en-US" smtClean="0"/>
              <a:t>server failures.</a:t>
            </a:r>
            <a:endParaRPr lang="en-US"/>
          </a:p>
        </p:txBody>
      </p:sp>
    </p:spTree>
    <p:extLst>
      <p:ext uri="{BB962C8B-B14F-4D97-AF65-F5344CB8AC3E}">
        <p14:creationId xmlns="" xmlns:p14="http://schemas.microsoft.com/office/powerpoint/2010/main" val="2259078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of HDFS</a:t>
            </a:r>
            <a:endParaRPr lang="en-US" dirty="0"/>
          </a:p>
        </p:txBody>
      </p:sp>
      <p:sp>
        <p:nvSpPr>
          <p:cNvPr id="3" name="Content Placeholder 2"/>
          <p:cNvSpPr>
            <a:spLocks noGrp="1"/>
          </p:cNvSpPr>
          <p:nvPr>
            <p:ph idx="1"/>
          </p:nvPr>
        </p:nvSpPr>
        <p:spPr/>
        <p:txBody>
          <a:bodyPr>
            <a:normAutofit lnSpcReduction="10000"/>
          </a:bodyPr>
          <a:lstStyle/>
          <a:p>
            <a:r>
              <a:rPr lang="en-US" dirty="0" smtClean="0"/>
              <a:t>Storage Component of </a:t>
            </a:r>
            <a:r>
              <a:rPr lang="en-US" dirty="0" err="1" smtClean="0"/>
              <a:t>Hadoop</a:t>
            </a:r>
            <a:endParaRPr lang="en-US" dirty="0" smtClean="0"/>
          </a:p>
          <a:p>
            <a:r>
              <a:rPr lang="en-US" dirty="0" smtClean="0"/>
              <a:t>Distributed File System</a:t>
            </a:r>
          </a:p>
          <a:p>
            <a:r>
              <a:rPr lang="en-US" dirty="0" smtClean="0"/>
              <a:t>Modeled after Google File System</a:t>
            </a:r>
          </a:p>
          <a:p>
            <a:r>
              <a:rPr lang="en-US" dirty="0" smtClean="0"/>
              <a:t>Optimized for high throughput (HDFS leverages large block size and moves computation where data is stored)</a:t>
            </a:r>
          </a:p>
          <a:p>
            <a:r>
              <a:rPr lang="en-US" dirty="0" smtClean="0"/>
              <a:t>You can replicate a file for a configured number of times, which is tolerant in terms of both software and hardware</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Re-replicates data blocks automatically on nodes that have failed</a:t>
            </a:r>
          </a:p>
          <a:p>
            <a:r>
              <a:rPr lang="en-US" dirty="0" smtClean="0"/>
              <a:t>Can perform read or write on large files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Anatomy of File read</a:t>
            </a:r>
            <a:br>
              <a:rPr lang="en-US" dirty="0" smtClean="0"/>
            </a:br>
            <a:r>
              <a:rPr lang="en-US" dirty="0" smtClean="0"/>
              <a:t>Steps involved:</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1. The client opens the file that it wishes to read from by calling open() on the distributed file system.</a:t>
            </a:r>
          </a:p>
          <a:p>
            <a:pPr>
              <a:buNone/>
            </a:pPr>
            <a:r>
              <a:rPr lang="en-US" dirty="0" smtClean="0"/>
              <a:t>2. </a:t>
            </a:r>
            <a:r>
              <a:rPr lang="en-US" dirty="0" err="1" smtClean="0"/>
              <a:t>DistributedFileSystem</a:t>
            </a:r>
            <a:r>
              <a:rPr lang="en-US" dirty="0" smtClean="0"/>
              <a:t> communicates with the </a:t>
            </a:r>
            <a:r>
              <a:rPr lang="en-US" dirty="0" err="1" smtClean="0"/>
              <a:t>NameNode</a:t>
            </a:r>
            <a:r>
              <a:rPr lang="en-US" dirty="0" smtClean="0"/>
              <a:t> to get the location of data </a:t>
            </a:r>
            <a:r>
              <a:rPr lang="en-US" dirty="0" err="1" smtClean="0"/>
              <a:t>blocks.NameNode</a:t>
            </a:r>
            <a:r>
              <a:rPr lang="en-US" dirty="0" smtClean="0"/>
              <a:t> returns with the addresses of </a:t>
            </a:r>
            <a:r>
              <a:rPr lang="en-US" dirty="0" err="1" smtClean="0"/>
              <a:t>DataNodes</a:t>
            </a:r>
            <a:r>
              <a:rPr lang="en-US" dirty="0" smtClean="0"/>
              <a:t> that the data blocks are stored </a:t>
            </a:r>
            <a:r>
              <a:rPr lang="en-US" dirty="0" err="1" smtClean="0"/>
              <a:t>on.Subsequent</a:t>
            </a:r>
            <a:r>
              <a:rPr lang="en-US" dirty="0" smtClean="0"/>
              <a:t> to this the </a:t>
            </a:r>
            <a:r>
              <a:rPr lang="en-US" dirty="0" err="1" smtClean="0"/>
              <a:t>DistributedFileSystem</a:t>
            </a:r>
            <a:r>
              <a:rPr lang="en-US" dirty="0" smtClean="0"/>
              <a:t> returns an </a:t>
            </a:r>
            <a:r>
              <a:rPr lang="en-US" dirty="0" err="1" smtClean="0"/>
              <a:t>FSDataInputStream</a:t>
            </a:r>
            <a:r>
              <a:rPr lang="en-US" dirty="0" smtClean="0"/>
              <a:t> to client to read from the file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3. Client then calls read() on the stream </a:t>
            </a:r>
            <a:r>
              <a:rPr lang="en-US" dirty="0" err="1" smtClean="0"/>
              <a:t>DFSInputStream</a:t>
            </a:r>
            <a:r>
              <a:rPr lang="en-US" dirty="0" smtClean="0"/>
              <a:t>, which has addresses of the </a:t>
            </a:r>
            <a:r>
              <a:rPr lang="en-US" dirty="0" err="1" smtClean="0"/>
              <a:t>DataNodes</a:t>
            </a:r>
            <a:r>
              <a:rPr lang="en-US" dirty="0" smtClean="0"/>
              <a:t> for the first few blocks of the file, connects to the closest </a:t>
            </a:r>
            <a:r>
              <a:rPr lang="en-US" dirty="0" err="1" smtClean="0"/>
              <a:t>DataNode</a:t>
            </a:r>
            <a:r>
              <a:rPr lang="en-US" dirty="0" smtClean="0"/>
              <a:t> for the first block in the file.</a:t>
            </a:r>
          </a:p>
          <a:p>
            <a:pPr>
              <a:buNone/>
            </a:pPr>
            <a:r>
              <a:rPr lang="en-US" dirty="0" smtClean="0"/>
              <a:t>4. Client calls read() repeatedly to stream the data from the </a:t>
            </a:r>
            <a:r>
              <a:rPr lang="en-US" dirty="0" err="1" smtClean="0"/>
              <a:t>DataNode</a:t>
            </a:r>
            <a:endParaRPr lang="en-US" dirty="0" smtClean="0"/>
          </a:p>
          <a:p>
            <a:pPr>
              <a:buNone/>
            </a:pPr>
            <a:r>
              <a:rPr lang="en-US" dirty="0" smtClean="0"/>
              <a:t>5. When end of the block is reached ,</a:t>
            </a:r>
            <a:r>
              <a:rPr lang="en-US" dirty="0" err="1" smtClean="0"/>
              <a:t>DFSInputStream</a:t>
            </a:r>
            <a:r>
              <a:rPr lang="en-US" dirty="0" smtClean="0"/>
              <a:t> closes the connection with the </a:t>
            </a:r>
            <a:r>
              <a:rPr lang="en-US" dirty="0" err="1" smtClean="0"/>
              <a:t>DataNode.It</a:t>
            </a:r>
            <a:r>
              <a:rPr lang="en-US" dirty="0" smtClean="0"/>
              <a:t> </a:t>
            </a:r>
            <a:r>
              <a:rPr lang="en-US" dirty="0" err="1" smtClean="0"/>
              <a:t>repeates</a:t>
            </a:r>
            <a:r>
              <a:rPr lang="en-US" dirty="0" smtClean="0"/>
              <a:t> the steps to find the best </a:t>
            </a:r>
            <a:r>
              <a:rPr lang="en-US" dirty="0" err="1" smtClean="0"/>
              <a:t>DataNode</a:t>
            </a:r>
            <a:r>
              <a:rPr lang="en-US" dirty="0" smtClean="0"/>
              <a:t> for the next block and subsequent Blocks.</a:t>
            </a:r>
          </a:p>
          <a:p>
            <a:pPr>
              <a:buNone/>
            </a:pPr>
            <a:r>
              <a:rPr lang="en-US" dirty="0" smtClean="0"/>
              <a:t>6.Client calls close() on </a:t>
            </a:r>
            <a:r>
              <a:rPr lang="en-US" dirty="0" err="1" smtClean="0"/>
              <a:t>FSDataInputStream</a:t>
            </a:r>
            <a:r>
              <a:rPr lang="en-US" dirty="0" smtClean="0"/>
              <a:t>  after completion of reading , to close the connection.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Anatomy of File Write</a:t>
            </a:r>
            <a:br>
              <a:rPr lang="en-US" dirty="0" smtClean="0"/>
            </a:br>
            <a:r>
              <a:rPr lang="en-US" dirty="0" smtClean="0"/>
              <a:t>Steps :</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smtClean="0"/>
              <a:t>The client calls create() on </a:t>
            </a:r>
            <a:r>
              <a:rPr lang="en-US" dirty="0" err="1" smtClean="0"/>
              <a:t>DistributedFileSystem</a:t>
            </a:r>
            <a:r>
              <a:rPr lang="en-US" dirty="0" smtClean="0"/>
              <a:t> to create a file.</a:t>
            </a:r>
          </a:p>
          <a:p>
            <a:pPr marL="514350" indent="-514350">
              <a:buAutoNum type="arabicPeriod"/>
            </a:pPr>
            <a:r>
              <a:rPr lang="en-US" dirty="0" smtClean="0"/>
              <a:t>An RPC call to the </a:t>
            </a:r>
            <a:r>
              <a:rPr lang="en-US" dirty="0" err="1" smtClean="0"/>
              <a:t>NameNode</a:t>
            </a:r>
            <a:r>
              <a:rPr lang="en-US" dirty="0" smtClean="0"/>
              <a:t> happens through the </a:t>
            </a:r>
            <a:r>
              <a:rPr lang="en-US" dirty="0" err="1" smtClean="0"/>
              <a:t>DistributedFileSystem</a:t>
            </a:r>
            <a:r>
              <a:rPr lang="en-US" dirty="0" smtClean="0"/>
              <a:t> to create a new </a:t>
            </a:r>
            <a:r>
              <a:rPr lang="en-US" dirty="0" err="1" smtClean="0"/>
              <a:t>file.The</a:t>
            </a:r>
            <a:r>
              <a:rPr lang="en-US" dirty="0" smtClean="0"/>
              <a:t> </a:t>
            </a:r>
            <a:r>
              <a:rPr lang="en-US" dirty="0" err="1" smtClean="0"/>
              <a:t>NameNode</a:t>
            </a:r>
            <a:r>
              <a:rPr lang="en-US" dirty="0" smtClean="0"/>
              <a:t> performs various checks to create a new file (checks whether such a file exists or not).Initially the </a:t>
            </a:r>
            <a:r>
              <a:rPr lang="en-US" dirty="0" err="1" smtClean="0"/>
              <a:t>NameNode</a:t>
            </a:r>
            <a:r>
              <a:rPr lang="en-US" dirty="0" smtClean="0"/>
              <a:t> creates a file without associating any data blocks to the </a:t>
            </a:r>
            <a:r>
              <a:rPr lang="en-US" dirty="0" err="1" smtClean="0"/>
              <a:t>file.The</a:t>
            </a:r>
            <a:r>
              <a:rPr lang="en-US" dirty="0" smtClean="0"/>
              <a:t> </a:t>
            </a:r>
            <a:r>
              <a:rPr lang="en-US" dirty="0" err="1" smtClean="0"/>
              <a:t>DistributedFileSystem</a:t>
            </a:r>
            <a:r>
              <a:rPr lang="en-US" dirty="0" smtClean="0"/>
              <a:t> returns an </a:t>
            </a:r>
            <a:r>
              <a:rPr lang="en-US" dirty="0" err="1" smtClean="0"/>
              <a:t>FSDataOutputStream</a:t>
            </a:r>
            <a:r>
              <a:rPr lang="en-US" dirty="0" smtClean="0"/>
              <a:t> to the client to perform write.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3. As the client writes data, data is split into packets by </a:t>
            </a:r>
            <a:r>
              <a:rPr lang="en-US" dirty="0" err="1" smtClean="0"/>
              <a:t>DFSOutputStream</a:t>
            </a:r>
            <a:r>
              <a:rPr lang="en-US" dirty="0" smtClean="0"/>
              <a:t>, which is then written to an internal queue, called data </a:t>
            </a:r>
            <a:r>
              <a:rPr lang="en-US" dirty="0" err="1" smtClean="0"/>
              <a:t>queue.DataStreamer</a:t>
            </a:r>
            <a:r>
              <a:rPr lang="en-US" dirty="0" smtClean="0"/>
              <a:t> consumes the data </a:t>
            </a:r>
            <a:r>
              <a:rPr lang="en-US" dirty="0" err="1" smtClean="0"/>
              <a:t>queue.The</a:t>
            </a:r>
            <a:r>
              <a:rPr lang="en-US" dirty="0" smtClean="0"/>
              <a:t> </a:t>
            </a:r>
            <a:r>
              <a:rPr lang="en-US" dirty="0" err="1" smtClean="0"/>
              <a:t>DataStreamer</a:t>
            </a:r>
            <a:r>
              <a:rPr lang="en-US" dirty="0" smtClean="0"/>
              <a:t> requests the </a:t>
            </a:r>
            <a:r>
              <a:rPr lang="en-US" dirty="0" err="1" smtClean="0"/>
              <a:t>NameNode</a:t>
            </a:r>
            <a:r>
              <a:rPr lang="en-US" dirty="0" smtClean="0"/>
              <a:t> to allocate new blocks by selecting a list of suitable </a:t>
            </a:r>
            <a:r>
              <a:rPr lang="en-US" dirty="0" err="1" smtClean="0"/>
              <a:t>DataNodes</a:t>
            </a:r>
            <a:r>
              <a:rPr lang="en-US" dirty="0" smtClean="0"/>
              <a:t> to store </a:t>
            </a:r>
            <a:r>
              <a:rPr lang="en-US" dirty="0" err="1" smtClean="0"/>
              <a:t>replicas.The</a:t>
            </a:r>
            <a:r>
              <a:rPr lang="en-US" dirty="0" smtClean="0"/>
              <a:t> list of </a:t>
            </a:r>
            <a:r>
              <a:rPr lang="en-US" dirty="0" err="1" smtClean="0"/>
              <a:t>DataNodes</a:t>
            </a:r>
            <a:r>
              <a:rPr lang="en-US" dirty="0" smtClean="0"/>
              <a:t> makes a </a:t>
            </a:r>
            <a:r>
              <a:rPr lang="en-US" dirty="0" err="1" smtClean="0"/>
              <a:t>pipeline.Here</a:t>
            </a:r>
            <a:r>
              <a:rPr lang="en-US" dirty="0" smtClean="0"/>
              <a:t> we will go with default replication factor of </a:t>
            </a:r>
            <a:r>
              <a:rPr lang="en-US" dirty="0" err="1" smtClean="0"/>
              <a:t>three.So</a:t>
            </a:r>
            <a:r>
              <a:rPr lang="en-US" dirty="0" smtClean="0"/>
              <a:t> there will be three nodes in the pipeline for the first block.</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4. </a:t>
            </a:r>
            <a:r>
              <a:rPr lang="en-US" dirty="0" err="1" smtClean="0"/>
              <a:t>DataStreamer</a:t>
            </a:r>
            <a:r>
              <a:rPr lang="en-US" dirty="0" smtClean="0"/>
              <a:t> streams the packets to the first </a:t>
            </a:r>
            <a:r>
              <a:rPr lang="en-US" dirty="0" err="1" smtClean="0"/>
              <a:t>DataNode</a:t>
            </a:r>
            <a:r>
              <a:rPr lang="en-US" dirty="0" smtClean="0"/>
              <a:t> in the </a:t>
            </a:r>
            <a:r>
              <a:rPr lang="en-US" dirty="0" err="1" smtClean="0"/>
              <a:t>pipeline.It</a:t>
            </a:r>
            <a:r>
              <a:rPr lang="en-US" dirty="0" smtClean="0"/>
              <a:t> stores packet and forwards it to the second </a:t>
            </a:r>
            <a:r>
              <a:rPr lang="en-US" dirty="0" err="1" smtClean="0"/>
              <a:t>DataNode</a:t>
            </a:r>
            <a:r>
              <a:rPr lang="en-US" dirty="0" smtClean="0"/>
              <a:t> in the </a:t>
            </a:r>
            <a:r>
              <a:rPr lang="en-US" dirty="0" err="1" smtClean="0"/>
              <a:t>pipeline.In</a:t>
            </a:r>
            <a:r>
              <a:rPr lang="en-US" dirty="0" smtClean="0"/>
              <a:t> the same way, the second </a:t>
            </a:r>
            <a:r>
              <a:rPr lang="en-US" dirty="0" err="1" smtClean="0"/>
              <a:t>DataNode</a:t>
            </a:r>
            <a:r>
              <a:rPr lang="en-US" dirty="0" smtClean="0"/>
              <a:t> stores the packet and forwards it to third </a:t>
            </a:r>
            <a:r>
              <a:rPr lang="en-US" dirty="0" err="1" smtClean="0"/>
              <a:t>DataNode</a:t>
            </a:r>
            <a:r>
              <a:rPr lang="en-US" dirty="0" smtClean="0"/>
              <a:t> in the pipeline.</a:t>
            </a:r>
          </a:p>
          <a:p>
            <a:pPr>
              <a:buNone/>
            </a:pPr>
            <a:r>
              <a:rPr lang="en-US" dirty="0" smtClean="0"/>
              <a:t>5. In addition to the internal queue, </a:t>
            </a:r>
            <a:r>
              <a:rPr lang="en-US" dirty="0" err="1" smtClean="0"/>
              <a:t>DFSOutputStream</a:t>
            </a:r>
            <a:r>
              <a:rPr lang="en-US" dirty="0" smtClean="0"/>
              <a:t> also manages an “</a:t>
            </a:r>
            <a:r>
              <a:rPr lang="en-US" dirty="0" err="1" smtClean="0"/>
              <a:t>Ack</a:t>
            </a:r>
            <a:r>
              <a:rPr lang="en-US" dirty="0" smtClean="0"/>
              <a:t> queue” of packets that are waiting for the acknowledgement by </a:t>
            </a:r>
            <a:r>
              <a:rPr lang="en-US" dirty="0" err="1" smtClean="0"/>
              <a:t>DataNodes</a:t>
            </a:r>
            <a:r>
              <a:rPr lang="en-US" dirty="0" smtClean="0"/>
              <a:t>.</a:t>
            </a:r>
          </a:p>
          <a:p>
            <a:pPr>
              <a:buNone/>
            </a:pPr>
            <a:r>
              <a:rPr lang="en-US" dirty="0" smtClean="0"/>
              <a:t>6. When the client finishes writing the file, it calls close() on the stream.</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Hadoop</a:t>
            </a:r>
            <a:r>
              <a:rPr lang="en-US" dirty="0" smtClean="0"/>
              <a:t> Default Replica Placement Strategy</a:t>
            </a:r>
            <a:endParaRPr lang="en-US" dirty="0"/>
          </a:p>
        </p:txBody>
      </p:sp>
      <p:sp>
        <p:nvSpPr>
          <p:cNvPr id="3" name="Content Placeholder 2"/>
          <p:cNvSpPr>
            <a:spLocks noGrp="1"/>
          </p:cNvSpPr>
          <p:nvPr>
            <p:ph idx="1"/>
          </p:nvPr>
        </p:nvSpPr>
        <p:spPr/>
        <p:txBody>
          <a:bodyPr/>
          <a:lstStyle/>
          <a:p>
            <a:r>
              <a:rPr lang="en-US" dirty="0" smtClean="0"/>
              <a:t>As per the </a:t>
            </a:r>
            <a:r>
              <a:rPr lang="en-US" dirty="0" err="1" smtClean="0"/>
              <a:t>Hadoop</a:t>
            </a:r>
            <a:r>
              <a:rPr lang="en-US" dirty="0" smtClean="0"/>
              <a:t> Replica Placement strategy, first replica is placed on the same node as the </a:t>
            </a:r>
            <a:r>
              <a:rPr lang="en-US" dirty="0" err="1" smtClean="0"/>
              <a:t>client.Then</a:t>
            </a:r>
            <a:r>
              <a:rPr lang="en-US" dirty="0" smtClean="0"/>
              <a:t> it places second replica on a node that is present on different </a:t>
            </a:r>
            <a:r>
              <a:rPr lang="en-US" dirty="0" err="1" smtClean="0"/>
              <a:t>rack.It</a:t>
            </a:r>
            <a:r>
              <a:rPr lang="en-US" dirty="0" smtClean="0"/>
              <a:t> places the third replica on the same rack as second , but on a different node in the </a:t>
            </a:r>
            <a:r>
              <a:rPr lang="en-US" dirty="0" err="1" smtClean="0"/>
              <a:t>rack.Once</a:t>
            </a:r>
            <a:r>
              <a:rPr lang="en-US" dirty="0" smtClean="0"/>
              <a:t> replica locations have been set, a pipeline is </a:t>
            </a:r>
            <a:r>
              <a:rPr lang="en-US" dirty="0" err="1" smtClean="0"/>
              <a:t>built.This</a:t>
            </a:r>
            <a:r>
              <a:rPr lang="en-US" dirty="0" smtClean="0"/>
              <a:t> strategy provides good reliability.</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HDFS Commands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To get the list of directories and files at the root of HDFS</a:t>
            </a:r>
          </a:p>
          <a:p>
            <a:pPr>
              <a:buNone/>
            </a:pPr>
            <a:r>
              <a:rPr lang="en-US" dirty="0" smtClean="0"/>
              <a:t> </a:t>
            </a:r>
            <a:r>
              <a:rPr lang="en-US" dirty="0" smtClean="0"/>
              <a:t>   </a:t>
            </a:r>
            <a:r>
              <a:rPr lang="en-US" dirty="0" err="1" smtClean="0"/>
              <a:t>hadoop</a:t>
            </a:r>
            <a:r>
              <a:rPr lang="en-US" dirty="0" smtClean="0"/>
              <a:t> </a:t>
            </a:r>
            <a:r>
              <a:rPr lang="en-US" dirty="0" err="1" smtClean="0"/>
              <a:t>fs</a:t>
            </a:r>
            <a:r>
              <a:rPr lang="en-US" dirty="0" smtClean="0"/>
              <a:t> –</a:t>
            </a:r>
            <a:r>
              <a:rPr lang="en-US" dirty="0" err="1" smtClean="0"/>
              <a:t>ls</a:t>
            </a:r>
            <a:r>
              <a:rPr lang="en-US" dirty="0" smtClean="0"/>
              <a:t>/</a:t>
            </a:r>
          </a:p>
          <a:p>
            <a:r>
              <a:rPr lang="en-US" dirty="0" smtClean="0"/>
              <a:t>To get the list of complete directories and files of HDFS</a:t>
            </a:r>
          </a:p>
          <a:p>
            <a:pPr>
              <a:buNone/>
            </a:pPr>
            <a:r>
              <a:rPr lang="en-US" dirty="0" smtClean="0"/>
              <a:t> </a:t>
            </a:r>
            <a:r>
              <a:rPr lang="en-US" dirty="0" smtClean="0"/>
              <a:t>  </a:t>
            </a:r>
            <a:r>
              <a:rPr lang="en-US" dirty="0" err="1" smtClean="0"/>
              <a:t>hadoop</a:t>
            </a:r>
            <a:r>
              <a:rPr lang="en-US" dirty="0" smtClean="0"/>
              <a:t> </a:t>
            </a:r>
            <a:r>
              <a:rPr lang="en-US" dirty="0" err="1" smtClean="0"/>
              <a:t>fs</a:t>
            </a:r>
            <a:r>
              <a:rPr lang="en-US" dirty="0" smtClean="0"/>
              <a:t> –</a:t>
            </a:r>
            <a:r>
              <a:rPr lang="en-US" dirty="0" err="1" smtClean="0"/>
              <a:t>ls</a:t>
            </a:r>
            <a:r>
              <a:rPr lang="en-US" dirty="0" smtClean="0"/>
              <a:t> –R/</a:t>
            </a:r>
          </a:p>
          <a:p>
            <a:r>
              <a:rPr lang="en-US" dirty="0" smtClean="0"/>
              <a:t>To create a directory in HDFS</a:t>
            </a:r>
          </a:p>
          <a:p>
            <a:pPr>
              <a:buNone/>
            </a:pPr>
            <a:r>
              <a:rPr lang="en-US" dirty="0" smtClean="0"/>
              <a:t> </a:t>
            </a:r>
            <a:r>
              <a:rPr lang="en-US" dirty="0" smtClean="0"/>
              <a:t>  </a:t>
            </a:r>
            <a:r>
              <a:rPr lang="en-US" dirty="0" err="1" smtClean="0"/>
              <a:t>hadoop</a:t>
            </a:r>
            <a:r>
              <a:rPr lang="en-US" dirty="0" smtClean="0"/>
              <a:t> </a:t>
            </a:r>
            <a:r>
              <a:rPr lang="en-US" dirty="0" err="1" smtClean="0"/>
              <a:t>fs</a:t>
            </a:r>
            <a:r>
              <a:rPr lang="en-US" dirty="0" smtClean="0"/>
              <a:t> –</a:t>
            </a:r>
            <a:r>
              <a:rPr lang="en-US" dirty="0" err="1" smtClean="0"/>
              <a:t>mkdir</a:t>
            </a:r>
            <a:r>
              <a:rPr lang="en-US" dirty="0" smtClean="0"/>
              <a:t>/sample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To copy a file from local file system to HDFS</a:t>
            </a:r>
          </a:p>
          <a:p>
            <a:pPr>
              <a:buNone/>
            </a:pPr>
            <a:r>
              <a:rPr lang="en-US" dirty="0" smtClean="0"/>
              <a:t> </a:t>
            </a:r>
            <a:r>
              <a:rPr lang="en-US" dirty="0" smtClean="0"/>
              <a:t>  </a:t>
            </a:r>
            <a:r>
              <a:rPr lang="en-US" sz="2800" dirty="0" err="1" smtClean="0"/>
              <a:t>hadoop</a:t>
            </a:r>
            <a:r>
              <a:rPr lang="en-US" sz="2800" dirty="0" smtClean="0"/>
              <a:t> </a:t>
            </a:r>
            <a:r>
              <a:rPr lang="en-US" sz="2800" dirty="0" err="1" smtClean="0"/>
              <a:t>fs</a:t>
            </a:r>
            <a:r>
              <a:rPr lang="en-US" sz="2800" dirty="0" smtClean="0"/>
              <a:t> -put/root/sample/test.txt/sample/test.txt</a:t>
            </a:r>
          </a:p>
          <a:p>
            <a:r>
              <a:rPr lang="en-US" sz="2800" dirty="0" smtClean="0"/>
              <a:t>To copy a file from HDFS to local file system</a:t>
            </a:r>
          </a:p>
          <a:p>
            <a:pPr>
              <a:buNone/>
            </a:pPr>
            <a:r>
              <a:rPr lang="en-US" sz="2800" dirty="0" smtClean="0"/>
              <a:t> </a:t>
            </a:r>
            <a:r>
              <a:rPr lang="en-US" sz="2800" dirty="0" smtClean="0"/>
              <a:t>  </a:t>
            </a:r>
            <a:r>
              <a:rPr lang="en-US" sz="2800" dirty="0" err="1" smtClean="0"/>
              <a:t>hadoop</a:t>
            </a:r>
            <a:r>
              <a:rPr lang="en-US" sz="2800" dirty="0" smtClean="0"/>
              <a:t> </a:t>
            </a:r>
            <a:r>
              <a:rPr lang="en-US" sz="2800" dirty="0" err="1" smtClean="0"/>
              <a:t>fs</a:t>
            </a:r>
            <a:r>
              <a:rPr lang="en-US" sz="2800" dirty="0" smtClean="0"/>
              <a:t> –get/sample/test.txt/root/sample/testsample.txt</a:t>
            </a:r>
          </a:p>
          <a:p>
            <a:r>
              <a:rPr lang="en-US" sz="2800" dirty="0" smtClean="0"/>
              <a:t>To copy a file from local file system to HDFS via </a:t>
            </a:r>
            <a:r>
              <a:rPr lang="en-US" sz="2800" dirty="0" err="1" smtClean="0"/>
              <a:t>copyFromLocal</a:t>
            </a:r>
            <a:r>
              <a:rPr lang="en-US" sz="2800" dirty="0" smtClean="0"/>
              <a:t> command</a:t>
            </a:r>
          </a:p>
          <a:p>
            <a:pPr>
              <a:buNone/>
            </a:pPr>
            <a:r>
              <a:rPr lang="en-US" sz="2800" dirty="0" smtClean="0"/>
              <a:t> </a:t>
            </a:r>
            <a:r>
              <a:rPr lang="en-US" sz="2000" b="1" dirty="0" err="1" smtClean="0"/>
              <a:t>hadoop</a:t>
            </a:r>
            <a:r>
              <a:rPr lang="en-US" sz="2000" b="1" dirty="0" smtClean="0"/>
              <a:t> </a:t>
            </a:r>
            <a:r>
              <a:rPr lang="en-US" sz="2000" b="1" dirty="0" err="1" smtClean="0"/>
              <a:t>fs</a:t>
            </a:r>
            <a:r>
              <a:rPr lang="en-US" sz="2000" b="1" dirty="0" smtClean="0"/>
              <a:t> –</a:t>
            </a:r>
            <a:r>
              <a:rPr lang="en-US" sz="2000" b="1" dirty="0" err="1" smtClean="0"/>
              <a:t>copyFromLocal</a:t>
            </a:r>
            <a:r>
              <a:rPr lang="en-US" sz="2000" b="1" dirty="0" smtClean="0"/>
              <a:t>/root/sample/test.txt/sample/testsample.txt</a:t>
            </a:r>
            <a:endParaRPr 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Related to HDFS</a:t>
            </a:r>
            <a:endParaRPr lang="en-US" dirty="0"/>
          </a:p>
        </p:txBody>
      </p:sp>
      <p:sp>
        <p:nvSpPr>
          <p:cNvPr id="3" name="Content Placeholder 2"/>
          <p:cNvSpPr>
            <a:spLocks noGrp="1"/>
          </p:cNvSpPr>
          <p:nvPr>
            <p:ph idx="1"/>
          </p:nvPr>
        </p:nvSpPr>
        <p:spPr/>
        <p:txBody>
          <a:bodyPr>
            <a:normAutofit fontScale="92500"/>
          </a:bodyPr>
          <a:lstStyle/>
          <a:p>
            <a:r>
              <a:rPr lang="en-US" dirty="0" smtClean="0"/>
              <a:t>Huge Documents-HDFS is a file system intended for putting away huge documents with streaming information access</a:t>
            </a:r>
          </a:p>
          <a:p>
            <a:r>
              <a:rPr lang="en-US" dirty="0" smtClean="0"/>
              <a:t>Streaming Information Access – A Dataset is commonly produced and replicated from the source, and then different investigations are performed on that data set in the long run.</a:t>
            </a:r>
          </a:p>
          <a:p>
            <a:r>
              <a:rPr lang="en-US" dirty="0" smtClean="0"/>
              <a:t>Appliance Hardware – </a:t>
            </a:r>
            <a:r>
              <a:rPr lang="en-US" dirty="0" err="1" smtClean="0"/>
              <a:t>Hadoop</a:t>
            </a:r>
            <a:r>
              <a:rPr lang="en-US" dirty="0" smtClean="0"/>
              <a:t> does not require large, exceptionally dependable hardware to run</a:t>
            </a:r>
            <a:endParaRPr lang="en-US" dirty="0"/>
          </a:p>
        </p:txBody>
      </p:sp>
    </p:spTree>
    <p:extLst>
      <p:ext uri="{BB962C8B-B14F-4D97-AF65-F5344CB8AC3E}">
        <p14:creationId xmlns="" xmlns:p14="http://schemas.microsoft.com/office/powerpoint/2010/main" val="3878985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To display the contents of an HDFS file on console</a:t>
            </a:r>
          </a:p>
          <a:p>
            <a:pPr>
              <a:buNone/>
            </a:pPr>
            <a:r>
              <a:rPr lang="en-US" dirty="0" smtClean="0"/>
              <a:t> </a:t>
            </a:r>
            <a:r>
              <a:rPr lang="en-US" dirty="0" smtClean="0"/>
              <a:t> </a:t>
            </a:r>
            <a:r>
              <a:rPr lang="en-US" dirty="0" err="1" smtClean="0"/>
              <a:t>hadoop</a:t>
            </a:r>
            <a:r>
              <a:rPr lang="en-US" dirty="0" smtClean="0"/>
              <a:t> </a:t>
            </a:r>
            <a:r>
              <a:rPr lang="en-US" dirty="0" err="1" smtClean="0"/>
              <a:t>fs</a:t>
            </a:r>
            <a:r>
              <a:rPr lang="en-US" dirty="0" smtClean="0"/>
              <a:t> –cat/sample/test.txt</a:t>
            </a:r>
          </a:p>
          <a:p>
            <a:r>
              <a:rPr lang="en-US" dirty="0" smtClean="0"/>
              <a:t>To copy a file from one directory to another on HDFS</a:t>
            </a:r>
          </a:p>
          <a:p>
            <a:pPr>
              <a:buNone/>
            </a:pPr>
            <a:r>
              <a:rPr lang="en-US" dirty="0" smtClean="0"/>
              <a:t> </a:t>
            </a:r>
            <a:r>
              <a:rPr lang="en-US" dirty="0" smtClean="0"/>
              <a:t> </a:t>
            </a:r>
            <a:r>
              <a:rPr lang="en-US" dirty="0" err="1" smtClean="0"/>
              <a:t>hadoop</a:t>
            </a:r>
            <a:r>
              <a:rPr lang="en-US" dirty="0" smtClean="0"/>
              <a:t> </a:t>
            </a:r>
            <a:r>
              <a:rPr lang="en-US" dirty="0" err="1" smtClean="0"/>
              <a:t>fs</a:t>
            </a:r>
            <a:r>
              <a:rPr lang="en-US" dirty="0" smtClean="0"/>
              <a:t> –cp/sample/test.txt/sample1</a:t>
            </a:r>
          </a:p>
          <a:p>
            <a:r>
              <a:rPr lang="en-US" dirty="0" smtClean="0"/>
              <a:t>To remove a directory from HDFS</a:t>
            </a:r>
          </a:p>
          <a:p>
            <a:pPr>
              <a:buNone/>
            </a:pPr>
            <a:r>
              <a:rPr lang="en-US" dirty="0" smtClean="0"/>
              <a:t> </a:t>
            </a:r>
            <a:r>
              <a:rPr lang="en-US" dirty="0" smtClean="0"/>
              <a:t> </a:t>
            </a:r>
            <a:r>
              <a:rPr lang="en-US" dirty="0" err="1" smtClean="0"/>
              <a:t>hadoop</a:t>
            </a:r>
            <a:r>
              <a:rPr lang="en-US" dirty="0" smtClean="0"/>
              <a:t> </a:t>
            </a:r>
            <a:r>
              <a:rPr lang="en-US" dirty="0" err="1" smtClean="0"/>
              <a:t>fs</a:t>
            </a:r>
            <a:r>
              <a:rPr lang="en-US" dirty="0" smtClean="0"/>
              <a:t>-</a:t>
            </a:r>
            <a:r>
              <a:rPr lang="en-US" dirty="0" err="1" smtClean="0"/>
              <a:t>rm</a:t>
            </a:r>
            <a:r>
              <a:rPr lang="en-US" dirty="0" smtClean="0"/>
              <a:t>-r/sample1</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Features of HDFS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Data Replication-</a:t>
            </a:r>
            <a:r>
              <a:rPr lang="en-US" dirty="0" smtClean="0"/>
              <a:t> There is absolutely no need for a client application to track all </a:t>
            </a:r>
            <a:r>
              <a:rPr lang="en-US" dirty="0" err="1" smtClean="0"/>
              <a:t>blocks.It</a:t>
            </a:r>
            <a:r>
              <a:rPr lang="en-US" dirty="0" smtClean="0"/>
              <a:t> directs the client to the nearest replica to ensure high performance.</a:t>
            </a:r>
          </a:p>
          <a:p>
            <a:r>
              <a:rPr lang="en-US" b="1" dirty="0" smtClean="0"/>
              <a:t>Data Pipeline – </a:t>
            </a:r>
            <a:r>
              <a:rPr lang="en-US" dirty="0" smtClean="0"/>
              <a:t>A Client application writes a block to the first </a:t>
            </a:r>
            <a:r>
              <a:rPr lang="en-US" dirty="0" err="1" smtClean="0"/>
              <a:t>DataNode</a:t>
            </a:r>
            <a:r>
              <a:rPr lang="en-US" dirty="0" smtClean="0"/>
              <a:t> in the </a:t>
            </a:r>
            <a:r>
              <a:rPr lang="en-US" dirty="0" err="1" smtClean="0"/>
              <a:t>pipeline.Then</a:t>
            </a:r>
            <a:r>
              <a:rPr lang="en-US" dirty="0" smtClean="0"/>
              <a:t> this </a:t>
            </a:r>
            <a:r>
              <a:rPr lang="en-US" dirty="0" err="1" smtClean="0"/>
              <a:t>DataNode</a:t>
            </a:r>
            <a:r>
              <a:rPr lang="en-US" dirty="0" smtClean="0"/>
              <a:t> takes over and forwards the data to the nest node in the </a:t>
            </a:r>
            <a:r>
              <a:rPr lang="en-US" dirty="0" err="1" smtClean="0"/>
              <a:t>pipeline.This</a:t>
            </a:r>
            <a:r>
              <a:rPr lang="en-US" dirty="0" smtClean="0"/>
              <a:t> process continues for all the data blocks, and subsequently all the replicas are written to the disk.</a:t>
            </a:r>
            <a:endParaRPr 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Data with </a:t>
            </a:r>
            <a:r>
              <a:rPr lang="en-US" dirty="0" err="1" smtClean="0"/>
              <a:t>Hadoop</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MapReduce</a:t>
            </a:r>
            <a:r>
              <a:rPr lang="en-US" dirty="0" smtClean="0"/>
              <a:t> programming is a software framework which helps you to process massive amounts of data in parallel.</a:t>
            </a:r>
          </a:p>
          <a:p>
            <a:r>
              <a:rPr lang="en-US" dirty="0" smtClean="0"/>
              <a:t>Input dataset is split into independent chunks.MAP Task process these independent chunks completely in a parallel </a:t>
            </a:r>
            <a:r>
              <a:rPr lang="en-US" dirty="0" err="1" smtClean="0"/>
              <a:t>manner.The</a:t>
            </a:r>
            <a:r>
              <a:rPr lang="en-US" dirty="0" smtClean="0"/>
              <a:t> output produced by the map tasks serves as intermediate data and is stored on the local disk of that server.</a:t>
            </a:r>
          </a:p>
          <a:p>
            <a:r>
              <a:rPr lang="en-US" dirty="0" smtClean="0"/>
              <a:t>The output of the </a:t>
            </a:r>
            <a:r>
              <a:rPr lang="en-US" dirty="0" err="1" smtClean="0"/>
              <a:t>mappers</a:t>
            </a:r>
            <a:r>
              <a:rPr lang="en-US" dirty="0" smtClean="0"/>
              <a:t> are automatically shuffled and sorted by the framework.</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This sorted output becomes the input to the reduce </a:t>
            </a:r>
            <a:r>
              <a:rPr lang="en-US" dirty="0" err="1" smtClean="0"/>
              <a:t>tasks.Reduce</a:t>
            </a:r>
            <a:r>
              <a:rPr lang="en-US" dirty="0" smtClean="0"/>
              <a:t> task provides reduced output by combining the output of the various </a:t>
            </a:r>
            <a:r>
              <a:rPr lang="en-US" dirty="0" err="1" smtClean="0"/>
              <a:t>mappers.Job</a:t>
            </a:r>
            <a:r>
              <a:rPr lang="en-US" dirty="0" smtClean="0"/>
              <a:t> inputs and outputs are stored in a file </a:t>
            </a:r>
            <a:r>
              <a:rPr lang="en-US" dirty="0" err="1" smtClean="0"/>
              <a:t>system.MapReduce</a:t>
            </a:r>
            <a:r>
              <a:rPr lang="en-US" dirty="0" smtClean="0"/>
              <a:t> framework  also takes care </a:t>
            </a:r>
            <a:r>
              <a:rPr lang="en-US" dirty="0" err="1" smtClean="0"/>
              <a:t>pf</a:t>
            </a:r>
            <a:r>
              <a:rPr lang="en-US" dirty="0" smtClean="0"/>
              <a:t> the other tasks such as scheduling, monitoring, re-executing failed tasks etc.</a:t>
            </a:r>
          </a:p>
          <a:p>
            <a:r>
              <a:rPr lang="en-US" dirty="0" smtClean="0"/>
              <a:t>HDFS and </a:t>
            </a:r>
            <a:r>
              <a:rPr lang="en-US" dirty="0" err="1" smtClean="0"/>
              <a:t>MapReduce</a:t>
            </a:r>
            <a:r>
              <a:rPr lang="en-US" dirty="0" smtClean="0"/>
              <a:t> frameworks run on the same set of nodes.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DAEMONS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1. </a:t>
            </a:r>
            <a:r>
              <a:rPr lang="en-US" dirty="0" err="1" smtClean="0"/>
              <a:t>JobTracker</a:t>
            </a:r>
            <a:r>
              <a:rPr lang="en-US" dirty="0" smtClean="0"/>
              <a:t> –It provides connectivity between </a:t>
            </a:r>
            <a:r>
              <a:rPr lang="en-US" dirty="0" err="1" smtClean="0"/>
              <a:t>hadoop</a:t>
            </a:r>
            <a:r>
              <a:rPr lang="en-US" dirty="0" smtClean="0"/>
              <a:t> and your </a:t>
            </a:r>
            <a:r>
              <a:rPr lang="en-US" dirty="0" err="1" smtClean="0"/>
              <a:t>application.When</a:t>
            </a:r>
            <a:r>
              <a:rPr lang="en-US" dirty="0" smtClean="0"/>
              <a:t> you submit code to cluster, </a:t>
            </a:r>
            <a:r>
              <a:rPr lang="en-US" dirty="0" err="1" smtClean="0"/>
              <a:t>JobTracker</a:t>
            </a:r>
            <a:r>
              <a:rPr lang="en-US" dirty="0" smtClean="0"/>
              <a:t> creates the execution plan by deciding which task to assign to which </a:t>
            </a:r>
            <a:r>
              <a:rPr lang="en-US" dirty="0" err="1" smtClean="0"/>
              <a:t>node.It</a:t>
            </a:r>
            <a:r>
              <a:rPr lang="en-US" dirty="0" smtClean="0"/>
              <a:t> also monitors all running </a:t>
            </a:r>
            <a:r>
              <a:rPr lang="en-US" dirty="0" err="1" smtClean="0"/>
              <a:t>tasks.When</a:t>
            </a:r>
            <a:r>
              <a:rPr lang="en-US" dirty="0" smtClean="0"/>
              <a:t> task fails , it automatically re-schedules the task to a different node after a predefined number of </a:t>
            </a:r>
            <a:r>
              <a:rPr lang="en-US" dirty="0" err="1" smtClean="0"/>
              <a:t>retries.JobTracker</a:t>
            </a:r>
            <a:r>
              <a:rPr lang="en-US" dirty="0" smtClean="0"/>
              <a:t> is  master daemon responsible for executing overall </a:t>
            </a:r>
            <a:r>
              <a:rPr lang="en-US" dirty="0" err="1" smtClean="0"/>
              <a:t>MapReduce</a:t>
            </a:r>
            <a:r>
              <a:rPr lang="en-US" dirty="0" smtClean="0"/>
              <a:t> job.</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TaskTracker</a:t>
            </a:r>
            <a:r>
              <a:rPr lang="en-US" dirty="0" smtClean="0"/>
              <a:t> – This daemon is responsible for executing individual tasks that is assigned by the </a:t>
            </a:r>
            <a:r>
              <a:rPr lang="en-US" dirty="0" err="1" smtClean="0"/>
              <a:t>JobTracker.There</a:t>
            </a:r>
            <a:r>
              <a:rPr lang="en-US" dirty="0" smtClean="0"/>
              <a:t> is a single </a:t>
            </a:r>
            <a:r>
              <a:rPr lang="en-US" dirty="0" err="1" smtClean="0"/>
              <a:t>TaskTracker</a:t>
            </a:r>
            <a:r>
              <a:rPr lang="en-US" dirty="0" smtClean="0"/>
              <a:t> per slave and spawns multiple JVMs to handle multiple map or reduce tasks in </a:t>
            </a:r>
            <a:r>
              <a:rPr lang="en-US" dirty="0" err="1" smtClean="0"/>
              <a:t>parallel.TaskTracker</a:t>
            </a:r>
            <a:r>
              <a:rPr lang="en-US" dirty="0" smtClean="0"/>
              <a:t> continuously sends heartbeat message to </a:t>
            </a:r>
            <a:r>
              <a:rPr lang="en-US" dirty="0" err="1" smtClean="0"/>
              <a:t>JobTracker.When</a:t>
            </a:r>
            <a:r>
              <a:rPr lang="en-US" dirty="0" smtClean="0"/>
              <a:t> the </a:t>
            </a:r>
            <a:r>
              <a:rPr lang="en-US" dirty="0" err="1" smtClean="0"/>
              <a:t>JobTracker</a:t>
            </a:r>
            <a:r>
              <a:rPr lang="en-US" dirty="0" smtClean="0"/>
              <a:t> fails to receive a heartbeat from a </a:t>
            </a:r>
            <a:r>
              <a:rPr lang="en-US" dirty="0" err="1" smtClean="0"/>
              <a:t>TaskTracker</a:t>
            </a:r>
            <a:r>
              <a:rPr lang="en-US" dirty="0" smtClean="0"/>
              <a:t> , the </a:t>
            </a:r>
            <a:r>
              <a:rPr lang="en-US" dirty="0" err="1" smtClean="0"/>
              <a:t>JobTracker</a:t>
            </a:r>
            <a:r>
              <a:rPr lang="en-US" dirty="0" smtClean="0"/>
              <a:t> assumes it has failed and resubmits task to another variable node in </a:t>
            </a:r>
            <a:r>
              <a:rPr lang="en-US" smtClean="0"/>
              <a:t>the cluster.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Low Latency Information Access – Applications that permit access to information in milliseconds do not function well with HDFS. Therefore HDFS is upgraded for conveying a high transaction volume of information.</a:t>
            </a:r>
          </a:p>
          <a:p>
            <a:r>
              <a:rPr lang="en-US" dirty="0" smtClean="0"/>
              <a:t>Loads of Small Documents- Since </a:t>
            </a:r>
            <a:r>
              <a:rPr lang="en-US" dirty="0" err="1" smtClean="0"/>
              <a:t>NameNode</a:t>
            </a:r>
            <a:r>
              <a:rPr lang="en-US" dirty="0" smtClean="0"/>
              <a:t> holds </a:t>
            </a:r>
            <a:r>
              <a:rPr lang="en-US" dirty="0" err="1" smtClean="0"/>
              <a:t>filesystem</a:t>
            </a:r>
            <a:r>
              <a:rPr lang="en-US" dirty="0" smtClean="0"/>
              <a:t> data information in memory, the quantity of documents in a file system is administered in terms of the memory on the server.</a:t>
            </a:r>
            <a:endParaRPr lang="en-US" dirty="0"/>
          </a:p>
        </p:txBody>
      </p:sp>
    </p:spTree>
    <p:extLst>
      <p:ext uri="{BB962C8B-B14F-4D97-AF65-F5344CB8AC3E}">
        <p14:creationId xmlns="" xmlns:p14="http://schemas.microsoft.com/office/powerpoint/2010/main" val="594768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Architecture</a:t>
            </a:r>
            <a:endParaRPr lang="en-US" dirty="0"/>
          </a:p>
        </p:txBody>
      </p:sp>
      <p:pic>
        <p:nvPicPr>
          <p:cNvPr id="4" name="Content Placeholder 3" descr="hdfsarchitecture.gif"/>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297421" y="1600200"/>
            <a:ext cx="6549158"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879564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a </a:t>
            </a:r>
            <a:r>
              <a:rPr lang="en-US" dirty="0" err="1"/>
              <a:t>NameNode</a:t>
            </a:r>
            <a:endParaRPr lang="en-US" dirty="0"/>
          </a:p>
        </p:txBody>
      </p:sp>
      <p:sp>
        <p:nvSpPr>
          <p:cNvPr id="3" name="Content Placeholder 2"/>
          <p:cNvSpPr>
            <a:spLocks noGrp="1"/>
          </p:cNvSpPr>
          <p:nvPr>
            <p:ph idx="1"/>
          </p:nvPr>
        </p:nvSpPr>
        <p:spPr/>
        <p:txBody>
          <a:bodyPr/>
          <a:lstStyle/>
          <a:p>
            <a:r>
              <a:rPr lang="en-US" dirty="0"/>
              <a:t>Manages File System Namespace</a:t>
            </a:r>
          </a:p>
          <a:p>
            <a:pPr lvl="1"/>
            <a:r>
              <a:rPr lang="en-US" dirty="0"/>
              <a:t>Maps a file name to a set of blocks</a:t>
            </a:r>
          </a:p>
          <a:p>
            <a:pPr lvl="1"/>
            <a:r>
              <a:rPr lang="en-US" dirty="0"/>
              <a:t>Maps a block to the </a:t>
            </a:r>
            <a:r>
              <a:rPr lang="en-US" dirty="0" err="1"/>
              <a:t>DataNodes</a:t>
            </a:r>
            <a:r>
              <a:rPr lang="en-US" dirty="0"/>
              <a:t> where it resides</a:t>
            </a:r>
          </a:p>
          <a:p>
            <a:r>
              <a:rPr lang="en-US" dirty="0"/>
              <a:t>Cluster Configuration Management</a:t>
            </a:r>
          </a:p>
          <a:p>
            <a:r>
              <a:rPr lang="en-US" dirty="0"/>
              <a:t>Replication Engine for Blocks</a:t>
            </a:r>
          </a:p>
          <a:p>
            <a:endParaRPr lang="en-US" dirty="0"/>
          </a:p>
        </p:txBody>
      </p:sp>
    </p:spTree>
    <p:extLst>
      <p:ext uri="{BB962C8B-B14F-4D97-AF65-F5344CB8AC3E}">
        <p14:creationId xmlns="" xmlns:p14="http://schemas.microsoft.com/office/powerpoint/2010/main" val="3898599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Node -Metadata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a:t>Metadata in Memory</a:t>
            </a:r>
          </a:p>
          <a:p>
            <a:pPr lvl="1"/>
            <a:r>
              <a:rPr lang="en-US" dirty="0"/>
              <a:t>The entire metadata is in main memory</a:t>
            </a:r>
          </a:p>
          <a:p>
            <a:pPr lvl="1"/>
            <a:r>
              <a:rPr lang="en-US" dirty="0"/>
              <a:t>No demand paging of metadata</a:t>
            </a:r>
          </a:p>
          <a:p>
            <a:r>
              <a:rPr lang="en-US" dirty="0"/>
              <a:t>Types of metadata</a:t>
            </a:r>
          </a:p>
          <a:p>
            <a:pPr lvl="1"/>
            <a:r>
              <a:rPr lang="en-US" dirty="0"/>
              <a:t>List of files</a:t>
            </a:r>
          </a:p>
          <a:p>
            <a:pPr lvl="1"/>
            <a:r>
              <a:rPr lang="en-US" dirty="0"/>
              <a:t>List of Blocks for each file</a:t>
            </a:r>
          </a:p>
          <a:p>
            <a:pPr lvl="1"/>
            <a:r>
              <a:rPr lang="en-US" dirty="0"/>
              <a:t>List of </a:t>
            </a:r>
            <a:r>
              <a:rPr lang="en-US" dirty="0" err="1"/>
              <a:t>DataNodes</a:t>
            </a:r>
            <a:r>
              <a:rPr lang="en-US" dirty="0"/>
              <a:t> for each block</a:t>
            </a:r>
          </a:p>
          <a:p>
            <a:pPr lvl="1"/>
            <a:r>
              <a:rPr lang="en-US" dirty="0"/>
              <a:t>File attributes, e.g. creation time, replication factor</a:t>
            </a:r>
          </a:p>
          <a:p>
            <a:r>
              <a:rPr lang="en-US" dirty="0"/>
              <a:t>A Transaction Log</a:t>
            </a:r>
          </a:p>
          <a:p>
            <a:pPr lvl="1"/>
            <a:r>
              <a:rPr lang="en-US" dirty="0"/>
              <a:t>Records file creations, file deletions </a:t>
            </a:r>
            <a:r>
              <a:rPr lang="en-US" dirty="0" err="1"/>
              <a:t>etc</a:t>
            </a:r>
            <a:endParaRPr lang="en-US" dirty="0"/>
          </a:p>
          <a:p>
            <a:endParaRPr lang="en-US" dirty="0"/>
          </a:p>
        </p:txBody>
      </p:sp>
    </p:spTree>
    <p:extLst>
      <p:ext uri="{BB962C8B-B14F-4D97-AF65-F5344CB8AC3E}">
        <p14:creationId xmlns="" xmlns:p14="http://schemas.microsoft.com/office/powerpoint/2010/main" val="2415780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Node</a:t>
            </a:r>
            <a:endParaRPr lang="en-US" dirty="0"/>
          </a:p>
        </p:txBody>
      </p:sp>
      <p:sp>
        <p:nvSpPr>
          <p:cNvPr id="3" name="Content Placeholder 2"/>
          <p:cNvSpPr>
            <a:spLocks noGrp="1"/>
          </p:cNvSpPr>
          <p:nvPr>
            <p:ph idx="1"/>
          </p:nvPr>
        </p:nvSpPr>
        <p:spPr/>
        <p:txBody>
          <a:bodyPr>
            <a:normAutofit lnSpcReduction="10000"/>
          </a:bodyPr>
          <a:lstStyle/>
          <a:p>
            <a:r>
              <a:rPr lang="en-US" dirty="0"/>
              <a:t>A Block Server</a:t>
            </a:r>
          </a:p>
          <a:p>
            <a:pPr lvl="1"/>
            <a:r>
              <a:rPr lang="en-US" dirty="0"/>
              <a:t>Stores data in the local file system (e.g. ext3)</a:t>
            </a:r>
          </a:p>
          <a:p>
            <a:pPr lvl="1"/>
            <a:r>
              <a:rPr lang="en-US" dirty="0"/>
              <a:t>Stores metadata of a block (e.g. CRC)</a:t>
            </a:r>
          </a:p>
          <a:p>
            <a:pPr lvl="1"/>
            <a:r>
              <a:rPr lang="en-US" dirty="0"/>
              <a:t>Serves data and metadata to Clients</a:t>
            </a:r>
          </a:p>
          <a:p>
            <a:r>
              <a:rPr lang="en-US" dirty="0"/>
              <a:t>Block Report</a:t>
            </a:r>
          </a:p>
          <a:p>
            <a:pPr lvl="1"/>
            <a:r>
              <a:rPr lang="en-US" dirty="0"/>
              <a:t>Periodically sends a report of all existing blocks to the </a:t>
            </a:r>
            <a:r>
              <a:rPr lang="en-US" dirty="0" err="1"/>
              <a:t>NameNode</a:t>
            </a:r>
            <a:endParaRPr lang="en-US" dirty="0"/>
          </a:p>
          <a:p>
            <a:r>
              <a:rPr lang="en-US" dirty="0"/>
              <a:t>Facilitates Pipelining of Data</a:t>
            </a:r>
          </a:p>
          <a:p>
            <a:pPr lvl="1"/>
            <a:r>
              <a:rPr lang="en-US" dirty="0"/>
              <a:t>Forwards data to other specified </a:t>
            </a:r>
            <a:r>
              <a:rPr lang="en-US" dirty="0" err="1"/>
              <a:t>DataNodes</a:t>
            </a:r>
            <a:endParaRPr lang="en-US" dirty="0"/>
          </a:p>
          <a:p>
            <a:endParaRPr lang="en-US" dirty="0"/>
          </a:p>
        </p:txBody>
      </p:sp>
    </p:spTree>
    <p:extLst>
      <p:ext uri="{BB962C8B-B14F-4D97-AF65-F5344CB8AC3E}">
        <p14:creationId xmlns="" xmlns:p14="http://schemas.microsoft.com/office/powerpoint/2010/main" val="1549889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2512</Words>
  <Application>Microsoft Office PowerPoint</Application>
  <PresentationFormat>On-screen Show (4:3)</PresentationFormat>
  <Paragraphs>243</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HDFS</vt:lpstr>
      <vt:lpstr>Processing large data sets …</vt:lpstr>
      <vt:lpstr>Contd…</vt:lpstr>
      <vt:lpstr>Concepts Related to HDFS</vt:lpstr>
      <vt:lpstr>Contd…</vt:lpstr>
      <vt:lpstr>HDFS Architecture</vt:lpstr>
      <vt:lpstr>Functions of a NameNode</vt:lpstr>
      <vt:lpstr>Name Node -Metadata</vt:lpstr>
      <vt:lpstr>Data Node</vt:lpstr>
      <vt:lpstr>Block Placement</vt:lpstr>
      <vt:lpstr>Heartbeats</vt:lpstr>
      <vt:lpstr>Replication Engine</vt:lpstr>
      <vt:lpstr>Data Correctness</vt:lpstr>
      <vt:lpstr>NameNode Failure</vt:lpstr>
      <vt:lpstr>Data Pipelining</vt:lpstr>
      <vt:lpstr>Using HDFS Files </vt:lpstr>
      <vt:lpstr>Creating a FileSystem Object</vt:lpstr>
      <vt:lpstr>Manipulating HDFS Objects</vt:lpstr>
      <vt:lpstr>Contd…</vt:lpstr>
      <vt:lpstr>Hadoop Specific File System Types</vt:lpstr>
      <vt:lpstr>Contd…</vt:lpstr>
      <vt:lpstr>Key Aspects of Hadoop</vt:lpstr>
      <vt:lpstr>HADOOP Core Components</vt:lpstr>
      <vt:lpstr>Hadoop Conceptual Layer</vt:lpstr>
      <vt:lpstr>High Level Architecture of Hadoop</vt:lpstr>
      <vt:lpstr>USE CASE OF HADOOP</vt:lpstr>
      <vt:lpstr>Contd…</vt:lpstr>
      <vt:lpstr>Contd…</vt:lpstr>
      <vt:lpstr>HADOOP Distributors</vt:lpstr>
      <vt:lpstr>Key Points of HDFS</vt:lpstr>
      <vt:lpstr>Contd…</vt:lpstr>
      <vt:lpstr>Anatomy of File read Steps involved:</vt:lpstr>
      <vt:lpstr>Contd…</vt:lpstr>
      <vt:lpstr>Anatomy of File Write Steps :</vt:lpstr>
      <vt:lpstr>Contd…</vt:lpstr>
      <vt:lpstr>Contd…</vt:lpstr>
      <vt:lpstr>Hadoop Default Replica Placement Strategy</vt:lpstr>
      <vt:lpstr>Working with HDFS Commands</vt:lpstr>
      <vt:lpstr>Contd…</vt:lpstr>
      <vt:lpstr>Contd…</vt:lpstr>
      <vt:lpstr>Special Features of HDFS</vt:lpstr>
      <vt:lpstr>Processing Data with Hadoop</vt:lpstr>
      <vt:lpstr>Contd…</vt:lpstr>
      <vt:lpstr>MAP REDUCE DAEMONS</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dc:title>
  <dc:creator>ims</dc:creator>
  <cp:lastModifiedBy>Avadesh Gupta</cp:lastModifiedBy>
  <cp:revision>46</cp:revision>
  <dcterms:created xsi:type="dcterms:W3CDTF">2016-09-16T10:32:02Z</dcterms:created>
  <dcterms:modified xsi:type="dcterms:W3CDTF">2018-09-14T08:43:26Z</dcterms:modified>
</cp:coreProperties>
</file>