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8924-B24F-414E-A59D-AFA5B5616A6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8924-B24F-414E-A59D-AFA5B5616A6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8924-B24F-414E-A59D-AFA5B5616A6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8924-B24F-414E-A59D-AFA5B5616A6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8924-B24F-414E-A59D-AFA5B5616A6C}" type="datetimeFigureOut">
              <a:rPr lang="en-US" smtClean="0"/>
              <a:pPr/>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8924-B24F-414E-A59D-AFA5B5616A6C}" type="datetimeFigureOut">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8924-B24F-414E-A59D-AFA5B5616A6C}" type="datetimeFigureOut">
              <a:rPr lang="en-US" smtClean="0"/>
              <a:pPr/>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8924-B24F-414E-A59D-AFA5B5616A6C}" type="datetimeFigureOut">
              <a:rPr lang="en-US" smtClean="0"/>
              <a:pPr/>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8924-B24F-414E-A59D-AFA5B5616A6C}" type="datetimeFigureOut">
              <a:rPr lang="en-US" smtClean="0"/>
              <a:pPr/>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8924-B24F-414E-A59D-AFA5B5616A6C}" type="datetimeFigureOut">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8924-B24F-414E-A59D-AFA5B5616A6C}" type="datetimeFigureOut">
              <a:rPr lang="en-US" smtClean="0"/>
              <a:pPr/>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F8B8B-DB2A-44DD-A8B2-841F447335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8924-B24F-414E-A59D-AFA5B5616A6C}" type="datetimeFigureOut">
              <a:rPr lang="en-US" smtClean="0"/>
              <a:pPr/>
              <a:t>10/9/2018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F8B8B-DB2A-44DD-A8B2-841F447335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a:t>Hadoop</a:t>
            </a:r>
            <a:r>
              <a:rPr lang="en-US" dirty="0"/>
              <a:t> File System was developed using distributed file system design. It is run on commodity hardware. Unlike other distributed systems, HDFS is highly fault-tolerant and designed using low-cost hardware. </a:t>
            </a:r>
          </a:p>
          <a:p>
            <a:r>
              <a:rPr lang="en-US" dirty="0"/>
              <a:t>HDFS holds very large amount of data and provides easier access. To store such huge data, the files are stored across multiple machines. These files are stored in redundant fashion to rescue the system from possible data losses in case of failure. HDFS also makes applications available to parallel processing.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HDFS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It is suitable for the distributed storage and processing. </a:t>
            </a:r>
          </a:p>
          <a:p>
            <a:pPr lvl="0"/>
            <a:r>
              <a:rPr lang="en-US" dirty="0" err="1"/>
              <a:t>Hadoop</a:t>
            </a:r>
            <a:r>
              <a:rPr lang="en-US" dirty="0"/>
              <a:t> provides a command interface to interact with HDFS. </a:t>
            </a:r>
          </a:p>
          <a:p>
            <a:pPr lvl="0"/>
            <a:r>
              <a:rPr lang="en-US" dirty="0"/>
              <a:t>The built-in servers of </a:t>
            </a:r>
            <a:r>
              <a:rPr lang="en-US" dirty="0" err="1"/>
              <a:t>namenode</a:t>
            </a:r>
            <a:r>
              <a:rPr lang="en-US" dirty="0"/>
              <a:t> and </a:t>
            </a:r>
            <a:r>
              <a:rPr lang="en-US" dirty="0" err="1"/>
              <a:t>datanode</a:t>
            </a:r>
            <a:r>
              <a:rPr lang="en-US" dirty="0"/>
              <a:t> help users to easily check the status of cluster. </a:t>
            </a:r>
          </a:p>
          <a:p>
            <a:pPr lvl="0"/>
            <a:r>
              <a:rPr lang="en-US" dirty="0"/>
              <a:t>Streaming access to file system data. </a:t>
            </a:r>
          </a:p>
          <a:p>
            <a:pPr lvl="0"/>
            <a:r>
              <a:rPr lang="en-US" dirty="0"/>
              <a:t>HDFS provides file permissions and authentication </a:t>
            </a:r>
          </a:p>
          <a:p>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a:t>
            </a:r>
            <a:endParaRPr lang="en-US" dirty="0"/>
          </a:p>
        </p:txBody>
      </p:sp>
      <p:pic>
        <p:nvPicPr>
          <p:cNvPr id="4" name="Content Placeholder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888497" y="1853462"/>
            <a:ext cx="5367005" cy="40194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a:t>HDFS follows the master-slave architecture and it has the following elements. </a:t>
            </a:r>
          </a:p>
          <a:p>
            <a:r>
              <a:rPr lang="en-US" b="1" dirty="0"/>
              <a:t> </a:t>
            </a:r>
            <a:endParaRPr lang="en-US" dirty="0"/>
          </a:p>
          <a:p>
            <a:r>
              <a:rPr lang="en-US" b="1" dirty="0" err="1"/>
              <a:t>Namenode</a:t>
            </a:r>
            <a:endParaRPr lang="en-US" dirty="0"/>
          </a:p>
          <a:p>
            <a:r>
              <a:rPr lang="en-US" dirty="0"/>
              <a:t> </a:t>
            </a:r>
          </a:p>
          <a:p>
            <a:r>
              <a:rPr lang="en-US" dirty="0"/>
              <a:t>The </a:t>
            </a:r>
            <a:r>
              <a:rPr lang="en-US" dirty="0" err="1"/>
              <a:t>namenode</a:t>
            </a:r>
            <a:r>
              <a:rPr lang="en-US" dirty="0"/>
              <a:t> is the commodity hardware that contains the GNU/Linux operating system and the </a:t>
            </a:r>
            <a:r>
              <a:rPr lang="en-US" dirty="0" err="1"/>
              <a:t>namenode</a:t>
            </a:r>
            <a:r>
              <a:rPr lang="en-US" dirty="0"/>
              <a:t> software. It is a software that can be run on commodity hardware. The system having the </a:t>
            </a:r>
            <a:r>
              <a:rPr lang="en-US" dirty="0" err="1"/>
              <a:t>namenode</a:t>
            </a:r>
            <a:r>
              <a:rPr lang="en-US" dirty="0"/>
              <a:t> acts as the master server and it does the following tasks: </a:t>
            </a:r>
          </a:p>
          <a:p>
            <a:r>
              <a:rPr lang="en-US" dirty="0"/>
              <a:t>Manages the file system namespace. </a:t>
            </a:r>
          </a:p>
          <a:p>
            <a:r>
              <a:rPr lang="en-US" dirty="0"/>
              <a:t>Regulates client’s access to files. </a:t>
            </a:r>
          </a:p>
          <a:p>
            <a:r>
              <a:rPr lang="en-US" dirty="0"/>
              <a:t>It also executes file system operations such as renaming, closing, and opening files and directories. </a:t>
            </a:r>
          </a:p>
          <a:p>
            <a:r>
              <a:rPr lang="en-US" dirty="0"/>
              <a:t> </a:t>
            </a:r>
          </a:p>
          <a:p>
            <a:r>
              <a:rPr lang="en-US" dirty="0"/>
              <a:t> </a:t>
            </a:r>
          </a:p>
          <a:p>
            <a:r>
              <a:rPr lang="en-US" dirty="0"/>
              <a:t> </a:t>
            </a:r>
          </a:p>
          <a:p>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Datanode</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a:t>datanode</a:t>
            </a:r>
            <a:r>
              <a:rPr lang="en-US" dirty="0"/>
              <a:t> is a commodity hardware having the GNU/Linux operating system and </a:t>
            </a:r>
            <a:r>
              <a:rPr lang="en-US" dirty="0" err="1"/>
              <a:t>datanode</a:t>
            </a:r>
            <a:r>
              <a:rPr lang="en-US" dirty="0"/>
              <a:t> software. For every node (Commodity hardware/System) in a cluster, there will be a </a:t>
            </a:r>
            <a:r>
              <a:rPr lang="en-US" dirty="0" err="1"/>
              <a:t>datanode</a:t>
            </a:r>
            <a:r>
              <a:rPr lang="en-US" dirty="0"/>
              <a:t>. These nodes manage the data storage of their system. </a:t>
            </a:r>
          </a:p>
          <a:p>
            <a:r>
              <a:rPr lang="en-US" dirty="0"/>
              <a:t> </a:t>
            </a:r>
          </a:p>
          <a:p>
            <a:pPr lvl="0"/>
            <a:r>
              <a:rPr lang="en-US" dirty="0" err="1"/>
              <a:t>Datanodes</a:t>
            </a:r>
            <a:r>
              <a:rPr lang="en-US" dirty="0"/>
              <a:t> perform read-write operations on the file systems, as per client request. </a:t>
            </a:r>
          </a:p>
          <a:p>
            <a:pPr lvl="0"/>
            <a:r>
              <a:rPr lang="en-US" dirty="0"/>
              <a:t>They also perform operations such as block creation, deletion, and replication according to the instructions of the </a:t>
            </a:r>
            <a:r>
              <a:rPr lang="en-US" dirty="0" err="1"/>
              <a:t>namenode</a:t>
            </a:r>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a:t>
            </a:r>
            <a:endParaRPr lang="en-US" dirty="0"/>
          </a:p>
        </p:txBody>
      </p:sp>
      <p:sp>
        <p:nvSpPr>
          <p:cNvPr id="3" name="Content Placeholder 2"/>
          <p:cNvSpPr>
            <a:spLocks noGrp="1"/>
          </p:cNvSpPr>
          <p:nvPr>
            <p:ph idx="1"/>
          </p:nvPr>
        </p:nvSpPr>
        <p:spPr/>
        <p:txBody>
          <a:bodyPr/>
          <a:lstStyle/>
          <a:p>
            <a:r>
              <a:rPr lang="en-US" dirty="0"/>
              <a:t>Generally the user data is stored in the files of HDFS. The file in a file system will be divided into one or more segments and/or stored in individual data nodes. These file segments are called as blocks. In other words, the minimum amount of data that HDFS can read or write is called a </a:t>
            </a:r>
            <a:r>
              <a:rPr lang="en-US" i="1" dirty="0"/>
              <a:t>Block. </a:t>
            </a:r>
            <a:r>
              <a:rPr lang="en-US" dirty="0"/>
              <a:t>The default block size is 64MB, but it can be increased as per the need to change in HDFS configuration.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HDFS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Fault detection and recovery: </a:t>
            </a:r>
            <a:r>
              <a:rPr lang="en-US" dirty="0"/>
              <a:t>Since HDFS includes a large number of commodity hardware, failure of components is frequent. Therefore HDFS should have mechanisms for quick and automatic fault detection and recovery. </a:t>
            </a:r>
          </a:p>
          <a:p>
            <a:r>
              <a:rPr lang="en-US" dirty="0"/>
              <a:t> </a:t>
            </a:r>
          </a:p>
          <a:p>
            <a:r>
              <a:rPr lang="en-US" b="1" dirty="0"/>
              <a:t>Huge datasets: </a:t>
            </a:r>
            <a:r>
              <a:rPr lang="en-US" dirty="0"/>
              <a:t>HDFS should have hundreds of nodes per cluster to manage the applications having huge datasets.</a:t>
            </a:r>
          </a:p>
          <a:p>
            <a:r>
              <a:rPr lang="en-US" dirty="0"/>
              <a:t> </a:t>
            </a:r>
          </a:p>
          <a:p>
            <a:r>
              <a:rPr lang="en-US" b="1" dirty="0"/>
              <a:t>Hardware at data: </a:t>
            </a:r>
            <a:r>
              <a:rPr lang="en-US" dirty="0"/>
              <a:t>A requested task can be done efficiently, when the computation takes place near the data. Especially where huge datasets are involved, it reduces the network traffic and increases the throughput.</a:t>
            </a:r>
          </a:p>
          <a:p>
            <a:r>
              <a:rPr lang="en-US" dirty="0"/>
              <a:t> </a:t>
            </a:r>
          </a:p>
          <a:p>
            <a:r>
              <a:rPr lang="en-US" b="1" dirty="0"/>
              <a:t> </a:t>
            </a:r>
            <a:endParaRPr lang="en-US" dirty="0"/>
          </a:p>
          <a:p>
            <a:r>
              <a:rPr lang="en-US" b="1" dirty="0"/>
              <a:t> </a:t>
            </a:r>
            <a:endParaRPr lang="en-US" dirty="0"/>
          </a:p>
          <a:p>
            <a:r>
              <a:rPr lang="en-US" b="1" dirty="0"/>
              <a:t> </a:t>
            </a: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Operations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u="sng" dirty="0"/>
              <a:t>Starting HDFS</a:t>
            </a:r>
            <a:endParaRPr lang="en-US" dirty="0"/>
          </a:p>
          <a:p>
            <a:r>
              <a:rPr lang="en-US" dirty="0"/>
              <a:t> </a:t>
            </a:r>
          </a:p>
          <a:p>
            <a:r>
              <a:rPr lang="en-US" dirty="0"/>
              <a:t>Initially you have to format the configured HDFS file system, open </a:t>
            </a:r>
            <a:r>
              <a:rPr lang="en-US" dirty="0" err="1"/>
              <a:t>namenode</a:t>
            </a:r>
            <a:r>
              <a:rPr lang="en-US" dirty="0"/>
              <a:t> (HDFS server), and execute the following command. </a:t>
            </a:r>
          </a:p>
          <a:p>
            <a:r>
              <a:rPr lang="en-US" dirty="0"/>
              <a:t>$ </a:t>
            </a:r>
            <a:r>
              <a:rPr lang="en-US" dirty="0" err="1"/>
              <a:t>hadoopnamenode</a:t>
            </a:r>
            <a:r>
              <a:rPr lang="en-US" dirty="0"/>
              <a:t> -format </a:t>
            </a:r>
          </a:p>
          <a:p>
            <a:r>
              <a:rPr lang="en-US" dirty="0"/>
              <a:t>After formatting the HDFS, start the distributed file system. The following command will start the </a:t>
            </a:r>
            <a:r>
              <a:rPr lang="en-US" dirty="0" err="1"/>
              <a:t>namenode</a:t>
            </a:r>
            <a:r>
              <a:rPr lang="en-US" dirty="0"/>
              <a:t> as well as the data nodes as cluster. </a:t>
            </a:r>
          </a:p>
          <a:p>
            <a:r>
              <a:rPr lang="en-US" b="1" dirty="0"/>
              <a:t>$ start-dfs.sh</a:t>
            </a:r>
            <a:endParaRPr lang="en-US" dirty="0"/>
          </a:p>
          <a:p>
            <a:r>
              <a:rPr lang="en-US" b="1" dirty="0"/>
              <a:t> </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u="sng" dirty="0"/>
              <a:t>Listing Files in HDFS</a:t>
            </a:r>
            <a:endParaRPr lang="en-US" dirty="0"/>
          </a:p>
          <a:p>
            <a:r>
              <a:rPr lang="en-US" b="1" dirty="0"/>
              <a:t> </a:t>
            </a:r>
            <a:endParaRPr lang="en-US" dirty="0"/>
          </a:p>
          <a:p>
            <a:r>
              <a:rPr lang="en-US" dirty="0"/>
              <a:t>After loading the information in the server, we can find the list of files in a directory, status of a file, using ‘</a:t>
            </a:r>
            <a:r>
              <a:rPr lang="en-US" b="1" dirty="0" err="1"/>
              <a:t>ls</a:t>
            </a:r>
            <a:r>
              <a:rPr lang="en-US" dirty="0" err="1"/>
              <a:t>’</a:t>
            </a:r>
            <a:r>
              <a:rPr lang="en-US" dirty="0"/>
              <a:t>. Given below is the syntax of </a:t>
            </a:r>
            <a:r>
              <a:rPr lang="en-US" b="1" dirty="0" err="1"/>
              <a:t>ls</a:t>
            </a:r>
            <a:r>
              <a:rPr lang="en-US" b="1" dirty="0"/>
              <a:t> </a:t>
            </a:r>
            <a:r>
              <a:rPr lang="en-US" dirty="0"/>
              <a:t>that you can pass to a directory or a filename as an argument. </a:t>
            </a:r>
          </a:p>
          <a:p>
            <a:r>
              <a:rPr lang="en-US" dirty="0"/>
              <a:t> </a:t>
            </a:r>
          </a:p>
          <a:p>
            <a:r>
              <a:rPr lang="en-US" b="1" dirty="0"/>
              <a:t>$ $HADOOP_HOME/bin/</a:t>
            </a:r>
            <a:r>
              <a:rPr lang="en-US" b="1" dirty="0" err="1"/>
              <a:t>hadoop</a:t>
            </a:r>
            <a:r>
              <a:rPr lang="en-US" b="1" dirty="0"/>
              <a:t> </a:t>
            </a:r>
            <a:r>
              <a:rPr lang="en-US" b="1" dirty="0" err="1"/>
              <a:t>fs</a:t>
            </a:r>
            <a:r>
              <a:rPr lang="en-US" b="1" dirty="0"/>
              <a:t> -</a:t>
            </a:r>
            <a:r>
              <a:rPr lang="en-US" b="1" dirty="0" err="1"/>
              <a:t>ls</a:t>
            </a:r>
            <a:r>
              <a:rPr lang="en-US" b="1" dirty="0"/>
              <a:t> &lt;</a:t>
            </a:r>
            <a:r>
              <a:rPr lang="en-US" b="1" dirty="0" err="1"/>
              <a:t>args</a:t>
            </a:r>
            <a:r>
              <a:rPr lang="en-US" b="1" dirty="0"/>
              <a:t>&gt;</a:t>
            </a:r>
            <a:endParaRPr lang="en-US" dirty="0"/>
          </a:p>
          <a:p>
            <a:r>
              <a:rPr lang="en-US" b="1" dirty="0"/>
              <a:t> </a:t>
            </a:r>
            <a:endParaRPr lang="en-US" dirty="0"/>
          </a:p>
          <a:p>
            <a:r>
              <a:rPr lang="en-US" b="1" dirty="0"/>
              <a:t> </a:t>
            </a:r>
            <a:endParaRPr lang="en-US" dirty="0"/>
          </a:p>
          <a:p>
            <a:pPr lvl="0"/>
            <a:r>
              <a:rPr lang="en-US" b="1" u="sng" dirty="0"/>
              <a:t>Inserting Data into HDFS</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Inserting Data into HDFS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a:t> </a:t>
            </a:r>
          </a:p>
          <a:p>
            <a:r>
              <a:rPr lang="en-US" dirty="0"/>
              <a:t>Assume we have data in the file called file.txt in the local system which is ought to be saved in the </a:t>
            </a:r>
            <a:r>
              <a:rPr lang="en-US" dirty="0" err="1"/>
              <a:t>hdfs</a:t>
            </a:r>
            <a:r>
              <a:rPr lang="en-US" dirty="0"/>
              <a:t> file system. Follow the steps given below to insert the required file in the </a:t>
            </a:r>
            <a:r>
              <a:rPr lang="en-US" dirty="0" err="1"/>
              <a:t>Hadoop</a:t>
            </a:r>
            <a:r>
              <a:rPr lang="en-US" dirty="0"/>
              <a:t> file system. </a:t>
            </a:r>
          </a:p>
          <a:p>
            <a:r>
              <a:rPr lang="en-US" b="1" dirty="0"/>
              <a:t>Step 1 </a:t>
            </a:r>
            <a:endParaRPr lang="en-US" dirty="0"/>
          </a:p>
          <a:p>
            <a:r>
              <a:rPr lang="en-US" dirty="0"/>
              <a:t> </a:t>
            </a:r>
          </a:p>
          <a:p>
            <a:r>
              <a:rPr lang="en-US" dirty="0"/>
              <a:t>You have to create an input directory. </a:t>
            </a:r>
          </a:p>
          <a:p>
            <a:r>
              <a:rPr lang="en-US" dirty="0"/>
              <a:t> </a:t>
            </a:r>
          </a:p>
          <a:p>
            <a:r>
              <a:rPr lang="en-US" b="1" dirty="0"/>
              <a:t>$ $HADOOP_HOME/bin/</a:t>
            </a:r>
            <a:r>
              <a:rPr lang="en-US" b="1" dirty="0" err="1"/>
              <a:t>hadoop</a:t>
            </a:r>
            <a:r>
              <a:rPr lang="en-US" b="1" dirty="0"/>
              <a:t> </a:t>
            </a:r>
            <a:r>
              <a:rPr lang="en-US" b="1" dirty="0" err="1"/>
              <a:t>fs</a:t>
            </a:r>
            <a:r>
              <a:rPr lang="en-US" b="1" dirty="0"/>
              <a:t> -</a:t>
            </a:r>
            <a:r>
              <a:rPr lang="en-US" b="1" dirty="0" err="1"/>
              <a:t>mkdir</a:t>
            </a:r>
            <a:r>
              <a:rPr lang="en-US" b="1" dirty="0"/>
              <a:t> /user/input </a:t>
            </a:r>
            <a:endParaRPr lang="en-US" dirty="0"/>
          </a:p>
          <a:p>
            <a:r>
              <a:rPr lang="en-US" b="1" dirty="0"/>
              <a:t> </a:t>
            </a:r>
            <a:endParaRPr lang="en-US" dirty="0"/>
          </a:p>
          <a:p>
            <a:r>
              <a:rPr lang="en-US" b="1" dirty="0"/>
              <a:t>Step 2</a:t>
            </a:r>
            <a:endParaRPr lang="en-US" dirty="0"/>
          </a:p>
          <a:p>
            <a:r>
              <a:rPr lang="en-US" dirty="0"/>
              <a:t> </a:t>
            </a:r>
          </a:p>
          <a:p>
            <a:r>
              <a:rPr lang="en-US" dirty="0"/>
              <a:t>Transfer and store a data file from local systems to the </a:t>
            </a:r>
            <a:r>
              <a:rPr lang="en-US" dirty="0" err="1"/>
              <a:t>Hadoop</a:t>
            </a:r>
            <a:r>
              <a:rPr lang="en-US" dirty="0"/>
              <a:t> file system using the put command. </a:t>
            </a:r>
          </a:p>
          <a:p>
            <a:r>
              <a:rPr lang="en-US" dirty="0"/>
              <a:t> </a:t>
            </a:r>
          </a:p>
          <a:p>
            <a:r>
              <a:rPr lang="en-US" b="1" dirty="0"/>
              <a:t>$ $HADOOP_HOME/bin/</a:t>
            </a:r>
            <a:r>
              <a:rPr lang="en-US" b="1" dirty="0" err="1"/>
              <a:t>hadoop</a:t>
            </a:r>
            <a:r>
              <a:rPr lang="en-US" b="1" dirty="0"/>
              <a:t> </a:t>
            </a:r>
            <a:r>
              <a:rPr lang="en-US" b="1" dirty="0" err="1"/>
              <a:t>fs</a:t>
            </a:r>
            <a:r>
              <a:rPr lang="en-US" b="1" dirty="0"/>
              <a:t> -put /home/file.txt /</a:t>
            </a:r>
            <a:r>
              <a:rPr lang="en-US" b="1" dirty="0" smtClean="0"/>
              <a:t>user/input</a:t>
            </a:r>
          </a:p>
          <a:p>
            <a:r>
              <a:rPr lang="en-US" b="1" dirty="0"/>
              <a:t>Step 3 </a:t>
            </a:r>
            <a:endParaRPr lang="en-US" dirty="0"/>
          </a:p>
          <a:p>
            <a:r>
              <a:rPr lang="en-US" dirty="0"/>
              <a:t> </a:t>
            </a:r>
          </a:p>
          <a:p>
            <a:r>
              <a:rPr lang="en-US" dirty="0"/>
              <a:t>You can verify the file using </a:t>
            </a:r>
            <a:r>
              <a:rPr lang="en-US" dirty="0" err="1"/>
              <a:t>ls</a:t>
            </a:r>
            <a:r>
              <a:rPr lang="en-US" dirty="0"/>
              <a:t> command. </a:t>
            </a:r>
          </a:p>
          <a:p>
            <a:r>
              <a:rPr lang="en-US" dirty="0"/>
              <a:t> </a:t>
            </a:r>
          </a:p>
          <a:p>
            <a:r>
              <a:rPr lang="en-US" b="1" dirty="0"/>
              <a:t>$ $HADOOP_HOME/bin/</a:t>
            </a:r>
            <a:r>
              <a:rPr lang="en-US" b="1" dirty="0" err="1"/>
              <a:t>hadoop</a:t>
            </a:r>
            <a:r>
              <a:rPr lang="en-US" b="1" dirty="0"/>
              <a:t> </a:t>
            </a:r>
            <a:r>
              <a:rPr lang="en-US" b="1" dirty="0" err="1"/>
              <a:t>fs</a:t>
            </a:r>
            <a:r>
              <a:rPr lang="en-US" b="1" dirty="0"/>
              <a:t> -</a:t>
            </a:r>
            <a:r>
              <a:rPr lang="en-US" b="1" dirty="0" err="1"/>
              <a:t>ls</a:t>
            </a:r>
            <a:r>
              <a:rPr lang="en-US" b="1" dirty="0"/>
              <a:t> /user/input </a:t>
            </a:r>
            <a:endParaRPr lang="en-US" dirty="0"/>
          </a:p>
          <a:p>
            <a:r>
              <a:rPr lang="en-US" b="1" dirty="0"/>
              <a:t> </a:t>
            </a:r>
            <a:endParaRPr lang="en-US" dirty="0"/>
          </a:p>
          <a:p>
            <a:r>
              <a:rPr lang="en-US" b="1" dirty="0"/>
              <a:t> </a:t>
            </a:r>
            <a:endParaRPr lang="en-US" dirty="0"/>
          </a:p>
          <a:p>
            <a:r>
              <a:rPr lang="en-US" b="1" dirty="0"/>
              <a:t> </a:t>
            </a:r>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err="1"/>
              <a:t>Hadoop</a:t>
            </a:r>
            <a:r>
              <a:rPr lang="en-US" dirty="0"/>
              <a:t> is an Apache open source framework written in java that allows distributed processing of large datasets across clusters of computers using simple programming models. </a:t>
            </a:r>
          </a:p>
          <a:p>
            <a:pPr lvl="0"/>
            <a:r>
              <a:rPr lang="en-US" dirty="0"/>
              <a:t>The </a:t>
            </a:r>
            <a:r>
              <a:rPr lang="en-US" dirty="0" err="1"/>
              <a:t>Hadoop</a:t>
            </a:r>
            <a:r>
              <a:rPr lang="en-US" dirty="0"/>
              <a:t> framework application works in an environment that provides distributed </a:t>
            </a:r>
            <a:r>
              <a:rPr lang="en-US" b="1" dirty="0"/>
              <a:t>storage </a:t>
            </a:r>
            <a:r>
              <a:rPr lang="en-US" dirty="0"/>
              <a:t>and </a:t>
            </a:r>
            <a:r>
              <a:rPr lang="en-US" b="1" dirty="0"/>
              <a:t>computation </a:t>
            </a:r>
            <a:r>
              <a:rPr lang="en-US" dirty="0"/>
              <a:t>across clusters of computers.</a:t>
            </a:r>
          </a:p>
          <a:p>
            <a:pPr lvl="0"/>
            <a:r>
              <a:rPr lang="en-US" dirty="0" err="1"/>
              <a:t>Hadoop</a:t>
            </a:r>
            <a:r>
              <a:rPr lang="en-US" dirty="0"/>
              <a:t> is designed to scale up from single server to thousands of machines, each offering local computation and storage.</a:t>
            </a:r>
          </a:p>
          <a:p>
            <a:r>
              <a:rPr lang="en-US" b="1" dirty="0"/>
              <a:t> </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Retrieving Data from HDFS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a:t> </a:t>
            </a:r>
          </a:p>
          <a:p>
            <a:r>
              <a:rPr lang="en-US" dirty="0"/>
              <a:t>Assume we have a file in HDFS called </a:t>
            </a:r>
            <a:r>
              <a:rPr lang="en-US" b="1" dirty="0" err="1"/>
              <a:t>outfile</a:t>
            </a:r>
            <a:r>
              <a:rPr lang="en-US" dirty="0"/>
              <a:t>. Given below is a simple demonstration for retrieving the required file from the </a:t>
            </a:r>
            <a:r>
              <a:rPr lang="en-US" dirty="0" err="1"/>
              <a:t>Hadoop</a:t>
            </a:r>
            <a:r>
              <a:rPr lang="en-US" dirty="0"/>
              <a:t> file system. </a:t>
            </a:r>
          </a:p>
          <a:p>
            <a:r>
              <a:rPr lang="en-US" b="1" dirty="0"/>
              <a:t> </a:t>
            </a:r>
            <a:endParaRPr lang="en-US" dirty="0"/>
          </a:p>
          <a:p>
            <a:r>
              <a:rPr lang="en-US" b="1" dirty="0"/>
              <a:t>Step 1 </a:t>
            </a:r>
            <a:endParaRPr lang="en-US" dirty="0"/>
          </a:p>
          <a:p>
            <a:r>
              <a:rPr lang="en-US" dirty="0"/>
              <a:t> </a:t>
            </a:r>
          </a:p>
          <a:p>
            <a:r>
              <a:rPr lang="en-US" dirty="0"/>
              <a:t>Initially, view the data from HDFS using </a:t>
            </a:r>
            <a:r>
              <a:rPr lang="en-US" b="1" dirty="0"/>
              <a:t>cat </a:t>
            </a:r>
            <a:r>
              <a:rPr lang="en-US" dirty="0"/>
              <a:t>command. </a:t>
            </a:r>
          </a:p>
          <a:p>
            <a:r>
              <a:rPr lang="en-US" dirty="0"/>
              <a:t> </a:t>
            </a:r>
          </a:p>
          <a:p>
            <a:r>
              <a:rPr lang="en-US" b="1" dirty="0"/>
              <a:t>$ $HADOOP_HOME/bin/</a:t>
            </a:r>
            <a:r>
              <a:rPr lang="en-US" b="1" dirty="0" err="1"/>
              <a:t>hadoop</a:t>
            </a:r>
            <a:r>
              <a:rPr lang="en-US" b="1" dirty="0"/>
              <a:t> </a:t>
            </a:r>
            <a:r>
              <a:rPr lang="en-US" b="1" dirty="0" err="1"/>
              <a:t>fs</a:t>
            </a:r>
            <a:r>
              <a:rPr lang="en-US" b="1" dirty="0"/>
              <a:t> -cat /user/output/</a:t>
            </a:r>
            <a:r>
              <a:rPr lang="en-US" b="1" dirty="0" err="1"/>
              <a:t>outfile</a:t>
            </a:r>
            <a:endParaRPr lang="en-US" dirty="0"/>
          </a:p>
          <a:p>
            <a:r>
              <a:rPr lang="en-US" b="1" dirty="0"/>
              <a:t> </a:t>
            </a:r>
            <a:endParaRPr lang="en-US" dirty="0"/>
          </a:p>
          <a:p>
            <a:r>
              <a:rPr lang="en-US" b="1" dirty="0"/>
              <a:t>Step 2</a:t>
            </a:r>
            <a:endParaRPr lang="en-US" dirty="0"/>
          </a:p>
          <a:p>
            <a:r>
              <a:rPr lang="en-US" dirty="0"/>
              <a:t> </a:t>
            </a:r>
          </a:p>
          <a:p>
            <a:r>
              <a:rPr lang="en-US" dirty="0"/>
              <a:t>Get the file from HDFS to the local file system using </a:t>
            </a:r>
            <a:r>
              <a:rPr lang="en-US" b="1" dirty="0"/>
              <a:t>get </a:t>
            </a:r>
            <a:r>
              <a:rPr lang="en-US" dirty="0"/>
              <a:t>command.</a:t>
            </a:r>
          </a:p>
          <a:p>
            <a:r>
              <a:rPr lang="en-US" dirty="0"/>
              <a:t> </a:t>
            </a:r>
          </a:p>
          <a:p>
            <a:r>
              <a:rPr lang="en-US" b="1" dirty="0"/>
              <a:t>$ $HADOOP_HOME/bin/</a:t>
            </a:r>
            <a:r>
              <a:rPr lang="en-US" b="1" dirty="0" err="1"/>
              <a:t>hadoop</a:t>
            </a:r>
            <a:r>
              <a:rPr lang="en-US" b="1" dirty="0"/>
              <a:t> </a:t>
            </a:r>
            <a:r>
              <a:rPr lang="en-US" b="1" dirty="0" err="1"/>
              <a:t>fs</a:t>
            </a:r>
            <a:r>
              <a:rPr lang="en-US" b="1" dirty="0"/>
              <a:t> -get /user/output/ /home/</a:t>
            </a:r>
            <a:r>
              <a:rPr lang="en-US" b="1" dirty="0" err="1"/>
              <a:t>hadoop_tp</a:t>
            </a:r>
            <a:r>
              <a:rPr lang="en-US" b="1" dirty="0"/>
              <a:t>/ </a:t>
            </a:r>
            <a:endParaRPr lang="en-US" b="1" dirty="0" smtClean="0"/>
          </a:p>
          <a:p>
            <a:pPr lvl="0"/>
            <a:r>
              <a:rPr lang="en-US" b="1" u="sng" dirty="0"/>
              <a:t>Shutting Down the HDFS</a:t>
            </a:r>
            <a:endParaRPr lang="en-US" dirty="0"/>
          </a:p>
          <a:p>
            <a:r>
              <a:rPr lang="en-US" dirty="0"/>
              <a:t> </a:t>
            </a:r>
          </a:p>
          <a:p>
            <a:r>
              <a:rPr lang="en-US" dirty="0"/>
              <a:t>You can shut down the HDFS by using the following command. </a:t>
            </a:r>
          </a:p>
          <a:p>
            <a:r>
              <a:rPr lang="en-US" b="1" dirty="0"/>
              <a:t>$ stop-dfs.sh</a:t>
            </a:r>
            <a:endParaRPr lang="en-US" dirty="0"/>
          </a:p>
          <a:p>
            <a:r>
              <a:rPr lang="en-US" dirty="0"/>
              <a:t> </a:t>
            </a:r>
          </a:p>
          <a:p>
            <a:endParaRPr lang="en-US" dirty="0"/>
          </a:p>
          <a:p>
            <a:r>
              <a:rPr lang="en-US" b="1" dirty="0"/>
              <a:t> </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Hadoop</a:t>
            </a:r>
            <a:r>
              <a:rPr lang="en-US" b="1" u="sng" dirty="0" smtClean="0"/>
              <a:t> I/O</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a:p>
          <a:p>
            <a:pPr lvl="0"/>
            <a:r>
              <a:rPr lang="en-US" dirty="0" err="1"/>
              <a:t>Hadoop</a:t>
            </a:r>
            <a:r>
              <a:rPr lang="en-US" dirty="0"/>
              <a:t> Comes with a set of primitives for data  I/O.</a:t>
            </a:r>
          </a:p>
          <a:p>
            <a:pPr lvl="0"/>
            <a:r>
              <a:rPr lang="en-US" dirty="0"/>
              <a:t>Some of these are techniques that are more general than </a:t>
            </a:r>
            <a:r>
              <a:rPr lang="en-US" dirty="0" err="1"/>
              <a:t>Hadoop</a:t>
            </a:r>
            <a:r>
              <a:rPr lang="en-US" dirty="0"/>
              <a:t>, such as data integrity and compression, but deserve special consideration when dealing with </a:t>
            </a:r>
            <a:r>
              <a:rPr lang="en-US" dirty="0" err="1"/>
              <a:t>multiterabyte</a:t>
            </a:r>
            <a:r>
              <a:rPr lang="en-US" dirty="0"/>
              <a:t> datasets.</a:t>
            </a:r>
          </a:p>
          <a:p>
            <a:pPr lvl="0"/>
            <a:r>
              <a:rPr lang="en-US" dirty="0"/>
              <a:t>Others are </a:t>
            </a:r>
            <a:r>
              <a:rPr lang="en-US" dirty="0" err="1"/>
              <a:t>Hadoop</a:t>
            </a:r>
            <a:r>
              <a:rPr lang="en-US" dirty="0"/>
              <a:t> tools or APIs that form the building blocks for developing distributed system, such as serialization frameworks and on-disk data structures.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Since every I/O operation on the disk or network carries with it a small chance of introducing errors into the data that it is reading or writing.</a:t>
            </a:r>
          </a:p>
          <a:p>
            <a:pPr lvl="0"/>
            <a:r>
              <a:rPr lang="en-US" dirty="0"/>
              <a:t>When the volumes of data flowing through the system are as large as the ones </a:t>
            </a:r>
            <a:r>
              <a:rPr lang="en-US" dirty="0" err="1"/>
              <a:t>Hadoop</a:t>
            </a:r>
            <a:r>
              <a:rPr lang="en-US" dirty="0"/>
              <a:t> is capable of handling, the chance of data corruption occurring is high</a:t>
            </a:r>
          </a:p>
          <a:p>
            <a:pPr lvl="0"/>
            <a:r>
              <a:rPr lang="en-US" dirty="0"/>
              <a:t>The usual way of detecting corrupted data is by computing a checksum for the data.</a:t>
            </a:r>
          </a:p>
          <a:p>
            <a:pPr lvl="0"/>
            <a:r>
              <a:rPr lang="en-US" dirty="0"/>
              <a:t>This technique doesn’t offer any way to fix the data, just only error detection</a:t>
            </a:r>
          </a:p>
          <a:p>
            <a:pPr lvl="0"/>
            <a:r>
              <a:rPr lang="en-US" dirty="0"/>
              <a:t>Note that it is possible that it’s the checksum that is corrupt, not the data, but this is very unlikely, since the checksum is much smaller than the data.</a:t>
            </a:r>
          </a:p>
          <a:p>
            <a:r>
              <a:rPr lang="en-US" dirty="0"/>
              <a:t>A commonly used error-detecting code is CRC-32, which computes a 32-bit integer checksum for input of any size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 in HDFS</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Since HDFS stores replica of blocks, it can “heal” corrupted blocks by copying one of the good replicas to produce a new, uncorrupt replica.</a:t>
            </a:r>
            <a:endParaRPr lang="en-US" sz="2800" dirty="0"/>
          </a:p>
          <a:p>
            <a:pPr lvl="0"/>
            <a:r>
              <a:rPr lang="en-US" dirty="0"/>
              <a:t>If a client detects an error when reading a block</a:t>
            </a:r>
            <a:endParaRPr lang="en-US" sz="2800" dirty="0"/>
          </a:p>
          <a:p>
            <a:pPr lvl="1"/>
            <a:r>
              <a:rPr lang="en-US" dirty="0"/>
              <a:t>It reports the bad block and </a:t>
            </a:r>
            <a:r>
              <a:rPr lang="en-US" dirty="0" err="1"/>
              <a:t>datanode</a:t>
            </a:r>
            <a:r>
              <a:rPr lang="en-US" dirty="0"/>
              <a:t> it was trying to read from to the </a:t>
            </a:r>
            <a:r>
              <a:rPr lang="en-US" dirty="0" err="1"/>
              <a:t>namenode</a:t>
            </a:r>
            <a:r>
              <a:rPr lang="en-US" dirty="0"/>
              <a:t> before throwing a </a:t>
            </a:r>
            <a:r>
              <a:rPr lang="en-US" dirty="0" err="1"/>
              <a:t>ChecksumException</a:t>
            </a:r>
            <a:r>
              <a:rPr lang="en-US" dirty="0"/>
              <a:t>.</a:t>
            </a:r>
            <a:endParaRPr lang="en-US" sz="2400" dirty="0"/>
          </a:p>
          <a:p>
            <a:pPr lvl="1"/>
            <a:r>
              <a:rPr lang="en-US" dirty="0" err="1"/>
              <a:t>Thenamenode</a:t>
            </a:r>
            <a:r>
              <a:rPr lang="en-US" dirty="0"/>
              <a:t> marks the block replica as corrupt, so it doesn’t direct clients to it, or try to copy this replica to another </a:t>
            </a:r>
            <a:r>
              <a:rPr lang="en-US" dirty="0" err="1"/>
              <a:t>datanode</a:t>
            </a:r>
            <a:r>
              <a:rPr lang="en-US" dirty="0"/>
              <a:t>.</a:t>
            </a:r>
            <a:endParaRPr lang="en-US" sz="2400" dirty="0"/>
          </a:p>
          <a:p>
            <a:pPr lvl="1"/>
            <a:r>
              <a:rPr lang="en-US" dirty="0"/>
              <a:t>It then schedules a copy of the block  to be replicated on another </a:t>
            </a:r>
            <a:r>
              <a:rPr lang="en-US" dirty="0" err="1"/>
              <a:t>datanode</a:t>
            </a:r>
            <a:r>
              <a:rPr lang="en-US" dirty="0"/>
              <a:t>, so its replication factor is back at the expected level.</a:t>
            </a:r>
            <a:endParaRPr lang="en-US" sz="2400" dirty="0"/>
          </a:p>
          <a:p>
            <a:pPr lvl="1"/>
            <a:r>
              <a:rPr lang="en-US" dirty="0"/>
              <a:t>Once this has happened, the corrupt replica is deleted.</a:t>
            </a:r>
            <a:endParaRPr lang="en-US" sz="2400" dirty="0"/>
          </a:p>
          <a:p>
            <a:pPr lvl="0"/>
            <a:r>
              <a:rPr lang="en-US" dirty="0"/>
              <a:t>It is possible to disable verification of checksums by passing false to the </a:t>
            </a:r>
            <a:r>
              <a:rPr lang="en-US" dirty="0" err="1"/>
              <a:t>setVerifyChecksum</a:t>
            </a:r>
            <a:r>
              <a:rPr lang="en-US" dirty="0"/>
              <a:t>() method on </a:t>
            </a:r>
            <a:r>
              <a:rPr lang="en-US" dirty="0" err="1"/>
              <a:t>FileSystem</a:t>
            </a:r>
            <a:r>
              <a:rPr lang="en-US" dirty="0"/>
              <a:t>, before using the open() method to read a file.</a:t>
            </a:r>
            <a:endParaRPr lang="en-US" sz="2800" dirty="0"/>
          </a:p>
          <a:p>
            <a:pPr lvl="0"/>
            <a:r>
              <a:rPr lang="en-US" dirty="0"/>
              <a:t>The same effect is possible from the shell by using the –</a:t>
            </a:r>
            <a:r>
              <a:rPr lang="en-US" dirty="0" err="1"/>
              <a:t>ignoreCrc</a:t>
            </a:r>
            <a:r>
              <a:rPr lang="en-US" dirty="0"/>
              <a:t> option with the –get or the equivalent –</a:t>
            </a:r>
            <a:r>
              <a:rPr lang="en-US" dirty="0" err="1"/>
              <a:t>copyToLocal</a:t>
            </a:r>
            <a:r>
              <a:rPr lang="en-US" dirty="0"/>
              <a:t> command</a:t>
            </a:r>
            <a:endParaRPr lang="en-US" sz="2800" dirty="0"/>
          </a:p>
          <a:p>
            <a:r>
              <a:rPr lang="en-US" b="1" dirty="0"/>
              <a:t> </a:t>
            </a:r>
            <a:endParaRPr lang="en-US" sz="2800"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in </a:t>
            </a:r>
            <a:r>
              <a:rPr lang="en-US" dirty="0" err="1" smtClean="0"/>
              <a:t>Hadoop</a:t>
            </a:r>
            <a:endParaRPr lang="en-US" dirty="0"/>
          </a:p>
        </p:txBody>
      </p:sp>
      <p:sp>
        <p:nvSpPr>
          <p:cNvPr id="3" name="Content Placeholder 2"/>
          <p:cNvSpPr>
            <a:spLocks noGrp="1"/>
          </p:cNvSpPr>
          <p:nvPr>
            <p:ph idx="1"/>
          </p:nvPr>
        </p:nvSpPr>
        <p:spPr/>
        <p:txBody>
          <a:bodyPr>
            <a:normAutofit fontScale="40000" lnSpcReduction="20000"/>
          </a:bodyPr>
          <a:lstStyle/>
          <a:p>
            <a:r>
              <a:rPr lang="en-US" dirty="0"/>
              <a:t>File compression brings two major benefits: it reduces the space needed to store files, and it speeds up data transfer across the network or to or from disk. When dealing with large volumes of data, both of these savings can be significant, so it pays to carefully consider how to use compression in </a:t>
            </a:r>
            <a:r>
              <a:rPr lang="en-US" dirty="0" err="1"/>
              <a:t>Hadoop</a:t>
            </a:r>
            <a:r>
              <a:rPr lang="en-US" dirty="0"/>
              <a:t>.</a:t>
            </a:r>
          </a:p>
          <a:p>
            <a:r>
              <a:rPr lang="en-US" dirty="0"/>
              <a:t> </a:t>
            </a:r>
          </a:p>
          <a:p>
            <a:pPr lvl="0"/>
            <a:r>
              <a:rPr lang="en-US" b="1" dirty="0"/>
              <a:t>What to compress?</a:t>
            </a:r>
            <a:endParaRPr lang="en-US" dirty="0"/>
          </a:p>
          <a:p>
            <a:r>
              <a:rPr lang="en-US" b="1" dirty="0"/>
              <a:t> </a:t>
            </a:r>
            <a:endParaRPr lang="en-US" dirty="0"/>
          </a:p>
          <a:p>
            <a:pPr lvl="0"/>
            <a:r>
              <a:rPr lang="en-US" b="1" dirty="0"/>
              <a:t>Compressing input files</a:t>
            </a:r>
            <a:endParaRPr lang="en-US" dirty="0"/>
          </a:p>
          <a:p>
            <a:r>
              <a:rPr lang="en-US" dirty="0"/>
              <a:t/>
            </a:r>
            <a:br>
              <a:rPr lang="en-US" dirty="0"/>
            </a:br>
            <a:r>
              <a:rPr lang="en-US" dirty="0"/>
              <a:t>If the input file is compressed, then the bytes read in from HDFS is reduced, which means less time to read data. This time conservation is beneficial to the performance of job execution.</a:t>
            </a:r>
            <a:br>
              <a:rPr lang="en-US" dirty="0"/>
            </a:br>
            <a:r>
              <a:rPr lang="en-US" dirty="0"/>
              <a:t/>
            </a:r>
            <a:br>
              <a:rPr lang="en-US" dirty="0"/>
            </a:br>
            <a:r>
              <a:rPr lang="en-US" dirty="0"/>
              <a:t>If the input files are compressed, they will be decompressed automatically as they are read by </a:t>
            </a:r>
            <a:r>
              <a:rPr lang="en-US" dirty="0" err="1"/>
              <a:t>MapReduce</a:t>
            </a:r>
            <a:r>
              <a:rPr lang="en-US" dirty="0"/>
              <a:t>, using the filename extension to determine which codec to use. For example, a file ending in .</a:t>
            </a:r>
            <a:r>
              <a:rPr lang="en-US" dirty="0" err="1"/>
              <a:t>gz</a:t>
            </a:r>
            <a:r>
              <a:rPr lang="en-US" dirty="0"/>
              <a:t> can be identified as </a:t>
            </a:r>
            <a:r>
              <a:rPr lang="en-US" dirty="0" err="1"/>
              <a:t>gzip</a:t>
            </a:r>
            <a:r>
              <a:rPr lang="en-US" dirty="0"/>
              <a:t>-compressed file and thus read with </a:t>
            </a:r>
            <a:r>
              <a:rPr lang="en-US" dirty="0" err="1"/>
              <a:t>GzipCodec</a:t>
            </a:r>
            <a:r>
              <a:rPr lang="en-US" dirty="0"/>
              <a:t>.</a:t>
            </a:r>
            <a:br>
              <a:rPr lang="en-US" dirty="0"/>
            </a:br>
            <a:r>
              <a:rPr lang="en-US" dirty="0"/>
              <a:t/>
            </a:r>
            <a:br>
              <a:rPr lang="en-US" dirty="0"/>
            </a:br>
            <a:r>
              <a:rPr lang="en-US" b="1" dirty="0"/>
              <a:t>2) Compressing output files</a:t>
            </a:r>
            <a:endParaRPr lang="en-US" dirty="0"/>
          </a:p>
          <a:p>
            <a:r>
              <a:rPr lang="en-US" dirty="0"/>
              <a:t/>
            </a:r>
            <a:br>
              <a:rPr lang="en-US" dirty="0"/>
            </a:br>
            <a:r>
              <a:rPr lang="en-US" dirty="0"/>
              <a:t>Often we need to store the output as history files. If the amount of output per day is extensive, and we often need to store history results for future use, then these accumulated results will take extensive amount of HDFS space. However, these history files may not be used very frequently, resulting in a waste of HDFS space. Therefore, it is necessary to compress the output before storing on HDFS. </a:t>
            </a: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3) Compressing map output</a:t>
            </a:r>
            <a:endParaRPr lang="en-US" dirty="0"/>
          </a:p>
          <a:p>
            <a:r>
              <a:rPr lang="en-US" dirty="0"/>
              <a:t/>
            </a:r>
            <a:br>
              <a:rPr lang="en-US" dirty="0"/>
            </a:br>
            <a:r>
              <a:rPr lang="en-US" dirty="0"/>
              <a:t>Even if your </a:t>
            </a:r>
            <a:r>
              <a:rPr lang="en-US" dirty="0" err="1"/>
              <a:t>MapReduce</a:t>
            </a:r>
            <a:r>
              <a:rPr lang="en-US" dirty="0"/>
              <a:t> application reads and writes uncompressed data, it may benefit from compressing the intermediate output of the map phase. Since the map output is written to disk and transferred across the network to the reducer nodes, by using a fast compressor such as LZO or Snappy, you can get performance gains simply because the volume of data to transfer is reduced.</a:t>
            </a:r>
          </a:p>
          <a:p>
            <a:pPr>
              <a:buNone/>
            </a:pPr>
            <a:r>
              <a:rPr lang="en-US" dirty="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What is Serialization? </a:t>
            </a:r>
            <a:endParaRPr lang="en-US" dirty="0"/>
          </a:p>
          <a:p>
            <a:pPr>
              <a:buNone/>
            </a:pPr>
            <a:endParaRPr lang="en-US" dirty="0"/>
          </a:p>
          <a:p>
            <a:r>
              <a:rPr lang="en-US" dirty="0"/>
              <a:t>Serialization is the process of translating data structures or objects state into binary or textual form to transport the data over network or to store on some persistent storage. Once the data is transported over network or retrieved from the persistent storage, it needs to be </a:t>
            </a:r>
            <a:r>
              <a:rPr lang="en-US" dirty="0" err="1"/>
              <a:t>deserialized</a:t>
            </a:r>
            <a:r>
              <a:rPr lang="en-US" dirty="0"/>
              <a:t> again. Serialization is termed as </a:t>
            </a:r>
            <a:r>
              <a:rPr lang="en-US" b="1" dirty="0"/>
              <a:t>marshalling </a:t>
            </a:r>
            <a:r>
              <a:rPr lang="en-US" dirty="0"/>
              <a:t>and </a:t>
            </a:r>
            <a:r>
              <a:rPr lang="en-US" dirty="0" err="1"/>
              <a:t>deserialization</a:t>
            </a:r>
            <a:r>
              <a:rPr lang="en-US" dirty="0"/>
              <a:t> is termed as </a:t>
            </a:r>
            <a:r>
              <a:rPr lang="en-US" b="1" dirty="0" err="1"/>
              <a:t>Unmarshalling</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in </a:t>
            </a:r>
            <a:r>
              <a:rPr lang="en-US" dirty="0" err="1" smtClean="0"/>
              <a:t>Hadoop</a:t>
            </a: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dirty="0"/>
          </a:p>
          <a:p>
            <a:r>
              <a:rPr lang="en-US" dirty="0"/>
              <a:t> </a:t>
            </a:r>
          </a:p>
          <a:p>
            <a:r>
              <a:rPr lang="en-US" dirty="0"/>
              <a:t>Generally in distributed systems like </a:t>
            </a:r>
            <a:r>
              <a:rPr lang="en-US" dirty="0" err="1"/>
              <a:t>Hadoop</a:t>
            </a:r>
            <a:r>
              <a:rPr lang="en-US" dirty="0"/>
              <a:t>, the concept of serialization is used for </a:t>
            </a:r>
            <a:r>
              <a:rPr lang="en-US" b="1" dirty="0" err="1"/>
              <a:t>Interprocess</a:t>
            </a:r>
            <a:r>
              <a:rPr lang="en-US" b="1" dirty="0"/>
              <a:t> Communication </a:t>
            </a:r>
            <a:r>
              <a:rPr lang="en-US" dirty="0"/>
              <a:t>and </a:t>
            </a:r>
            <a:r>
              <a:rPr lang="en-US" b="1" dirty="0"/>
              <a:t>Persistent Storage</a:t>
            </a:r>
            <a:r>
              <a:rPr lang="en-US" dirty="0"/>
              <a:t>. </a:t>
            </a:r>
          </a:p>
          <a:p>
            <a:r>
              <a:rPr lang="en-US" b="1" dirty="0" err="1"/>
              <a:t>Interprocess</a:t>
            </a:r>
            <a:r>
              <a:rPr lang="en-US" b="1" dirty="0"/>
              <a:t> Communication </a:t>
            </a:r>
            <a:endParaRPr lang="en-US" dirty="0"/>
          </a:p>
          <a:p>
            <a:r>
              <a:rPr lang="en-US" dirty="0"/>
              <a:t> </a:t>
            </a:r>
          </a:p>
          <a:p>
            <a:r>
              <a:rPr lang="en-US" dirty="0"/>
              <a:t>To establish the </a:t>
            </a:r>
            <a:r>
              <a:rPr lang="en-US" dirty="0" err="1"/>
              <a:t>interprocess</a:t>
            </a:r>
            <a:r>
              <a:rPr lang="en-US" dirty="0"/>
              <a:t> communication between the nodes connected in a network, RPC technique was used. </a:t>
            </a:r>
          </a:p>
          <a:p>
            <a:r>
              <a:rPr lang="en-US" dirty="0"/>
              <a:t> </a:t>
            </a:r>
          </a:p>
          <a:p>
            <a:pPr lvl="0"/>
            <a:r>
              <a:rPr lang="en-US" dirty="0"/>
              <a:t>RPC used internal serialization to convert the message into binary format before sending it to the remote node via network. At the other end the remote system </a:t>
            </a:r>
            <a:r>
              <a:rPr lang="en-US" dirty="0" err="1"/>
              <a:t>deserializes</a:t>
            </a:r>
            <a:r>
              <a:rPr lang="en-US" dirty="0"/>
              <a:t> the binary stream into the original message. </a:t>
            </a:r>
          </a:p>
          <a:p>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The RPC serialization format is required to be as follows − </a:t>
            </a:r>
          </a:p>
          <a:p>
            <a:pPr lvl="0"/>
            <a:r>
              <a:rPr lang="en-US" b="1" dirty="0" smtClean="0"/>
              <a:t>Compact − To make the best use of network bandwidth, which is the most scarce resource in a data center.</a:t>
            </a:r>
          </a:p>
          <a:p>
            <a:r>
              <a:rPr lang="en-US" b="1" dirty="0" smtClean="0"/>
              <a:t> </a:t>
            </a:r>
          </a:p>
          <a:p>
            <a:r>
              <a:rPr lang="en-US" b="1" dirty="0" smtClean="0"/>
              <a:t> </a:t>
            </a:r>
          </a:p>
          <a:p>
            <a:pPr lvl="0"/>
            <a:r>
              <a:rPr lang="en-US" b="1" dirty="0" smtClean="0"/>
              <a:t>Fast − Since the communication between the nodes is crucial in distributed systems, the serialization and </a:t>
            </a:r>
            <a:r>
              <a:rPr lang="en-US" b="1" dirty="0" err="1" smtClean="0"/>
              <a:t>deserialization</a:t>
            </a:r>
            <a:r>
              <a:rPr lang="en-US" b="1" dirty="0" smtClean="0"/>
              <a:t> process should be quick, producing less overhead.</a:t>
            </a:r>
          </a:p>
          <a:p>
            <a:r>
              <a:rPr lang="en-US" b="1" dirty="0" smtClean="0"/>
              <a:t> </a:t>
            </a:r>
          </a:p>
          <a:p>
            <a:pPr lvl="0"/>
            <a:r>
              <a:rPr lang="en-US" b="1" dirty="0" smtClean="0"/>
              <a:t>Extensible − Protocols change over time to meet new requirements, so it should be straightforward to evolve the protocol in a controlled manner for clients and servers. </a:t>
            </a:r>
          </a:p>
          <a:p>
            <a:r>
              <a:rPr lang="en-US" b="1" dirty="0" smtClean="0"/>
              <a:t> </a:t>
            </a:r>
          </a:p>
          <a:p>
            <a:pPr lvl="0"/>
            <a:r>
              <a:rPr lang="en-US" b="1" dirty="0" smtClean="0"/>
              <a:t>Interoperable − The message format should support the nodes that are written in different languages. </a:t>
            </a:r>
          </a:p>
          <a:p>
            <a:r>
              <a:rPr lang="en-US" b="1" dirty="0" smtClean="0"/>
              <a:t> </a:t>
            </a:r>
          </a:p>
          <a:p>
            <a:r>
              <a:rPr lang="en-US" b="1" dirty="0" smtClean="0"/>
              <a:t> </a:t>
            </a:r>
          </a:p>
          <a:p>
            <a:r>
              <a:rPr lang="en-US" b="1" dirty="0" smtClean="0"/>
              <a:t> </a:t>
            </a:r>
            <a:endParaRPr lang="en-US" dirty="0" smtClean="0"/>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u="sng" dirty="0"/>
              <a:t>Advantage of </a:t>
            </a:r>
            <a:r>
              <a:rPr lang="en-US" b="1" u="sng" dirty="0" err="1"/>
              <a:t>Hadoop</a:t>
            </a:r>
            <a:r>
              <a:rPr lang="en-US" b="1" u="sng" dirty="0"/>
              <a:t> over Java Serialization </a:t>
            </a:r>
            <a:endParaRPr lang="en-US" dirty="0"/>
          </a:p>
          <a:p>
            <a:r>
              <a:rPr lang="en-US" dirty="0"/>
              <a:t> </a:t>
            </a:r>
          </a:p>
          <a:p>
            <a:r>
              <a:rPr lang="en-US" dirty="0" err="1"/>
              <a:t>Hadoop’s</a:t>
            </a:r>
            <a:r>
              <a:rPr lang="en-US" dirty="0"/>
              <a:t> Writable-based serialization is capable of reducing the object-creation overhead by reusing the Writable objects, which is not possible with the Java’s native serialization framework. </a:t>
            </a:r>
          </a:p>
          <a:p>
            <a:r>
              <a:rPr lang="en-US" b="1" dirty="0"/>
              <a:t> </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Architecture</a:t>
            </a:r>
            <a:endParaRPr lang="en-US" dirty="0"/>
          </a:p>
        </p:txBody>
      </p:sp>
      <p:pic>
        <p:nvPicPr>
          <p:cNvPr id="4" name="Content Placeholder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2758822" y="1717056"/>
            <a:ext cx="3626355" cy="429225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Disadvantages of </a:t>
            </a:r>
            <a:r>
              <a:rPr lang="en-US" b="1" u="sng" dirty="0" err="1" smtClean="0"/>
              <a:t>Hadoop</a:t>
            </a:r>
            <a:r>
              <a:rPr lang="en-US" b="1" u="sng" dirty="0" smtClean="0"/>
              <a:t> Serialization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 </a:t>
            </a:r>
          </a:p>
          <a:p>
            <a:r>
              <a:rPr lang="en-US" dirty="0"/>
              <a:t>To serialize </a:t>
            </a:r>
            <a:r>
              <a:rPr lang="en-US" dirty="0" err="1"/>
              <a:t>Hadoop</a:t>
            </a:r>
            <a:r>
              <a:rPr lang="en-US" dirty="0"/>
              <a:t> data, there are two ways </a:t>
            </a:r>
          </a:p>
          <a:p>
            <a:pPr lvl="0"/>
            <a:r>
              <a:rPr lang="en-US" dirty="0"/>
              <a:t>You can use the </a:t>
            </a:r>
            <a:r>
              <a:rPr lang="en-US" b="1" dirty="0"/>
              <a:t>Writable </a:t>
            </a:r>
            <a:r>
              <a:rPr lang="en-US" dirty="0"/>
              <a:t>classes, provided by </a:t>
            </a:r>
            <a:r>
              <a:rPr lang="en-US" dirty="0" err="1"/>
              <a:t>Hadoop’s</a:t>
            </a:r>
            <a:r>
              <a:rPr lang="en-US" dirty="0"/>
              <a:t> native library. </a:t>
            </a:r>
          </a:p>
          <a:p>
            <a:pPr lvl="0"/>
            <a:r>
              <a:rPr lang="en-US" dirty="0"/>
              <a:t>You can also use </a:t>
            </a:r>
            <a:r>
              <a:rPr lang="en-US" b="1" dirty="0"/>
              <a:t>Sequence Files </a:t>
            </a:r>
            <a:r>
              <a:rPr lang="en-US" dirty="0"/>
              <a:t>which store the data in binary format. </a:t>
            </a:r>
          </a:p>
          <a:p>
            <a:r>
              <a:rPr lang="en-US" dirty="0"/>
              <a:t> </a:t>
            </a:r>
          </a:p>
          <a:p>
            <a:r>
              <a:rPr lang="en-US" dirty="0"/>
              <a:t>The main drawback of these two mechanisms is that </a:t>
            </a:r>
            <a:r>
              <a:rPr lang="en-US" dirty="0" err="1"/>
              <a:t>Writables</a:t>
            </a:r>
            <a:r>
              <a:rPr lang="en-US" dirty="0"/>
              <a:t> and Sequence Files have only a Java API and they cannot be written or read in any other language. </a:t>
            </a:r>
          </a:p>
          <a:p>
            <a:r>
              <a:rPr lang="en-US" dirty="0"/>
              <a:t> </a:t>
            </a:r>
          </a:p>
          <a:p>
            <a:r>
              <a:rPr lang="en-US" dirty="0"/>
              <a:t>Therefore any of the files created in </a:t>
            </a:r>
            <a:r>
              <a:rPr lang="en-US" dirty="0" err="1"/>
              <a:t>Hadoop</a:t>
            </a:r>
            <a:r>
              <a:rPr lang="en-US" dirty="0"/>
              <a:t> with above two mechanisms cannot be read by any other third language, which makes </a:t>
            </a:r>
            <a:r>
              <a:rPr lang="en-US" dirty="0" err="1"/>
              <a:t>Hadoop</a:t>
            </a:r>
            <a:r>
              <a:rPr lang="en-US" dirty="0"/>
              <a:t> as a limited box. To address this drawback, Doug Cutting created </a:t>
            </a:r>
            <a:r>
              <a:rPr lang="en-US" b="1" dirty="0"/>
              <a:t>Avro, </a:t>
            </a:r>
            <a:r>
              <a:rPr lang="en-US" dirty="0"/>
              <a:t>which is a </a:t>
            </a:r>
            <a:r>
              <a:rPr lang="en-US" b="1" dirty="0"/>
              <a:t>language independent data structure</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Avro</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What is Avro</a:t>
            </a:r>
            <a:r>
              <a:rPr lang="en-US" b="1"/>
              <a:t>? </a:t>
            </a:r>
            <a:endParaRPr lang="en-US" dirty="0"/>
          </a:p>
          <a:p>
            <a:r>
              <a:rPr lang="en-US" dirty="0"/>
              <a:t>Apache Avro is a language-neutral data serialization system. It was developed by Doug Cutting, the father of </a:t>
            </a:r>
            <a:r>
              <a:rPr lang="en-US" dirty="0" err="1"/>
              <a:t>Hadoop</a:t>
            </a:r>
            <a:r>
              <a:rPr lang="en-US" dirty="0"/>
              <a:t>. Since </a:t>
            </a:r>
            <a:r>
              <a:rPr lang="en-US" dirty="0" err="1"/>
              <a:t>Hadoop</a:t>
            </a:r>
            <a:r>
              <a:rPr lang="en-US" dirty="0"/>
              <a:t> writable classes lack language portability, Avro has become quite helpful, as it deals with data formats that can be processed by multiple languages. Avro is a preferred tool to serialize data in </a:t>
            </a:r>
            <a:r>
              <a:rPr lang="en-US" dirty="0" err="1"/>
              <a:t>Hadoop</a:t>
            </a:r>
            <a:r>
              <a:rPr lang="en-US" dirty="0"/>
              <a:t>. </a:t>
            </a:r>
          </a:p>
          <a:p>
            <a:r>
              <a:rPr lang="en-US" dirty="0"/>
              <a:t>Avro has a schema-based system. A language-independent schema is associated with its read and write operations. Avro serializes the data which has a built-in schema. Avro serializes the data into a compact binary format, which can be de-serialized by any application. </a:t>
            </a:r>
          </a:p>
          <a:p>
            <a:r>
              <a:rPr lang="en-US" dirty="0"/>
              <a:t>Avro uses JSON format to declare the data structures. Presently, it supports languages such as Java, C, C++, C#, Python, and Ruby.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Avro</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a:t> </a:t>
            </a:r>
          </a:p>
          <a:p>
            <a:r>
              <a:rPr lang="en-US" dirty="0"/>
              <a:t>Listed below are some of the prominent features of Avro </a:t>
            </a:r>
          </a:p>
          <a:p>
            <a:pPr lvl="0"/>
            <a:r>
              <a:rPr lang="en-US" dirty="0"/>
              <a:t>Avro is a </a:t>
            </a:r>
            <a:r>
              <a:rPr lang="en-US" b="1" dirty="0"/>
              <a:t>language-neutral </a:t>
            </a:r>
            <a:r>
              <a:rPr lang="en-US" dirty="0"/>
              <a:t>data serialization system. </a:t>
            </a:r>
          </a:p>
          <a:p>
            <a:pPr lvl="0"/>
            <a:r>
              <a:rPr lang="en-US" dirty="0"/>
              <a:t>It can be processed by many languages (currently C, C++, C#, Java, Python, and Ruby). </a:t>
            </a:r>
          </a:p>
          <a:p>
            <a:pPr lvl="0"/>
            <a:r>
              <a:rPr lang="en-US" dirty="0"/>
              <a:t>Avro creates binary structured format that is both </a:t>
            </a:r>
            <a:r>
              <a:rPr lang="en-US" b="1" dirty="0"/>
              <a:t>compressible </a:t>
            </a:r>
            <a:r>
              <a:rPr lang="en-US" dirty="0"/>
              <a:t>and </a:t>
            </a:r>
            <a:r>
              <a:rPr lang="en-US" b="1" dirty="0" err="1"/>
              <a:t>splittable</a:t>
            </a:r>
            <a:r>
              <a:rPr lang="en-US" dirty="0"/>
              <a:t>. Hence it can be efficiently used as the input to </a:t>
            </a:r>
            <a:r>
              <a:rPr lang="en-US" dirty="0" err="1"/>
              <a:t>Hadoop</a:t>
            </a:r>
            <a:r>
              <a:rPr lang="en-US" dirty="0"/>
              <a:t> </a:t>
            </a:r>
            <a:r>
              <a:rPr lang="en-US" dirty="0" err="1"/>
              <a:t>MapReduce</a:t>
            </a:r>
            <a:r>
              <a:rPr lang="en-US" dirty="0"/>
              <a:t> jobs. </a:t>
            </a:r>
          </a:p>
          <a:p>
            <a:pPr lvl="0"/>
            <a:r>
              <a:rPr lang="en-US" dirty="0"/>
              <a:t>Avro provides </a:t>
            </a:r>
            <a:r>
              <a:rPr lang="en-US" b="1" dirty="0"/>
              <a:t>rich data structures</a:t>
            </a:r>
            <a:r>
              <a:rPr lang="en-US" dirty="0"/>
              <a:t>. For example, you can create a record that contains an array, an enumerated type, and a sub record. These </a:t>
            </a:r>
            <a:r>
              <a:rPr lang="en-US" dirty="0" err="1"/>
              <a:t>datatypes</a:t>
            </a:r>
            <a:r>
              <a:rPr lang="en-US" dirty="0"/>
              <a:t> can be created in any language, can be processed in </a:t>
            </a:r>
            <a:r>
              <a:rPr lang="en-US" dirty="0" err="1"/>
              <a:t>Hadoop</a:t>
            </a:r>
            <a:r>
              <a:rPr lang="en-US" dirty="0"/>
              <a:t>, and the results can be fed to a third language. </a:t>
            </a:r>
          </a:p>
          <a:p>
            <a:pPr lvl="0"/>
            <a:r>
              <a:rPr lang="en-US" dirty="0"/>
              <a:t>Avro </a:t>
            </a:r>
            <a:r>
              <a:rPr lang="en-US" b="1" dirty="0"/>
              <a:t>schemas </a:t>
            </a:r>
            <a:r>
              <a:rPr lang="en-US" dirty="0"/>
              <a:t>defined in </a:t>
            </a:r>
            <a:r>
              <a:rPr lang="en-US" b="1" dirty="0"/>
              <a:t>JSON</a:t>
            </a:r>
            <a:r>
              <a:rPr lang="en-US" dirty="0"/>
              <a:t>, facilitate implementation in the languages that already have JSON libraries. </a:t>
            </a:r>
          </a:p>
          <a:p>
            <a:pPr lvl="0"/>
            <a:r>
              <a:rPr lang="en-US" dirty="0"/>
              <a:t>Avro creates a self-describing file named </a:t>
            </a:r>
            <a:r>
              <a:rPr lang="en-US" i="1" dirty="0"/>
              <a:t>Avro Data File, </a:t>
            </a:r>
            <a:r>
              <a:rPr lang="en-US" dirty="0"/>
              <a:t>in which it stores data along with its schema in the metadata section. </a:t>
            </a:r>
          </a:p>
          <a:p>
            <a:pPr lvl="0"/>
            <a:r>
              <a:rPr lang="en-US" dirty="0"/>
              <a:t>Avro is also used in Remote Procedure Calls (RPCs). During RPC, client and server exchange schemas in the connection handshake. </a:t>
            </a:r>
          </a:p>
          <a:p>
            <a:r>
              <a:rPr lang="en-US" dirty="0"/>
              <a:t> </a:t>
            </a:r>
          </a:p>
          <a:p>
            <a:r>
              <a:rPr lang="en-US" b="1" dirty="0"/>
              <a:t> </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AVRO</a:t>
            </a:r>
            <a:endParaRPr lang="en-US" dirty="0"/>
          </a:p>
        </p:txBody>
      </p:sp>
      <p:sp>
        <p:nvSpPr>
          <p:cNvPr id="3" name="Content Placeholder 2"/>
          <p:cNvSpPr>
            <a:spLocks noGrp="1"/>
          </p:cNvSpPr>
          <p:nvPr>
            <p:ph idx="1"/>
          </p:nvPr>
        </p:nvSpPr>
        <p:spPr/>
        <p:txBody>
          <a:bodyPr>
            <a:normAutofit fontScale="62500" lnSpcReduction="20000"/>
          </a:bodyPr>
          <a:lstStyle/>
          <a:p>
            <a:r>
              <a:rPr lang="en-US" dirty="0"/>
              <a:t>To use Avro, you need to follow the given workflow </a:t>
            </a:r>
          </a:p>
          <a:p>
            <a:pPr lvl="0"/>
            <a:r>
              <a:rPr lang="en-US" b="1" dirty="0"/>
              <a:t>Step 1 </a:t>
            </a:r>
            <a:r>
              <a:rPr lang="en-US" dirty="0"/>
              <a:t>− Create schemas. Here you need to design Avro schema according to your data. </a:t>
            </a:r>
          </a:p>
          <a:p>
            <a:pPr lvl="0"/>
            <a:r>
              <a:rPr lang="en-US" b="1" dirty="0"/>
              <a:t>Step 2 </a:t>
            </a:r>
            <a:r>
              <a:rPr lang="en-US" dirty="0"/>
              <a:t>− Read the schemas into your program. It is done in two ways –</a:t>
            </a:r>
          </a:p>
          <a:p>
            <a:pPr lvl="0"/>
            <a:r>
              <a:rPr lang="en-US" b="1" dirty="0"/>
              <a:t>By Generating a Class Corresponding to Schema </a:t>
            </a:r>
            <a:r>
              <a:rPr lang="en-US" dirty="0"/>
              <a:t>− Compile the schema using Avro. This generates a class file corresponding to the schema </a:t>
            </a:r>
          </a:p>
          <a:p>
            <a:pPr lvl="0"/>
            <a:r>
              <a:rPr lang="en-US" b="1" dirty="0"/>
              <a:t>By Using Parsers Library </a:t>
            </a:r>
            <a:r>
              <a:rPr lang="en-US" dirty="0"/>
              <a:t>− You can directly read the schema using parsers library. </a:t>
            </a:r>
          </a:p>
          <a:p>
            <a:pPr lvl="0"/>
            <a:r>
              <a:rPr lang="en-US" b="1" dirty="0"/>
              <a:t>Step 3 </a:t>
            </a:r>
            <a:r>
              <a:rPr lang="en-US" dirty="0"/>
              <a:t>− Serialize the data using the serialization API provided for Avro, which is found in the </a:t>
            </a:r>
            <a:r>
              <a:rPr lang="en-US" b="1" dirty="0"/>
              <a:t>package </a:t>
            </a:r>
            <a:r>
              <a:rPr lang="en-US" b="1" dirty="0" err="1"/>
              <a:t>org.apache.avro.specific</a:t>
            </a:r>
            <a:r>
              <a:rPr lang="en-US" dirty="0"/>
              <a:t>. </a:t>
            </a:r>
          </a:p>
          <a:p>
            <a:pPr lvl="0"/>
            <a:r>
              <a:rPr lang="en-US" b="1" dirty="0"/>
              <a:t>Step 4 </a:t>
            </a:r>
            <a:r>
              <a:rPr lang="en-US" dirty="0"/>
              <a:t>– De-serialize the data using </a:t>
            </a:r>
            <a:r>
              <a:rPr lang="en-US" dirty="0" err="1"/>
              <a:t>deserialization</a:t>
            </a:r>
            <a:r>
              <a:rPr lang="en-US" dirty="0"/>
              <a:t> API provided for Avro, which is found in the </a:t>
            </a:r>
            <a:r>
              <a:rPr lang="en-US" b="1" dirty="0"/>
              <a:t>package </a:t>
            </a:r>
            <a:r>
              <a:rPr lang="en-US" b="1" dirty="0" err="1"/>
              <a:t>org.apache.avro.specific</a:t>
            </a:r>
            <a:endParaRPr lang="en-US" dirty="0"/>
          </a:p>
          <a:p>
            <a:r>
              <a:rPr lang="en-US" dirty="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Hadoop</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err="1"/>
              <a:t>Hadoop</a:t>
            </a:r>
            <a:r>
              <a:rPr lang="en-US" dirty="0"/>
              <a:t> framework allows the user to quickly write and test distributed systems. It is efficient, and it automatic distributes the data and work across the machines and in turn, utilizes the underlying parallelism of the CPU cores. </a:t>
            </a:r>
          </a:p>
          <a:p>
            <a:pPr lvl="0"/>
            <a:r>
              <a:rPr lang="en-US" dirty="0" err="1"/>
              <a:t>Hadoop</a:t>
            </a:r>
            <a:r>
              <a:rPr lang="en-US" dirty="0"/>
              <a:t> does not rely on hardware to provide fault-tolerance and high availability (FTHA), rather </a:t>
            </a:r>
            <a:r>
              <a:rPr lang="en-US" dirty="0" err="1"/>
              <a:t>Hadoop</a:t>
            </a:r>
            <a:r>
              <a:rPr lang="en-US" dirty="0"/>
              <a:t> library itself has been designed to detect and handle failures at the application layer. </a:t>
            </a:r>
          </a:p>
          <a:p>
            <a:pPr lvl="0"/>
            <a:r>
              <a:rPr lang="en-US" dirty="0"/>
              <a:t>Servers can be added or removed from the cluster dynamically and </a:t>
            </a:r>
            <a:r>
              <a:rPr lang="en-US" dirty="0" err="1"/>
              <a:t>Hadoop</a:t>
            </a:r>
            <a:r>
              <a:rPr lang="en-US" dirty="0"/>
              <a:t> continues to operate without interruption. </a:t>
            </a:r>
          </a:p>
          <a:p>
            <a:pPr lvl="0"/>
            <a:r>
              <a:rPr lang="en-US" dirty="0"/>
              <a:t>Another big advantage of </a:t>
            </a:r>
            <a:r>
              <a:rPr lang="en-US" dirty="0" err="1"/>
              <a:t>Hadoop</a:t>
            </a:r>
            <a:r>
              <a:rPr lang="en-US" dirty="0"/>
              <a:t> is that apart from being open source, it is compatible on all the platforms since it is Java based.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Data with </a:t>
            </a:r>
            <a:r>
              <a:rPr lang="en-US" dirty="0" err="1" smtClean="0"/>
              <a:t>Hadoop</a:t>
            </a:r>
            <a:endParaRPr lang="en-US" dirty="0"/>
          </a:p>
        </p:txBody>
      </p:sp>
      <p:sp>
        <p:nvSpPr>
          <p:cNvPr id="3" name="Content Placeholder 2"/>
          <p:cNvSpPr>
            <a:spLocks noGrp="1"/>
          </p:cNvSpPr>
          <p:nvPr>
            <p:ph idx="1"/>
          </p:nvPr>
        </p:nvSpPr>
        <p:spPr/>
        <p:txBody>
          <a:bodyPr>
            <a:normAutofit fontScale="70000" lnSpcReduction="20000"/>
          </a:bodyPr>
          <a:lstStyle/>
          <a:p>
            <a:r>
              <a:rPr lang="en-US" dirty="0"/>
              <a:t>With rapid innovations, frequent evolutions of technologies and a rapidly growing internet population, systems and enterprises are generating huge amounts of data to the tune of terabytes and even </a:t>
            </a:r>
            <a:r>
              <a:rPr lang="en-US" dirty="0" err="1"/>
              <a:t>petabytes</a:t>
            </a:r>
            <a:r>
              <a:rPr lang="en-US" dirty="0"/>
              <a:t> of information. Since data is being generated in very huge volumes with great velocity in all multi-structured formats like images, videos, weblogs, sensor data, etc. from all different sources, there is a huge demand to efficiently store, process and analyze this large amount of data to make it usable.</a:t>
            </a:r>
          </a:p>
          <a:p>
            <a:r>
              <a:rPr lang="en-US" dirty="0"/>
              <a:t> </a:t>
            </a:r>
          </a:p>
          <a:p>
            <a:r>
              <a:rPr lang="en-US" dirty="0" err="1"/>
              <a:t>Hadoop</a:t>
            </a:r>
            <a:r>
              <a:rPr lang="en-US" dirty="0"/>
              <a:t> is undoubtedly the preferred choice for such a requirement due to its key characteristics of being reliable, flexible, economical, and a scalable solution. While </a:t>
            </a:r>
            <a:r>
              <a:rPr lang="en-US" dirty="0" err="1"/>
              <a:t>Hadoop</a:t>
            </a:r>
            <a:r>
              <a:rPr lang="en-US" dirty="0"/>
              <a:t> provides the ability to store this large scale data on HDFS (</a:t>
            </a:r>
            <a:r>
              <a:rPr lang="en-US" dirty="0" err="1"/>
              <a:t>Hadoop</a:t>
            </a:r>
            <a:r>
              <a:rPr lang="en-US" dirty="0"/>
              <a:t> Distributed File System), there are multiple solutions available in the market for analyzing this huge data like </a:t>
            </a:r>
            <a:r>
              <a:rPr lang="en-US" dirty="0" err="1"/>
              <a:t>MapReduce</a:t>
            </a:r>
            <a:r>
              <a:rPr lang="en-US" dirty="0"/>
              <a:t>, Pig and Hive.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out a </a:t>
            </a:r>
            <a:r>
              <a:rPr lang="en-US" dirty="0" err="1" smtClean="0"/>
              <a:t>Hadoop</a:t>
            </a:r>
            <a:r>
              <a:rPr lang="en-US" dirty="0" smtClean="0"/>
              <a:t> Cluster</a:t>
            </a:r>
            <a:endParaRPr lang="en-US" dirty="0"/>
          </a:p>
        </p:txBody>
      </p:sp>
      <p:sp>
        <p:nvSpPr>
          <p:cNvPr id="3" name="Content Placeholder 2"/>
          <p:cNvSpPr>
            <a:spLocks noGrp="1"/>
          </p:cNvSpPr>
          <p:nvPr>
            <p:ph idx="1"/>
          </p:nvPr>
        </p:nvSpPr>
        <p:spPr/>
        <p:txBody>
          <a:bodyPr>
            <a:normAutofit fontScale="85000" lnSpcReduction="10000"/>
          </a:bodyPr>
          <a:lstStyle/>
          <a:p>
            <a:r>
              <a:rPr lang="en-US" dirty="0"/>
              <a:t>You specify the number of nodes in the cluster when you create </a:t>
            </a:r>
            <a:r>
              <a:rPr lang="en-US" dirty="0" err="1"/>
              <a:t>Hadoop</a:t>
            </a:r>
            <a:r>
              <a:rPr lang="en-US" dirty="0"/>
              <a:t> clusters. You can later scale out the cluster by increasing the number of worker nodes and client nodes.</a:t>
            </a:r>
          </a:p>
          <a:p>
            <a:r>
              <a:rPr lang="en-US" dirty="0"/>
              <a:t>You can scale the cluster using the </a:t>
            </a:r>
            <a:r>
              <a:rPr lang="en-US" dirty="0" err="1"/>
              <a:t>vSphere</a:t>
            </a:r>
            <a:r>
              <a:rPr lang="en-US" dirty="0"/>
              <a:t> Web Client or the Serengeti Command-Line Interface Client. The command-line interface provides more configuration options than the </a:t>
            </a:r>
            <a:r>
              <a:rPr lang="en-US" dirty="0" err="1"/>
              <a:t>vSphere</a:t>
            </a:r>
            <a:r>
              <a:rPr lang="en-US" dirty="0"/>
              <a:t> Web Client.</a:t>
            </a:r>
          </a:p>
          <a:p>
            <a:r>
              <a:rPr lang="en-US" dirty="0"/>
              <a:t>You cannot decrease the number of worker and client nodes from the Data Director for </a:t>
            </a:r>
            <a:r>
              <a:rPr lang="en-US" dirty="0" err="1"/>
              <a:t>Hadoop</a:t>
            </a:r>
            <a:r>
              <a:rPr lang="en-US" dirty="0"/>
              <a:t> Web console.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Streaming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Hadoop</a:t>
            </a:r>
            <a:r>
              <a:rPr lang="en-US" dirty="0"/>
              <a:t> Streaming is a utility that comes with the </a:t>
            </a:r>
            <a:r>
              <a:rPr lang="en-US" dirty="0" err="1"/>
              <a:t>Hadoop</a:t>
            </a:r>
            <a:r>
              <a:rPr lang="en-US" dirty="0"/>
              <a:t> distribution. The utility allows you to create and run Map/Reduce jobs with any executable or script as the </a:t>
            </a:r>
            <a:r>
              <a:rPr lang="en-US" dirty="0" err="1"/>
              <a:t>mapper</a:t>
            </a:r>
            <a:r>
              <a:rPr lang="en-US" dirty="0"/>
              <a:t> and/or the reducer.</a:t>
            </a:r>
          </a:p>
          <a:p>
            <a:r>
              <a:rPr lang="en-US" dirty="0"/>
              <a:t>For example:</a:t>
            </a:r>
          </a:p>
          <a:p>
            <a:r>
              <a:rPr lang="en-US" b="1" dirty="0"/>
              <a:t>$HADOOP_HOME/bin/</a:t>
            </a:r>
            <a:r>
              <a:rPr lang="en-US" b="1" dirty="0" err="1"/>
              <a:t>hadoop</a:t>
            </a:r>
            <a:r>
              <a:rPr lang="en-US" b="1" dirty="0"/>
              <a:t> jar $HADOOP_HOME/hadoop-streaming.jar \ </a:t>
            </a:r>
            <a:endParaRPr lang="en-US" dirty="0"/>
          </a:p>
          <a:p>
            <a:r>
              <a:rPr lang="en-US" b="1" dirty="0"/>
              <a:t>-input </a:t>
            </a:r>
            <a:r>
              <a:rPr lang="en-US" b="1" dirty="0" err="1"/>
              <a:t>myInputDirs</a:t>
            </a:r>
            <a:r>
              <a:rPr lang="en-US" b="1" dirty="0"/>
              <a:t> \ </a:t>
            </a:r>
            <a:endParaRPr lang="en-US" dirty="0"/>
          </a:p>
          <a:p>
            <a:r>
              <a:rPr lang="en-US" b="1" dirty="0"/>
              <a:t>-output </a:t>
            </a:r>
            <a:r>
              <a:rPr lang="en-US" b="1" dirty="0" err="1"/>
              <a:t>myOutputDir</a:t>
            </a:r>
            <a:r>
              <a:rPr lang="en-US" b="1" dirty="0"/>
              <a:t> \</a:t>
            </a:r>
            <a:endParaRPr lang="en-US" dirty="0"/>
          </a:p>
          <a:p>
            <a:r>
              <a:rPr lang="en-US" b="1" dirty="0"/>
              <a:t> -</a:t>
            </a:r>
            <a:r>
              <a:rPr lang="en-US" b="1" dirty="0" err="1"/>
              <a:t>mapper</a:t>
            </a:r>
            <a:r>
              <a:rPr lang="en-US" b="1" dirty="0"/>
              <a:t> /bin/cat \</a:t>
            </a:r>
            <a:endParaRPr lang="en-US" dirty="0"/>
          </a:p>
          <a:p>
            <a:r>
              <a:rPr lang="en-US" b="1" dirty="0"/>
              <a:t> -reducer /bin/</a:t>
            </a:r>
            <a:r>
              <a:rPr lang="en-US" b="1" dirty="0" err="1"/>
              <a:t>wc</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Streaming works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the above example, both the </a:t>
            </a:r>
            <a:r>
              <a:rPr lang="en-US" dirty="0" err="1"/>
              <a:t>mapper</a:t>
            </a:r>
            <a:r>
              <a:rPr lang="en-US" dirty="0"/>
              <a:t> and the reducer are executables that read the input from </a:t>
            </a:r>
            <a:r>
              <a:rPr lang="en-US" dirty="0" err="1"/>
              <a:t>stdin</a:t>
            </a:r>
            <a:r>
              <a:rPr lang="en-US" dirty="0"/>
              <a:t> (line by line) and emit the output to </a:t>
            </a:r>
            <a:r>
              <a:rPr lang="en-US" dirty="0" err="1"/>
              <a:t>stdout</a:t>
            </a:r>
            <a:r>
              <a:rPr lang="en-US" dirty="0"/>
              <a:t>. The utility will create a Map/Reduce job, submit the job to an appropriate cluster, and monitor the progress of the job until it completes. </a:t>
            </a:r>
          </a:p>
          <a:p>
            <a:r>
              <a:rPr lang="en-US" dirty="0"/>
              <a:t>When an executable is specified for </a:t>
            </a:r>
            <a:r>
              <a:rPr lang="en-US" dirty="0" err="1"/>
              <a:t>mappers</a:t>
            </a:r>
            <a:r>
              <a:rPr lang="en-US" dirty="0"/>
              <a:t>, each </a:t>
            </a:r>
            <a:r>
              <a:rPr lang="en-US" dirty="0" err="1"/>
              <a:t>mapper</a:t>
            </a:r>
            <a:r>
              <a:rPr lang="en-US" dirty="0"/>
              <a:t> task will launch the executable as a separate process when the </a:t>
            </a:r>
            <a:r>
              <a:rPr lang="en-US" dirty="0" err="1"/>
              <a:t>mapper</a:t>
            </a:r>
            <a:r>
              <a:rPr lang="en-US" dirty="0"/>
              <a:t> is initialized. As the </a:t>
            </a:r>
            <a:r>
              <a:rPr lang="en-US" dirty="0" err="1"/>
              <a:t>mapper</a:t>
            </a:r>
            <a:r>
              <a:rPr lang="en-US" dirty="0"/>
              <a:t> task runs, it converts its inputs into lines and feed the lines to the </a:t>
            </a:r>
            <a:r>
              <a:rPr lang="en-US" dirty="0" err="1"/>
              <a:t>stdin</a:t>
            </a:r>
            <a:r>
              <a:rPr lang="en-US" dirty="0"/>
              <a:t> of the process. In the meantime, the </a:t>
            </a:r>
            <a:r>
              <a:rPr lang="en-US" dirty="0" err="1"/>
              <a:t>mapper</a:t>
            </a:r>
            <a:r>
              <a:rPr lang="en-US" dirty="0"/>
              <a:t> collects the line oriented outputs from the </a:t>
            </a:r>
            <a:r>
              <a:rPr lang="en-US" dirty="0" err="1"/>
              <a:t>stdout</a:t>
            </a:r>
            <a:r>
              <a:rPr lang="en-US" dirty="0"/>
              <a:t> of the process and converts each line into a key/value pair, which is collected as the output of the </a:t>
            </a:r>
            <a:r>
              <a:rPr lang="en-US" dirty="0" err="1"/>
              <a:t>mapper</a:t>
            </a:r>
            <a:r>
              <a:rPr lang="en-US" dirty="0"/>
              <a:t>. By default, the prefix of a line up to the first tab character is the key and the rest of the line (excluding the tab character) will be the value. If there is no tab character in the line, then entire line is considered as key and the value is null. However, this can be customized, as discussed later.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is the basis for the communication protocol between the Map/Reduce framework and the streaming </a:t>
            </a:r>
            <a:r>
              <a:rPr lang="en-US" dirty="0" err="1"/>
              <a:t>mapper</a:t>
            </a:r>
            <a:r>
              <a:rPr lang="en-US" dirty="0"/>
              <a:t>/reducer.</a:t>
            </a:r>
          </a:p>
          <a:p>
            <a:r>
              <a:rPr lang="en-US" dirty="0"/>
              <a:t>You can supply a Java class as the </a:t>
            </a:r>
            <a:r>
              <a:rPr lang="en-US" dirty="0" err="1"/>
              <a:t>mapper</a:t>
            </a:r>
            <a:r>
              <a:rPr lang="en-US" dirty="0"/>
              <a:t> and/or the reducer. The above example is equivalent to: </a:t>
            </a:r>
          </a:p>
          <a:p>
            <a:r>
              <a:rPr lang="en-US" b="1" dirty="0"/>
              <a:t>$HADOOP_HOME/bin/</a:t>
            </a:r>
            <a:r>
              <a:rPr lang="en-US" b="1" dirty="0" err="1"/>
              <a:t>hadoop</a:t>
            </a:r>
            <a:r>
              <a:rPr lang="en-US" b="1" dirty="0"/>
              <a:t> jar $HADOOP_HOME/hadoop-streaming.jar \</a:t>
            </a:r>
            <a:endParaRPr lang="en-US" dirty="0"/>
          </a:p>
          <a:p>
            <a:r>
              <a:rPr lang="en-US" b="1" dirty="0"/>
              <a:t> -input </a:t>
            </a:r>
            <a:r>
              <a:rPr lang="en-US" b="1" dirty="0" err="1"/>
              <a:t>myInputDirs</a:t>
            </a:r>
            <a:r>
              <a:rPr lang="en-US" b="1" dirty="0"/>
              <a:t> \ </a:t>
            </a:r>
            <a:endParaRPr lang="en-US" dirty="0"/>
          </a:p>
          <a:p>
            <a:r>
              <a:rPr lang="en-US" b="1" dirty="0"/>
              <a:t>-output </a:t>
            </a:r>
            <a:r>
              <a:rPr lang="en-US" b="1" dirty="0" err="1"/>
              <a:t>myOutputDir</a:t>
            </a:r>
            <a:r>
              <a:rPr lang="en-US" b="1" dirty="0"/>
              <a:t> \</a:t>
            </a:r>
            <a:endParaRPr lang="en-US" dirty="0"/>
          </a:p>
          <a:p>
            <a:r>
              <a:rPr lang="en-US" dirty="0"/>
              <a:t>-</a:t>
            </a:r>
            <a:r>
              <a:rPr lang="en-US" b="1" dirty="0" err="1"/>
              <a:t>mapper</a:t>
            </a:r>
            <a:r>
              <a:rPr lang="en-US" b="1" dirty="0"/>
              <a:t> </a:t>
            </a:r>
            <a:r>
              <a:rPr lang="en-US" b="1" dirty="0" err="1"/>
              <a:t>org.apache.hadoop.mapred.lib.IdentityMapper</a:t>
            </a:r>
            <a:r>
              <a:rPr lang="en-US" b="1" dirty="0"/>
              <a:t> \</a:t>
            </a:r>
            <a:endParaRPr lang="en-US" dirty="0"/>
          </a:p>
          <a:p>
            <a:r>
              <a:rPr lang="en-US" b="1" dirty="0"/>
              <a:t> -reducer /bin/</a:t>
            </a:r>
            <a:r>
              <a:rPr lang="en-US" b="1" dirty="0" err="1"/>
              <a:t>wc</a:t>
            </a:r>
            <a:endParaRPr lang="en-US" dirty="0"/>
          </a:p>
          <a:p>
            <a:r>
              <a:rPr lang="en-US" dirty="0"/>
              <a:t>User can specify </a:t>
            </a:r>
            <a:r>
              <a:rPr lang="en-US" dirty="0" err="1"/>
              <a:t>stream.non.zero.exit.is.failure</a:t>
            </a:r>
            <a:r>
              <a:rPr lang="en-US" dirty="0"/>
              <a:t> as true or false to make a streaming task that exits with a non-zero status to be Failure or Success respectively. By default, streaming tasks exiting with non-zero status are considered to be failed tasks.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1903</Words>
  <Application>Microsoft Office PowerPoint</Application>
  <PresentationFormat>On-screen Show (4:3)</PresentationFormat>
  <Paragraphs>242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Hadoop </vt:lpstr>
      <vt:lpstr>Slide 2</vt:lpstr>
      <vt:lpstr>Hadoop Architecture</vt:lpstr>
      <vt:lpstr>Advantages of Hadoop</vt:lpstr>
      <vt:lpstr>Analyzing Data with Hadoop</vt:lpstr>
      <vt:lpstr>Scale out a Hadoop Cluster</vt:lpstr>
      <vt:lpstr>Hadoop Streaming</vt:lpstr>
      <vt:lpstr>How Streaming works</vt:lpstr>
      <vt:lpstr>Contd…</vt:lpstr>
      <vt:lpstr>HDFS</vt:lpstr>
      <vt:lpstr>Features of HDFS</vt:lpstr>
      <vt:lpstr>HDFS Architecture</vt:lpstr>
      <vt:lpstr>Contd…</vt:lpstr>
      <vt:lpstr>Datanode</vt:lpstr>
      <vt:lpstr>Block</vt:lpstr>
      <vt:lpstr>Goals of HDFS</vt:lpstr>
      <vt:lpstr>HDFS Operations</vt:lpstr>
      <vt:lpstr>Contd…</vt:lpstr>
      <vt:lpstr>Inserting Data into HDFS</vt:lpstr>
      <vt:lpstr>Retrieving Data from HDFS</vt:lpstr>
      <vt:lpstr>Hadoop I/O</vt:lpstr>
      <vt:lpstr>Data Integrity</vt:lpstr>
      <vt:lpstr>Data Integrity in HDFS</vt:lpstr>
      <vt:lpstr>Data Compression in Hadoop</vt:lpstr>
      <vt:lpstr>Contd…</vt:lpstr>
      <vt:lpstr>Serialization</vt:lpstr>
      <vt:lpstr>Serialization in Hadoop</vt:lpstr>
      <vt:lpstr>Contd…</vt:lpstr>
      <vt:lpstr>Contd…</vt:lpstr>
      <vt:lpstr>Disadvantages of Hadoop Serialization</vt:lpstr>
      <vt:lpstr>Avro</vt:lpstr>
      <vt:lpstr>Features of Avro</vt:lpstr>
      <vt:lpstr>How to Use AVRO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Avadesh Gupta</dc:creator>
  <cp:lastModifiedBy>Avadesh Gupta</cp:lastModifiedBy>
  <cp:revision>16</cp:revision>
  <dcterms:created xsi:type="dcterms:W3CDTF">2018-10-08T03:58:39Z</dcterms:created>
  <dcterms:modified xsi:type="dcterms:W3CDTF">2018-10-09T03:51:32Z</dcterms:modified>
</cp:coreProperties>
</file>