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2" r:id="rId26"/>
    <p:sldId id="281" r:id="rId27"/>
    <p:sldId id="283" r:id="rId28"/>
    <p:sldId id="284" r:id="rId29"/>
    <p:sldId id="285" r:id="rId30"/>
    <p:sldId id="286" r:id="rId31"/>
    <p:sldId id="27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91" d="100"/>
          <a:sy n="91" d="100"/>
        </p:scale>
        <p:origin x="-120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49D0560-3915-4977-AA97-794FC8017D29}" type="datetimeFigureOut">
              <a:rPr lang="en-US" smtClean="0"/>
              <a:pPr/>
              <a:t>8/23/2015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6490148-81BF-4CED-A1C3-7B8EEF0054C2}"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9D0560-3915-4977-AA97-794FC8017D29}" type="datetimeFigureOut">
              <a:rPr lang="en-US" smtClean="0"/>
              <a:pPr/>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90148-81BF-4CED-A1C3-7B8EEF0054C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9D0560-3915-4977-AA97-794FC8017D29}" type="datetimeFigureOut">
              <a:rPr lang="en-US" smtClean="0"/>
              <a:pPr/>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90148-81BF-4CED-A1C3-7B8EEF0054C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49D0560-3915-4977-AA97-794FC8017D29}" type="datetimeFigureOut">
              <a:rPr lang="en-US" smtClean="0"/>
              <a:pPr/>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90148-81BF-4CED-A1C3-7B8EEF0054C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9D0560-3915-4977-AA97-794FC8017D29}" type="datetimeFigureOut">
              <a:rPr lang="en-US" smtClean="0"/>
              <a:pPr/>
              <a:t>8/23/2015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6490148-81BF-4CED-A1C3-7B8EEF0054C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49D0560-3915-4977-AA97-794FC8017D29}" type="datetimeFigureOut">
              <a:rPr lang="en-US" smtClean="0"/>
              <a:pPr/>
              <a:t>8/23/2015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90148-81BF-4CED-A1C3-7B8EEF0054C2}"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49D0560-3915-4977-AA97-794FC8017D29}" type="datetimeFigureOut">
              <a:rPr lang="en-US" smtClean="0"/>
              <a:pPr/>
              <a:t>8/23/2015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490148-81BF-4CED-A1C3-7B8EEF0054C2}"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9D0560-3915-4977-AA97-794FC8017D29}" type="datetimeFigureOut">
              <a:rPr lang="en-US" smtClean="0"/>
              <a:pPr/>
              <a:t>8/23/2015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490148-81BF-4CED-A1C3-7B8EEF0054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D0560-3915-4977-AA97-794FC8017D29}" type="datetimeFigureOut">
              <a:rPr lang="en-US" smtClean="0"/>
              <a:pPr/>
              <a:t>8/23/2015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490148-81BF-4CED-A1C3-7B8EEF0054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9D0560-3915-4977-AA97-794FC8017D29}" type="datetimeFigureOut">
              <a:rPr lang="en-US" smtClean="0"/>
              <a:pPr/>
              <a:t>8/23/2015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90148-81BF-4CED-A1C3-7B8EEF0054C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9D0560-3915-4977-AA97-794FC8017D29}" type="datetimeFigureOut">
              <a:rPr lang="en-US" smtClean="0"/>
              <a:pPr/>
              <a:t>8/23/2015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6490148-81BF-4CED-A1C3-7B8EEF0054C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49D0560-3915-4977-AA97-794FC8017D29}" type="datetimeFigureOut">
              <a:rPr lang="en-US" smtClean="0"/>
              <a:pPr/>
              <a:t>8/23/2015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6490148-81BF-4CED-A1C3-7B8EEF0054C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Introducing </a:t>
            </a:r>
            <a:r>
              <a:rPr lang="en-US" dirty="0" err="1" smtClean="0"/>
              <a:t>Hadoop</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r>
              <a:rPr lang="en-US" dirty="0" err="1" smtClean="0"/>
              <a:t>Hadoop</a:t>
            </a:r>
            <a:r>
              <a:rPr lang="en-US" dirty="0" smtClean="0"/>
              <a:t> is designed to be a scale out architecture operating on a cluster of commodity PC </a:t>
            </a:r>
            <a:r>
              <a:rPr lang="en-US" dirty="0" err="1" smtClean="0"/>
              <a:t>Machines;adding</a:t>
            </a:r>
            <a:r>
              <a:rPr lang="en-US" dirty="0" smtClean="0"/>
              <a:t> more resources means adding more machines to the cluster.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KEY/VALUE PAIRS V/S Relational </a:t>
            </a:r>
            <a:endParaRPr lang="en-US" dirty="0"/>
          </a:p>
        </p:txBody>
      </p:sp>
      <p:sp>
        <p:nvSpPr>
          <p:cNvPr id="3" name="Content Placeholder 2"/>
          <p:cNvSpPr>
            <a:spLocks noGrp="1"/>
          </p:cNvSpPr>
          <p:nvPr>
            <p:ph sz="quarter" idx="1"/>
          </p:nvPr>
        </p:nvSpPr>
        <p:spPr/>
        <p:txBody>
          <a:bodyPr>
            <a:normAutofit/>
          </a:bodyPr>
          <a:lstStyle/>
          <a:p>
            <a:r>
              <a:rPr lang="en-US" dirty="0" smtClean="0"/>
              <a:t>RELATIONAL SCHEMA –not suited for various unstructured data types like Text documents , images and XML </a:t>
            </a:r>
            <a:r>
              <a:rPr lang="en-US" dirty="0" err="1" smtClean="0"/>
              <a:t>Files.Large</a:t>
            </a:r>
            <a:r>
              <a:rPr lang="en-US" dirty="0" smtClean="0"/>
              <a:t> data sets are often unstructured or semi </a:t>
            </a:r>
            <a:r>
              <a:rPr lang="en-US" dirty="0" err="1" smtClean="0"/>
              <a:t>structured.Hadoop</a:t>
            </a:r>
            <a:r>
              <a:rPr lang="en-US" dirty="0" smtClean="0"/>
              <a:t> uses key/value pairs as its basic data unit , which is flexible enough to work with the less structured data types.</a:t>
            </a:r>
          </a:p>
          <a:p>
            <a:r>
              <a:rPr lang="en-US" dirty="0" smtClean="0"/>
              <a:t>In </a:t>
            </a:r>
            <a:r>
              <a:rPr lang="en-US" dirty="0" err="1" smtClean="0"/>
              <a:t>Hadoop</a:t>
            </a:r>
            <a:r>
              <a:rPr lang="en-US" dirty="0" smtClean="0"/>
              <a:t> , data can originate in any form , but it eventually transforms into (key/value) pairs for the processing functions to work upon.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Functional Programming(</a:t>
            </a:r>
            <a:r>
              <a:rPr lang="en-US" dirty="0" err="1" smtClean="0"/>
              <a:t>MapReduce</a:t>
            </a:r>
            <a:r>
              <a:rPr lang="en-US" dirty="0" smtClean="0"/>
              <a:t>)</a:t>
            </a:r>
            <a:br>
              <a:rPr lang="en-US" dirty="0" smtClean="0"/>
            </a:br>
            <a:r>
              <a:rPr lang="en-US" dirty="0" smtClean="0"/>
              <a:t>V/s Declarative Queries(SQL) </a:t>
            </a:r>
            <a:endParaRPr lang="en-US" dirty="0"/>
          </a:p>
        </p:txBody>
      </p:sp>
      <p:sp>
        <p:nvSpPr>
          <p:cNvPr id="3" name="Content Placeholder 2"/>
          <p:cNvSpPr>
            <a:spLocks noGrp="1"/>
          </p:cNvSpPr>
          <p:nvPr>
            <p:ph sz="quarter" idx="1"/>
          </p:nvPr>
        </p:nvSpPr>
        <p:spPr/>
        <p:txBody>
          <a:bodyPr>
            <a:normAutofit/>
          </a:bodyPr>
          <a:lstStyle/>
          <a:p>
            <a:r>
              <a:rPr lang="en-US" dirty="0" smtClean="0"/>
              <a:t>SQL is fundamentally a high level declarative language. You query data by stating the result you want and let the database engine figure out how to derive it. Under </a:t>
            </a:r>
            <a:r>
              <a:rPr lang="en-US" dirty="0" err="1" smtClean="0"/>
              <a:t>MapReduce</a:t>
            </a:r>
            <a:r>
              <a:rPr lang="en-US" dirty="0" smtClean="0"/>
              <a:t> you specify actual steps in processing the data, which is more analogous to an execution plan for a SQL Engine.</a:t>
            </a:r>
          </a:p>
          <a:p>
            <a:r>
              <a:rPr lang="en-US" dirty="0" smtClean="0"/>
              <a:t>Under SQL , you have query statements; under </a:t>
            </a:r>
            <a:r>
              <a:rPr lang="en-US" dirty="0" err="1" smtClean="0"/>
              <a:t>MapReduce</a:t>
            </a:r>
            <a:r>
              <a:rPr lang="en-US" dirty="0" smtClean="0"/>
              <a:t> you have scripts and codes.</a:t>
            </a:r>
          </a:p>
          <a:p>
            <a:r>
              <a:rPr lang="en-US" dirty="0" err="1" smtClean="0"/>
              <a:t>MapReduce</a:t>
            </a:r>
            <a:r>
              <a:rPr lang="en-US" dirty="0" smtClean="0"/>
              <a:t> allows you to process data in a more general fashion than SQL Queries.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Offline Batch processing v/s online transactions</a:t>
            </a:r>
            <a:endParaRPr lang="en-US" dirty="0"/>
          </a:p>
        </p:txBody>
      </p:sp>
      <p:sp>
        <p:nvSpPr>
          <p:cNvPr id="3" name="Content Placeholder 2"/>
          <p:cNvSpPr>
            <a:spLocks noGrp="1"/>
          </p:cNvSpPr>
          <p:nvPr>
            <p:ph sz="quarter" idx="1"/>
          </p:nvPr>
        </p:nvSpPr>
        <p:spPr/>
        <p:txBody>
          <a:bodyPr/>
          <a:lstStyle/>
          <a:p>
            <a:r>
              <a:rPr lang="en-US" dirty="0" err="1" smtClean="0"/>
              <a:t>Hadoop</a:t>
            </a:r>
            <a:r>
              <a:rPr lang="en-US" dirty="0" smtClean="0"/>
              <a:t> is designed for offline processing and analysis of large scale </a:t>
            </a:r>
            <a:r>
              <a:rPr lang="en-US" dirty="0" err="1" smtClean="0"/>
              <a:t>data.It</a:t>
            </a:r>
            <a:r>
              <a:rPr lang="en-US" dirty="0" smtClean="0"/>
              <a:t> does not work for random reading and writing of few records, which is the type of load for online transaction processing.</a:t>
            </a:r>
          </a:p>
          <a:p>
            <a:r>
              <a:rPr lang="en-US" dirty="0" err="1" smtClean="0"/>
              <a:t>Hadoop</a:t>
            </a:r>
            <a:r>
              <a:rPr lang="en-US" dirty="0" smtClean="0"/>
              <a:t> is best used as a write once –read many times type of data store.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t>
            </a:r>
            <a:r>
              <a:rPr lang="en-US" dirty="0" err="1" smtClean="0"/>
              <a:t>MapReduce</a:t>
            </a:r>
            <a:endParaRPr lang="en-US" dirty="0"/>
          </a:p>
        </p:txBody>
      </p:sp>
      <p:sp>
        <p:nvSpPr>
          <p:cNvPr id="3" name="Content Placeholder 2"/>
          <p:cNvSpPr>
            <a:spLocks noGrp="1"/>
          </p:cNvSpPr>
          <p:nvPr>
            <p:ph sz="quarter" idx="1"/>
          </p:nvPr>
        </p:nvSpPr>
        <p:spPr/>
        <p:txBody>
          <a:bodyPr/>
          <a:lstStyle/>
          <a:p>
            <a:r>
              <a:rPr lang="en-US" dirty="0" smtClean="0"/>
              <a:t>Similar to pipelines and message queues in Unix, </a:t>
            </a:r>
            <a:r>
              <a:rPr lang="en-US" dirty="0" err="1" smtClean="0"/>
              <a:t>MapReduce</a:t>
            </a:r>
            <a:r>
              <a:rPr lang="en-US" dirty="0" smtClean="0"/>
              <a:t> is also a data processing </a:t>
            </a:r>
            <a:r>
              <a:rPr lang="en-US" dirty="0" err="1" smtClean="0"/>
              <a:t>model.Its</a:t>
            </a:r>
            <a:r>
              <a:rPr lang="en-US" dirty="0" smtClean="0"/>
              <a:t> greatest advantage is the easy scaling of data processing over multiple computing nodes.</a:t>
            </a:r>
          </a:p>
          <a:p>
            <a:r>
              <a:rPr lang="en-US" dirty="0" smtClean="0"/>
              <a:t>under the </a:t>
            </a:r>
            <a:r>
              <a:rPr lang="en-US" dirty="0" err="1" smtClean="0"/>
              <a:t>MapReduce</a:t>
            </a:r>
            <a:r>
              <a:rPr lang="en-US" dirty="0" smtClean="0"/>
              <a:t> </a:t>
            </a:r>
            <a:r>
              <a:rPr lang="en-US" dirty="0" err="1" smtClean="0"/>
              <a:t>model,the</a:t>
            </a:r>
            <a:r>
              <a:rPr lang="en-US" dirty="0" smtClean="0"/>
              <a:t> data processing primitives are called </a:t>
            </a:r>
            <a:r>
              <a:rPr lang="en-US" dirty="0" err="1" smtClean="0"/>
              <a:t>mappers</a:t>
            </a:r>
            <a:r>
              <a:rPr lang="en-US" dirty="0" smtClean="0"/>
              <a:t> and reducers.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 simple Program Manually</a:t>
            </a:r>
            <a:endParaRPr lang="en-US" dirty="0"/>
          </a:p>
        </p:txBody>
      </p:sp>
      <p:sp>
        <p:nvSpPr>
          <p:cNvPr id="3" name="Content Placeholder 2"/>
          <p:cNvSpPr>
            <a:spLocks noGrp="1"/>
          </p:cNvSpPr>
          <p:nvPr>
            <p:ph sz="quarter" idx="1"/>
          </p:nvPr>
        </p:nvSpPr>
        <p:spPr/>
        <p:txBody>
          <a:bodyPr/>
          <a:lstStyle/>
          <a:p>
            <a:r>
              <a:rPr lang="en-US" dirty="0" smtClean="0"/>
              <a:t>Count the number of times each word occurs in a set of documents. In this example , we have a set of documents having only one document with only one sentence:</a:t>
            </a:r>
          </a:p>
          <a:p>
            <a:pPr>
              <a:buNone/>
            </a:pPr>
            <a:r>
              <a:rPr lang="en-US" dirty="0" smtClean="0"/>
              <a:t>  Do as  I say, not as I do.</a:t>
            </a:r>
          </a:p>
          <a:p>
            <a:pPr>
              <a:buNone/>
            </a:pPr>
            <a:r>
              <a:rPr lang="en-US" dirty="0" smtClean="0"/>
              <a:t>  as   2</a:t>
            </a:r>
          </a:p>
          <a:p>
            <a:pPr>
              <a:buNone/>
            </a:pPr>
            <a:r>
              <a:rPr lang="en-US" dirty="0" smtClean="0"/>
              <a:t>Do  2</a:t>
            </a:r>
          </a:p>
          <a:p>
            <a:pPr>
              <a:buNone/>
            </a:pPr>
            <a:r>
              <a:rPr lang="en-US" dirty="0" smtClean="0"/>
              <a:t> I     2</a:t>
            </a:r>
          </a:p>
          <a:p>
            <a:pPr>
              <a:buNone/>
            </a:pPr>
            <a:r>
              <a:rPr lang="en-US" dirty="0" smtClean="0"/>
              <a:t>Not  1</a:t>
            </a:r>
          </a:p>
          <a:p>
            <a:pPr>
              <a:buNone/>
            </a:pPr>
            <a:r>
              <a:rPr lang="en-US" dirty="0" smtClean="0"/>
              <a:t>Say   1</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 define </a:t>
            </a:r>
            <a:r>
              <a:rPr lang="en-US" dirty="0" err="1" smtClean="0"/>
              <a:t>wordCount</a:t>
            </a:r>
            <a:r>
              <a:rPr lang="en-US" dirty="0" smtClean="0"/>
              <a:t> as </a:t>
            </a:r>
            <a:r>
              <a:rPr lang="en-US" dirty="0" err="1" smtClean="0"/>
              <a:t>Multiset</a:t>
            </a:r>
            <a:r>
              <a:rPr lang="en-US" dirty="0" smtClean="0"/>
              <a:t>;</a:t>
            </a:r>
          </a:p>
          <a:p>
            <a:pPr>
              <a:buNone/>
            </a:pPr>
            <a:r>
              <a:rPr lang="en-US" dirty="0" smtClean="0"/>
              <a:t> for each document in </a:t>
            </a:r>
            <a:r>
              <a:rPr lang="en-US" dirty="0" err="1" smtClean="0"/>
              <a:t>documentSet</a:t>
            </a:r>
            <a:r>
              <a:rPr lang="en-US" dirty="0" smtClean="0"/>
              <a:t> {</a:t>
            </a:r>
          </a:p>
          <a:p>
            <a:pPr>
              <a:buNone/>
            </a:pPr>
            <a:r>
              <a:rPr lang="en-US" dirty="0" smtClean="0"/>
              <a:t>   T = tokenize(document);</a:t>
            </a:r>
          </a:p>
          <a:p>
            <a:pPr>
              <a:buNone/>
            </a:pPr>
            <a:r>
              <a:rPr lang="en-US" dirty="0" smtClean="0"/>
              <a:t>   for each token in T {</a:t>
            </a:r>
          </a:p>
          <a:p>
            <a:pPr>
              <a:buNone/>
            </a:pPr>
            <a:r>
              <a:rPr lang="en-US" dirty="0" smtClean="0"/>
              <a:t>      </a:t>
            </a:r>
            <a:r>
              <a:rPr lang="en-US" dirty="0" err="1" smtClean="0"/>
              <a:t>wordCount</a:t>
            </a:r>
            <a:r>
              <a:rPr lang="en-US" dirty="0" smtClean="0"/>
              <a:t> [token]++;</a:t>
            </a:r>
          </a:p>
          <a:p>
            <a:pPr>
              <a:buNone/>
            </a:pPr>
            <a:r>
              <a:rPr lang="en-US" dirty="0" smtClean="0"/>
              <a:t>                                   }</a:t>
            </a:r>
          </a:p>
          <a:p>
            <a:pPr>
              <a:buNone/>
            </a:pPr>
            <a:r>
              <a:rPr lang="en-US" dirty="0" smtClean="0"/>
              <a:t>                                                          }</a:t>
            </a:r>
          </a:p>
          <a:p>
            <a:pPr>
              <a:buNone/>
            </a:pPr>
            <a:r>
              <a:rPr lang="en-US" dirty="0" smtClean="0"/>
              <a:t>Display(</a:t>
            </a:r>
            <a:r>
              <a:rPr lang="en-US" dirty="0" err="1" smtClean="0"/>
              <a:t>wordCount</a:t>
            </a:r>
            <a:r>
              <a:rPr lang="en-US" dirty="0" smtClean="0"/>
              <a:t>);</a:t>
            </a:r>
          </a:p>
          <a:p>
            <a:pPr>
              <a:buNone/>
            </a:pPr>
            <a:r>
              <a:rPr lang="en-US" dirty="0" smtClean="0"/>
              <a:t>For each document, the words are extracted one by one using a tokenization </a:t>
            </a:r>
            <a:r>
              <a:rPr lang="en-US" dirty="0" err="1" smtClean="0"/>
              <a:t>process.A</a:t>
            </a:r>
            <a:r>
              <a:rPr lang="en-US" dirty="0" smtClean="0"/>
              <a:t> </a:t>
            </a:r>
            <a:r>
              <a:rPr lang="en-US" dirty="0" err="1" smtClean="0"/>
              <a:t>multiset</a:t>
            </a:r>
            <a:r>
              <a:rPr lang="en-US" dirty="0" smtClean="0"/>
              <a:t> is a set where each element also has a </a:t>
            </a:r>
            <a:r>
              <a:rPr lang="en-US" dirty="0" err="1" smtClean="0"/>
              <a:t>count.This</a:t>
            </a:r>
            <a:r>
              <a:rPr lang="en-US" dirty="0" smtClean="0"/>
              <a:t> program works fine until the set of documents you want to process becomes </a:t>
            </a:r>
            <a:r>
              <a:rPr lang="en-US" dirty="0" err="1" smtClean="0"/>
              <a:t>large.e.g</a:t>
            </a:r>
            <a:r>
              <a:rPr lang="en-US" dirty="0" smtClean="0"/>
              <a:t>., you want to build a spam filter to know the words frequently used in the millions of spam emails you have </a:t>
            </a:r>
            <a:r>
              <a:rPr lang="en-US" dirty="0" err="1" smtClean="0"/>
              <a:t>received.Looping</a:t>
            </a:r>
            <a:r>
              <a:rPr lang="en-US" dirty="0" smtClean="0"/>
              <a:t> through all the documents using a single computer will be extremely time consuming.</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this program</a:t>
            </a:r>
            <a:endParaRPr lang="en-US" dirty="0"/>
          </a:p>
        </p:txBody>
      </p:sp>
      <p:sp>
        <p:nvSpPr>
          <p:cNvPr id="3" name="Content Placeholder 2"/>
          <p:cNvSpPr>
            <a:spLocks noGrp="1"/>
          </p:cNvSpPr>
          <p:nvPr>
            <p:ph sz="quarter" idx="1"/>
          </p:nvPr>
        </p:nvSpPr>
        <p:spPr/>
        <p:txBody>
          <a:bodyPr/>
          <a:lstStyle/>
          <a:p>
            <a:r>
              <a:rPr lang="en-US" dirty="0" smtClean="0"/>
              <a:t>Another flaw with this program is that </a:t>
            </a:r>
            <a:r>
              <a:rPr lang="en-US" dirty="0" err="1" smtClean="0"/>
              <a:t>wordCount</a:t>
            </a:r>
            <a:r>
              <a:rPr lang="en-US" dirty="0" smtClean="0"/>
              <a:t> are stored in </a:t>
            </a:r>
            <a:r>
              <a:rPr lang="en-US" dirty="0" err="1" smtClean="0"/>
              <a:t>memory.When</a:t>
            </a:r>
            <a:r>
              <a:rPr lang="en-US" dirty="0" smtClean="0"/>
              <a:t> processing large document sets, the number of unique words can exceed the RAM storage of </a:t>
            </a:r>
            <a:r>
              <a:rPr lang="en-US" dirty="0" err="1" smtClean="0"/>
              <a:t>machine.Looking</a:t>
            </a:r>
            <a:r>
              <a:rPr lang="en-US" dirty="0" smtClean="0"/>
              <a:t> into growing complexities of </a:t>
            </a:r>
            <a:r>
              <a:rPr lang="en-US" dirty="0" err="1" smtClean="0"/>
              <a:t>wordCount</a:t>
            </a:r>
            <a:r>
              <a:rPr lang="en-US" dirty="0" smtClean="0"/>
              <a:t> program , we need to add functionalities:</a:t>
            </a:r>
          </a:p>
          <a:p>
            <a:pPr>
              <a:buNone/>
            </a:pPr>
            <a:r>
              <a:rPr lang="en-US" dirty="0" smtClean="0"/>
              <a:t> - Store files over many processing machines</a:t>
            </a:r>
          </a:p>
          <a:p>
            <a:pPr>
              <a:buNone/>
            </a:pPr>
            <a:r>
              <a:rPr lang="en-US" dirty="0" smtClean="0"/>
              <a:t> - write a disk-based hash table permitting processing without being limited by RAM capacity</a:t>
            </a:r>
          </a:p>
          <a:p>
            <a:pPr>
              <a:buNone/>
            </a:pPr>
            <a:r>
              <a:rPr lang="en-US" dirty="0" smtClean="0"/>
              <a:t> - Partition the intermediate data </a:t>
            </a:r>
          </a:p>
          <a:p>
            <a:pPr>
              <a:buNone/>
            </a:pPr>
            <a:r>
              <a:rPr lang="en-US" dirty="0" smtClean="0"/>
              <a:t> - Shuffle the partitions to the appropriate machines </a:t>
            </a:r>
            <a:r>
              <a:rPr lang="en-US" smtClean="0"/>
              <a:t>in phase 2</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Scaling a same program in </a:t>
            </a:r>
            <a:r>
              <a:rPr lang="en-US" dirty="0" err="1" smtClean="0"/>
              <a:t>MapReduce</a:t>
            </a:r>
            <a:endParaRPr lang="en-US" dirty="0"/>
          </a:p>
        </p:txBody>
      </p:sp>
      <p:sp>
        <p:nvSpPr>
          <p:cNvPr id="3" name="Content Placeholder 2"/>
          <p:cNvSpPr>
            <a:spLocks noGrp="1"/>
          </p:cNvSpPr>
          <p:nvPr>
            <p:ph sz="quarter" idx="1"/>
          </p:nvPr>
        </p:nvSpPr>
        <p:spPr/>
        <p:txBody>
          <a:bodyPr>
            <a:normAutofit lnSpcReduction="10000"/>
          </a:bodyPr>
          <a:lstStyle/>
          <a:p>
            <a:r>
              <a:rPr lang="en-US" dirty="0" err="1" smtClean="0"/>
              <a:t>MapReduce</a:t>
            </a:r>
            <a:r>
              <a:rPr lang="en-US" dirty="0" smtClean="0"/>
              <a:t> programs are executed in two phases: mapping and </a:t>
            </a:r>
            <a:r>
              <a:rPr lang="en-US" dirty="0" err="1" smtClean="0"/>
              <a:t>Reducing.Each</a:t>
            </a:r>
            <a:r>
              <a:rPr lang="en-US" dirty="0" smtClean="0"/>
              <a:t> phase is defined by a data processing function and these functions are called </a:t>
            </a:r>
            <a:r>
              <a:rPr lang="en-US" dirty="0" err="1" smtClean="0"/>
              <a:t>mapper</a:t>
            </a:r>
            <a:r>
              <a:rPr lang="en-US" dirty="0" smtClean="0"/>
              <a:t> and reducer.</a:t>
            </a:r>
          </a:p>
          <a:p>
            <a:r>
              <a:rPr lang="en-US" dirty="0" err="1" smtClean="0"/>
              <a:t>Mapper-MapReduce</a:t>
            </a:r>
            <a:r>
              <a:rPr lang="en-US" dirty="0" smtClean="0"/>
              <a:t> takes input </a:t>
            </a:r>
            <a:r>
              <a:rPr lang="en-US" dirty="0" err="1" smtClean="0"/>
              <a:t>dataand</a:t>
            </a:r>
            <a:r>
              <a:rPr lang="en-US" dirty="0" smtClean="0"/>
              <a:t> feeds each data element to the </a:t>
            </a:r>
            <a:r>
              <a:rPr lang="en-US" dirty="0" err="1" smtClean="0"/>
              <a:t>mapper</a:t>
            </a:r>
            <a:r>
              <a:rPr lang="en-US" dirty="0" smtClean="0"/>
              <a:t>.</a:t>
            </a:r>
          </a:p>
          <a:p>
            <a:r>
              <a:rPr lang="en-US" dirty="0" smtClean="0"/>
              <a:t>Reducer-processes all the outputs from the </a:t>
            </a:r>
            <a:r>
              <a:rPr lang="en-US" dirty="0" err="1" smtClean="0"/>
              <a:t>mapper</a:t>
            </a:r>
            <a:r>
              <a:rPr lang="en-US" dirty="0" smtClean="0"/>
              <a:t> and arrives at a final result.</a:t>
            </a:r>
          </a:p>
          <a:p>
            <a:r>
              <a:rPr lang="en-US" dirty="0" err="1" smtClean="0"/>
              <a:t>Mapper</a:t>
            </a:r>
            <a:r>
              <a:rPr lang="en-US" dirty="0" smtClean="0"/>
              <a:t> is meant to filter and transform the input into something that the reducer can aggregate over.</a:t>
            </a:r>
          </a:p>
          <a:p>
            <a:r>
              <a:rPr lang="en-US" dirty="0" smtClean="0"/>
              <a:t>Partitioning and shuffling are common design patterns that go along with mapping and reducing.</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and (key/value) pairs</a:t>
            </a:r>
            <a:endParaRPr lang="en-US" dirty="0"/>
          </a:p>
        </p:txBody>
      </p:sp>
      <p:graphicFrame>
        <p:nvGraphicFramePr>
          <p:cNvPr id="4" name="Content Placeholder 3"/>
          <p:cNvGraphicFramePr>
            <a:graphicFrameLocks noGrp="1"/>
          </p:cNvGraphicFramePr>
          <p:nvPr>
            <p:ph sz="quarter" idx="1"/>
          </p:nvPr>
        </p:nvGraphicFramePr>
        <p:xfrm>
          <a:off x="914400" y="1447800"/>
          <a:ext cx="7772400" cy="1381760"/>
        </p:xfrm>
        <a:graphic>
          <a:graphicData uri="http://schemas.openxmlformats.org/drawingml/2006/table">
            <a:tbl>
              <a:tblPr firstRow="1" bandRow="1">
                <a:tableStyleId>{5C22544A-7EE6-4342-B048-85BDC9FD1C3A}</a:tableStyleId>
              </a:tblPr>
              <a:tblGrid>
                <a:gridCol w="2590800"/>
                <a:gridCol w="2590800"/>
                <a:gridCol w="2590800"/>
              </a:tblGrid>
              <a:tr h="370840">
                <a:tc>
                  <a:txBody>
                    <a:bodyPr/>
                    <a:lstStyle/>
                    <a:p>
                      <a:endParaRPr lang="en-US" dirty="0" smtClean="0"/>
                    </a:p>
                    <a:p>
                      <a:endParaRPr lang="en-US" dirty="0" smtClean="0"/>
                    </a:p>
                  </a:txBody>
                  <a:tcPr/>
                </a:tc>
                <a:tc>
                  <a:txBody>
                    <a:bodyPr/>
                    <a:lstStyle/>
                    <a:p>
                      <a:r>
                        <a:rPr lang="en-US" dirty="0" smtClean="0"/>
                        <a:t>Input</a:t>
                      </a:r>
                      <a:endParaRPr lang="en-US" dirty="0"/>
                    </a:p>
                  </a:txBody>
                  <a:tcPr/>
                </a:tc>
                <a:tc>
                  <a:txBody>
                    <a:bodyPr/>
                    <a:lstStyle/>
                    <a:p>
                      <a:r>
                        <a:rPr lang="en-US" dirty="0" smtClean="0"/>
                        <a:t>Output</a:t>
                      </a:r>
                      <a:endParaRPr lang="en-US" dirty="0"/>
                    </a:p>
                  </a:txBody>
                  <a:tcPr/>
                </a:tc>
              </a:tr>
              <a:tr h="370840">
                <a:tc>
                  <a:txBody>
                    <a:bodyPr/>
                    <a:lstStyle/>
                    <a:p>
                      <a:r>
                        <a:rPr lang="en-US" dirty="0" smtClean="0"/>
                        <a:t>Map</a:t>
                      </a:r>
                      <a:endParaRPr lang="en-US" dirty="0"/>
                    </a:p>
                  </a:txBody>
                  <a:tcPr/>
                </a:tc>
                <a:tc>
                  <a:txBody>
                    <a:bodyPr/>
                    <a:lstStyle/>
                    <a:p>
                      <a:r>
                        <a:rPr lang="en-US" dirty="0" smtClean="0"/>
                        <a:t>&lt;k1,v1&gt;</a:t>
                      </a:r>
                      <a:endParaRPr lang="en-US" dirty="0"/>
                    </a:p>
                  </a:txBody>
                  <a:tcPr/>
                </a:tc>
                <a:tc>
                  <a:txBody>
                    <a:bodyPr/>
                    <a:lstStyle/>
                    <a:p>
                      <a:r>
                        <a:rPr lang="en-US" dirty="0" smtClean="0"/>
                        <a:t>list(&lt;k2,v2&gt;)</a:t>
                      </a:r>
                      <a:endParaRPr lang="en-US" dirty="0"/>
                    </a:p>
                  </a:txBody>
                  <a:tcPr/>
                </a:tc>
              </a:tr>
              <a:tr h="370840">
                <a:tc>
                  <a:txBody>
                    <a:bodyPr/>
                    <a:lstStyle/>
                    <a:p>
                      <a:r>
                        <a:rPr lang="en-US" dirty="0" smtClean="0"/>
                        <a:t>reduce</a:t>
                      </a:r>
                      <a:endParaRPr lang="en-US" dirty="0"/>
                    </a:p>
                  </a:txBody>
                  <a:tcPr/>
                </a:tc>
                <a:tc>
                  <a:txBody>
                    <a:bodyPr/>
                    <a:lstStyle/>
                    <a:p>
                      <a:r>
                        <a:rPr lang="en-US" dirty="0" smtClean="0"/>
                        <a:t>&lt;k2,list(v2)&gt;</a:t>
                      </a:r>
                      <a:endParaRPr lang="en-US" dirty="0"/>
                    </a:p>
                  </a:txBody>
                  <a:tcPr/>
                </a:tc>
                <a:tc>
                  <a:txBody>
                    <a:bodyPr/>
                    <a:lstStyle/>
                    <a:p>
                      <a:r>
                        <a:rPr lang="en-US" dirty="0" smtClean="0"/>
                        <a:t>List(&lt;k3,v3&gt;)</a:t>
                      </a:r>
                      <a:endParaRPr lang="en-US"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Scalable Distributed Data Intensive program</a:t>
            </a:r>
            <a:endParaRPr lang="en-US" dirty="0"/>
          </a:p>
        </p:txBody>
      </p:sp>
      <p:sp>
        <p:nvSpPr>
          <p:cNvPr id="3" name="Content Placeholder 2"/>
          <p:cNvSpPr>
            <a:spLocks noGrp="1"/>
          </p:cNvSpPr>
          <p:nvPr>
            <p:ph sz="quarter" idx="1"/>
          </p:nvPr>
        </p:nvSpPr>
        <p:spPr/>
        <p:txBody>
          <a:bodyPr/>
          <a:lstStyle/>
          <a:p>
            <a:r>
              <a:rPr lang="en-US" dirty="0" smtClean="0"/>
              <a:t>Surrounded by data –people upload </a:t>
            </a:r>
            <a:r>
              <a:rPr lang="en-US" dirty="0" err="1" smtClean="0"/>
              <a:t>videos,pictures</a:t>
            </a:r>
            <a:r>
              <a:rPr lang="en-US" dirty="0" smtClean="0"/>
              <a:t> ,cell phone , text </a:t>
            </a:r>
            <a:r>
              <a:rPr lang="en-US" dirty="0" err="1" smtClean="0"/>
              <a:t>friends,Facebook</a:t>
            </a:r>
            <a:r>
              <a:rPr lang="en-US" dirty="0" smtClean="0"/>
              <a:t> status , Twittering etc….</a:t>
            </a:r>
          </a:p>
          <a:p>
            <a:r>
              <a:rPr lang="en-US" dirty="0" smtClean="0"/>
              <a:t>Exponential growth of data first represented challenges to cutting edge businesses such as </a:t>
            </a:r>
            <a:r>
              <a:rPr lang="en-US" dirty="0" err="1" smtClean="0"/>
              <a:t>google,Yahoo</a:t>
            </a:r>
            <a:r>
              <a:rPr lang="en-US" dirty="0" smtClean="0"/>
              <a:t> , Amazon and Microsoft..</a:t>
            </a:r>
          </a:p>
          <a:p>
            <a:r>
              <a:rPr lang="en-US" dirty="0" smtClean="0"/>
              <a:t>Existing tools were inadequate to process such large data sets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dirty="0" smtClean="0"/>
              <a:t>In </a:t>
            </a:r>
            <a:r>
              <a:rPr lang="en-US" dirty="0" err="1" smtClean="0"/>
              <a:t>MapReduce</a:t>
            </a:r>
            <a:r>
              <a:rPr lang="en-US" dirty="0" smtClean="0"/>
              <a:t> framework you write </a:t>
            </a:r>
            <a:r>
              <a:rPr lang="en-US" dirty="0" err="1" smtClean="0"/>
              <a:t>applicationsby</a:t>
            </a:r>
            <a:r>
              <a:rPr lang="en-US" dirty="0" smtClean="0"/>
              <a:t> specifying the </a:t>
            </a:r>
            <a:r>
              <a:rPr lang="en-US" dirty="0" err="1" smtClean="0"/>
              <a:t>mapper</a:t>
            </a:r>
            <a:r>
              <a:rPr lang="en-US" dirty="0" smtClean="0"/>
              <a:t> and reducer.</a:t>
            </a:r>
          </a:p>
          <a:p>
            <a:pPr marL="514350" indent="-514350">
              <a:buAutoNum type="arabicPeriod"/>
            </a:pPr>
            <a:r>
              <a:rPr lang="en-US" dirty="0" smtClean="0"/>
              <a:t>The input to your applications must be structured as a list of (key/value) pairs, list(&lt;k1,v1&gt;).The input format for processing multiple files is usually list(&lt;String </a:t>
            </a:r>
            <a:r>
              <a:rPr lang="en-US" dirty="0" err="1" smtClean="0"/>
              <a:t>filename,String</a:t>
            </a:r>
            <a:r>
              <a:rPr lang="en-US" dirty="0" smtClean="0"/>
              <a:t> </a:t>
            </a:r>
            <a:r>
              <a:rPr lang="en-US" dirty="0" err="1" smtClean="0"/>
              <a:t>file_content</a:t>
            </a:r>
            <a:r>
              <a:rPr lang="en-US" dirty="0" smtClean="0"/>
              <a:t>&gt;).The input format for processing one large file, such as a log file is , list(&lt;integer </a:t>
            </a:r>
            <a:r>
              <a:rPr lang="en-US" dirty="0" err="1" smtClean="0"/>
              <a:t>line_number,String</a:t>
            </a:r>
            <a:r>
              <a:rPr lang="en-US" dirty="0" smtClean="0"/>
              <a:t> </a:t>
            </a:r>
            <a:r>
              <a:rPr lang="en-US" dirty="0" err="1" smtClean="0"/>
              <a:t>log_event</a:t>
            </a:r>
            <a:r>
              <a:rPr lang="en-US" dirty="0" smtClean="0"/>
              <a:t>&gt;).</a:t>
            </a:r>
          </a:p>
          <a:p>
            <a:pPr marL="514350" indent="-514350">
              <a:buAutoNum type="arabicPeriod"/>
            </a:pPr>
            <a:r>
              <a:rPr lang="en-US" dirty="0" smtClean="0"/>
              <a:t>The list of (key/value) pairs is broken up and each individual (key/value) pair &lt;k1,v1&gt;, is processed by calling the map function of the </a:t>
            </a:r>
            <a:r>
              <a:rPr lang="en-US" dirty="0" err="1" smtClean="0"/>
              <a:t>mapper</a:t>
            </a:r>
            <a:r>
              <a:rPr lang="en-US" dirty="0" smtClean="0"/>
              <a:t>.</a:t>
            </a:r>
          </a:p>
          <a:p>
            <a:pPr marL="514350" indent="-514350">
              <a:buAutoNum type="arabicPeriod"/>
            </a:pPr>
            <a:r>
              <a:rPr lang="en-US" dirty="0" smtClean="0"/>
              <a:t>The output of all </a:t>
            </a:r>
            <a:r>
              <a:rPr lang="en-US" dirty="0" err="1" smtClean="0"/>
              <a:t>mappers</a:t>
            </a:r>
            <a:r>
              <a:rPr lang="en-US" dirty="0" smtClean="0"/>
              <a:t> are aggregated into one giant list of &lt;k2,v2&gt; </a:t>
            </a:r>
            <a:r>
              <a:rPr lang="en-US" dirty="0" err="1" smtClean="0"/>
              <a:t>pairs.All</a:t>
            </a:r>
            <a:r>
              <a:rPr lang="en-US" dirty="0" smtClean="0"/>
              <a:t> pairs sharing the same k2 are grouped together into a new (key/value) pair , &lt;k2,list(v2)&gt;.The framework asks reducer to process each one of these aggregated pairs individually.</a:t>
            </a:r>
          </a:p>
          <a:p>
            <a:pPr marL="514350" indent="-514350">
              <a:buNone/>
            </a:pPr>
            <a:r>
              <a:rPr lang="en-US" dirty="0" smtClean="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count-map reduce code</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Map(String </a:t>
            </a:r>
            <a:r>
              <a:rPr lang="en-US" dirty="0" err="1" smtClean="0"/>
              <a:t>filename,String</a:t>
            </a:r>
            <a:r>
              <a:rPr lang="en-US" dirty="0" smtClean="0"/>
              <a:t> document){</a:t>
            </a:r>
          </a:p>
          <a:p>
            <a:pPr>
              <a:buNone/>
            </a:pPr>
            <a:r>
              <a:rPr lang="en-US" dirty="0" smtClean="0"/>
              <a:t>       List&lt;String&gt; T = tokenize(document);</a:t>
            </a:r>
          </a:p>
          <a:p>
            <a:pPr>
              <a:buNone/>
            </a:pPr>
            <a:r>
              <a:rPr lang="en-US" dirty="0" smtClean="0"/>
              <a:t>       for each token in T {</a:t>
            </a:r>
          </a:p>
          <a:p>
            <a:pPr>
              <a:buNone/>
            </a:pPr>
            <a:r>
              <a:rPr lang="en-US" dirty="0" smtClean="0"/>
              <a:t>        emit ((String) token,(Integer) 1);</a:t>
            </a:r>
          </a:p>
          <a:p>
            <a:pPr>
              <a:buNone/>
            </a:pPr>
            <a:r>
              <a:rPr lang="en-US" dirty="0" smtClean="0"/>
              <a:t>                                       }</a:t>
            </a:r>
          </a:p>
          <a:p>
            <a:pPr>
              <a:buNone/>
            </a:pPr>
            <a:r>
              <a:rPr lang="en-US" dirty="0" smtClean="0"/>
              <a:t>                                                                }</a:t>
            </a:r>
          </a:p>
          <a:p>
            <a:pPr>
              <a:buNone/>
            </a:pPr>
            <a:r>
              <a:rPr lang="en-US" dirty="0" smtClean="0"/>
              <a:t>Reduce (String </a:t>
            </a:r>
            <a:r>
              <a:rPr lang="en-US" dirty="0" err="1" smtClean="0"/>
              <a:t>token,List</a:t>
            </a:r>
            <a:r>
              <a:rPr lang="en-US" dirty="0" smtClean="0"/>
              <a:t>&lt;Integer&gt; values)  {</a:t>
            </a:r>
          </a:p>
          <a:p>
            <a:pPr>
              <a:buNone/>
            </a:pPr>
            <a:r>
              <a:rPr lang="en-US" dirty="0" smtClean="0"/>
              <a:t>    Integer sum = 0;</a:t>
            </a:r>
          </a:p>
          <a:p>
            <a:pPr>
              <a:buNone/>
            </a:pPr>
            <a:r>
              <a:rPr lang="en-US" dirty="0" smtClean="0"/>
              <a:t>     for each value in values {</a:t>
            </a:r>
          </a:p>
          <a:p>
            <a:pPr>
              <a:buNone/>
            </a:pPr>
            <a:r>
              <a:rPr lang="en-US" dirty="0" smtClean="0"/>
              <a:t>        sum = sum +value;</a:t>
            </a:r>
          </a:p>
          <a:p>
            <a:pPr>
              <a:buNone/>
            </a:pPr>
            <a:r>
              <a:rPr lang="en-US" dirty="0" smtClean="0"/>
              <a:t>}</a:t>
            </a:r>
          </a:p>
          <a:p>
            <a:pPr>
              <a:buNone/>
            </a:pPr>
            <a:r>
              <a:rPr lang="en-US" dirty="0" smtClean="0"/>
              <a:t>  emit ((String)token,  (Integer) sum);</a:t>
            </a:r>
          </a:p>
          <a:p>
            <a:pPr>
              <a:buNone/>
            </a:pPr>
            <a:r>
              <a:rPr lang="en-US" dirty="0" smtClean="0"/>
              <a:t>}</a:t>
            </a:r>
          </a:p>
          <a:p>
            <a:pPr>
              <a:buNone/>
            </a:pPr>
            <a:endParaRPr lang="en-US" dirty="0" smtClean="0"/>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Output of both map and reduce function are </a:t>
            </a:r>
            <a:r>
              <a:rPr lang="en-US" dirty="0" err="1" smtClean="0"/>
              <a:t>lists.We</a:t>
            </a:r>
            <a:r>
              <a:rPr lang="en-US" dirty="0" smtClean="0"/>
              <a:t> use a special function in the framework called emit() to generate elements in the list at a time.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Blocks of </a:t>
            </a:r>
            <a:r>
              <a:rPr lang="en-US" dirty="0" err="1" smtClean="0"/>
              <a:t>Hadoop</a:t>
            </a:r>
            <a:endParaRPr lang="en-US" dirty="0"/>
          </a:p>
        </p:txBody>
      </p:sp>
      <p:sp>
        <p:nvSpPr>
          <p:cNvPr id="3" name="Content Placeholder 2"/>
          <p:cNvSpPr>
            <a:spLocks noGrp="1"/>
          </p:cNvSpPr>
          <p:nvPr>
            <p:ph sz="quarter" idx="1"/>
          </p:nvPr>
        </p:nvSpPr>
        <p:spPr/>
        <p:txBody>
          <a:bodyPr/>
          <a:lstStyle/>
          <a:p>
            <a:r>
              <a:rPr lang="en-US" dirty="0" smtClean="0"/>
              <a:t>On a fully configured cluster, running </a:t>
            </a:r>
            <a:r>
              <a:rPr lang="en-US" dirty="0" err="1" smtClean="0"/>
              <a:t>Hadoop</a:t>
            </a:r>
            <a:r>
              <a:rPr lang="en-US" dirty="0" smtClean="0"/>
              <a:t> means running a set of daemons, or resident programs, on the different servers in your </a:t>
            </a:r>
            <a:r>
              <a:rPr lang="en-US" dirty="0" err="1" smtClean="0"/>
              <a:t>network.The</a:t>
            </a:r>
            <a:r>
              <a:rPr lang="en-US" dirty="0" smtClean="0"/>
              <a:t> daemons include </a:t>
            </a:r>
          </a:p>
          <a:p>
            <a:pPr>
              <a:buNone/>
            </a:pPr>
            <a:r>
              <a:rPr lang="en-US" dirty="0" smtClean="0"/>
              <a:t>    1. </a:t>
            </a:r>
            <a:r>
              <a:rPr lang="en-US" dirty="0" err="1" smtClean="0"/>
              <a:t>NameNode</a:t>
            </a:r>
            <a:endParaRPr lang="en-US" dirty="0" smtClean="0"/>
          </a:p>
          <a:p>
            <a:pPr>
              <a:buNone/>
            </a:pPr>
            <a:r>
              <a:rPr lang="en-US" dirty="0" smtClean="0"/>
              <a:t>    2. </a:t>
            </a:r>
            <a:r>
              <a:rPr lang="en-US" dirty="0" err="1" smtClean="0"/>
              <a:t>DataNode</a:t>
            </a:r>
            <a:endParaRPr lang="en-US" dirty="0" smtClean="0"/>
          </a:p>
          <a:p>
            <a:pPr>
              <a:buNone/>
            </a:pPr>
            <a:r>
              <a:rPr lang="en-US" dirty="0" smtClean="0"/>
              <a:t>    3. Secondary </a:t>
            </a:r>
            <a:r>
              <a:rPr lang="en-US" dirty="0" err="1" smtClean="0"/>
              <a:t>NameNode</a:t>
            </a:r>
            <a:endParaRPr lang="en-US" dirty="0" smtClean="0"/>
          </a:p>
          <a:p>
            <a:pPr>
              <a:buNone/>
            </a:pPr>
            <a:r>
              <a:rPr lang="en-US" dirty="0" smtClean="0"/>
              <a:t>    4. </a:t>
            </a:r>
            <a:r>
              <a:rPr lang="en-US" dirty="0" err="1" smtClean="0"/>
              <a:t>JobTracker</a:t>
            </a:r>
            <a:endParaRPr lang="en-US" dirty="0" smtClean="0"/>
          </a:p>
          <a:p>
            <a:pPr>
              <a:buNone/>
            </a:pPr>
            <a:r>
              <a:rPr lang="en-US" dirty="0" smtClean="0"/>
              <a:t>    5. </a:t>
            </a:r>
            <a:r>
              <a:rPr lang="en-US" dirty="0" err="1" smtClean="0"/>
              <a:t>TaskTracker</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NameNode</a:t>
            </a:r>
            <a:endParaRPr lang="en-US" dirty="0"/>
          </a:p>
        </p:txBody>
      </p:sp>
      <p:sp>
        <p:nvSpPr>
          <p:cNvPr id="3" name="Content Placeholder 2"/>
          <p:cNvSpPr>
            <a:spLocks noGrp="1"/>
          </p:cNvSpPr>
          <p:nvPr>
            <p:ph sz="quarter" idx="1"/>
          </p:nvPr>
        </p:nvSpPr>
        <p:spPr/>
        <p:txBody>
          <a:bodyPr/>
          <a:lstStyle/>
          <a:p>
            <a:r>
              <a:rPr lang="en-US" dirty="0" err="1" smtClean="0"/>
              <a:t>Hadoop</a:t>
            </a:r>
            <a:r>
              <a:rPr lang="en-US" dirty="0" smtClean="0"/>
              <a:t> employs a master/slave architecture for both distributed storage and distributed computation.</a:t>
            </a:r>
          </a:p>
          <a:p>
            <a:r>
              <a:rPr lang="en-US" dirty="0" smtClean="0"/>
              <a:t>The </a:t>
            </a:r>
            <a:r>
              <a:rPr lang="en-US" dirty="0" err="1" smtClean="0"/>
              <a:t>NameNode</a:t>
            </a:r>
            <a:r>
              <a:rPr lang="en-US" dirty="0" smtClean="0"/>
              <a:t> is the master of HDFS that directs the slave </a:t>
            </a:r>
            <a:r>
              <a:rPr lang="en-US" dirty="0" err="1" smtClean="0"/>
              <a:t>DataNode</a:t>
            </a:r>
            <a:r>
              <a:rPr lang="en-US" dirty="0" smtClean="0"/>
              <a:t> daemons to perform the low-level I/O </a:t>
            </a:r>
            <a:r>
              <a:rPr lang="en-US" dirty="0" err="1" smtClean="0"/>
              <a:t>tasks.Th</a:t>
            </a:r>
            <a:r>
              <a:rPr lang="en-US" dirty="0" smtClean="0"/>
              <a:t> </a:t>
            </a:r>
            <a:r>
              <a:rPr lang="en-US" dirty="0" err="1" smtClean="0"/>
              <a:t>NameNode</a:t>
            </a:r>
            <a:r>
              <a:rPr lang="en-US" dirty="0" smtClean="0"/>
              <a:t> is the book keeper of </a:t>
            </a:r>
            <a:r>
              <a:rPr lang="en-US" dirty="0" err="1" smtClean="0"/>
              <a:t>HDFS;it</a:t>
            </a:r>
            <a:r>
              <a:rPr lang="en-US" dirty="0" smtClean="0"/>
              <a:t> keeps track of how your files are broken down into file blocks, which nodes store those blocks, and the overall health of distributed </a:t>
            </a:r>
            <a:r>
              <a:rPr lang="en-US" dirty="0" err="1" smtClean="0"/>
              <a:t>filesystem</a:t>
            </a:r>
            <a:r>
              <a:rPr lang="en-US" dirty="0" smtClean="0"/>
              <a:t>.</a:t>
            </a:r>
          </a:p>
          <a:p>
            <a:r>
              <a:rPr lang="en-US" dirty="0" smtClean="0"/>
              <a:t>Function of </a:t>
            </a:r>
            <a:r>
              <a:rPr lang="en-US" dirty="0" err="1" smtClean="0"/>
              <a:t>NameNode</a:t>
            </a:r>
            <a:r>
              <a:rPr lang="en-US" dirty="0" smtClean="0"/>
              <a:t> is memory and I/O intensive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DataNode</a:t>
            </a:r>
            <a:endParaRPr lang="en-US" dirty="0"/>
          </a:p>
        </p:txBody>
      </p:sp>
      <p:sp>
        <p:nvSpPr>
          <p:cNvPr id="3" name="Content Placeholder 2"/>
          <p:cNvSpPr>
            <a:spLocks noGrp="1"/>
          </p:cNvSpPr>
          <p:nvPr>
            <p:ph sz="quarter" idx="1"/>
          </p:nvPr>
        </p:nvSpPr>
        <p:spPr/>
        <p:txBody>
          <a:bodyPr/>
          <a:lstStyle/>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DataNode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Each slave machine in cluster will host a </a:t>
            </a:r>
            <a:r>
              <a:rPr lang="en-US" dirty="0" err="1" smtClean="0"/>
              <a:t>DataNode</a:t>
            </a:r>
            <a:r>
              <a:rPr lang="en-US" dirty="0" smtClean="0"/>
              <a:t> daemon to perform the grunt work of the distributed file system-reading and writing HDFS blocks to actual files on the local </a:t>
            </a:r>
            <a:r>
              <a:rPr lang="en-US" dirty="0" err="1" smtClean="0"/>
              <a:t>filesystem</a:t>
            </a:r>
            <a:r>
              <a:rPr lang="en-US" dirty="0" smtClean="0"/>
              <a:t>. When you want to read or write a HDFS file, the file is broken into blocks and the </a:t>
            </a:r>
            <a:r>
              <a:rPr lang="en-US" dirty="0" err="1" smtClean="0"/>
              <a:t>NameNode</a:t>
            </a:r>
            <a:r>
              <a:rPr lang="en-US" dirty="0" smtClean="0"/>
              <a:t> will tell your client which </a:t>
            </a:r>
            <a:r>
              <a:rPr lang="en-US" dirty="0" err="1" smtClean="0"/>
              <a:t>DataNode</a:t>
            </a:r>
            <a:r>
              <a:rPr lang="en-US" dirty="0" smtClean="0"/>
              <a:t> each block resides </a:t>
            </a:r>
            <a:r>
              <a:rPr lang="en-US" dirty="0" err="1" smtClean="0"/>
              <a:t>in.Your</a:t>
            </a:r>
            <a:r>
              <a:rPr lang="en-US" dirty="0" smtClean="0"/>
              <a:t> client communicates directly with </a:t>
            </a:r>
            <a:r>
              <a:rPr lang="en-US" dirty="0" err="1" smtClean="0"/>
              <a:t>DataNode</a:t>
            </a:r>
            <a:r>
              <a:rPr lang="en-US" dirty="0" smtClean="0"/>
              <a:t> daemons to process local files corresponding to blocks.</a:t>
            </a:r>
          </a:p>
          <a:p>
            <a:pPr>
              <a:buNone/>
            </a:pPr>
            <a:r>
              <a:rPr lang="en-US" dirty="0" smtClean="0"/>
              <a:t>Ex. : two data files - /user/chuck/data1,/user/</a:t>
            </a:r>
            <a:r>
              <a:rPr lang="en-US" dirty="0" err="1" smtClean="0"/>
              <a:t>james</a:t>
            </a:r>
            <a:r>
              <a:rPr lang="en-US" dirty="0" smtClean="0"/>
              <a:t>/data2</a:t>
            </a:r>
          </a:p>
          <a:p>
            <a:pPr>
              <a:buNone/>
            </a:pPr>
            <a:r>
              <a:rPr lang="en-US" dirty="0" smtClean="0"/>
              <a:t>d</a:t>
            </a:r>
            <a:r>
              <a:rPr lang="en-US" dirty="0" smtClean="0"/>
              <a:t>ata1- takes 3 blocks, and data2 takes 2 </a:t>
            </a:r>
            <a:r>
              <a:rPr lang="en-US" dirty="0" err="1" smtClean="0"/>
              <a:t>blocks.The</a:t>
            </a:r>
            <a:r>
              <a:rPr lang="en-US" dirty="0" smtClean="0"/>
              <a:t> contents of files are distributed among the </a:t>
            </a:r>
            <a:r>
              <a:rPr lang="en-US" dirty="0" err="1" smtClean="0"/>
              <a:t>DataNodes.DataNodes</a:t>
            </a:r>
            <a:r>
              <a:rPr lang="en-US" dirty="0" smtClean="0"/>
              <a:t> constantly report to </a:t>
            </a:r>
            <a:r>
              <a:rPr lang="en-US" dirty="0" err="1" smtClean="0"/>
              <a:t>NameNodes</a:t>
            </a:r>
            <a:r>
              <a:rPr lang="en-US" dirty="0" smtClean="0"/>
              <a:t>.</a:t>
            </a:r>
          </a:p>
          <a:p>
            <a:pPr>
              <a:buNone/>
            </a:pPr>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dirty="0" err="1" smtClean="0">
                <a:latin typeface="Times New Roman" pitchFamily="18" charset="0"/>
                <a:cs typeface="Times New Roman" pitchFamily="18" charset="0"/>
              </a:rPr>
              <a:t>NameNode</a:t>
            </a:r>
            <a:r>
              <a:rPr lang="en-US" sz="1600" b="1" dirty="0" smtClean="0">
                <a:latin typeface="Times New Roman" pitchFamily="18" charset="0"/>
                <a:cs typeface="Times New Roman" pitchFamily="18" charset="0"/>
              </a:rPr>
              <a:t> keeps track of the file metadata-which files are in system and how each file is broken down into </a:t>
            </a:r>
            <a:r>
              <a:rPr lang="en-US" sz="1600" b="1" dirty="0" err="1" smtClean="0">
                <a:latin typeface="Times New Roman" pitchFamily="18" charset="0"/>
                <a:cs typeface="Times New Roman" pitchFamily="18" charset="0"/>
              </a:rPr>
              <a:t>blocks.The</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DataNodes</a:t>
            </a:r>
            <a:r>
              <a:rPr lang="en-US" sz="1600" b="1" dirty="0" smtClean="0">
                <a:latin typeface="Times New Roman" pitchFamily="18" charset="0"/>
                <a:cs typeface="Times New Roman" pitchFamily="18" charset="0"/>
              </a:rPr>
              <a:t> provide backup store of the blocks and constantly report to the </a:t>
            </a:r>
            <a:r>
              <a:rPr lang="en-US" sz="1600" b="1" dirty="0" err="1" smtClean="0">
                <a:latin typeface="Times New Roman" pitchFamily="18" charset="0"/>
                <a:cs typeface="Times New Roman" pitchFamily="18" charset="0"/>
              </a:rPr>
              <a:t>NameNode</a:t>
            </a:r>
            <a:r>
              <a:rPr lang="en-US" sz="1600" b="1" dirty="0" smtClean="0">
                <a:latin typeface="Times New Roman" pitchFamily="18" charset="0"/>
                <a:cs typeface="Times New Roman" pitchFamily="18" charset="0"/>
              </a:rPr>
              <a:t> to keep metadata current.</a:t>
            </a:r>
            <a:endParaRPr lang="en-US" sz="1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err="1" smtClean="0"/>
              <a:t>NameNode</a:t>
            </a:r>
            <a:endParaRPr lang="en-US" dirty="0" smtClean="0"/>
          </a:p>
          <a:p>
            <a:endParaRPr lang="en-US" dirty="0" smtClean="0"/>
          </a:p>
          <a:p>
            <a:endParaRPr lang="en-US" dirty="0" smtClean="0"/>
          </a:p>
          <a:p>
            <a:r>
              <a:rPr lang="en-US" dirty="0" err="1" smtClean="0"/>
              <a:t>DataNodes</a:t>
            </a:r>
            <a:endParaRPr lang="en-US" dirty="0" smtClean="0"/>
          </a:p>
        </p:txBody>
      </p:sp>
      <p:sp>
        <p:nvSpPr>
          <p:cNvPr id="4" name="Rectangle 3"/>
          <p:cNvSpPr/>
          <p:nvPr/>
        </p:nvSpPr>
        <p:spPr>
          <a:xfrm>
            <a:off x="2133600" y="2133600"/>
            <a:ext cx="3276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Metadata</a:t>
            </a:r>
          </a:p>
          <a:p>
            <a:pPr algn="ctr"/>
            <a:r>
              <a:rPr lang="en-US" dirty="0" smtClean="0"/>
              <a:t>/user/chuck/data1-&gt;1,2,3</a:t>
            </a:r>
          </a:p>
          <a:p>
            <a:pPr algn="ctr"/>
            <a:r>
              <a:rPr lang="en-US" dirty="0" smtClean="0"/>
              <a:t>/user/</a:t>
            </a:r>
            <a:r>
              <a:rPr lang="en-US" dirty="0" err="1" smtClean="0"/>
              <a:t>james</a:t>
            </a:r>
            <a:r>
              <a:rPr lang="en-US" dirty="0" smtClean="0"/>
              <a:t>/data2-&gt;4,5</a:t>
            </a:r>
            <a:endParaRPr lang="en-US" dirty="0"/>
          </a:p>
        </p:txBody>
      </p:sp>
      <p:sp>
        <p:nvSpPr>
          <p:cNvPr id="5" name="Flowchart: Predefined Process 4"/>
          <p:cNvSpPr/>
          <p:nvPr/>
        </p:nvSpPr>
        <p:spPr>
          <a:xfrm>
            <a:off x="1295400" y="3505200"/>
            <a:ext cx="1066800" cy="20574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p>
          <a:p>
            <a:pPr marL="342900" indent="-342900" algn="ctr">
              <a:buAutoNum type="arabicPlain" startAt="5"/>
            </a:pPr>
            <a:r>
              <a:rPr lang="en-US" dirty="0" smtClean="0"/>
              <a:t>4</a:t>
            </a:r>
          </a:p>
          <a:p>
            <a:pPr marL="342900" indent="-342900" algn="ctr"/>
            <a:r>
              <a:rPr lang="en-US" dirty="0" smtClean="0"/>
              <a:t> </a:t>
            </a:r>
            <a:r>
              <a:rPr lang="en-US" dirty="0" smtClean="0"/>
              <a:t>      2</a:t>
            </a:r>
            <a:endParaRPr lang="en-US" dirty="0"/>
          </a:p>
        </p:txBody>
      </p:sp>
      <p:sp>
        <p:nvSpPr>
          <p:cNvPr id="7" name="Flowchart: Predefined Process 6"/>
          <p:cNvSpPr/>
          <p:nvPr/>
        </p:nvSpPr>
        <p:spPr>
          <a:xfrm>
            <a:off x="2895600" y="3581400"/>
            <a:ext cx="1066800" cy="20574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r>
              <a:rPr lang="en-US" dirty="0" smtClean="0"/>
              <a:t>    3</a:t>
            </a:r>
          </a:p>
          <a:p>
            <a:pPr algn="ctr"/>
            <a:r>
              <a:rPr lang="en-US" dirty="0" smtClean="0"/>
              <a:t>5</a:t>
            </a:r>
          </a:p>
          <a:p>
            <a:pPr algn="ctr"/>
            <a:r>
              <a:rPr lang="en-US" dirty="0" smtClean="0"/>
              <a:t>1</a:t>
            </a:r>
            <a:endParaRPr lang="en-US" dirty="0" smtClean="0"/>
          </a:p>
          <a:p>
            <a:pPr algn="ctr"/>
            <a:endParaRPr lang="en-US" dirty="0"/>
          </a:p>
        </p:txBody>
      </p:sp>
      <p:sp>
        <p:nvSpPr>
          <p:cNvPr id="8" name="Flowchart: Predefined Process 7"/>
          <p:cNvSpPr/>
          <p:nvPr/>
        </p:nvSpPr>
        <p:spPr>
          <a:xfrm>
            <a:off x="4876800" y="3581400"/>
            <a:ext cx="1066800" cy="20574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lain" startAt="5"/>
            </a:pPr>
            <a:r>
              <a:rPr lang="en-US" dirty="0" smtClean="0"/>
              <a:t>3</a:t>
            </a:r>
          </a:p>
          <a:p>
            <a:pPr marL="342900" indent="-342900" algn="ctr"/>
            <a:r>
              <a:rPr lang="en-US" dirty="0" smtClean="0"/>
              <a:t>       2</a:t>
            </a:r>
          </a:p>
          <a:p>
            <a:pPr marL="342900" indent="-342900" algn="ctr"/>
            <a:r>
              <a:rPr lang="en-US" dirty="0" smtClean="0"/>
              <a:t>4   1</a:t>
            </a:r>
          </a:p>
          <a:p>
            <a:pPr marL="342900" indent="-342900" algn="ctr">
              <a:buAutoNum type="arabicPlain" startAt="5"/>
            </a:pPr>
            <a:endParaRPr lang="en-US" dirty="0"/>
          </a:p>
        </p:txBody>
      </p:sp>
      <p:sp>
        <p:nvSpPr>
          <p:cNvPr id="9" name="Flowchart: Predefined Process 8"/>
          <p:cNvSpPr/>
          <p:nvPr/>
        </p:nvSpPr>
        <p:spPr>
          <a:xfrm>
            <a:off x="6781800" y="3581400"/>
            <a:ext cx="1066800" cy="20574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lain"/>
            </a:pPr>
            <a:r>
              <a:rPr lang="en-US" dirty="0" smtClean="0"/>
              <a:t>4</a:t>
            </a:r>
          </a:p>
          <a:p>
            <a:pPr marL="342900" indent="-342900" algn="ctr"/>
            <a:r>
              <a:rPr lang="en-US" dirty="0" smtClean="0"/>
              <a:t> </a:t>
            </a:r>
            <a:r>
              <a:rPr lang="en-US" dirty="0" smtClean="0"/>
              <a:t>  </a:t>
            </a:r>
          </a:p>
          <a:p>
            <a:pPr marL="342900" indent="-342900" algn="ctr"/>
            <a:r>
              <a:rPr lang="en-US" dirty="0" smtClean="0"/>
              <a:t> </a:t>
            </a:r>
            <a:r>
              <a:rPr lang="en-US" dirty="0" smtClean="0"/>
              <a:t>     2</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a:t>
            </a:r>
            <a:r>
              <a:rPr lang="en-US" dirty="0" err="1" smtClean="0"/>
              <a:t>NameNode</a:t>
            </a:r>
            <a:r>
              <a:rPr lang="en-US" dirty="0" smtClean="0"/>
              <a:t>(SNN)</a:t>
            </a:r>
            <a:endParaRPr lang="en-US" dirty="0"/>
          </a:p>
        </p:txBody>
      </p:sp>
      <p:sp>
        <p:nvSpPr>
          <p:cNvPr id="3" name="Content Placeholder 2"/>
          <p:cNvSpPr>
            <a:spLocks noGrp="1"/>
          </p:cNvSpPr>
          <p:nvPr>
            <p:ph sz="quarter" idx="1"/>
          </p:nvPr>
        </p:nvSpPr>
        <p:spPr/>
        <p:txBody>
          <a:bodyPr/>
          <a:lstStyle/>
          <a:p>
            <a:r>
              <a:rPr lang="en-US" dirty="0" smtClean="0"/>
              <a:t>SNN is an assistant Daemon for monitoring the state of the cluster </a:t>
            </a:r>
            <a:r>
              <a:rPr lang="en-US" dirty="0" err="1" smtClean="0"/>
              <a:t>HDFS.Like</a:t>
            </a:r>
            <a:r>
              <a:rPr lang="en-US" dirty="0" smtClean="0"/>
              <a:t> the </a:t>
            </a:r>
            <a:r>
              <a:rPr lang="en-US" dirty="0" err="1" smtClean="0"/>
              <a:t>NameNode</a:t>
            </a:r>
            <a:r>
              <a:rPr lang="en-US" dirty="0" smtClean="0"/>
              <a:t>, each cluster has one SNN, and it typically resides on its own machine as well.SNN differs from </a:t>
            </a:r>
            <a:r>
              <a:rPr lang="en-US" dirty="0" err="1" smtClean="0"/>
              <a:t>NameNode</a:t>
            </a:r>
            <a:r>
              <a:rPr lang="en-US" dirty="0" smtClean="0"/>
              <a:t> in that this process does not receive or record any real time changes to HDFS.</a:t>
            </a:r>
          </a:p>
          <a:p>
            <a:r>
              <a:rPr lang="en-US" dirty="0" err="1" smtClean="0"/>
              <a:t>NameNode</a:t>
            </a:r>
            <a:r>
              <a:rPr lang="en-US" dirty="0" smtClean="0"/>
              <a:t> is a single point of failure for a </a:t>
            </a:r>
            <a:r>
              <a:rPr lang="en-US" dirty="0" err="1" smtClean="0"/>
              <a:t>Hadoop</a:t>
            </a:r>
            <a:r>
              <a:rPr lang="en-US" dirty="0" smtClean="0"/>
              <a:t> cluster, and the SNN snapshots help minimize the downtime and loss of data.</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JobTracker</a:t>
            </a:r>
            <a:endParaRPr lang="en-US" dirty="0"/>
          </a:p>
        </p:txBody>
      </p:sp>
      <p:sp>
        <p:nvSpPr>
          <p:cNvPr id="3" name="Content Placeholder 2"/>
          <p:cNvSpPr>
            <a:spLocks noGrp="1"/>
          </p:cNvSpPr>
          <p:nvPr>
            <p:ph sz="quarter" idx="1"/>
          </p:nvPr>
        </p:nvSpPr>
        <p:spPr/>
        <p:txBody>
          <a:bodyPr/>
          <a:lstStyle/>
          <a:p>
            <a:r>
              <a:rPr lang="en-US" dirty="0" smtClean="0"/>
              <a:t>It is the </a:t>
            </a:r>
            <a:r>
              <a:rPr lang="en-US" dirty="0" err="1" smtClean="0"/>
              <a:t>liason</a:t>
            </a:r>
            <a:r>
              <a:rPr lang="en-US" dirty="0" smtClean="0"/>
              <a:t> between your application and </a:t>
            </a:r>
            <a:r>
              <a:rPr lang="en-US" dirty="0" err="1" smtClean="0"/>
              <a:t>Hadoop.Once</a:t>
            </a:r>
            <a:r>
              <a:rPr lang="en-US" dirty="0" smtClean="0"/>
              <a:t> you submit your code to cluster, the </a:t>
            </a:r>
            <a:r>
              <a:rPr lang="en-US" dirty="0" err="1" smtClean="0"/>
              <a:t>JobTracker</a:t>
            </a:r>
            <a:r>
              <a:rPr lang="en-US" dirty="0" smtClean="0"/>
              <a:t> determines the execution plan by determining which files to process, assigns nodes to different tasks and monitors all tasks as they are </a:t>
            </a:r>
            <a:r>
              <a:rPr lang="en-US" dirty="0" err="1" smtClean="0"/>
              <a:t>running.Should</a:t>
            </a:r>
            <a:r>
              <a:rPr lang="en-US" dirty="0" smtClean="0"/>
              <a:t> a task fail, the </a:t>
            </a:r>
            <a:r>
              <a:rPr lang="en-US" dirty="0" err="1" smtClean="0"/>
              <a:t>JobTracker</a:t>
            </a:r>
            <a:r>
              <a:rPr lang="en-US" dirty="0" smtClean="0"/>
              <a:t> will automatically </a:t>
            </a:r>
            <a:r>
              <a:rPr lang="en-US" dirty="0" err="1" smtClean="0"/>
              <a:t>relaunch</a:t>
            </a:r>
            <a:r>
              <a:rPr lang="en-US" dirty="0" smtClean="0"/>
              <a:t> the task, possibly on a different node, up to a predefined limit of retries.</a:t>
            </a:r>
          </a:p>
          <a:p>
            <a:r>
              <a:rPr lang="en-US" dirty="0" smtClean="0"/>
              <a:t>There is only one </a:t>
            </a:r>
            <a:r>
              <a:rPr lang="en-US" dirty="0" err="1" smtClean="0"/>
              <a:t>JobTracker</a:t>
            </a:r>
            <a:r>
              <a:rPr lang="en-US" dirty="0" smtClean="0"/>
              <a:t> daemon per </a:t>
            </a:r>
            <a:r>
              <a:rPr lang="en-US" dirty="0" err="1" smtClean="0"/>
              <a:t>Hadoop</a:t>
            </a:r>
            <a:r>
              <a:rPr lang="en-US" dirty="0" smtClean="0"/>
              <a:t> cluster.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Google was the first to publicize </a:t>
            </a:r>
            <a:r>
              <a:rPr lang="en-US" dirty="0" err="1" smtClean="0"/>
              <a:t>MapReduce</a:t>
            </a:r>
            <a:r>
              <a:rPr lang="en-US" dirty="0" smtClean="0"/>
              <a:t>- a system that had used to scale their data processing </a:t>
            </a:r>
            <a:r>
              <a:rPr lang="en-US" dirty="0" err="1" smtClean="0"/>
              <a:t>needs.Other</a:t>
            </a:r>
            <a:r>
              <a:rPr lang="en-US" dirty="0" smtClean="0"/>
              <a:t> businesses were also facing similar scaling challenges</a:t>
            </a:r>
          </a:p>
          <a:p>
            <a:r>
              <a:rPr lang="en-US" dirty="0" smtClean="0"/>
              <a:t>Doug Cutting saw an opportunity and led the charge to develop an open source version of this </a:t>
            </a:r>
            <a:r>
              <a:rPr lang="en-US" dirty="0" err="1" smtClean="0"/>
              <a:t>MapReduce</a:t>
            </a:r>
            <a:r>
              <a:rPr lang="en-US" dirty="0" smtClean="0"/>
              <a:t> system called </a:t>
            </a:r>
            <a:r>
              <a:rPr lang="en-US" dirty="0" err="1" smtClean="0"/>
              <a:t>Hadoop</a:t>
            </a:r>
            <a:r>
              <a:rPr lang="en-US" dirty="0" smtClean="0"/>
              <a:t>.</a:t>
            </a:r>
          </a:p>
          <a:p>
            <a:r>
              <a:rPr lang="en-US" dirty="0" err="1" smtClean="0"/>
              <a:t>Haddop</a:t>
            </a:r>
            <a:r>
              <a:rPr lang="en-US" dirty="0" smtClean="0"/>
              <a:t> is a core part of computing infrastructure for many web companies such as Yahoo, </a:t>
            </a:r>
            <a:r>
              <a:rPr lang="en-US" dirty="0" err="1" smtClean="0"/>
              <a:t>Facebook</a:t>
            </a:r>
            <a:r>
              <a:rPr lang="en-US" dirty="0" smtClean="0"/>
              <a:t> ,LinkedIn and Twitter.</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TaskTracker</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smtClean="0"/>
              <a:t>JobTracker</a:t>
            </a:r>
            <a:r>
              <a:rPr lang="en-US" dirty="0" smtClean="0"/>
              <a:t> is the master overusing the overall execution of a </a:t>
            </a:r>
            <a:r>
              <a:rPr lang="en-US" dirty="0" err="1" smtClean="0"/>
              <a:t>MapReduce</a:t>
            </a:r>
            <a:r>
              <a:rPr lang="en-US" dirty="0" smtClean="0"/>
              <a:t> job and </a:t>
            </a:r>
            <a:r>
              <a:rPr lang="en-US" dirty="0" err="1" smtClean="0"/>
              <a:t>Tasktrackers</a:t>
            </a:r>
            <a:r>
              <a:rPr lang="en-US" dirty="0" smtClean="0"/>
              <a:t> manage the execution of individual tasks on each slave node .</a:t>
            </a:r>
          </a:p>
          <a:p>
            <a:r>
              <a:rPr lang="en-US" dirty="0" smtClean="0"/>
              <a:t>Each </a:t>
            </a:r>
            <a:r>
              <a:rPr lang="en-US" dirty="0" err="1" smtClean="0"/>
              <a:t>TaskTracker</a:t>
            </a:r>
            <a:r>
              <a:rPr lang="en-US" dirty="0" smtClean="0"/>
              <a:t> is responsible for executing the individual tasks that the </a:t>
            </a:r>
            <a:r>
              <a:rPr lang="en-US" dirty="0" err="1" smtClean="0"/>
              <a:t>JobTracker</a:t>
            </a:r>
            <a:r>
              <a:rPr lang="en-US" dirty="0" smtClean="0"/>
              <a:t> </a:t>
            </a:r>
            <a:r>
              <a:rPr lang="en-US" dirty="0" err="1" smtClean="0"/>
              <a:t>assigns.Although</a:t>
            </a:r>
            <a:r>
              <a:rPr lang="en-US" dirty="0" smtClean="0"/>
              <a:t> there is a single </a:t>
            </a:r>
            <a:r>
              <a:rPr lang="en-US" dirty="0" err="1" smtClean="0"/>
              <a:t>TaskTracker</a:t>
            </a:r>
            <a:r>
              <a:rPr lang="en-US" dirty="0" smtClean="0"/>
              <a:t> per slave node, each </a:t>
            </a:r>
            <a:r>
              <a:rPr lang="en-US" dirty="0" err="1" smtClean="0"/>
              <a:t>TaskTracker</a:t>
            </a:r>
            <a:r>
              <a:rPr lang="en-US" dirty="0" smtClean="0"/>
              <a:t> can spawn multiple JVMs to handle many map or reduce tasks in parallel.</a:t>
            </a:r>
          </a:p>
          <a:p>
            <a:r>
              <a:rPr lang="en-US" dirty="0" smtClean="0"/>
              <a:t>Responsibility of </a:t>
            </a:r>
            <a:r>
              <a:rPr lang="en-US" dirty="0" err="1" smtClean="0"/>
              <a:t>TaskTracker</a:t>
            </a:r>
            <a:r>
              <a:rPr lang="en-US" dirty="0" smtClean="0"/>
              <a:t> is to constantly communicate with the </a:t>
            </a:r>
            <a:r>
              <a:rPr lang="en-US" dirty="0" err="1" smtClean="0"/>
              <a:t>JobTracker.If</a:t>
            </a:r>
            <a:r>
              <a:rPr lang="en-US" dirty="0" smtClean="0"/>
              <a:t> the </a:t>
            </a:r>
            <a:r>
              <a:rPr lang="en-US" dirty="0" err="1" smtClean="0"/>
              <a:t>JobTracker</a:t>
            </a:r>
            <a:r>
              <a:rPr lang="en-US" dirty="0" smtClean="0"/>
              <a:t> fails to receive a heartbeat from a </a:t>
            </a:r>
            <a:r>
              <a:rPr lang="en-US" dirty="0" err="1" smtClean="0"/>
              <a:t>TaskTracker</a:t>
            </a:r>
            <a:r>
              <a:rPr lang="en-US" dirty="0" smtClean="0"/>
              <a:t> within a specified amount of time , it will assume the </a:t>
            </a:r>
            <a:r>
              <a:rPr lang="en-US" dirty="0" err="1" smtClean="0"/>
              <a:t>TaskTracker</a:t>
            </a:r>
            <a:r>
              <a:rPr lang="en-US" dirty="0" smtClean="0"/>
              <a:t> has  crashed and will resubmit the corresponding tasks to other nodes in the cluster.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sz="quarter" idx="1"/>
          </p:nvPr>
        </p:nvSpPr>
        <p:spPr/>
        <p:txBody>
          <a:bodyPr>
            <a:normAutofit/>
          </a:bodyPr>
          <a:lstStyle/>
          <a:p>
            <a:r>
              <a:rPr lang="en-US" dirty="0" err="1" smtClean="0"/>
              <a:t>Hadoop</a:t>
            </a:r>
            <a:r>
              <a:rPr lang="en-US" dirty="0" smtClean="0"/>
              <a:t> is a versatile tool that allows new users to access the power of distributed computing.</a:t>
            </a:r>
          </a:p>
          <a:p>
            <a:r>
              <a:rPr lang="en-US" dirty="0" smtClean="0"/>
              <a:t>By using distributed storage and transferring code instead of data , </a:t>
            </a:r>
            <a:r>
              <a:rPr lang="en-US" dirty="0" err="1" smtClean="0"/>
              <a:t>Hadoop</a:t>
            </a:r>
            <a:r>
              <a:rPr lang="en-US" dirty="0" smtClean="0"/>
              <a:t> avoids the costly transmission step when working with large data sets.</a:t>
            </a:r>
          </a:p>
          <a:p>
            <a:r>
              <a:rPr lang="en-US" dirty="0" smtClean="0"/>
              <a:t>Redundancy of data allows </a:t>
            </a:r>
            <a:r>
              <a:rPr lang="en-US" dirty="0" err="1" smtClean="0"/>
              <a:t>Hadoop</a:t>
            </a:r>
            <a:r>
              <a:rPr lang="en-US" dirty="0" smtClean="0"/>
              <a:t> to recover should a single node fail</a:t>
            </a:r>
          </a:p>
          <a:p>
            <a:r>
              <a:rPr lang="en-US" dirty="0" smtClean="0"/>
              <a:t>Need not to worry about partitioning the data , determining which nodes will perform which tasks, or handling </a:t>
            </a:r>
            <a:r>
              <a:rPr lang="en-US" smtClean="0"/>
              <a:t>communication between nodes.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Hadoop</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dirty="0" err="1" smtClean="0"/>
              <a:t>Hadoop</a:t>
            </a:r>
            <a:r>
              <a:rPr lang="en-US" dirty="0" smtClean="0"/>
              <a:t> is an open source framework for writing and running distributed applications that process large amounts of </a:t>
            </a:r>
            <a:r>
              <a:rPr lang="en-US" dirty="0" err="1" smtClean="0"/>
              <a:t>data.Key</a:t>
            </a:r>
            <a:r>
              <a:rPr lang="en-US" dirty="0" smtClean="0"/>
              <a:t> distinctions of </a:t>
            </a:r>
            <a:r>
              <a:rPr lang="en-US" dirty="0" err="1" smtClean="0"/>
              <a:t>Hadoop</a:t>
            </a:r>
            <a:r>
              <a:rPr lang="en-US" dirty="0" smtClean="0"/>
              <a:t> are :</a:t>
            </a:r>
          </a:p>
          <a:p>
            <a:pPr>
              <a:buFont typeface="Wingdings" pitchFamily="2" charset="2"/>
              <a:buChar char="Ø"/>
            </a:pPr>
            <a:r>
              <a:rPr lang="en-US" dirty="0"/>
              <a:t> </a:t>
            </a:r>
            <a:r>
              <a:rPr lang="en-US" dirty="0" smtClean="0"/>
              <a:t>  Accessible-</a:t>
            </a:r>
            <a:r>
              <a:rPr lang="en-US" dirty="0" err="1" smtClean="0"/>
              <a:t>Hadoop</a:t>
            </a:r>
            <a:r>
              <a:rPr lang="en-US" dirty="0" smtClean="0"/>
              <a:t> runs on large clusters of commodity machines or on cloud computing services such as Amazon’s Elastic compute Cloud (EC2)</a:t>
            </a:r>
          </a:p>
          <a:p>
            <a:pPr>
              <a:buFont typeface="Wingdings" pitchFamily="2" charset="2"/>
              <a:buChar char="Ø"/>
            </a:pPr>
            <a:r>
              <a:rPr lang="en-US" dirty="0" smtClean="0"/>
              <a:t>Robust – can gracefully handle frequent hardware malfunctions/such failures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smtClean="0"/>
              <a:t> Scalable – </a:t>
            </a:r>
            <a:r>
              <a:rPr lang="en-US" dirty="0" err="1" smtClean="0"/>
              <a:t>Hadoop</a:t>
            </a:r>
            <a:r>
              <a:rPr lang="en-US" dirty="0" smtClean="0"/>
              <a:t> scales linearly to handle larger data by adding more nodes to the cluster</a:t>
            </a:r>
          </a:p>
          <a:p>
            <a:pPr>
              <a:buFont typeface="Wingdings" pitchFamily="2" charset="2"/>
              <a:buChar char="Ø"/>
            </a:pPr>
            <a:r>
              <a:rPr lang="en-US" dirty="0" smtClean="0"/>
              <a:t>Simple – allows users to quickly write efficient parallel </a:t>
            </a:r>
            <a:r>
              <a:rPr lang="en-US" dirty="0" err="1" smtClean="0"/>
              <a:t>codes;even</a:t>
            </a:r>
            <a:r>
              <a:rPr lang="en-US" dirty="0" smtClean="0"/>
              <a:t> college students can quickly and cheaply create their own </a:t>
            </a:r>
            <a:r>
              <a:rPr lang="en-US" dirty="0" err="1" smtClean="0"/>
              <a:t>haddop</a:t>
            </a:r>
            <a:r>
              <a:rPr lang="en-US" dirty="0" smtClean="0"/>
              <a:t> cluster</a:t>
            </a:r>
          </a:p>
          <a:p>
            <a:pPr>
              <a:buNone/>
            </a:pPr>
            <a:r>
              <a:rPr lang="en-US" dirty="0" smtClean="0"/>
              <a:t>A </a:t>
            </a:r>
            <a:r>
              <a:rPr lang="en-US" dirty="0" err="1" smtClean="0"/>
              <a:t>Hadoop</a:t>
            </a:r>
            <a:r>
              <a:rPr lang="en-US" dirty="0" smtClean="0"/>
              <a:t> cluster has many parallel machines that store and process large data </a:t>
            </a:r>
            <a:r>
              <a:rPr lang="en-US" dirty="0" err="1" smtClean="0"/>
              <a:t>sets.Client</a:t>
            </a:r>
            <a:r>
              <a:rPr lang="en-US" dirty="0" smtClean="0"/>
              <a:t> computers send jobs into this computer cloud and obtain results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r>
              <a:rPr lang="en-US" dirty="0" smtClean="0"/>
              <a:t> Cluster</a:t>
            </a:r>
            <a:endParaRPr lang="en-US" dirty="0"/>
          </a:p>
        </p:txBody>
      </p:sp>
      <p:sp>
        <p:nvSpPr>
          <p:cNvPr id="3" name="Content Placeholder 2"/>
          <p:cNvSpPr>
            <a:spLocks noGrp="1"/>
          </p:cNvSpPr>
          <p:nvPr>
            <p:ph sz="quarter" idx="1"/>
          </p:nvPr>
        </p:nvSpPr>
        <p:spPr/>
        <p:txBody>
          <a:bodyPr/>
          <a:lstStyle/>
          <a:p>
            <a:r>
              <a:rPr lang="en-US" dirty="0" err="1" smtClean="0"/>
              <a:t>Hadoop</a:t>
            </a:r>
            <a:r>
              <a:rPr lang="en-US" dirty="0" smtClean="0"/>
              <a:t> cluster is a set of commodity machines networked together in one </a:t>
            </a:r>
            <a:r>
              <a:rPr lang="en-US" dirty="0" err="1" smtClean="0"/>
              <a:t>location.Data</a:t>
            </a:r>
            <a:r>
              <a:rPr lang="en-US" dirty="0" smtClean="0"/>
              <a:t> storage and processing all occur within this cloud of machines.</a:t>
            </a:r>
          </a:p>
          <a:p>
            <a:r>
              <a:rPr lang="en-US" dirty="0" smtClean="0"/>
              <a:t>Different users can submit computing jobs to </a:t>
            </a:r>
            <a:r>
              <a:rPr lang="en-US" dirty="0" err="1" smtClean="0"/>
              <a:t>Haddop</a:t>
            </a:r>
            <a:r>
              <a:rPr lang="en-US" dirty="0" smtClean="0"/>
              <a:t> from individual clients, which can be their own desktop machines in remote locations from the </a:t>
            </a:r>
            <a:r>
              <a:rPr lang="en-US" dirty="0" err="1" smtClean="0"/>
              <a:t>Hadoop</a:t>
            </a:r>
            <a:r>
              <a:rPr lang="en-US" dirty="0" smtClean="0"/>
              <a:t> cluster.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Distributed Systems and </a:t>
            </a:r>
            <a:r>
              <a:rPr lang="en-US" dirty="0" err="1" smtClean="0"/>
              <a:t>Hadoop</a:t>
            </a:r>
            <a:endParaRPr lang="en-US" dirty="0"/>
          </a:p>
        </p:txBody>
      </p:sp>
      <p:sp>
        <p:nvSpPr>
          <p:cNvPr id="3" name="Content Placeholder 2"/>
          <p:cNvSpPr>
            <a:spLocks noGrp="1"/>
          </p:cNvSpPr>
          <p:nvPr>
            <p:ph sz="quarter" idx="1"/>
          </p:nvPr>
        </p:nvSpPr>
        <p:spPr/>
        <p:txBody>
          <a:bodyPr>
            <a:normAutofit fontScale="92500"/>
          </a:bodyPr>
          <a:lstStyle/>
          <a:p>
            <a:r>
              <a:rPr lang="en-US" dirty="0" smtClean="0"/>
              <a:t>Building bigger and bigger servers is non longer necessarily the best solution to large scale problems. An alternative that has gained popularity is to tie together many low end /commodity machines together as a single functional distributed systems</a:t>
            </a:r>
          </a:p>
          <a:p>
            <a:r>
              <a:rPr lang="en-US" dirty="0" smtClean="0"/>
              <a:t>Scale out (Distributed Systems ) V/s Scale up (monolithic servers)</a:t>
            </a:r>
          </a:p>
          <a:p>
            <a:r>
              <a:rPr lang="en-US" dirty="0" smtClean="0"/>
              <a:t>A high end machine with four I/O Channels each having a throughput of 100 MB/Sec will require 3 hours to read a 4 TB Data </a:t>
            </a:r>
            <a:r>
              <a:rPr lang="en-US" dirty="0" err="1" smtClean="0"/>
              <a:t>set!With</a:t>
            </a:r>
            <a:r>
              <a:rPr lang="en-US" dirty="0" smtClean="0"/>
              <a:t> </a:t>
            </a:r>
            <a:r>
              <a:rPr lang="en-US" dirty="0" err="1" smtClean="0"/>
              <a:t>Hadoop</a:t>
            </a:r>
            <a:r>
              <a:rPr lang="en-US" dirty="0" smtClean="0"/>
              <a:t> same data set will be divided into smaller (typically 64 MB Blocks) that are spread among many machines in the cluster via HDFS(</a:t>
            </a:r>
            <a:r>
              <a:rPr lang="en-US" dirty="0" err="1" smtClean="0"/>
              <a:t>Hadoop</a:t>
            </a:r>
            <a:r>
              <a:rPr lang="en-US" dirty="0" smtClean="0"/>
              <a:t> Distributed File System)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dirty="0" smtClean="0"/>
              <a:t>With a modest degree of replication , the cluster machines can read the data set in parallel and provide a much higher </a:t>
            </a:r>
            <a:r>
              <a:rPr lang="en-US" dirty="0" err="1" smtClean="0"/>
              <a:t>throughput.And</a:t>
            </a:r>
            <a:r>
              <a:rPr lang="en-US" dirty="0" smtClean="0"/>
              <a:t> such a cluster of commodity machines turns out to be cheaper than one high end server!</a:t>
            </a:r>
          </a:p>
          <a:p>
            <a:r>
              <a:rPr lang="en-US" dirty="0" err="1" smtClean="0"/>
              <a:t>Hadoop</a:t>
            </a:r>
            <a:r>
              <a:rPr lang="en-US" dirty="0" smtClean="0"/>
              <a:t> focuses on moving code to data instead of vice versa-Data intensive processing</a:t>
            </a:r>
          </a:p>
          <a:p>
            <a:r>
              <a:rPr lang="en-US" dirty="0" smtClean="0"/>
              <a:t>Both data and computation exist in </a:t>
            </a:r>
            <a:r>
              <a:rPr lang="en-US" dirty="0" err="1" smtClean="0"/>
              <a:t>Hadoop</a:t>
            </a:r>
            <a:r>
              <a:rPr lang="en-US" dirty="0" smtClean="0"/>
              <a:t> cluster.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Comparing SQL Databases and </a:t>
            </a:r>
            <a:r>
              <a:rPr lang="en-US" dirty="0" err="1" smtClean="0"/>
              <a:t>Hadoop</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SQL-Structured data </a:t>
            </a:r>
          </a:p>
          <a:p>
            <a:pPr>
              <a:buNone/>
            </a:pPr>
            <a:r>
              <a:rPr lang="en-US" dirty="0" smtClean="0"/>
              <a:t>   </a:t>
            </a:r>
            <a:r>
              <a:rPr lang="en-US" dirty="0" err="1" smtClean="0"/>
              <a:t>Hadoop</a:t>
            </a:r>
            <a:r>
              <a:rPr lang="en-US" dirty="0" smtClean="0"/>
              <a:t> – more of unstructured data (Text etc)</a:t>
            </a:r>
          </a:p>
          <a:p>
            <a:r>
              <a:rPr lang="en-US" dirty="0" smtClean="0"/>
              <a:t>Scale out instead of Scale up</a:t>
            </a:r>
          </a:p>
          <a:p>
            <a:pPr>
              <a:buNone/>
            </a:pPr>
            <a:r>
              <a:rPr lang="en-US" dirty="0" smtClean="0"/>
              <a:t>   Scaling commercial relational databases is expensive-to run a bigger database you need to buy a bigger machine, at some point there would not be bigger enough machine available for larger data sets</a:t>
            </a:r>
          </a:p>
          <a:p>
            <a:r>
              <a:rPr lang="en-US" dirty="0" smtClean="0"/>
              <a:t>High end machines are not cost effective for many </a:t>
            </a:r>
            <a:r>
              <a:rPr lang="en-US" dirty="0" err="1" smtClean="0"/>
              <a:t>applications:a</a:t>
            </a:r>
            <a:r>
              <a:rPr lang="en-US" dirty="0" smtClean="0"/>
              <a:t> machine with four times the power of a standard PC costs a lot more than putting  four PC’s in a cluster.</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176</TotalTime>
  <Words>2152</Words>
  <Application>Microsoft Office PowerPoint</Application>
  <PresentationFormat>On-screen Show (4:3)</PresentationFormat>
  <Paragraphs>156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Equity</vt:lpstr>
      <vt:lpstr>Introducing Hadoop</vt:lpstr>
      <vt:lpstr>Scalable Distributed Data Intensive program</vt:lpstr>
      <vt:lpstr>Slide 3</vt:lpstr>
      <vt:lpstr>What is Hadoop?</vt:lpstr>
      <vt:lpstr>Slide 5</vt:lpstr>
      <vt:lpstr>Hadoop Cluster</vt:lpstr>
      <vt:lpstr>Understanding Distributed Systems and Hadoop</vt:lpstr>
      <vt:lpstr>Contd…</vt:lpstr>
      <vt:lpstr>Comparing SQL Databases and Hadoop</vt:lpstr>
      <vt:lpstr>Contd..</vt:lpstr>
      <vt:lpstr>KEY/VALUE PAIRS V/S Relational </vt:lpstr>
      <vt:lpstr>Functional Programming(MapReduce) V/s Declarative Queries(SQL) </vt:lpstr>
      <vt:lpstr>Offline Batch processing v/s online transactions</vt:lpstr>
      <vt:lpstr>Understanding MapReduce</vt:lpstr>
      <vt:lpstr>Scaling a simple Program Manually</vt:lpstr>
      <vt:lpstr>Slide 16</vt:lpstr>
      <vt:lpstr>Issues with this program</vt:lpstr>
      <vt:lpstr>Scaling a same program in MapReduce</vt:lpstr>
      <vt:lpstr>Lists and (key/value) pairs</vt:lpstr>
      <vt:lpstr>Slide 20</vt:lpstr>
      <vt:lpstr>Word count-map reduce code</vt:lpstr>
      <vt:lpstr>Slide 22</vt:lpstr>
      <vt:lpstr>Building Blocks of Hadoop</vt:lpstr>
      <vt:lpstr>NameNode</vt:lpstr>
      <vt:lpstr>DataNode</vt:lpstr>
      <vt:lpstr>DataNode</vt:lpstr>
      <vt:lpstr>NameNode keeps track of the file metadata-which files are in system and how each file is broken down into blocks.The DataNodes provide backup store of the blocks and constantly report to the NameNode to keep metadata current.</vt:lpstr>
      <vt:lpstr>Secondary NameNode(SNN)</vt:lpstr>
      <vt:lpstr>JobTracker</vt:lpstr>
      <vt:lpstr>TaskTracker</vt:lpstr>
      <vt:lpstr>Summary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Hadoop</dc:title>
  <dc:creator>Toshiba</dc:creator>
  <cp:lastModifiedBy>Toshiba</cp:lastModifiedBy>
  <cp:revision>39</cp:revision>
  <dcterms:created xsi:type="dcterms:W3CDTF">2015-07-25T04:11:56Z</dcterms:created>
  <dcterms:modified xsi:type="dcterms:W3CDTF">2015-08-23T06:33:46Z</dcterms:modified>
</cp:coreProperties>
</file>