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294" r:id="rId4"/>
    <p:sldId id="292" r:id="rId5"/>
    <p:sldId id="275" r:id="rId6"/>
    <p:sldId id="276" r:id="rId7"/>
    <p:sldId id="277" r:id="rId8"/>
    <p:sldId id="278" r:id="rId9"/>
    <p:sldId id="279" r:id="rId10"/>
    <p:sldId id="280" r:id="rId11"/>
    <p:sldId id="286" r:id="rId12"/>
    <p:sldId id="287" r:id="rId13"/>
    <p:sldId id="281" r:id="rId14"/>
    <p:sldId id="282" r:id="rId15"/>
    <p:sldId id="283" r:id="rId16"/>
    <p:sldId id="288" r:id="rId17"/>
    <p:sldId id="289" r:id="rId18"/>
    <p:sldId id="290" r:id="rId19"/>
    <p:sldId id="291" r:id="rId20"/>
    <p:sldId id="285" r:id="rId21"/>
    <p:sldId id="284" r:id="rId22"/>
    <p:sldId id="257" r:id="rId23"/>
    <p:sldId id="258" r:id="rId24"/>
    <p:sldId id="259" r:id="rId25"/>
    <p:sldId id="268" r:id="rId26"/>
    <p:sldId id="269" r:id="rId27"/>
    <p:sldId id="270" r:id="rId28"/>
    <p:sldId id="271" r:id="rId29"/>
    <p:sldId id="273" r:id="rId30"/>
    <p:sldId id="274" r:id="rId31"/>
    <p:sldId id="260" r:id="rId32"/>
    <p:sldId id="261" r:id="rId33"/>
    <p:sldId id="262" r:id="rId34"/>
    <p:sldId id="263" r:id="rId35"/>
    <p:sldId id="264" r:id="rId36"/>
    <p:sldId id="265" r:id="rId37"/>
    <p:sldId id="266" r:id="rId38"/>
    <p:sldId id="26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E565F-1DF2-4F9E-AACB-81DE819EC771}" type="datetimeFigureOut">
              <a:rPr lang="en-US" smtClean="0"/>
              <a:pPr/>
              <a:t>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11521-28A8-4951-939A-83472E7464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F11521-28A8-4951-939A-83472E746480}"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5583B-01B5-4CDB-9B17-E2E998256B2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5583B-01B5-4CDB-9B17-E2E998256B2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5583B-01B5-4CDB-9B17-E2E998256B2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5583B-01B5-4CDB-9B17-E2E998256B2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5583B-01B5-4CDB-9B17-E2E998256B2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5583B-01B5-4CDB-9B17-E2E998256B2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5583B-01B5-4CDB-9B17-E2E998256B2C}" type="datetimeFigureOut">
              <a:rPr lang="en-US" smtClean="0"/>
              <a:pPr/>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5583B-01B5-4CDB-9B17-E2E998256B2C}" type="datetimeFigureOut">
              <a:rPr lang="en-US" smtClean="0"/>
              <a:pPr/>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5583B-01B5-4CDB-9B17-E2E998256B2C}" type="datetimeFigureOut">
              <a:rPr lang="en-US" smtClean="0"/>
              <a:pPr/>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5583B-01B5-4CDB-9B17-E2E998256B2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5583B-01B5-4CDB-9B17-E2E998256B2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4E6C6-09B2-42D8-AFE4-4AC0E3FBA6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5583B-01B5-4CDB-9B17-E2E998256B2C}" type="datetimeFigureOut">
              <a:rPr lang="en-US" smtClean="0"/>
              <a:pPr/>
              <a:t>10/9/2018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4E6C6-09B2-42D8-AFE4-4AC0E3FBA6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ailyhadoopsoup.blogspot.in/2013/12/two-types-of-nodes-that-control-job-of.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MapReduce</a:t>
            </a:r>
            <a:endParaRPr lang="en-US"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Map Functions works on the key value pair produced by </a:t>
            </a:r>
            <a:r>
              <a:rPr lang="en-US" dirty="0" err="1" smtClean="0"/>
              <a:t>RecordReader</a:t>
            </a:r>
            <a:r>
              <a:rPr lang="en-US" dirty="0" smtClean="0"/>
              <a:t> and generates zero or more intermediate key-value </a:t>
            </a:r>
            <a:r>
              <a:rPr lang="en-US" dirty="0" err="1" smtClean="0"/>
              <a:t>pairs.The</a:t>
            </a:r>
            <a:r>
              <a:rPr lang="en-US" dirty="0" smtClean="0"/>
              <a:t> </a:t>
            </a:r>
            <a:r>
              <a:rPr lang="en-US" dirty="0" err="1" smtClean="0"/>
              <a:t>MapReduce</a:t>
            </a:r>
            <a:r>
              <a:rPr lang="en-US" dirty="0" smtClean="0"/>
              <a:t> decides the key value pair based on the context.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MAP Side</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When map function starts producing </a:t>
            </a:r>
            <a:r>
              <a:rPr lang="en-IN" dirty="0" err="1" smtClean="0"/>
              <a:t>output,it</a:t>
            </a:r>
            <a:r>
              <a:rPr lang="en-IN" dirty="0" smtClean="0"/>
              <a:t> is not simply written to the disk but it includes buffering writes and some </a:t>
            </a:r>
            <a:r>
              <a:rPr lang="en-IN" dirty="0" err="1" smtClean="0"/>
              <a:t>presorting.Each</a:t>
            </a:r>
            <a:r>
              <a:rPr lang="en-IN" dirty="0" smtClean="0"/>
              <a:t> map writes output to a circular memory buffer </a:t>
            </a:r>
            <a:r>
              <a:rPr lang="en-IN" b="1" dirty="0" smtClean="0"/>
              <a:t>(default size 100 MB)</a:t>
            </a:r>
            <a:r>
              <a:rPr lang="en-IN" dirty="0" smtClean="0"/>
              <a:t> assigned to it. When the contents of the buffer reaches a certain threshold size , a background thread will start to spill the contents to disk. Map outputs will continue to be written to the buffer while the spill takes place, but if the buffer fills up during this time, the map will block until the spill is </a:t>
            </a:r>
            <a:r>
              <a:rPr lang="en-IN" dirty="0" err="1" smtClean="0"/>
              <a:t>complete.Before</a:t>
            </a:r>
            <a:r>
              <a:rPr lang="en-IN" dirty="0" smtClean="0"/>
              <a:t> it writes to disk, the thread first divides the data into partitions corresponding to the reducers that they will ultimately be sent to.</a:t>
            </a:r>
            <a:br>
              <a:rPr lang="en-IN" dirty="0" smtClean="0"/>
            </a:br>
            <a:r>
              <a:rPr lang="en-IN" dirty="0" smtClean="0"/>
              <a:t/>
            </a:r>
            <a:br>
              <a:rPr lang="en-IN" dirty="0" smtClean="0"/>
            </a:br>
            <a:r>
              <a:rPr lang="en-IN" dirty="0" smtClean="0"/>
              <a:t>Each time the memory buffer reaches the spill threshold, a new spill file is created, so after the map task has written its last output record, there could be several spill files. </a:t>
            </a:r>
            <a:r>
              <a:rPr lang="en-IN" b="1" dirty="0" smtClean="0"/>
              <a:t>Before the task is finished, the spill files are merged into a single partitioned and sorted output file</a:t>
            </a:r>
            <a:r>
              <a:rPr lang="en-IN" dirty="0" smtClean="0"/>
              <a:t>.</a:t>
            </a:r>
            <a:br>
              <a:rPr lang="en-IN"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IN" dirty="0" smtClean="0"/>
              <a:t>It is often a good idea to compress the map output as it is written to disk because doing so makes it faster to write to disk, saves disk space, and reduces the amount of data to transfer to the reducer. By default, the output is not compressed, but it is easy to enable this by setting </a:t>
            </a:r>
            <a:r>
              <a:rPr lang="en-IN" b="1" dirty="0" err="1" smtClean="0"/>
              <a:t>mapred.compress.map.output</a:t>
            </a:r>
            <a:r>
              <a:rPr lang="en-IN" b="1" dirty="0" smtClean="0"/>
              <a:t> </a:t>
            </a:r>
            <a:r>
              <a:rPr lang="en-IN" dirty="0" smtClean="0"/>
              <a:t>to true.</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lstStyle/>
          <a:p>
            <a:r>
              <a:rPr lang="en-US" dirty="0" smtClean="0"/>
              <a:t>It is an optional function but provides high performance in terms of network bandwidth and disk </a:t>
            </a:r>
            <a:r>
              <a:rPr lang="en-US" dirty="0" err="1" smtClean="0"/>
              <a:t>space.It</a:t>
            </a:r>
            <a:r>
              <a:rPr lang="en-US" dirty="0" smtClean="0"/>
              <a:t> takes intermediate key-value pair provided by </a:t>
            </a:r>
            <a:r>
              <a:rPr lang="en-US" dirty="0" err="1" smtClean="0"/>
              <a:t>mapper</a:t>
            </a:r>
            <a:r>
              <a:rPr lang="en-US" dirty="0" smtClean="0"/>
              <a:t> and applies user specific aggregate function to only that </a:t>
            </a:r>
            <a:r>
              <a:rPr lang="en-US" dirty="0" err="1" smtClean="0"/>
              <a:t>mapper.It</a:t>
            </a:r>
            <a:r>
              <a:rPr lang="en-US" dirty="0" smtClean="0"/>
              <a:t> is also known as local reducer.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partitioner</a:t>
            </a:r>
            <a:r>
              <a:rPr lang="en-US" dirty="0" smtClean="0"/>
              <a:t> takes intermediate key-value pairs produced by the </a:t>
            </a:r>
            <a:r>
              <a:rPr lang="en-US" dirty="0" err="1" smtClean="0"/>
              <a:t>mapper</a:t>
            </a:r>
            <a:r>
              <a:rPr lang="en-US" dirty="0" smtClean="0"/>
              <a:t>, splits them into shard and sends the shard to the particular reducer as per the user-specific code.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Shuffle and Sort – This phase takes the output of all the </a:t>
            </a:r>
            <a:r>
              <a:rPr lang="en-US" dirty="0" err="1" smtClean="0"/>
              <a:t>partitioners</a:t>
            </a:r>
            <a:r>
              <a:rPr lang="en-US" dirty="0" smtClean="0"/>
              <a:t> and downloads them into the local machine where the reducer is </a:t>
            </a:r>
            <a:r>
              <a:rPr lang="en-US" dirty="0" err="1" smtClean="0"/>
              <a:t>running.Then</a:t>
            </a:r>
            <a:r>
              <a:rPr lang="en-US" dirty="0" smtClean="0"/>
              <a:t> these individual data pipes are sorted by keys .</a:t>
            </a:r>
          </a:p>
          <a:p>
            <a:r>
              <a:rPr lang="en-US" dirty="0" smtClean="0"/>
              <a:t>Reduce- Takes the grouped data , applies reduce function and processes one group at a time .The reducer function iterates all the values associated with that </a:t>
            </a:r>
            <a:r>
              <a:rPr lang="en-US" dirty="0" err="1" smtClean="0"/>
              <a:t>key.Reducer</a:t>
            </a:r>
            <a:r>
              <a:rPr lang="en-US" dirty="0" smtClean="0"/>
              <a:t> operation provides various operations such as aggregation, filtering and combining </a:t>
            </a:r>
            <a:r>
              <a:rPr lang="en-US" dirty="0" err="1" smtClean="0"/>
              <a:t>data.Once</a:t>
            </a:r>
            <a:r>
              <a:rPr lang="en-US" dirty="0" smtClean="0"/>
              <a:t> it is done , the output of reducer is sent to the output format.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Reduce Side</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The reduce task needs the map output for its particular partition from several map tasks across the cluster. </a:t>
            </a:r>
            <a:r>
              <a:rPr lang="en-IN" b="1" dirty="0" smtClean="0"/>
              <a:t>The map tasks may finish at different times, so the reduce task starts copying their outputs as soon as each completes</a:t>
            </a:r>
            <a:r>
              <a:rPr lang="en-IN" dirty="0" smtClean="0"/>
              <a:t>. This is known as the copy phase of the reduce task. The reduce task has a small number of copier threads so that it can fetch map outputs in parallel. The default is five threads, but this number can be changed by setting the </a:t>
            </a:r>
            <a:r>
              <a:rPr lang="en-IN" b="1" dirty="0" err="1" smtClean="0"/>
              <a:t>mapred.reduce.parallel.copies</a:t>
            </a:r>
            <a:r>
              <a:rPr lang="en-IN" dirty="0" smtClean="0"/>
              <a:t> property.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The map outputs are copied to the reduce task JVM’s memory if they are small enough (the buffer’s size is controlled by </a:t>
            </a:r>
            <a:r>
              <a:rPr lang="en-IN" dirty="0" err="1" smtClean="0"/>
              <a:t>mapred.job.shuffle.input.buffer.percent</a:t>
            </a:r>
            <a:r>
              <a:rPr lang="en-IN" dirty="0" smtClean="0"/>
              <a:t>, which specifies the proportion of the heap to use for this purpose); otherwise, they are copied to disk. When the in-memory buffer reaches a threshold size </a:t>
            </a:r>
            <a:r>
              <a:rPr lang="en-IN" b="1" dirty="0" smtClean="0"/>
              <a:t>(controlled by </a:t>
            </a:r>
            <a:r>
              <a:rPr lang="en-IN" b="1" dirty="0" err="1" smtClean="0"/>
              <a:t>mapred.job.shuffle.merge.percent</a:t>
            </a:r>
            <a:r>
              <a:rPr lang="en-IN" b="1" dirty="0" smtClean="0"/>
              <a:t>) </a:t>
            </a:r>
            <a:r>
              <a:rPr lang="en-IN" dirty="0" smtClean="0"/>
              <a:t>or reaches a threshold number of map outputs </a:t>
            </a:r>
            <a:r>
              <a:rPr lang="en-IN" b="1" dirty="0" smtClean="0"/>
              <a:t>(</a:t>
            </a:r>
            <a:r>
              <a:rPr lang="en-IN" b="1" dirty="0" err="1" smtClean="0"/>
              <a:t>mapred.inmem.merge.threshold</a:t>
            </a:r>
            <a:r>
              <a:rPr lang="en-IN" b="1" dirty="0" smtClean="0"/>
              <a:t>)</a:t>
            </a:r>
            <a:r>
              <a:rPr lang="en-IN" dirty="0" smtClean="0"/>
              <a:t>, it is merged and spilled to disk. If a combiner is specified, it will be run during the merge to reduce the amount of data written to disk. As the copies accumulate on disk, a background thread merges them into larger, sorted files. This saves some time merging later on. Note that any map outputs that were compressed (by the map task) have to be decompressed in memory in order to perform a merge on them.</a:t>
            </a:r>
            <a:br>
              <a:rPr lang="en-IN"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When all the map outputs have been copied, the reduce task moves into the sort phase </a:t>
            </a:r>
            <a:r>
              <a:rPr lang="en-IN" b="1" dirty="0" smtClean="0"/>
              <a:t>(which should properly be called the merge phase, as the sorting was carried out on the map side)</a:t>
            </a:r>
            <a:r>
              <a:rPr lang="en-IN" dirty="0" smtClean="0"/>
              <a:t>, which merges the map outputs, maintaining their sort ordering. This is done in rounds. For example, if there were 50 map outputs and the merge factor was 10 (the default, controlled by the </a:t>
            </a:r>
            <a:r>
              <a:rPr lang="en-IN" b="1" dirty="0" err="1" smtClean="0"/>
              <a:t>io.sort.factor</a:t>
            </a:r>
            <a:r>
              <a:rPr lang="en-IN" dirty="0" smtClean="0"/>
              <a:t> property, just like in the map’s merge), there would be five rounds. Each round would merge 10 files into one, so at the end there would be five intermediate files. Rather than have a final round that merges these five files into a single sorted file, the merge saves a trip to disk by directly feeding the reduce function in what is the last phase: the reduce phase. This final merge can come from a mixture of in-memory and on-disk segments. </a:t>
            </a:r>
            <a:br>
              <a:rPr lang="en-IN"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IN" dirty="0" smtClean="0"/>
              <a:t>During the reduce phase, the reduce function is invoked for each key in the sorted output. </a:t>
            </a:r>
            <a:r>
              <a:rPr lang="en-IN" b="1" dirty="0" smtClean="0"/>
              <a:t>The output of this phase is written directly to the output </a:t>
            </a:r>
            <a:r>
              <a:rPr lang="en-IN" b="1" dirty="0" err="1" smtClean="0"/>
              <a:t>filesystem</a:t>
            </a:r>
            <a:r>
              <a:rPr lang="en-IN" b="1" dirty="0" smtClean="0"/>
              <a:t>, typically HDFS</a:t>
            </a:r>
            <a:r>
              <a:rPr lang="en-IN" dirty="0" smtClean="0"/>
              <a:t>. In the case of HDFS, because the </a:t>
            </a:r>
            <a:r>
              <a:rPr lang="en-IN" b="1" u="sng" dirty="0" err="1" smtClean="0">
                <a:hlinkClick r:id="rId2"/>
              </a:rPr>
              <a:t>tasktracker</a:t>
            </a:r>
            <a:r>
              <a:rPr lang="en-IN" b="1" u="sng" dirty="0" smtClean="0">
                <a:hlinkClick r:id="rId2"/>
              </a:rPr>
              <a:t> node</a:t>
            </a:r>
            <a:r>
              <a:rPr lang="en-IN" dirty="0" smtClean="0"/>
              <a:t> (or node manager) is also running a </a:t>
            </a:r>
            <a:r>
              <a:rPr lang="en-IN" dirty="0" err="1" smtClean="0"/>
              <a:t>datanode</a:t>
            </a:r>
            <a:r>
              <a:rPr lang="en-IN" dirty="0" smtClean="0"/>
              <a:t>, the first block replica will be written to the local disk. </a:t>
            </a:r>
            <a:endParaRPr lang="en-US" dirty="0" smtClean="0"/>
          </a:p>
          <a:p>
            <a:r>
              <a:rPr lang="en-IN" dirty="0" smtClean="0"/>
              <a:t/>
            </a:r>
            <a:br>
              <a:rPr lang="en-IN"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Logical Functions : </a:t>
            </a:r>
            <a:r>
              <a:rPr lang="en-US" dirty="0" err="1" smtClean="0"/>
              <a:t>Mappers</a:t>
            </a:r>
            <a:r>
              <a:rPr lang="en-US" dirty="0" smtClean="0"/>
              <a:t> and Reducers</a:t>
            </a:r>
          </a:p>
          <a:p>
            <a:r>
              <a:rPr lang="en-US" dirty="0" smtClean="0"/>
              <a:t>Developers write map and reducer functions then submit a jar to the </a:t>
            </a:r>
            <a:r>
              <a:rPr lang="en-US" dirty="0" err="1" smtClean="0"/>
              <a:t>Hadoop</a:t>
            </a:r>
            <a:r>
              <a:rPr lang="en-US" dirty="0" smtClean="0"/>
              <a:t> Cluster</a:t>
            </a:r>
          </a:p>
          <a:p>
            <a:r>
              <a:rPr lang="en-US" dirty="0" err="1" smtClean="0"/>
              <a:t>Hadoop</a:t>
            </a:r>
            <a:r>
              <a:rPr lang="en-US" dirty="0" smtClean="0"/>
              <a:t> handles distributing the Map and Reduce tasks across the cluster</a:t>
            </a:r>
          </a:p>
          <a:p>
            <a:r>
              <a:rPr lang="en-US" dirty="0" smtClean="0"/>
              <a:t>Typically Batch-Oriented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and Sort</a:t>
            </a:r>
            <a:endParaRPr lang="en-US" dirty="0"/>
          </a:p>
        </p:txBody>
      </p:sp>
      <p:sp>
        <p:nvSpPr>
          <p:cNvPr id="3" name="Content Placeholder 2"/>
          <p:cNvSpPr>
            <a:spLocks noGrp="1"/>
          </p:cNvSpPr>
          <p:nvPr>
            <p:ph idx="1"/>
          </p:nvPr>
        </p:nvSpPr>
        <p:spPr/>
        <p:txBody>
          <a:bodyPr/>
          <a:lstStyle/>
          <a:p>
            <a:r>
              <a:rPr lang="en-IN" dirty="0" err="1" smtClean="0"/>
              <a:t>MapReduce</a:t>
            </a:r>
            <a:r>
              <a:rPr lang="en-IN" dirty="0" smtClean="0"/>
              <a:t> makes the guarantee that the input to every reducer is sorted by </a:t>
            </a:r>
            <a:r>
              <a:rPr lang="en-IN" dirty="0" err="1" smtClean="0"/>
              <a:t>key.The</a:t>
            </a:r>
            <a:r>
              <a:rPr lang="en-IN" dirty="0" smtClean="0"/>
              <a:t> process by which the system </a:t>
            </a:r>
            <a:r>
              <a:rPr lang="en-IN" dirty="0" err="1" smtClean="0"/>
              <a:t>performes</a:t>
            </a:r>
            <a:r>
              <a:rPr lang="en-IN" dirty="0" smtClean="0"/>
              <a:t> the sort and transfers the map outputs to the reducers as inputs is known as </a:t>
            </a:r>
            <a:r>
              <a:rPr lang="en-IN" dirty="0" err="1" smtClean="0"/>
              <a:t>shuffle.In</a:t>
            </a:r>
            <a:r>
              <a:rPr lang="en-IN" dirty="0" smtClean="0"/>
              <a:t> many ways, the shuffle is the heart of </a:t>
            </a:r>
            <a:r>
              <a:rPr lang="en-IN" dirty="0" err="1" smtClean="0"/>
              <a:t>MapReduce</a:t>
            </a:r>
            <a:r>
              <a:rPr lang="en-IN" dirty="0" smtClean="0"/>
              <a:t>.</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FORMAT</a:t>
            </a:r>
            <a:endParaRPr lang="en-US" dirty="0"/>
          </a:p>
        </p:txBody>
      </p:sp>
      <p:sp>
        <p:nvSpPr>
          <p:cNvPr id="3" name="Content Placeholder 2"/>
          <p:cNvSpPr>
            <a:spLocks noGrp="1"/>
          </p:cNvSpPr>
          <p:nvPr>
            <p:ph idx="1"/>
          </p:nvPr>
        </p:nvSpPr>
        <p:spPr/>
        <p:txBody>
          <a:bodyPr/>
          <a:lstStyle/>
          <a:p>
            <a:r>
              <a:rPr lang="en-US" dirty="0" smtClean="0"/>
              <a:t>The output format separates key-value pair with tab (default) and writes it out to a file using record writer.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Reduce-What?</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err="1" smtClean="0"/>
              <a:t>MapReduce</a:t>
            </a:r>
            <a:r>
              <a:rPr lang="en-US" dirty="0" smtClean="0"/>
              <a:t> is a programming model for efficient distributed computing</a:t>
            </a:r>
          </a:p>
          <a:p>
            <a:pPr>
              <a:lnSpc>
                <a:spcPct val="90000"/>
              </a:lnSpc>
            </a:pPr>
            <a:r>
              <a:rPr lang="en-US" dirty="0" smtClean="0"/>
              <a:t>It works like a Unix pipeline</a:t>
            </a:r>
          </a:p>
          <a:p>
            <a:pPr lvl="1">
              <a:lnSpc>
                <a:spcPct val="90000"/>
              </a:lnSpc>
            </a:pPr>
            <a:r>
              <a:rPr lang="en-US" sz="2000" dirty="0" smtClean="0"/>
              <a:t>cat input | </a:t>
            </a:r>
            <a:r>
              <a:rPr lang="en-US" sz="2000" dirty="0" err="1" smtClean="0"/>
              <a:t>grep</a:t>
            </a:r>
            <a:r>
              <a:rPr lang="en-US" sz="2000" dirty="0" smtClean="0"/>
              <a:t> |         sort        |   </a:t>
            </a:r>
            <a:r>
              <a:rPr lang="en-US" sz="2000" dirty="0" err="1" smtClean="0"/>
              <a:t>uniq</a:t>
            </a:r>
            <a:r>
              <a:rPr lang="en-US" sz="2000" dirty="0" smtClean="0"/>
              <a:t> -c  |  cat &gt; output</a:t>
            </a:r>
          </a:p>
          <a:p>
            <a:pPr lvl="1">
              <a:lnSpc>
                <a:spcPct val="90000"/>
              </a:lnSpc>
            </a:pPr>
            <a:r>
              <a:rPr lang="en-US" sz="2000" dirty="0" smtClean="0"/>
              <a:t>  </a:t>
            </a:r>
            <a:r>
              <a:rPr lang="en-US" sz="2000" b="1" dirty="0" smtClean="0"/>
              <a:t>Input   | Map |</a:t>
            </a:r>
            <a:r>
              <a:rPr lang="en-US" sz="2000" dirty="0" smtClean="0"/>
              <a:t> Shuffle &amp; Sort </a:t>
            </a:r>
            <a:r>
              <a:rPr lang="en-US" sz="2000" b="1" dirty="0" smtClean="0"/>
              <a:t>| Reduce  | Output</a:t>
            </a:r>
            <a:endParaRPr lang="en-US" dirty="0" smtClean="0"/>
          </a:p>
          <a:p>
            <a:pPr>
              <a:lnSpc>
                <a:spcPct val="90000"/>
              </a:lnSpc>
            </a:pPr>
            <a:r>
              <a:rPr lang="en-US" dirty="0" smtClean="0"/>
              <a:t>Efficiency from</a:t>
            </a:r>
          </a:p>
          <a:p>
            <a:pPr lvl="1">
              <a:lnSpc>
                <a:spcPct val="90000"/>
              </a:lnSpc>
            </a:pPr>
            <a:r>
              <a:rPr lang="en-US" dirty="0" smtClean="0"/>
              <a:t>Streaming through data, reducing seeks</a:t>
            </a:r>
          </a:p>
          <a:p>
            <a:pPr lvl="1">
              <a:lnSpc>
                <a:spcPct val="90000"/>
              </a:lnSpc>
            </a:pPr>
            <a:r>
              <a:rPr lang="en-US" dirty="0" smtClean="0"/>
              <a:t>Pipelining</a:t>
            </a:r>
          </a:p>
          <a:p>
            <a:pPr>
              <a:lnSpc>
                <a:spcPct val="90000"/>
              </a:lnSpc>
            </a:pPr>
            <a:r>
              <a:rPr lang="en-US" dirty="0" smtClean="0"/>
              <a:t>A good fit for a lot of applications</a:t>
            </a:r>
          </a:p>
          <a:p>
            <a:pPr lvl="1">
              <a:lnSpc>
                <a:spcPct val="90000"/>
              </a:lnSpc>
            </a:pPr>
            <a:r>
              <a:rPr lang="en-US" dirty="0" smtClean="0"/>
              <a:t>Log processing</a:t>
            </a:r>
          </a:p>
          <a:p>
            <a:pPr lvl="1">
              <a:lnSpc>
                <a:spcPct val="90000"/>
              </a:lnSpc>
            </a:pPr>
            <a:r>
              <a:rPr lang="en-US" dirty="0" smtClean="0"/>
              <a:t>Web index building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 Data Flow </a:t>
            </a:r>
            <a:endParaRPr lang="en-US" dirty="0"/>
          </a:p>
        </p:txBody>
      </p:sp>
      <p:pic>
        <p:nvPicPr>
          <p:cNvPr id="4" name="Content Placeholder 3" descr="3529146657_5b5d025a5f_o.png"/>
          <p:cNvPicPr>
            <a:picLocks noGrp="1" noChangeAspect="1"/>
          </p:cNvPicPr>
          <p:nvPr>
            <p:ph idx="1"/>
          </p:nvPr>
        </p:nvPicPr>
        <p:blipFill>
          <a:blip r:embed="rId2"/>
          <a:srcRect/>
          <a:stretch>
            <a:fillRect/>
          </a:stretch>
        </p:blipFill>
        <p:spPr bwMode="auto">
          <a:xfrm>
            <a:off x="1073827" y="1600200"/>
            <a:ext cx="699634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 Features</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smtClean="0"/>
              <a:t>Fine grained Map and Reduce tasks</a:t>
            </a:r>
          </a:p>
          <a:p>
            <a:pPr lvl="1">
              <a:lnSpc>
                <a:spcPct val="90000"/>
              </a:lnSpc>
            </a:pPr>
            <a:r>
              <a:rPr lang="en-US" dirty="0" smtClean="0"/>
              <a:t>Improved load balancing</a:t>
            </a:r>
          </a:p>
          <a:p>
            <a:pPr lvl="1">
              <a:lnSpc>
                <a:spcPct val="90000"/>
              </a:lnSpc>
            </a:pPr>
            <a:r>
              <a:rPr lang="en-US" dirty="0" smtClean="0"/>
              <a:t>Faster recovery from failed tasks</a:t>
            </a:r>
          </a:p>
          <a:p>
            <a:pPr>
              <a:lnSpc>
                <a:spcPct val="90000"/>
              </a:lnSpc>
            </a:pPr>
            <a:r>
              <a:rPr lang="en-US" dirty="0" smtClean="0"/>
              <a:t>Automatic re-execution on failure</a:t>
            </a:r>
          </a:p>
          <a:p>
            <a:pPr lvl="1">
              <a:lnSpc>
                <a:spcPct val="90000"/>
              </a:lnSpc>
            </a:pPr>
            <a:r>
              <a:rPr lang="en-US" dirty="0" smtClean="0"/>
              <a:t>In a large cluster, some nodes are always slow or flaky</a:t>
            </a:r>
          </a:p>
          <a:p>
            <a:pPr lvl="1">
              <a:lnSpc>
                <a:spcPct val="90000"/>
              </a:lnSpc>
            </a:pPr>
            <a:r>
              <a:rPr lang="en-US" dirty="0" smtClean="0"/>
              <a:t>Framework re-executes failed tasks</a:t>
            </a:r>
          </a:p>
          <a:p>
            <a:pPr>
              <a:lnSpc>
                <a:spcPct val="90000"/>
              </a:lnSpc>
            </a:pPr>
            <a:r>
              <a:rPr lang="en-US" dirty="0" smtClean="0"/>
              <a:t>Locality optimizations</a:t>
            </a:r>
          </a:p>
          <a:p>
            <a:pPr lvl="1">
              <a:lnSpc>
                <a:spcPct val="90000"/>
              </a:lnSpc>
            </a:pPr>
            <a:r>
              <a:rPr lang="en-US" dirty="0" smtClean="0"/>
              <a:t>With large data, bandwidth to data is a problem</a:t>
            </a:r>
          </a:p>
          <a:p>
            <a:pPr lvl="1">
              <a:lnSpc>
                <a:spcPct val="90000"/>
              </a:lnSpc>
            </a:pPr>
            <a:r>
              <a:rPr lang="en-US" dirty="0" smtClean="0"/>
              <a:t>Map-Reduce + HDFS is a very effective solution</a:t>
            </a:r>
          </a:p>
          <a:p>
            <a:pPr lvl="1">
              <a:lnSpc>
                <a:spcPct val="90000"/>
              </a:lnSpc>
            </a:pPr>
            <a:r>
              <a:rPr lang="en-US" dirty="0" smtClean="0"/>
              <a:t>Map-Reduce queries HDFS for locations of input data</a:t>
            </a:r>
          </a:p>
          <a:p>
            <a:pPr lvl="1">
              <a:lnSpc>
                <a:spcPct val="90000"/>
              </a:lnSpc>
            </a:pPr>
            <a:r>
              <a:rPr lang="en-US" dirty="0" smtClean="0"/>
              <a:t>Map tasks are scheduled close to the inputs when possible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 simple Program Manually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Count the number of times each word occurs in a set of documents. In this example , we have a set of documents having only one document with only one sentence:</a:t>
            </a:r>
          </a:p>
          <a:p>
            <a:pPr>
              <a:buNone/>
            </a:pPr>
            <a:r>
              <a:rPr lang="en-US" dirty="0" smtClean="0"/>
              <a:t>  Do as  I say, not as I do.</a:t>
            </a:r>
          </a:p>
          <a:p>
            <a:pPr>
              <a:buNone/>
            </a:pPr>
            <a:r>
              <a:rPr lang="en-US" dirty="0" smtClean="0"/>
              <a:t>  as   2</a:t>
            </a:r>
          </a:p>
          <a:p>
            <a:pPr>
              <a:buNone/>
            </a:pPr>
            <a:r>
              <a:rPr lang="en-US" dirty="0" smtClean="0"/>
              <a:t>Do  2</a:t>
            </a:r>
          </a:p>
          <a:p>
            <a:pPr>
              <a:buNone/>
            </a:pPr>
            <a:r>
              <a:rPr lang="en-US" dirty="0" smtClean="0"/>
              <a:t> I     2</a:t>
            </a:r>
          </a:p>
          <a:p>
            <a:pPr>
              <a:buNone/>
            </a:pPr>
            <a:r>
              <a:rPr lang="en-US" dirty="0" smtClean="0"/>
              <a:t>Not  1</a:t>
            </a:r>
          </a:p>
          <a:p>
            <a:pPr>
              <a:buNone/>
            </a:pPr>
            <a:r>
              <a:rPr lang="en-US" dirty="0" smtClean="0"/>
              <a:t>Say   1</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define </a:t>
            </a:r>
            <a:r>
              <a:rPr lang="en-US" dirty="0" err="1" smtClean="0"/>
              <a:t>wordCount</a:t>
            </a:r>
            <a:r>
              <a:rPr lang="en-US" dirty="0" smtClean="0"/>
              <a:t> as </a:t>
            </a:r>
            <a:r>
              <a:rPr lang="en-US" dirty="0" err="1" smtClean="0"/>
              <a:t>Multiset</a:t>
            </a:r>
            <a:r>
              <a:rPr lang="en-US" dirty="0" smtClean="0"/>
              <a:t>;</a:t>
            </a:r>
          </a:p>
          <a:p>
            <a:pPr>
              <a:buNone/>
            </a:pPr>
            <a:r>
              <a:rPr lang="en-US" dirty="0" smtClean="0"/>
              <a:t> for each document in </a:t>
            </a:r>
            <a:r>
              <a:rPr lang="en-US" dirty="0" err="1" smtClean="0"/>
              <a:t>documentSet</a:t>
            </a:r>
            <a:r>
              <a:rPr lang="en-US" dirty="0" smtClean="0"/>
              <a:t> {</a:t>
            </a:r>
          </a:p>
          <a:p>
            <a:pPr>
              <a:buNone/>
            </a:pPr>
            <a:r>
              <a:rPr lang="en-US" dirty="0" smtClean="0"/>
              <a:t>   T = tokenize(document);</a:t>
            </a:r>
          </a:p>
          <a:p>
            <a:pPr>
              <a:buNone/>
            </a:pPr>
            <a:r>
              <a:rPr lang="en-US" dirty="0" smtClean="0"/>
              <a:t>   for each token in T {</a:t>
            </a:r>
          </a:p>
          <a:p>
            <a:pPr>
              <a:buNone/>
            </a:pPr>
            <a:r>
              <a:rPr lang="en-US" dirty="0" smtClean="0"/>
              <a:t>      </a:t>
            </a:r>
            <a:r>
              <a:rPr lang="en-US" dirty="0" err="1" smtClean="0"/>
              <a:t>wordCount</a:t>
            </a:r>
            <a:r>
              <a:rPr lang="en-US" dirty="0" smtClean="0"/>
              <a:t> [token]++;</a:t>
            </a:r>
          </a:p>
          <a:p>
            <a:pPr>
              <a:buNone/>
            </a:pPr>
            <a:r>
              <a:rPr lang="en-US" dirty="0" smtClean="0"/>
              <a:t>                                   }</a:t>
            </a:r>
          </a:p>
          <a:p>
            <a:pPr>
              <a:buNone/>
            </a:pPr>
            <a:r>
              <a:rPr lang="en-US" dirty="0" smtClean="0"/>
              <a:t>                                                          }</a:t>
            </a:r>
          </a:p>
          <a:p>
            <a:pPr>
              <a:buNone/>
            </a:pPr>
            <a:r>
              <a:rPr lang="en-US" dirty="0" smtClean="0"/>
              <a:t>Display(</a:t>
            </a:r>
            <a:r>
              <a:rPr lang="en-US" dirty="0" err="1" smtClean="0"/>
              <a:t>wordCount</a:t>
            </a:r>
            <a:r>
              <a:rPr lang="en-US" dirty="0" smtClean="0"/>
              <a:t>);</a:t>
            </a:r>
          </a:p>
          <a:p>
            <a:pPr>
              <a:buNone/>
            </a:pPr>
            <a:r>
              <a:rPr lang="en-US" dirty="0" smtClean="0"/>
              <a:t>For each document, the words are extracted one by one using a tokenization </a:t>
            </a:r>
            <a:r>
              <a:rPr lang="en-US" dirty="0" err="1" smtClean="0"/>
              <a:t>process.A</a:t>
            </a:r>
            <a:r>
              <a:rPr lang="en-US" dirty="0" smtClean="0"/>
              <a:t> </a:t>
            </a:r>
            <a:r>
              <a:rPr lang="en-US" dirty="0" err="1" smtClean="0"/>
              <a:t>multiset</a:t>
            </a:r>
            <a:r>
              <a:rPr lang="en-US" dirty="0" smtClean="0"/>
              <a:t> is a set where each element also has a </a:t>
            </a:r>
            <a:r>
              <a:rPr lang="en-US" dirty="0" err="1" smtClean="0"/>
              <a:t>count.This</a:t>
            </a:r>
            <a:r>
              <a:rPr lang="en-US" dirty="0" smtClean="0"/>
              <a:t> program works fine until the set of documents you want to process becomes </a:t>
            </a:r>
            <a:r>
              <a:rPr lang="en-US" dirty="0" err="1" smtClean="0"/>
              <a:t>large.e.g</a:t>
            </a:r>
            <a:r>
              <a:rPr lang="en-US" dirty="0" smtClean="0"/>
              <a:t>., you want to build a spam filter to know the words frequently used in the millions of spam emails you have </a:t>
            </a:r>
            <a:r>
              <a:rPr lang="en-US" dirty="0" err="1" smtClean="0"/>
              <a:t>received.Looping</a:t>
            </a:r>
            <a:r>
              <a:rPr lang="en-US" dirty="0" smtClean="0"/>
              <a:t> through all the documents using a single computer will be extremely time consuming.</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the program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Another flaw with this program is that </a:t>
            </a:r>
            <a:r>
              <a:rPr lang="en-US" dirty="0" err="1" smtClean="0"/>
              <a:t>wordCount</a:t>
            </a:r>
            <a:r>
              <a:rPr lang="en-US" dirty="0" smtClean="0"/>
              <a:t> are stored in </a:t>
            </a:r>
            <a:r>
              <a:rPr lang="en-US" dirty="0" err="1" smtClean="0"/>
              <a:t>memory.When</a:t>
            </a:r>
            <a:r>
              <a:rPr lang="en-US" dirty="0" smtClean="0"/>
              <a:t> processing large document sets, the number of unique words can exceed the RAM storage of </a:t>
            </a:r>
            <a:r>
              <a:rPr lang="en-US" dirty="0" err="1" smtClean="0"/>
              <a:t>machine.Looking</a:t>
            </a:r>
            <a:r>
              <a:rPr lang="en-US" dirty="0" smtClean="0"/>
              <a:t> into growing complexities of </a:t>
            </a:r>
            <a:r>
              <a:rPr lang="en-US" dirty="0" err="1" smtClean="0"/>
              <a:t>wordCount</a:t>
            </a:r>
            <a:r>
              <a:rPr lang="en-US" dirty="0" smtClean="0"/>
              <a:t> program , we need to add functionalities:</a:t>
            </a:r>
          </a:p>
          <a:p>
            <a:pPr>
              <a:buNone/>
            </a:pPr>
            <a:r>
              <a:rPr lang="en-US" dirty="0" smtClean="0"/>
              <a:t> - Store files over many processing machines</a:t>
            </a:r>
          </a:p>
          <a:p>
            <a:pPr>
              <a:buNone/>
            </a:pPr>
            <a:r>
              <a:rPr lang="en-US" dirty="0" smtClean="0"/>
              <a:t> - write a disk-based hash table permitting processing without being limited by RAM capacity</a:t>
            </a:r>
          </a:p>
          <a:p>
            <a:pPr>
              <a:buNone/>
            </a:pPr>
            <a:r>
              <a:rPr lang="en-US" dirty="0" smtClean="0"/>
              <a:t> - Partition the intermediate data </a:t>
            </a:r>
          </a:p>
          <a:p>
            <a:pPr>
              <a:buNone/>
            </a:pPr>
            <a:r>
              <a:rPr lang="en-US" dirty="0" smtClean="0"/>
              <a:t> - Shuffle the partitions to the appropriate machines in phase 2</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the same program in Map Reduce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MapReduce</a:t>
            </a:r>
            <a:r>
              <a:rPr lang="en-US" dirty="0" smtClean="0"/>
              <a:t> programs are executed in two phases: mapping and </a:t>
            </a:r>
            <a:r>
              <a:rPr lang="en-US" dirty="0" err="1" smtClean="0"/>
              <a:t>Reducing.Each</a:t>
            </a:r>
            <a:r>
              <a:rPr lang="en-US" dirty="0" smtClean="0"/>
              <a:t> phase is defined by a data processing function and these functions are called </a:t>
            </a:r>
            <a:r>
              <a:rPr lang="en-US" dirty="0" err="1" smtClean="0"/>
              <a:t>mapper</a:t>
            </a:r>
            <a:r>
              <a:rPr lang="en-US" dirty="0" smtClean="0"/>
              <a:t> and reducer.</a:t>
            </a:r>
          </a:p>
          <a:p>
            <a:r>
              <a:rPr lang="en-US" dirty="0" err="1" smtClean="0"/>
              <a:t>Mapper-MapReduce</a:t>
            </a:r>
            <a:r>
              <a:rPr lang="en-US" dirty="0" smtClean="0"/>
              <a:t> takes input </a:t>
            </a:r>
            <a:r>
              <a:rPr lang="en-US" dirty="0" err="1" smtClean="0"/>
              <a:t>dataand</a:t>
            </a:r>
            <a:r>
              <a:rPr lang="en-US" dirty="0" smtClean="0"/>
              <a:t> feeds each data element to the </a:t>
            </a:r>
            <a:r>
              <a:rPr lang="en-US" dirty="0" err="1" smtClean="0"/>
              <a:t>mapper</a:t>
            </a:r>
            <a:r>
              <a:rPr lang="en-US" dirty="0" smtClean="0"/>
              <a:t>.</a:t>
            </a:r>
          </a:p>
          <a:p>
            <a:r>
              <a:rPr lang="en-US" dirty="0" smtClean="0"/>
              <a:t>Reducer-processes all the outputs from the </a:t>
            </a:r>
            <a:r>
              <a:rPr lang="en-US" dirty="0" err="1" smtClean="0"/>
              <a:t>mapper</a:t>
            </a:r>
            <a:r>
              <a:rPr lang="en-US" dirty="0" smtClean="0"/>
              <a:t> and arrives at a final result.</a:t>
            </a:r>
          </a:p>
          <a:p>
            <a:r>
              <a:rPr lang="en-US" dirty="0" err="1" smtClean="0"/>
              <a:t>Mapper</a:t>
            </a:r>
            <a:r>
              <a:rPr lang="en-US" dirty="0" smtClean="0"/>
              <a:t> is meant to filter and transform the input into something that the reducer can aggregate over.</a:t>
            </a:r>
          </a:p>
          <a:p>
            <a:r>
              <a:rPr lang="en-US" dirty="0" smtClean="0"/>
              <a:t>Partitioning and shuffling are common design patterns that go along with mapping and reducing.</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List-Key Value Pairs</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914400" y="274638"/>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Content Placeholder 3"/>
          <p:cNvGraphicFramePr>
            <a:graphicFrameLocks/>
          </p:cNvGraphicFramePr>
          <p:nvPr/>
        </p:nvGraphicFramePr>
        <p:xfrm>
          <a:off x="914400" y="1447800"/>
          <a:ext cx="7772400" cy="138176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endParaRPr lang="en-US" dirty="0" smtClean="0"/>
                    </a:p>
                    <a:p>
                      <a:endParaRPr lang="en-US" dirty="0" smtClean="0"/>
                    </a:p>
                  </a:txBody>
                  <a:tcPr/>
                </a:tc>
                <a:tc>
                  <a:txBody>
                    <a:bodyPr/>
                    <a:lstStyle/>
                    <a:p>
                      <a:r>
                        <a:rPr lang="en-US" dirty="0" smtClean="0"/>
                        <a:t>Input</a:t>
                      </a:r>
                      <a:endParaRPr lang="en-US" dirty="0"/>
                    </a:p>
                  </a:txBody>
                  <a:tcPr/>
                </a:tc>
                <a:tc>
                  <a:txBody>
                    <a:bodyPr/>
                    <a:lstStyle/>
                    <a:p>
                      <a:r>
                        <a:rPr lang="en-US" dirty="0" smtClean="0"/>
                        <a:t>Output</a:t>
                      </a:r>
                      <a:endParaRPr lang="en-US" dirty="0"/>
                    </a:p>
                  </a:txBody>
                  <a:tcPr/>
                </a:tc>
              </a:tr>
              <a:tr h="370840">
                <a:tc>
                  <a:txBody>
                    <a:bodyPr/>
                    <a:lstStyle/>
                    <a:p>
                      <a:r>
                        <a:rPr lang="en-US" dirty="0" smtClean="0"/>
                        <a:t>Map</a:t>
                      </a:r>
                      <a:endParaRPr lang="en-US" dirty="0"/>
                    </a:p>
                  </a:txBody>
                  <a:tcPr/>
                </a:tc>
                <a:tc>
                  <a:txBody>
                    <a:bodyPr/>
                    <a:lstStyle/>
                    <a:p>
                      <a:r>
                        <a:rPr lang="en-US" dirty="0" smtClean="0"/>
                        <a:t>&lt;k1,v1&gt;</a:t>
                      </a:r>
                      <a:endParaRPr lang="en-US" dirty="0"/>
                    </a:p>
                  </a:txBody>
                  <a:tcPr/>
                </a:tc>
                <a:tc>
                  <a:txBody>
                    <a:bodyPr/>
                    <a:lstStyle/>
                    <a:p>
                      <a:r>
                        <a:rPr lang="en-US" dirty="0" smtClean="0"/>
                        <a:t>list(&lt;k2,v2&gt;)</a:t>
                      </a:r>
                      <a:endParaRPr lang="en-US" dirty="0"/>
                    </a:p>
                  </a:txBody>
                  <a:tcPr/>
                </a:tc>
              </a:tr>
              <a:tr h="370840">
                <a:tc>
                  <a:txBody>
                    <a:bodyPr/>
                    <a:lstStyle/>
                    <a:p>
                      <a:r>
                        <a:rPr lang="en-US" dirty="0" smtClean="0"/>
                        <a:t>reduce</a:t>
                      </a:r>
                      <a:endParaRPr lang="en-US" dirty="0"/>
                    </a:p>
                  </a:txBody>
                  <a:tcPr/>
                </a:tc>
                <a:tc>
                  <a:txBody>
                    <a:bodyPr/>
                    <a:lstStyle/>
                    <a:p>
                      <a:r>
                        <a:rPr lang="en-US" dirty="0" smtClean="0"/>
                        <a:t>&lt;k2,list(v2)&gt;</a:t>
                      </a:r>
                      <a:endParaRPr lang="en-US" dirty="0"/>
                    </a:p>
                  </a:txBody>
                  <a:tcPr/>
                </a:tc>
                <a:tc>
                  <a:txBody>
                    <a:bodyPr/>
                    <a:lstStyle/>
                    <a:p>
                      <a:r>
                        <a:rPr lang="en-US" dirty="0" smtClean="0"/>
                        <a:t>List(&lt;k3,v3&gt;)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Map Reduce framework you write </a:t>
            </a:r>
            <a:r>
              <a:rPr lang="en-US" dirty="0" err="1" smtClean="0"/>
              <a:t>applicationsby</a:t>
            </a:r>
            <a:r>
              <a:rPr lang="en-US" dirty="0" smtClean="0"/>
              <a:t> specifying the </a:t>
            </a:r>
            <a:r>
              <a:rPr lang="en-US" dirty="0" err="1" smtClean="0"/>
              <a:t>mapper</a:t>
            </a:r>
            <a:r>
              <a:rPr lang="en-US" dirty="0" smtClean="0"/>
              <a:t> and reducer.</a:t>
            </a:r>
          </a:p>
          <a:p>
            <a:pPr marL="514350" indent="-514350">
              <a:buAutoNum type="arabicPeriod"/>
            </a:pPr>
            <a:r>
              <a:rPr lang="en-US" dirty="0" smtClean="0"/>
              <a:t>The input to your applications must be structured as a list of (key/value) pairs, list(&lt;k1,v1&gt;).The input format for processing multiple files is usually list(&lt;String </a:t>
            </a:r>
            <a:r>
              <a:rPr lang="en-US" dirty="0" err="1" smtClean="0"/>
              <a:t>filename,String</a:t>
            </a:r>
            <a:r>
              <a:rPr lang="en-US" dirty="0" smtClean="0"/>
              <a:t> </a:t>
            </a:r>
            <a:r>
              <a:rPr lang="en-US" dirty="0" err="1" smtClean="0"/>
              <a:t>file_content</a:t>
            </a:r>
            <a:r>
              <a:rPr lang="en-US" dirty="0" smtClean="0"/>
              <a:t>&gt;).The input format for processing one large file, such as a log file is , list(&lt;integer </a:t>
            </a:r>
            <a:r>
              <a:rPr lang="en-US" dirty="0" err="1" smtClean="0"/>
              <a:t>line_number,String</a:t>
            </a:r>
            <a:r>
              <a:rPr lang="en-US" dirty="0" smtClean="0"/>
              <a:t> </a:t>
            </a:r>
            <a:r>
              <a:rPr lang="en-US" dirty="0" err="1" smtClean="0"/>
              <a:t>log_event</a:t>
            </a:r>
            <a:r>
              <a:rPr lang="en-US" dirty="0" smtClean="0"/>
              <a:t>&gt;).</a:t>
            </a:r>
          </a:p>
          <a:p>
            <a:pPr marL="514350" indent="-514350">
              <a:buAutoNum type="arabicPeriod"/>
            </a:pPr>
            <a:r>
              <a:rPr lang="en-US" dirty="0" smtClean="0"/>
              <a:t>The list of (key/value) pairs is broken up and each individual (key/value) pair &lt;k1,v1&gt;, is processed by calling the map function of the </a:t>
            </a:r>
            <a:r>
              <a:rPr lang="en-US" dirty="0" err="1" smtClean="0"/>
              <a:t>mapper</a:t>
            </a:r>
            <a:r>
              <a:rPr lang="en-US" dirty="0" smtClean="0"/>
              <a:t>.</a:t>
            </a:r>
          </a:p>
          <a:p>
            <a:pPr marL="514350" indent="-514350">
              <a:buAutoNum type="arabicPeriod"/>
            </a:pPr>
            <a:r>
              <a:rPr lang="en-US" dirty="0" smtClean="0"/>
              <a:t>The output of all </a:t>
            </a:r>
            <a:r>
              <a:rPr lang="en-US" dirty="0" err="1" smtClean="0"/>
              <a:t>mappers</a:t>
            </a:r>
            <a:r>
              <a:rPr lang="en-US" dirty="0" smtClean="0"/>
              <a:t> are aggregated into one giant list of &lt;k2,v2&gt; </a:t>
            </a:r>
            <a:r>
              <a:rPr lang="en-US" dirty="0" err="1" smtClean="0"/>
              <a:t>pairs.All</a:t>
            </a:r>
            <a:r>
              <a:rPr lang="en-US" dirty="0" smtClean="0"/>
              <a:t> pairs sharing the same k2 are grouped together into a new (key/value) pair , &lt;k2,list(v2)&gt;.The framework asks reducer to process each one of these aggregated pairs individually.</a:t>
            </a:r>
          </a:p>
          <a:p>
            <a:pPr marL="514350" indent="-514350">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Example</a:t>
            </a:r>
            <a:endParaRPr lang="en-US" dirty="0"/>
          </a:p>
        </p:txBody>
      </p:sp>
      <p:sp>
        <p:nvSpPr>
          <p:cNvPr id="3" name="Content Placeholder 2"/>
          <p:cNvSpPr>
            <a:spLocks noGrp="1"/>
          </p:cNvSpPr>
          <p:nvPr>
            <p:ph idx="1"/>
          </p:nvPr>
        </p:nvSpPr>
        <p:spPr/>
        <p:txBody>
          <a:bodyPr/>
          <a:lstStyle/>
          <a:p>
            <a:pPr>
              <a:lnSpc>
                <a:spcPct val="90000"/>
              </a:lnSpc>
            </a:pPr>
            <a:r>
              <a:rPr lang="en-US" dirty="0" err="1" smtClean="0"/>
              <a:t>Mapper</a:t>
            </a:r>
            <a:endParaRPr lang="en-US" dirty="0" smtClean="0"/>
          </a:p>
          <a:p>
            <a:pPr lvl="1">
              <a:lnSpc>
                <a:spcPct val="90000"/>
              </a:lnSpc>
            </a:pPr>
            <a:r>
              <a:rPr lang="en-US" dirty="0" smtClean="0"/>
              <a:t>Input: value: lines of text of input</a:t>
            </a:r>
          </a:p>
          <a:p>
            <a:pPr lvl="1">
              <a:lnSpc>
                <a:spcPct val="90000"/>
              </a:lnSpc>
            </a:pPr>
            <a:r>
              <a:rPr lang="en-US" dirty="0" smtClean="0"/>
              <a:t>Output: key: word, value: 1</a:t>
            </a:r>
          </a:p>
          <a:p>
            <a:pPr>
              <a:lnSpc>
                <a:spcPct val="90000"/>
              </a:lnSpc>
            </a:pPr>
            <a:r>
              <a:rPr lang="en-US" dirty="0" smtClean="0"/>
              <a:t>Reducer</a:t>
            </a:r>
          </a:p>
          <a:p>
            <a:pPr lvl="1">
              <a:lnSpc>
                <a:spcPct val="90000"/>
              </a:lnSpc>
            </a:pPr>
            <a:r>
              <a:rPr lang="en-US" dirty="0" smtClean="0"/>
              <a:t>Input: key: word, value: set of counts</a:t>
            </a:r>
          </a:p>
          <a:p>
            <a:pPr lvl="1">
              <a:lnSpc>
                <a:spcPct val="90000"/>
              </a:lnSpc>
            </a:pPr>
            <a:r>
              <a:rPr lang="en-US" dirty="0" smtClean="0"/>
              <a:t>Output: key: word, value: sum</a:t>
            </a:r>
          </a:p>
          <a:p>
            <a:pPr>
              <a:lnSpc>
                <a:spcPct val="90000"/>
              </a:lnSpc>
            </a:pPr>
            <a:r>
              <a:rPr lang="en-US" dirty="0" smtClean="0"/>
              <a:t>Launching program</a:t>
            </a:r>
          </a:p>
          <a:p>
            <a:pPr lvl="1">
              <a:lnSpc>
                <a:spcPct val="90000"/>
              </a:lnSpc>
            </a:pPr>
            <a:r>
              <a:rPr lang="en-US" dirty="0" smtClean="0"/>
              <a:t>Defines this job</a:t>
            </a:r>
          </a:p>
          <a:p>
            <a:pPr lvl="1">
              <a:lnSpc>
                <a:spcPct val="90000"/>
              </a:lnSpc>
            </a:pPr>
            <a:r>
              <a:rPr lang="en-US" dirty="0" smtClean="0"/>
              <a:t>Submits job to cluster</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Data Flow</a:t>
            </a:r>
            <a:endParaRPr lang="en-US" dirty="0"/>
          </a:p>
        </p:txBody>
      </p:sp>
      <p:pic>
        <p:nvPicPr>
          <p:cNvPr id="4" name="Content Placeholder 3" descr="MapReduceWordCountOverview1.png"/>
          <p:cNvPicPr>
            <a:picLocks noGrp="1" noChangeAspect="1"/>
          </p:cNvPicPr>
          <p:nvPr>
            <p:ph idx="1"/>
          </p:nvPr>
        </p:nvPicPr>
        <p:blipFill>
          <a:blip r:embed="rId2"/>
          <a:srcRect/>
          <a:stretch>
            <a:fillRect/>
          </a:stretch>
        </p:blipFill>
        <p:spPr bwMode="auto">
          <a:xfrm>
            <a:off x="457200" y="1952738"/>
            <a:ext cx="8229600" cy="38208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a:t>
            </a:r>
            <a:r>
              <a:rPr lang="en-US" dirty="0" err="1" smtClean="0"/>
              <a:t>Mapper</a:t>
            </a:r>
            <a:endParaRPr lang="en-US" dirty="0"/>
          </a:p>
        </p:txBody>
      </p:sp>
      <p:sp>
        <p:nvSpPr>
          <p:cNvPr id="3" name="Content Placeholder 2"/>
          <p:cNvSpPr>
            <a:spLocks noGrp="1"/>
          </p:cNvSpPr>
          <p:nvPr>
            <p:ph idx="1"/>
          </p:nvPr>
        </p:nvSpPr>
        <p:spPr/>
        <p:txBody>
          <a:bodyPr>
            <a:normAutofit fontScale="62500" lnSpcReduction="20000"/>
          </a:bodyPr>
          <a:lstStyle/>
          <a:p>
            <a:pPr>
              <a:lnSpc>
                <a:spcPct val="90000"/>
              </a:lnSpc>
              <a:defRPr/>
            </a:pPr>
            <a:r>
              <a:rPr lang="en-US" i="1" kern="0" dirty="0"/>
              <a:t>public static class Map extends </a:t>
            </a:r>
            <a:r>
              <a:rPr lang="en-US" i="1" kern="0" dirty="0" err="1"/>
              <a:t>MapReduceBase</a:t>
            </a:r>
            <a:r>
              <a:rPr lang="en-US" i="1" kern="0" dirty="0"/>
              <a:t> implements </a:t>
            </a:r>
            <a:r>
              <a:rPr lang="en-US" i="1" kern="0" dirty="0" err="1"/>
              <a:t>Mapper</a:t>
            </a:r>
            <a:r>
              <a:rPr lang="en-US" i="1" kern="0" dirty="0"/>
              <a:t>&lt;</a:t>
            </a:r>
            <a:r>
              <a:rPr lang="en-US" i="1" kern="0" dirty="0" err="1"/>
              <a:t>LongWritable,Text,Text,IntWritable</a:t>
            </a:r>
            <a:r>
              <a:rPr lang="en-US" i="1" kern="0" dirty="0"/>
              <a:t>&gt; {</a:t>
            </a:r>
          </a:p>
          <a:p>
            <a:pPr>
              <a:lnSpc>
                <a:spcPct val="90000"/>
              </a:lnSpc>
              <a:defRPr/>
            </a:pPr>
            <a:r>
              <a:rPr lang="en-US" i="1" kern="0" dirty="0"/>
              <a:t>   private static final </a:t>
            </a:r>
            <a:r>
              <a:rPr lang="en-US" i="1" kern="0" dirty="0" err="1"/>
              <a:t>IntWritable</a:t>
            </a:r>
            <a:r>
              <a:rPr lang="en-US" i="1" kern="0" dirty="0"/>
              <a:t> one = new </a:t>
            </a:r>
            <a:r>
              <a:rPr lang="en-US" i="1" kern="0" dirty="0" err="1"/>
              <a:t>IntWritable</a:t>
            </a:r>
            <a:r>
              <a:rPr lang="en-US" i="1" kern="0" dirty="0"/>
              <a:t>(1);</a:t>
            </a:r>
          </a:p>
          <a:p>
            <a:pPr>
              <a:lnSpc>
                <a:spcPct val="90000"/>
              </a:lnSpc>
              <a:defRPr/>
            </a:pPr>
            <a:r>
              <a:rPr lang="en-US" i="1" kern="0" dirty="0"/>
              <a:t>   private Text word  = new Text();</a:t>
            </a:r>
          </a:p>
          <a:p>
            <a:pPr>
              <a:lnSpc>
                <a:spcPct val="90000"/>
              </a:lnSpc>
              <a:defRPr/>
            </a:pPr>
            <a:endParaRPr lang="en-US" i="1" kern="0" dirty="0"/>
          </a:p>
          <a:p>
            <a:pPr>
              <a:lnSpc>
                <a:spcPct val="90000"/>
              </a:lnSpc>
              <a:defRPr/>
            </a:pPr>
            <a:r>
              <a:rPr lang="en-US" i="1" kern="0" dirty="0"/>
              <a:t>   public static void map(</a:t>
            </a:r>
            <a:r>
              <a:rPr lang="en-US" i="1" kern="0" dirty="0" err="1"/>
              <a:t>LongWritable</a:t>
            </a:r>
            <a:r>
              <a:rPr lang="en-US" i="1" kern="0" dirty="0"/>
              <a:t> key, Text value, </a:t>
            </a:r>
            <a:r>
              <a:rPr lang="en-US" i="1" kern="0" dirty="0" err="1"/>
              <a:t>OutputCollector</a:t>
            </a:r>
            <a:r>
              <a:rPr lang="en-US" i="1" kern="0" dirty="0"/>
              <a:t>&lt;</a:t>
            </a:r>
            <a:r>
              <a:rPr lang="en-US" i="1" kern="0" dirty="0" err="1"/>
              <a:t>Text,IntWritable</a:t>
            </a:r>
            <a:r>
              <a:rPr lang="en-US" i="1" kern="0" dirty="0"/>
              <a:t>&gt; output, Reporter </a:t>
            </a:r>
            <a:r>
              <a:rPr lang="en-US" i="1" kern="0" dirty="0" err="1"/>
              <a:t>reporter</a:t>
            </a:r>
            <a:r>
              <a:rPr lang="en-US" i="1" kern="0" dirty="0"/>
              <a:t>) throws </a:t>
            </a:r>
            <a:r>
              <a:rPr lang="en-US" i="1" kern="0" dirty="0" err="1"/>
              <a:t>IOException</a:t>
            </a:r>
            <a:r>
              <a:rPr lang="en-US" i="1" kern="0" dirty="0"/>
              <a:t> {</a:t>
            </a:r>
          </a:p>
          <a:p>
            <a:pPr>
              <a:lnSpc>
                <a:spcPct val="90000"/>
              </a:lnSpc>
              <a:defRPr/>
            </a:pPr>
            <a:r>
              <a:rPr lang="en-US" i="1" kern="0" dirty="0"/>
              <a:t>      String line = </a:t>
            </a:r>
            <a:r>
              <a:rPr lang="en-US" i="1" kern="0" dirty="0" err="1"/>
              <a:t>value.toString</a:t>
            </a:r>
            <a:r>
              <a:rPr lang="en-US" i="1" kern="0" dirty="0"/>
              <a:t>();</a:t>
            </a:r>
          </a:p>
          <a:p>
            <a:pPr>
              <a:lnSpc>
                <a:spcPct val="90000"/>
              </a:lnSpc>
              <a:defRPr/>
            </a:pPr>
            <a:r>
              <a:rPr lang="en-US" i="1" kern="0" dirty="0"/>
              <a:t>      </a:t>
            </a:r>
            <a:r>
              <a:rPr lang="en-US" i="1" kern="0" dirty="0" err="1"/>
              <a:t>StringTokenizer</a:t>
            </a:r>
            <a:r>
              <a:rPr lang="en-US" i="1" kern="0" dirty="0"/>
              <a:t> = new </a:t>
            </a:r>
            <a:r>
              <a:rPr lang="en-US" i="1" kern="0" dirty="0" err="1"/>
              <a:t>StringTokenizer</a:t>
            </a:r>
            <a:r>
              <a:rPr lang="en-US" i="1" kern="0" dirty="0"/>
              <a:t>(line);</a:t>
            </a:r>
          </a:p>
          <a:p>
            <a:pPr>
              <a:lnSpc>
                <a:spcPct val="90000"/>
              </a:lnSpc>
              <a:defRPr/>
            </a:pPr>
            <a:r>
              <a:rPr lang="en-US" i="1" kern="0" dirty="0"/>
              <a:t>      while(</a:t>
            </a:r>
            <a:r>
              <a:rPr lang="en-US" i="1" kern="0" dirty="0" err="1"/>
              <a:t>tokenizer.hasNext</a:t>
            </a:r>
            <a:r>
              <a:rPr lang="en-US" i="1" kern="0" dirty="0"/>
              <a:t>()) {</a:t>
            </a:r>
          </a:p>
          <a:p>
            <a:pPr>
              <a:lnSpc>
                <a:spcPct val="90000"/>
              </a:lnSpc>
              <a:defRPr/>
            </a:pPr>
            <a:r>
              <a:rPr lang="en-US" i="1" kern="0" dirty="0"/>
              <a:t>         </a:t>
            </a:r>
            <a:r>
              <a:rPr lang="en-US" i="1" kern="0" dirty="0" err="1"/>
              <a:t>word.set</a:t>
            </a:r>
            <a:r>
              <a:rPr lang="en-US" i="1" kern="0" dirty="0"/>
              <a:t>(</a:t>
            </a:r>
            <a:r>
              <a:rPr lang="en-US" i="1" kern="0" dirty="0" err="1"/>
              <a:t>tokenizer.nextToken</a:t>
            </a:r>
            <a:r>
              <a:rPr lang="en-US" i="1" kern="0" dirty="0"/>
              <a:t>());</a:t>
            </a:r>
          </a:p>
          <a:p>
            <a:pPr>
              <a:lnSpc>
                <a:spcPct val="90000"/>
              </a:lnSpc>
              <a:defRPr/>
            </a:pPr>
            <a:r>
              <a:rPr lang="en-US" i="1" kern="0" dirty="0"/>
              <a:t>         </a:t>
            </a:r>
            <a:r>
              <a:rPr lang="en-US" i="1" kern="0" dirty="0" err="1"/>
              <a:t>output.collect</a:t>
            </a:r>
            <a:r>
              <a:rPr lang="en-US" i="1" kern="0" dirty="0"/>
              <a:t>(</a:t>
            </a:r>
            <a:r>
              <a:rPr lang="en-US" i="1" kern="0" dirty="0" err="1"/>
              <a:t>word,one</a:t>
            </a:r>
            <a:r>
              <a:rPr lang="en-US" i="1" kern="0" dirty="0"/>
              <a:t>);</a:t>
            </a:r>
          </a:p>
          <a:p>
            <a:pPr>
              <a:lnSpc>
                <a:spcPct val="90000"/>
              </a:lnSpc>
              <a:defRPr/>
            </a:pPr>
            <a:r>
              <a:rPr lang="en-US" i="1" kern="0" dirty="0"/>
              <a:t>         }</a:t>
            </a:r>
          </a:p>
          <a:p>
            <a:pPr>
              <a:lnSpc>
                <a:spcPct val="90000"/>
              </a:lnSpc>
              <a:defRPr/>
            </a:pPr>
            <a:r>
              <a:rPr lang="en-US" i="1" kern="0" dirty="0"/>
              <a:t>      }</a:t>
            </a:r>
          </a:p>
          <a:p>
            <a:pPr>
              <a:lnSpc>
                <a:spcPct val="90000"/>
              </a:lnSpc>
              <a:defRPr/>
            </a:pPr>
            <a:r>
              <a:rPr lang="en-US" i="1" kern="0" dirty="0"/>
              <a:t>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Reducer</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defRPr/>
            </a:pPr>
            <a:r>
              <a:rPr lang="en-US" i="1" kern="0" dirty="0"/>
              <a:t>public static class Reduce extends </a:t>
            </a:r>
            <a:r>
              <a:rPr lang="en-US" i="1" kern="0" dirty="0" err="1"/>
              <a:t>MapReduceBase</a:t>
            </a:r>
            <a:r>
              <a:rPr lang="en-US" i="1" kern="0" dirty="0"/>
              <a:t> implements Reducer&lt;</a:t>
            </a:r>
            <a:r>
              <a:rPr lang="en-US" i="1" kern="0" dirty="0" err="1"/>
              <a:t>Text,IntWritable,Text,IntWritable</a:t>
            </a:r>
            <a:r>
              <a:rPr lang="en-US" i="1" kern="0" dirty="0"/>
              <a:t>&gt; {</a:t>
            </a:r>
          </a:p>
          <a:p>
            <a:pPr>
              <a:lnSpc>
                <a:spcPct val="90000"/>
              </a:lnSpc>
              <a:defRPr/>
            </a:pPr>
            <a:r>
              <a:rPr lang="en-US" i="1" kern="0" dirty="0"/>
              <a:t>public static void map(Text key, </a:t>
            </a:r>
            <a:r>
              <a:rPr lang="en-US" i="1" kern="0" dirty="0" err="1"/>
              <a:t>Iterator</a:t>
            </a:r>
            <a:r>
              <a:rPr lang="en-US" i="1" kern="0" dirty="0"/>
              <a:t>&lt;</a:t>
            </a:r>
            <a:r>
              <a:rPr lang="en-US" i="1" kern="0" dirty="0" err="1"/>
              <a:t>IntWritable</a:t>
            </a:r>
            <a:r>
              <a:rPr lang="en-US" i="1" kern="0" dirty="0"/>
              <a:t>&gt; values, </a:t>
            </a:r>
            <a:r>
              <a:rPr lang="en-US" i="1" kern="0" dirty="0" err="1"/>
              <a:t>OutputCollector</a:t>
            </a:r>
            <a:r>
              <a:rPr lang="en-US" i="1" kern="0" dirty="0"/>
              <a:t>&lt;</a:t>
            </a:r>
            <a:r>
              <a:rPr lang="en-US" i="1" kern="0" dirty="0" err="1"/>
              <a:t>Text,IntWritable</a:t>
            </a:r>
            <a:r>
              <a:rPr lang="en-US" i="1" kern="0" dirty="0"/>
              <a:t>&gt; output, Reporter </a:t>
            </a:r>
            <a:r>
              <a:rPr lang="en-US" i="1" kern="0" dirty="0" err="1"/>
              <a:t>reporter</a:t>
            </a:r>
            <a:r>
              <a:rPr lang="en-US" i="1" kern="0" dirty="0"/>
              <a:t>) throws </a:t>
            </a:r>
            <a:r>
              <a:rPr lang="en-US" i="1" kern="0" dirty="0" err="1"/>
              <a:t>IOException</a:t>
            </a:r>
            <a:r>
              <a:rPr lang="en-US" i="1" kern="0" dirty="0"/>
              <a:t> {</a:t>
            </a:r>
          </a:p>
          <a:p>
            <a:pPr>
              <a:lnSpc>
                <a:spcPct val="90000"/>
              </a:lnSpc>
              <a:defRPr/>
            </a:pPr>
            <a:r>
              <a:rPr lang="en-US" i="1" kern="0" dirty="0"/>
              <a:t>         </a:t>
            </a:r>
            <a:r>
              <a:rPr lang="en-US" i="1" kern="0" dirty="0" err="1"/>
              <a:t>int</a:t>
            </a:r>
            <a:r>
              <a:rPr lang="en-US" i="1" kern="0" dirty="0"/>
              <a:t> sum = 0;</a:t>
            </a:r>
          </a:p>
          <a:p>
            <a:pPr>
              <a:lnSpc>
                <a:spcPct val="90000"/>
              </a:lnSpc>
              <a:defRPr/>
            </a:pPr>
            <a:r>
              <a:rPr lang="en-US" i="1" kern="0" dirty="0"/>
              <a:t>         while(</a:t>
            </a:r>
            <a:r>
              <a:rPr lang="en-US" i="1" kern="0" dirty="0" err="1"/>
              <a:t>values.hasNext</a:t>
            </a:r>
            <a:r>
              <a:rPr lang="en-US" i="1" kern="0" dirty="0"/>
              <a:t>()) {</a:t>
            </a:r>
          </a:p>
          <a:p>
            <a:pPr>
              <a:lnSpc>
                <a:spcPct val="90000"/>
              </a:lnSpc>
              <a:defRPr/>
            </a:pPr>
            <a:r>
              <a:rPr lang="en-US" i="1" kern="0" dirty="0"/>
              <a:t>            sum += </a:t>
            </a:r>
            <a:r>
              <a:rPr lang="en-US" i="1" kern="0" dirty="0" err="1"/>
              <a:t>values.next</a:t>
            </a:r>
            <a:r>
              <a:rPr lang="en-US" i="1" kern="0" dirty="0"/>
              <a:t>().get();</a:t>
            </a:r>
          </a:p>
          <a:p>
            <a:pPr>
              <a:lnSpc>
                <a:spcPct val="90000"/>
              </a:lnSpc>
              <a:defRPr/>
            </a:pPr>
            <a:r>
              <a:rPr lang="en-US" i="1" kern="0" dirty="0"/>
              <a:t>         }         </a:t>
            </a:r>
          </a:p>
          <a:p>
            <a:pPr>
              <a:lnSpc>
                <a:spcPct val="90000"/>
              </a:lnSpc>
              <a:defRPr/>
            </a:pPr>
            <a:r>
              <a:rPr lang="en-US" i="1" kern="0" dirty="0"/>
              <a:t>         </a:t>
            </a:r>
            <a:r>
              <a:rPr lang="en-US" i="1" kern="0" dirty="0" err="1"/>
              <a:t>output.collect</a:t>
            </a:r>
            <a:r>
              <a:rPr lang="en-US" i="1" kern="0" dirty="0"/>
              <a:t>(key, new </a:t>
            </a:r>
            <a:r>
              <a:rPr lang="en-US" i="1" kern="0" dirty="0" err="1"/>
              <a:t>IntWritable</a:t>
            </a:r>
            <a:r>
              <a:rPr lang="en-US" i="1" kern="0" dirty="0"/>
              <a:t>(sum));</a:t>
            </a:r>
          </a:p>
          <a:p>
            <a:pPr>
              <a:lnSpc>
                <a:spcPct val="90000"/>
              </a:lnSpc>
              <a:defRPr/>
            </a:pPr>
            <a:r>
              <a:rPr lang="en-US" i="1" kern="0" dirty="0"/>
              <a:t>      }</a:t>
            </a:r>
          </a:p>
          <a:p>
            <a:pPr>
              <a:lnSpc>
                <a:spcPct val="90000"/>
              </a:lnSpc>
              <a:defRPr/>
            </a:pPr>
            <a:r>
              <a:rPr lang="en-US" i="1" kern="0" dirty="0"/>
              <a:t>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Examples</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Jobs are controlled by configuring </a:t>
            </a:r>
            <a:r>
              <a:rPr lang="en-US" sz="2400" i="1" dirty="0" err="1" smtClean="0"/>
              <a:t>JobConfs</a:t>
            </a:r>
            <a:endParaRPr lang="en-US" sz="2400" i="1" dirty="0" smtClean="0"/>
          </a:p>
          <a:p>
            <a:pPr>
              <a:lnSpc>
                <a:spcPct val="90000"/>
              </a:lnSpc>
            </a:pPr>
            <a:r>
              <a:rPr lang="en-US" sz="2400" dirty="0" err="1" smtClean="0"/>
              <a:t>JobConfs</a:t>
            </a:r>
            <a:r>
              <a:rPr lang="en-US" sz="2400" dirty="0" smtClean="0"/>
              <a:t> are maps from attribute names to string values</a:t>
            </a:r>
          </a:p>
          <a:p>
            <a:pPr>
              <a:lnSpc>
                <a:spcPct val="90000"/>
              </a:lnSpc>
            </a:pPr>
            <a:r>
              <a:rPr lang="en-US" sz="2400" dirty="0" smtClean="0"/>
              <a:t>The framework defines attributes to control how the job is executed</a:t>
            </a:r>
            <a:endParaRPr lang="en-US" dirty="0" smtClean="0"/>
          </a:p>
          <a:p>
            <a:pPr lvl="1">
              <a:lnSpc>
                <a:spcPct val="90000"/>
              </a:lnSpc>
            </a:pPr>
            <a:r>
              <a:rPr lang="en-US" sz="2000" dirty="0" err="1" smtClean="0">
                <a:latin typeface="American Typewriter" pitchFamily="1" charset="0"/>
              </a:rPr>
              <a:t>conf.set</a:t>
            </a:r>
            <a:r>
              <a:rPr lang="en-US" sz="2000" dirty="0" smtClean="0">
                <a:latin typeface="American Typewriter" pitchFamily="1" charset="0"/>
              </a:rPr>
              <a:t>(“mapred.job.name”, “</a:t>
            </a:r>
            <a:r>
              <a:rPr lang="en-US" sz="2000" dirty="0" err="1" smtClean="0">
                <a:latin typeface="American Typewriter" pitchFamily="1" charset="0"/>
              </a:rPr>
              <a:t>MyApp</a:t>
            </a:r>
            <a:r>
              <a:rPr lang="en-US" sz="2000" dirty="0" smtClean="0">
                <a:latin typeface="American Typewriter" pitchFamily="1" charset="0"/>
              </a:rPr>
              <a:t>”);</a:t>
            </a:r>
            <a:endParaRPr lang="en-US" sz="2000" dirty="0" smtClean="0"/>
          </a:p>
          <a:p>
            <a:pPr>
              <a:lnSpc>
                <a:spcPct val="90000"/>
              </a:lnSpc>
            </a:pPr>
            <a:r>
              <a:rPr lang="en-US" sz="2400" dirty="0" smtClean="0"/>
              <a:t>Applications can add arbitrary values to the </a:t>
            </a:r>
            <a:r>
              <a:rPr lang="en-US" sz="2400" dirty="0" err="1" smtClean="0"/>
              <a:t>JobConf</a:t>
            </a:r>
            <a:endParaRPr lang="en-US" dirty="0" smtClean="0"/>
          </a:p>
          <a:p>
            <a:pPr lvl="1">
              <a:lnSpc>
                <a:spcPct val="90000"/>
              </a:lnSpc>
            </a:pPr>
            <a:r>
              <a:rPr lang="en-US" sz="2000" dirty="0" err="1" smtClean="0">
                <a:latin typeface="American Typewriter" pitchFamily="1" charset="0"/>
              </a:rPr>
              <a:t>conf.set</a:t>
            </a:r>
            <a:r>
              <a:rPr lang="en-US" sz="2000" dirty="0" smtClean="0">
                <a:latin typeface="American Typewriter" pitchFamily="1" charset="0"/>
              </a:rPr>
              <a:t>(“</a:t>
            </a:r>
            <a:r>
              <a:rPr lang="en-US" sz="2000" dirty="0" err="1" smtClean="0">
                <a:latin typeface="American Typewriter" pitchFamily="1" charset="0"/>
              </a:rPr>
              <a:t>my.string</a:t>
            </a:r>
            <a:r>
              <a:rPr lang="en-US" sz="2000" dirty="0" smtClean="0">
                <a:latin typeface="American Typewriter" pitchFamily="1" charset="0"/>
              </a:rPr>
              <a:t>”, “</a:t>
            </a:r>
            <a:r>
              <a:rPr lang="en-US" sz="2000" dirty="0" err="1" smtClean="0">
                <a:latin typeface="American Typewriter" pitchFamily="1" charset="0"/>
              </a:rPr>
              <a:t>foo</a:t>
            </a:r>
            <a:r>
              <a:rPr lang="en-US" sz="2000" dirty="0" smtClean="0">
                <a:latin typeface="American Typewriter" pitchFamily="1" charset="0"/>
              </a:rPr>
              <a:t>”);</a:t>
            </a:r>
          </a:p>
          <a:p>
            <a:pPr lvl="1">
              <a:lnSpc>
                <a:spcPct val="90000"/>
              </a:lnSpc>
            </a:pPr>
            <a:r>
              <a:rPr lang="en-US" sz="2000" dirty="0" err="1" smtClean="0">
                <a:latin typeface="American Typewriter" pitchFamily="1" charset="0"/>
              </a:rPr>
              <a:t>conf.set</a:t>
            </a:r>
            <a:r>
              <a:rPr lang="en-US" sz="2000" dirty="0" smtClean="0">
                <a:latin typeface="American Typewriter" pitchFamily="1" charset="0"/>
              </a:rPr>
              <a:t>(“</a:t>
            </a:r>
            <a:r>
              <a:rPr lang="en-US" sz="2000" dirty="0" err="1" smtClean="0">
                <a:latin typeface="American Typewriter" pitchFamily="1" charset="0"/>
              </a:rPr>
              <a:t>my.integer</a:t>
            </a:r>
            <a:r>
              <a:rPr lang="en-US" sz="2000" dirty="0" smtClean="0">
                <a:latin typeface="American Typewriter" pitchFamily="1" charset="0"/>
              </a:rPr>
              <a:t>”, 12);</a:t>
            </a:r>
            <a:endParaRPr lang="en-US" sz="2000" dirty="0" smtClean="0"/>
          </a:p>
          <a:p>
            <a:pPr>
              <a:lnSpc>
                <a:spcPct val="90000"/>
              </a:lnSpc>
            </a:pPr>
            <a:r>
              <a:rPr lang="en-US" sz="2400" dirty="0" err="1" smtClean="0"/>
              <a:t>JobConf</a:t>
            </a:r>
            <a:r>
              <a:rPr lang="en-US" sz="2400" dirty="0" smtClean="0"/>
              <a:t> is available to all tasks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Formats</a:t>
            </a:r>
            <a:endParaRPr lang="en-US"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smtClean="0"/>
              <a:t>A Map/Reduce may specify how it’s input is to be read by specifying an </a:t>
            </a:r>
            <a:r>
              <a:rPr lang="en-US" i="1" dirty="0" err="1" smtClean="0"/>
              <a:t>InputFormat</a:t>
            </a:r>
            <a:r>
              <a:rPr lang="en-US" dirty="0" smtClean="0"/>
              <a:t> to be used</a:t>
            </a:r>
          </a:p>
          <a:p>
            <a:pPr>
              <a:lnSpc>
                <a:spcPct val="90000"/>
              </a:lnSpc>
            </a:pPr>
            <a:r>
              <a:rPr lang="en-US" dirty="0" smtClean="0"/>
              <a:t>A Map/Reduce may specify how it’s output is to be written by specifying an </a:t>
            </a:r>
            <a:r>
              <a:rPr lang="en-US" i="1" dirty="0" err="1" smtClean="0"/>
              <a:t>OutputFormat</a:t>
            </a:r>
            <a:r>
              <a:rPr lang="en-US" dirty="0" smtClean="0"/>
              <a:t> to be used</a:t>
            </a:r>
          </a:p>
          <a:p>
            <a:pPr>
              <a:lnSpc>
                <a:spcPct val="90000"/>
              </a:lnSpc>
            </a:pPr>
            <a:r>
              <a:rPr lang="en-US" dirty="0" smtClean="0"/>
              <a:t>These default to </a:t>
            </a:r>
            <a:r>
              <a:rPr lang="en-US" i="1" dirty="0" err="1" smtClean="0"/>
              <a:t>TextInputFormat</a:t>
            </a:r>
            <a:r>
              <a:rPr lang="en-US" dirty="0" smtClean="0"/>
              <a:t> and </a:t>
            </a:r>
            <a:r>
              <a:rPr lang="en-US" i="1" dirty="0" err="1" smtClean="0"/>
              <a:t>TextOutputFormat</a:t>
            </a:r>
            <a:r>
              <a:rPr lang="en-US" dirty="0" smtClean="0"/>
              <a:t>, which process line-based text data</a:t>
            </a:r>
          </a:p>
          <a:p>
            <a:pPr>
              <a:lnSpc>
                <a:spcPct val="90000"/>
              </a:lnSpc>
            </a:pPr>
            <a:r>
              <a:rPr lang="en-US" dirty="0" smtClean="0"/>
              <a:t>Another common choice is </a:t>
            </a:r>
            <a:r>
              <a:rPr lang="en-US" i="1" dirty="0" err="1" smtClean="0"/>
              <a:t>SequenceFileInputFormat</a:t>
            </a:r>
            <a:r>
              <a:rPr lang="en-US" dirty="0" smtClean="0"/>
              <a:t> and </a:t>
            </a:r>
            <a:r>
              <a:rPr lang="en-US" i="1" dirty="0" err="1" smtClean="0"/>
              <a:t>SequenceFileOutputFormat</a:t>
            </a:r>
            <a:r>
              <a:rPr lang="en-US" dirty="0" smtClean="0"/>
              <a:t> for binary data</a:t>
            </a:r>
          </a:p>
          <a:p>
            <a:pPr>
              <a:lnSpc>
                <a:spcPct val="90000"/>
              </a:lnSpc>
            </a:pPr>
            <a:r>
              <a:rPr lang="en-US" dirty="0" smtClean="0"/>
              <a:t>These are file-based, but they are not required to be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Logical Functions : </a:t>
            </a:r>
            <a:r>
              <a:rPr lang="en-US" dirty="0" err="1" smtClean="0"/>
              <a:t>Mappers</a:t>
            </a:r>
            <a:r>
              <a:rPr lang="en-US" dirty="0" smtClean="0"/>
              <a:t> and Reducers</a:t>
            </a:r>
          </a:p>
          <a:p>
            <a:r>
              <a:rPr lang="en-US" dirty="0" smtClean="0"/>
              <a:t>Developers write map and reducer functions then submit a jar to the </a:t>
            </a:r>
            <a:r>
              <a:rPr lang="en-US" dirty="0" err="1" smtClean="0"/>
              <a:t>Hadoop</a:t>
            </a:r>
            <a:r>
              <a:rPr lang="en-US" dirty="0" smtClean="0"/>
              <a:t> Cluster</a:t>
            </a:r>
          </a:p>
          <a:p>
            <a:r>
              <a:rPr lang="en-US" dirty="0" err="1" smtClean="0"/>
              <a:t>Hadoop</a:t>
            </a:r>
            <a:r>
              <a:rPr lang="en-US" dirty="0" smtClean="0"/>
              <a:t> handles distributing the Map and Reduce tasks across the cluster</a:t>
            </a:r>
          </a:p>
          <a:p>
            <a:r>
              <a:rPr lang="en-US" dirty="0" smtClean="0"/>
              <a:t>Typically Batch-Oriented</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     In Map-Reduce Programming , Jobs(Applications) are spilt into  a set of map tasks and reduce tasks .Then these tasks are executed in a different fashion on </a:t>
            </a:r>
            <a:r>
              <a:rPr lang="en-US" dirty="0" err="1" smtClean="0"/>
              <a:t>Hadoop</a:t>
            </a:r>
            <a:r>
              <a:rPr lang="en-US" dirty="0" smtClean="0"/>
              <a:t> cluster.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Each task processes small subset of data that has been assigned to </a:t>
            </a:r>
            <a:r>
              <a:rPr lang="en-US" dirty="0" err="1" smtClean="0"/>
              <a:t>it.This</a:t>
            </a:r>
            <a:r>
              <a:rPr lang="en-US" dirty="0" smtClean="0"/>
              <a:t> way </a:t>
            </a:r>
            <a:r>
              <a:rPr lang="en-US" dirty="0" err="1" smtClean="0"/>
              <a:t>Hadoop</a:t>
            </a:r>
            <a:r>
              <a:rPr lang="en-US" dirty="0" smtClean="0"/>
              <a:t> distributes the load across the </a:t>
            </a:r>
            <a:r>
              <a:rPr lang="en-US" dirty="0" err="1" smtClean="0"/>
              <a:t>cluster.MapReduce</a:t>
            </a:r>
            <a:r>
              <a:rPr lang="en-US" dirty="0" smtClean="0"/>
              <a:t> job takes a set of files that is stored in HDFS as input.MAP Task takes care of loading, parsing, transforming and filtering.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responsibility of Reduce task is grouping and aggregating data that is produced by Map tasks to generate final </a:t>
            </a:r>
            <a:r>
              <a:rPr lang="en-US" dirty="0" err="1" smtClean="0"/>
              <a:t>output.Each</a:t>
            </a:r>
            <a:r>
              <a:rPr lang="en-US" dirty="0" smtClean="0"/>
              <a:t> MAP task is broken into following phases :</a:t>
            </a:r>
          </a:p>
          <a:p>
            <a:pPr>
              <a:buFontTx/>
              <a:buChar char="-"/>
            </a:pPr>
            <a:r>
              <a:rPr lang="en-US" dirty="0" err="1" smtClean="0"/>
              <a:t>RecordReader</a:t>
            </a:r>
            <a:endParaRPr lang="en-US" dirty="0" smtClean="0"/>
          </a:p>
          <a:p>
            <a:pPr>
              <a:buFontTx/>
              <a:buChar char="-"/>
            </a:pPr>
            <a:r>
              <a:rPr lang="en-US" dirty="0" err="1" smtClean="0"/>
              <a:t>Mapper</a:t>
            </a:r>
            <a:endParaRPr lang="en-US" dirty="0" smtClean="0"/>
          </a:p>
          <a:p>
            <a:pPr>
              <a:buFontTx/>
              <a:buChar char="-"/>
            </a:pPr>
            <a:r>
              <a:rPr lang="en-US" dirty="0" smtClean="0"/>
              <a:t>Combiner</a:t>
            </a:r>
          </a:p>
          <a:p>
            <a:pPr>
              <a:buFontTx/>
              <a:buChar char="-"/>
            </a:pPr>
            <a:r>
              <a:rPr lang="en-US" dirty="0" err="1" smtClean="0"/>
              <a:t>Partitioner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output produced by Map task is known as intermediate keys and </a:t>
            </a:r>
            <a:r>
              <a:rPr lang="en-US" dirty="0" err="1" smtClean="0"/>
              <a:t>values.These</a:t>
            </a:r>
            <a:r>
              <a:rPr lang="en-US" dirty="0" smtClean="0"/>
              <a:t> intermediate keys and values are sent to reducer .The reduce tasks are broken into following phases:</a:t>
            </a:r>
          </a:p>
          <a:p>
            <a:r>
              <a:rPr lang="en-US" dirty="0" smtClean="0"/>
              <a:t>Shuffle</a:t>
            </a:r>
          </a:p>
          <a:p>
            <a:r>
              <a:rPr lang="en-US" dirty="0" smtClean="0"/>
              <a:t>Sort</a:t>
            </a:r>
          </a:p>
          <a:p>
            <a:r>
              <a:rPr lang="en-US" dirty="0" smtClean="0"/>
              <a:t>Reducer</a:t>
            </a:r>
          </a:p>
          <a:p>
            <a:r>
              <a:rPr lang="en-US" dirty="0" smtClean="0"/>
              <a:t>Output Format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Hadoop</a:t>
            </a:r>
            <a:r>
              <a:rPr lang="en-US" dirty="0" smtClean="0"/>
              <a:t> assigns map tasks to the </a:t>
            </a:r>
            <a:r>
              <a:rPr lang="en-US" dirty="0" err="1" smtClean="0"/>
              <a:t>Datanode</a:t>
            </a:r>
            <a:r>
              <a:rPr lang="en-US" dirty="0" smtClean="0"/>
              <a:t> where the actual data to be processed </a:t>
            </a:r>
            <a:r>
              <a:rPr lang="en-US" dirty="0" err="1" smtClean="0"/>
              <a:t>resides.This</a:t>
            </a:r>
            <a:r>
              <a:rPr lang="en-US" dirty="0" smtClean="0"/>
              <a:t> way , </a:t>
            </a:r>
            <a:r>
              <a:rPr lang="en-US" dirty="0" err="1" smtClean="0"/>
              <a:t>Hadoop</a:t>
            </a:r>
            <a:r>
              <a:rPr lang="en-US" dirty="0" smtClean="0"/>
              <a:t> ensures data locality. Data Locality means the data is not moved over network; only computational code is moved to process data which saves network bandwidth.</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Reader</a:t>
            </a:r>
            <a:endParaRPr lang="en-US" dirty="0"/>
          </a:p>
        </p:txBody>
      </p:sp>
      <p:sp>
        <p:nvSpPr>
          <p:cNvPr id="3" name="Content Placeholder 2"/>
          <p:cNvSpPr>
            <a:spLocks noGrp="1"/>
          </p:cNvSpPr>
          <p:nvPr>
            <p:ph idx="1"/>
          </p:nvPr>
        </p:nvSpPr>
        <p:spPr/>
        <p:txBody>
          <a:bodyPr/>
          <a:lstStyle/>
          <a:p>
            <a:r>
              <a:rPr lang="en-US" dirty="0" smtClean="0"/>
              <a:t>Converts a byte oriented view of the input into a record oriented view and presents it </a:t>
            </a:r>
            <a:r>
              <a:rPr lang="en-US" dirty="0" err="1" smtClean="0"/>
              <a:t>gto</a:t>
            </a:r>
            <a:r>
              <a:rPr lang="en-US" dirty="0" smtClean="0"/>
              <a:t> </a:t>
            </a:r>
            <a:r>
              <a:rPr lang="en-US" dirty="0" err="1" smtClean="0"/>
              <a:t>mapper</a:t>
            </a:r>
            <a:r>
              <a:rPr lang="en-US" dirty="0" smtClean="0"/>
              <a:t> </a:t>
            </a:r>
            <a:r>
              <a:rPr lang="en-US" dirty="0" err="1" smtClean="0"/>
              <a:t>tasks.It</a:t>
            </a:r>
            <a:r>
              <a:rPr lang="en-US" dirty="0" smtClean="0"/>
              <a:t> presents tasks with keys and values.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2262</Words>
  <Application>Microsoft Office PowerPoint</Application>
  <PresentationFormat>On-screen Show (4:3)</PresentationFormat>
  <Paragraphs>176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MapReduce</vt:lpstr>
      <vt:lpstr>Concept</vt:lpstr>
      <vt:lpstr>Slide 3</vt:lpstr>
      <vt:lpstr>Introduction</vt:lpstr>
      <vt:lpstr>Contd…</vt:lpstr>
      <vt:lpstr>Contd…</vt:lpstr>
      <vt:lpstr>Contd…</vt:lpstr>
      <vt:lpstr>Slide 8</vt:lpstr>
      <vt:lpstr>Record Reader</vt:lpstr>
      <vt:lpstr>MAP</vt:lpstr>
      <vt:lpstr>The MAP Side</vt:lpstr>
      <vt:lpstr>Contd…</vt:lpstr>
      <vt:lpstr>Combiner</vt:lpstr>
      <vt:lpstr>Partitioner</vt:lpstr>
      <vt:lpstr>REDUCER</vt:lpstr>
      <vt:lpstr>The Reduce Side</vt:lpstr>
      <vt:lpstr>Contd…</vt:lpstr>
      <vt:lpstr>Contd…</vt:lpstr>
      <vt:lpstr>Contd…</vt:lpstr>
      <vt:lpstr>Shuffle and Sort</vt:lpstr>
      <vt:lpstr>OUTPUT FORMAT</vt:lpstr>
      <vt:lpstr>Map Reduce-What?</vt:lpstr>
      <vt:lpstr>Map Reduce : Data Flow </vt:lpstr>
      <vt:lpstr>Map Reduce : Features</vt:lpstr>
      <vt:lpstr>Scaling a simple Program Manually</vt:lpstr>
      <vt:lpstr>Contd…</vt:lpstr>
      <vt:lpstr>Issues with the program</vt:lpstr>
      <vt:lpstr>Scaling the same program in Map Reduce</vt:lpstr>
      <vt:lpstr>List-Key Value Pairs</vt:lpstr>
      <vt:lpstr>Contd…</vt:lpstr>
      <vt:lpstr>Word Count Example</vt:lpstr>
      <vt:lpstr>Word count Data Flow</vt:lpstr>
      <vt:lpstr>Word count Mapper</vt:lpstr>
      <vt:lpstr>Word count Reducer</vt:lpstr>
      <vt:lpstr>Word count Examples</vt:lpstr>
      <vt:lpstr>Input and Output Formats</vt:lpstr>
      <vt:lpstr>Contd…</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Avadesh Gupta</dc:creator>
  <cp:lastModifiedBy>Avadesh Gupta</cp:lastModifiedBy>
  <cp:revision>20</cp:revision>
  <dcterms:created xsi:type="dcterms:W3CDTF">2018-08-27T03:39:37Z</dcterms:created>
  <dcterms:modified xsi:type="dcterms:W3CDTF">2018-10-09T03:50:29Z</dcterms:modified>
</cp:coreProperties>
</file>