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57" r:id="rId16"/>
    <p:sldId id="263" r:id="rId17"/>
    <p:sldId id="264" r:id="rId18"/>
    <p:sldId id="265" r:id="rId19"/>
    <p:sldId id="262" r:id="rId20"/>
    <p:sldId id="259" r:id="rId21"/>
    <p:sldId id="283" r:id="rId22"/>
    <p:sldId id="284" r:id="rId23"/>
    <p:sldId id="286" r:id="rId24"/>
    <p:sldId id="287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46F9-00CB-4C05-8E94-52E599F654FB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CEC-1F69-4B1C-A2CA-82A40FBD40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457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46F9-00CB-4C05-8E94-52E599F654FB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CEC-1F69-4B1C-A2CA-82A40FBD40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69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46F9-00CB-4C05-8E94-52E599F654FB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CEC-1F69-4B1C-A2CA-82A40FBD40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0040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46F9-00CB-4C05-8E94-52E599F654FB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CEC-1F69-4B1C-A2CA-82A40FBD40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38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46F9-00CB-4C05-8E94-52E599F654FB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CEC-1F69-4B1C-A2CA-82A40FBD40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874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46F9-00CB-4C05-8E94-52E599F654FB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CEC-1F69-4B1C-A2CA-82A40FBD40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733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46F9-00CB-4C05-8E94-52E599F654FB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CEC-1F69-4B1C-A2CA-82A40FBD40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708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46F9-00CB-4C05-8E94-52E599F654FB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CEC-1F69-4B1C-A2CA-82A40FBD40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226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46F9-00CB-4C05-8E94-52E599F654FB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CEC-1F69-4B1C-A2CA-82A40FBD40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746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46F9-00CB-4C05-8E94-52E599F654FB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CEC-1F69-4B1C-A2CA-82A40FBD40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761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46F9-00CB-4C05-8E94-52E599F654FB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C4CEC-1F69-4B1C-A2CA-82A40FBD40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997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246F9-00CB-4C05-8E94-52E599F654FB}" type="datetimeFigureOut">
              <a:rPr lang="en-US" smtClean="0"/>
              <a:pPr/>
              <a:t>8/28/2018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C4CEC-1F69-4B1C-A2CA-82A40FBD40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136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Need for maintaining a separation between Data Management and Data Storage in these databases-Mainly focuses on high-performance scalable data storage and provides low level access to data management layer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66720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(b) Replication – when multiple copies of data are stored across the cluster and even across data </a:t>
            </a:r>
            <a:r>
              <a:rPr lang="en-US" dirty="0" err="1" smtClean="0"/>
              <a:t>centres.This</a:t>
            </a:r>
            <a:r>
              <a:rPr lang="en-US" dirty="0" smtClean="0"/>
              <a:t> promises high availability and fault tolerance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miss with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</a:p>
          <a:p>
            <a:r>
              <a:rPr lang="en-US" dirty="0" smtClean="0"/>
              <a:t>Group by</a:t>
            </a:r>
          </a:p>
          <a:p>
            <a:r>
              <a:rPr lang="en-US" dirty="0" smtClean="0"/>
              <a:t>ACID Properties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Easy integration with other applications that support SQL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dirty="0" err="1" smtClean="0"/>
              <a:t>NoSQL</a:t>
            </a:r>
            <a:r>
              <a:rPr lang="en-US" dirty="0" smtClean="0"/>
              <a:t> in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value pairs </a:t>
            </a:r>
          </a:p>
          <a:p>
            <a:pPr>
              <a:buNone/>
            </a:pPr>
            <a:r>
              <a:rPr lang="en-US" dirty="0" smtClean="0"/>
              <a:t>    Shopping carts</a:t>
            </a:r>
          </a:p>
          <a:p>
            <a:pPr>
              <a:buNone/>
            </a:pPr>
            <a:r>
              <a:rPr lang="en-US" dirty="0" smtClean="0"/>
              <a:t>    web user data analysis (</a:t>
            </a:r>
            <a:r>
              <a:rPr lang="en-US" dirty="0" err="1" smtClean="0"/>
              <a:t>Amazon,Linkedin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Graph Based </a:t>
            </a:r>
          </a:p>
          <a:p>
            <a:pPr>
              <a:buNone/>
            </a:pPr>
            <a:r>
              <a:rPr lang="en-US" dirty="0" smtClean="0"/>
              <a:t>    Network modeling</a:t>
            </a:r>
          </a:p>
          <a:p>
            <a:pPr>
              <a:buNone/>
            </a:pPr>
            <a:r>
              <a:rPr lang="en-US" dirty="0" smtClean="0"/>
              <a:t>    Recommendation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Walmart</a:t>
            </a:r>
            <a:r>
              <a:rPr lang="en-US" dirty="0" smtClean="0"/>
              <a:t> – </a:t>
            </a:r>
            <a:r>
              <a:rPr lang="en-US" dirty="0" err="1" smtClean="0"/>
              <a:t>upsell</a:t>
            </a:r>
            <a:r>
              <a:rPr lang="en-US" dirty="0" smtClean="0"/>
              <a:t> and cross sell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Column Oriented</a:t>
            </a:r>
          </a:p>
          <a:p>
            <a:pPr>
              <a:buNone/>
            </a:pPr>
            <a:r>
              <a:rPr lang="en-US" dirty="0" smtClean="0"/>
              <a:t>   Analyze huge web </a:t>
            </a:r>
          </a:p>
          <a:p>
            <a:pPr>
              <a:buNone/>
            </a:pPr>
            <a:r>
              <a:rPr lang="en-US" dirty="0" smtClean="0"/>
              <a:t>     User actions</a:t>
            </a:r>
          </a:p>
          <a:p>
            <a:pPr>
              <a:buNone/>
            </a:pPr>
            <a:r>
              <a:rPr lang="en-US" dirty="0" smtClean="0"/>
              <a:t>    sensor feeds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Facebook</a:t>
            </a:r>
            <a:r>
              <a:rPr lang="en-US" dirty="0" smtClean="0"/>
              <a:t> , Twitter , eBay, Netflix)</a:t>
            </a:r>
          </a:p>
          <a:p>
            <a:r>
              <a:rPr lang="en-US" dirty="0" smtClean="0"/>
              <a:t>Document Based </a:t>
            </a:r>
          </a:p>
          <a:p>
            <a:pPr>
              <a:buNone/>
            </a:pPr>
            <a:r>
              <a:rPr lang="en-US" dirty="0" smtClean="0"/>
              <a:t>   Real Time </a:t>
            </a:r>
          </a:p>
          <a:p>
            <a:pPr>
              <a:buNone/>
            </a:pPr>
            <a:r>
              <a:rPr lang="en-US" dirty="0" smtClean="0"/>
              <a:t>   Analytics, logging ,</a:t>
            </a:r>
          </a:p>
          <a:p>
            <a:pPr>
              <a:buNone/>
            </a:pPr>
            <a:r>
              <a:rPr lang="en-US" dirty="0" smtClean="0"/>
              <a:t>   document </a:t>
            </a:r>
            <a:r>
              <a:rPr lang="en-US" dirty="0" err="1" smtClean="0"/>
              <a:t>achive</a:t>
            </a:r>
            <a:r>
              <a:rPr lang="en-US" dirty="0" smtClean="0"/>
              <a:t> management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Vendors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 widely used by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Amazon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DynamoDB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LinkedIn , Mozilla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Facebook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Cassandra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Netflix , Twitter , EBay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BigTable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Adobe</a:t>
                      </a:r>
                      <a:r>
                        <a:rPr lang="en-US" baseline="0" dirty="0" smtClean="0"/>
                        <a:t> Photoshop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Issues with scaling up when the dataset is just too big</a:t>
            </a:r>
          </a:p>
          <a:p>
            <a:r>
              <a:rPr lang="en-US" sz="2400" dirty="0"/>
              <a:t>RDBMS were not designed to be distributed</a:t>
            </a:r>
          </a:p>
          <a:p>
            <a:r>
              <a:rPr lang="en-US" sz="2400" dirty="0"/>
              <a:t>Began to look at multi-node database solutions</a:t>
            </a:r>
          </a:p>
          <a:p>
            <a:r>
              <a:rPr lang="en-US" sz="2400" dirty="0"/>
              <a:t>Known as ‘scaling out’ or ‘horizontal scaling’</a:t>
            </a:r>
          </a:p>
          <a:p>
            <a:r>
              <a:rPr lang="en-US" sz="2400" dirty="0"/>
              <a:t>Different approaches include:</a:t>
            </a:r>
          </a:p>
          <a:p>
            <a:pPr lvl="1"/>
            <a:r>
              <a:rPr lang="en-US" sz="2200" dirty="0"/>
              <a:t>Master-slave</a:t>
            </a:r>
          </a:p>
          <a:p>
            <a:pPr lvl="1"/>
            <a:r>
              <a:rPr lang="en-US" sz="2200" dirty="0" err="1"/>
              <a:t>Sharding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85436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No-SQL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Scale (Horizontal)</a:t>
            </a:r>
          </a:p>
          <a:p>
            <a:r>
              <a:rPr lang="en-US" dirty="0" smtClean="0"/>
              <a:t>Simple Data Model (Fewer Joins)</a:t>
            </a:r>
          </a:p>
          <a:p>
            <a:r>
              <a:rPr lang="en-US" dirty="0" smtClean="0"/>
              <a:t>Streaming/Volume</a:t>
            </a:r>
          </a:p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Schema-Less (No Modeling/Prototyping)</a:t>
            </a:r>
          </a:p>
          <a:p>
            <a:r>
              <a:rPr lang="en-US" dirty="0" smtClean="0"/>
              <a:t>Rapid Development</a:t>
            </a:r>
          </a:p>
          <a:p>
            <a:r>
              <a:rPr lang="en-US" dirty="0" smtClean="0"/>
              <a:t>Flexible-can handle all types of data</a:t>
            </a:r>
          </a:p>
          <a:p>
            <a:r>
              <a:rPr lang="en-US" dirty="0" smtClean="0"/>
              <a:t>Cheaper Than Relational Database</a:t>
            </a:r>
          </a:p>
          <a:p>
            <a:r>
              <a:rPr lang="en-US" dirty="0" smtClean="0"/>
              <a:t>Wide Data Type-Variety</a:t>
            </a:r>
          </a:p>
          <a:p>
            <a:r>
              <a:rPr lang="en-US" dirty="0" smtClean="0"/>
              <a:t>Uses Large Binary Objects for storing Large Data</a:t>
            </a:r>
          </a:p>
          <a:p>
            <a:r>
              <a:rPr lang="en-US" dirty="0" smtClean="0"/>
              <a:t>Bulk upload</a:t>
            </a:r>
          </a:p>
          <a:p>
            <a:r>
              <a:rPr lang="en-US" dirty="0" smtClean="0"/>
              <a:t>Graphs</a:t>
            </a:r>
          </a:p>
          <a:p>
            <a:r>
              <a:rPr lang="en-US" dirty="0" smtClean="0"/>
              <a:t>Distributed Storage-Lower Administration-Real Time Analysis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1408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against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ACID Transactions</a:t>
            </a:r>
          </a:p>
          <a:p>
            <a:r>
              <a:rPr lang="en-US" dirty="0" smtClean="0"/>
              <a:t>Can not use SQL</a:t>
            </a:r>
          </a:p>
          <a:p>
            <a:r>
              <a:rPr lang="en-US" dirty="0" smtClean="0"/>
              <a:t>Ecosystem/ tools/ass-</a:t>
            </a:r>
            <a:r>
              <a:rPr lang="en-US" dirty="0" err="1" smtClean="0"/>
              <a:t>ons</a:t>
            </a:r>
            <a:endParaRPr lang="en-US" dirty="0" smtClean="0"/>
          </a:p>
          <a:p>
            <a:r>
              <a:rPr lang="en-US" dirty="0" smtClean="0"/>
              <a:t>Can not perform searches</a:t>
            </a:r>
          </a:p>
          <a:p>
            <a:r>
              <a:rPr lang="en-US" dirty="0" smtClean="0"/>
              <a:t>Data Loss</a:t>
            </a:r>
          </a:p>
          <a:p>
            <a:r>
              <a:rPr lang="en-US" dirty="0" smtClean="0"/>
              <a:t>No Referential Integrity</a:t>
            </a:r>
          </a:p>
          <a:p>
            <a:r>
              <a:rPr lang="en-US" dirty="0" smtClean="0"/>
              <a:t>Lack of availability of Expertise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1663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Data Models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29356692"/>
              </p:ext>
            </p:extLst>
          </p:nvPr>
        </p:nvGraphicFramePr>
        <p:xfrm>
          <a:off x="457200" y="1600200"/>
          <a:ext cx="82296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Flexibility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Key-Value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Column- Oriented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Minimal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 Oriented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Variable(High)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 (Low)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Graph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 Theory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 Algebra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04482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Master-Slave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/>
              <a:t>All writes are written to the master. All reads performed against the replicated slave databases</a:t>
            </a:r>
          </a:p>
          <a:p>
            <a:pPr lvl="1"/>
            <a:r>
              <a:rPr lang="en-US" sz="2200" dirty="0"/>
              <a:t>Critical reads may be incorrect as writes may not have been propagated down</a:t>
            </a:r>
          </a:p>
          <a:p>
            <a:pPr lvl="1"/>
            <a:r>
              <a:rPr lang="en-US" sz="2200" dirty="0"/>
              <a:t>Large data sets can pose problems as master needs to duplicate data to slaves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8939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Non Relational-They are either key-</a:t>
            </a:r>
            <a:r>
              <a:rPr lang="en-US" dirty="0" err="1" smtClean="0"/>
              <a:t>valuepairs</a:t>
            </a:r>
            <a:r>
              <a:rPr lang="en-US" dirty="0" smtClean="0"/>
              <a:t> or document oriented or column oriented or graph based databases</a:t>
            </a:r>
          </a:p>
          <a:p>
            <a:r>
              <a:rPr lang="en-US" dirty="0" smtClean="0"/>
              <a:t>Distributed- Data is distributed across several nodes in a cluster constituted of low cost commodity hardware</a:t>
            </a:r>
          </a:p>
          <a:p>
            <a:r>
              <a:rPr lang="en-US" dirty="0" smtClean="0"/>
              <a:t>No Support for ACID Properties – On contrast they have adherence to Brewer’s CAP (Consistency , Availability and partition tolerance theorem)</a:t>
            </a:r>
          </a:p>
          <a:p>
            <a:r>
              <a:rPr lang="en-US" dirty="0" smtClean="0"/>
              <a:t>No Fixed Table Schema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Partition or </a:t>
            </a:r>
            <a:r>
              <a:rPr lang="en-US" sz="2400" dirty="0" err="1"/>
              <a:t>sharding</a:t>
            </a:r>
            <a:endParaRPr lang="en-US" sz="2400" dirty="0"/>
          </a:p>
          <a:p>
            <a:pPr lvl="1"/>
            <a:r>
              <a:rPr lang="en-US" sz="2200" dirty="0"/>
              <a:t>Scales well for both reads and writes</a:t>
            </a:r>
          </a:p>
          <a:p>
            <a:pPr lvl="1"/>
            <a:r>
              <a:rPr lang="en-US" sz="2200" dirty="0"/>
              <a:t>Not transparent, application needs to be partition-aware</a:t>
            </a:r>
          </a:p>
          <a:p>
            <a:pPr lvl="1"/>
            <a:r>
              <a:rPr lang="en-US" sz="2200" dirty="0"/>
              <a:t>Can no longer have relationships/joins across partitions</a:t>
            </a:r>
          </a:p>
          <a:p>
            <a:pPr lvl="1"/>
            <a:r>
              <a:rPr lang="en-US" sz="2200" dirty="0"/>
              <a:t>Loss of referential integrity across shards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5152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err="1" smtClean="0"/>
              <a:t>Hadoop</a:t>
            </a:r>
            <a:r>
              <a:rPr lang="en-US" dirty="0" smtClean="0"/>
              <a:t> Eco-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HDFS- It simply stores data files as close to the original form as possible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Hbase</a:t>
            </a:r>
            <a:r>
              <a:rPr lang="en-US" dirty="0" smtClean="0"/>
              <a:t>- It is </a:t>
            </a:r>
            <a:r>
              <a:rPr lang="en-US" dirty="0" err="1" smtClean="0"/>
              <a:t>Hadoop’s</a:t>
            </a:r>
            <a:r>
              <a:rPr lang="en-US" dirty="0" smtClean="0"/>
              <a:t> database and compares well with an </a:t>
            </a:r>
            <a:r>
              <a:rPr lang="en-US" dirty="0" err="1" smtClean="0"/>
              <a:t>RDBMS.It</a:t>
            </a:r>
            <a:r>
              <a:rPr lang="en-US" dirty="0" smtClean="0"/>
              <a:t> supports structured data storage for large tables.</a:t>
            </a:r>
          </a:p>
          <a:p>
            <a:pPr marL="514350" indent="-514350">
              <a:buAutoNum type="arabicPeriod"/>
            </a:pPr>
            <a:r>
              <a:rPr lang="en-US" dirty="0" smtClean="0"/>
              <a:t>Hive – It enables analysis of large datasets using a language very similar to standard ANSI SQL. This implies that anyone familiar with SQL should be able to access data stored on a </a:t>
            </a:r>
            <a:r>
              <a:rPr lang="en-US" dirty="0" err="1" smtClean="0"/>
              <a:t>adoop</a:t>
            </a:r>
            <a:r>
              <a:rPr lang="en-US" dirty="0" smtClean="0"/>
              <a:t> cluster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4. Pig – It is an easy to understand data flow language .It helps with the analysis of large datasets which is quiet the order with </a:t>
            </a:r>
            <a:r>
              <a:rPr lang="en-US" dirty="0" err="1" smtClean="0"/>
              <a:t>Hadoop</a:t>
            </a:r>
            <a:r>
              <a:rPr lang="en-US" dirty="0" smtClean="0"/>
              <a:t>. Even if one does not have the proficiency in </a:t>
            </a:r>
            <a:r>
              <a:rPr lang="en-US" dirty="0" err="1" smtClean="0"/>
              <a:t>MapReduce</a:t>
            </a:r>
            <a:r>
              <a:rPr lang="en-US" dirty="0" smtClean="0"/>
              <a:t> programming, the analysts and the persons entrusted with the task of comprehending data will still be able to analyze the data in a </a:t>
            </a:r>
            <a:r>
              <a:rPr lang="en-US" dirty="0" err="1" smtClean="0"/>
              <a:t>Hadoop</a:t>
            </a:r>
            <a:r>
              <a:rPr lang="en-US" dirty="0" smtClean="0"/>
              <a:t> cluster as the Pig scripts are automatically converted into </a:t>
            </a:r>
            <a:r>
              <a:rPr lang="en-US" dirty="0" err="1" smtClean="0"/>
              <a:t>MapReduce</a:t>
            </a:r>
            <a:r>
              <a:rPr lang="en-US" dirty="0" smtClean="0"/>
              <a:t> jobs by the Pig interpreter.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5. </a:t>
            </a:r>
            <a:r>
              <a:rPr lang="en-US" dirty="0" err="1" smtClean="0"/>
              <a:t>ZooKeeper</a:t>
            </a:r>
            <a:r>
              <a:rPr lang="en-US" dirty="0" smtClean="0"/>
              <a:t> – It is a coordination service for distributed applications.</a:t>
            </a:r>
          </a:p>
          <a:p>
            <a:pPr>
              <a:buNone/>
            </a:pPr>
            <a:r>
              <a:rPr lang="en-US" dirty="0" smtClean="0"/>
              <a:t>6.Oozie – It is a workflow scheduler system to manage apache </a:t>
            </a:r>
            <a:r>
              <a:rPr lang="en-US" dirty="0" err="1" smtClean="0"/>
              <a:t>Hadoop</a:t>
            </a:r>
            <a:r>
              <a:rPr lang="en-US" dirty="0" smtClean="0"/>
              <a:t> jobs </a:t>
            </a:r>
          </a:p>
          <a:p>
            <a:pPr>
              <a:buNone/>
            </a:pPr>
            <a:r>
              <a:rPr lang="en-US" dirty="0" smtClean="0"/>
              <a:t>7. Mahout – It is a scalable machine learning and data mining library</a:t>
            </a:r>
          </a:p>
          <a:p>
            <a:pPr>
              <a:buNone/>
            </a:pPr>
            <a:r>
              <a:rPr lang="en-US" dirty="0" smtClean="0"/>
              <a:t>8.Chukwa – It is a data collection system for managing large distributed systems</a:t>
            </a:r>
          </a:p>
          <a:p>
            <a:pPr>
              <a:buNone/>
            </a:pPr>
            <a:r>
              <a:rPr lang="en-US" dirty="0" smtClean="0"/>
              <a:t>9. </a:t>
            </a:r>
            <a:r>
              <a:rPr lang="en-US" dirty="0" err="1" smtClean="0"/>
              <a:t>Sqoop</a:t>
            </a:r>
            <a:r>
              <a:rPr lang="en-US" dirty="0" smtClean="0"/>
              <a:t> – It is used to transfer bulk data between </a:t>
            </a:r>
            <a:r>
              <a:rPr lang="en-US" dirty="0" err="1" smtClean="0"/>
              <a:t>Hadoop</a:t>
            </a:r>
            <a:r>
              <a:rPr lang="en-US" dirty="0" smtClean="0"/>
              <a:t> and structured data stores such as relational databases </a:t>
            </a:r>
          </a:p>
          <a:p>
            <a:pPr>
              <a:buNone/>
            </a:pPr>
            <a:r>
              <a:rPr lang="en-US" dirty="0" smtClean="0"/>
              <a:t>10. </a:t>
            </a:r>
            <a:r>
              <a:rPr lang="en-US" dirty="0" err="1" smtClean="0"/>
              <a:t>Ambari</a:t>
            </a:r>
            <a:r>
              <a:rPr lang="en-US" dirty="0" smtClean="0"/>
              <a:t> – It is a web based tool for provisioning , managing and monitoring Apache </a:t>
            </a:r>
            <a:r>
              <a:rPr lang="en-US" dirty="0" err="1" smtClean="0"/>
              <a:t>Hadoop</a:t>
            </a:r>
            <a:r>
              <a:rPr lang="en-US" dirty="0" smtClean="0"/>
              <a:t> clusters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Hadoop</a:t>
            </a:r>
            <a:r>
              <a:rPr lang="en-US" dirty="0" smtClean="0"/>
              <a:t> is an open source Apache project .The core aspect of </a:t>
            </a:r>
            <a:r>
              <a:rPr lang="en-US" dirty="0" err="1" smtClean="0"/>
              <a:t>hadoop</a:t>
            </a:r>
            <a:r>
              <a:rPr lang="en-US" dirty="0" smtClean="0"/>
              <a:t> include following :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Hadoop</a:t>
            </a:r>
            <a:r>
              <a:rPr lang="en-US" dirty="0" smtClean="0"/>
              <a:t> Common</a:t>
            </a:r>
          </a:p>
          <a:p>
            <a:pPr marL="514350" indent="-514350">
              <a:buAutoNum type="arabicPeriod"/>
            </a:pPr>
            <a:r>
              <a:rPr lang="en-US" dirty="0" smtClean="0"/>
              <a:t>HDFS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Hadoop</a:t>
            </a:r>
            <a:r>
              <a:rPr lang="en-US" dirty="0" smtClean="0"/>
              <a:t> YARN (Yet another resource negotiator)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smtClean="0"/>
              <a:t>Map Reduce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value – It maintains a bug hash table of key and </a:t>
            </a:r>
            <a:r>
              <a:rPr lang="en-US" dirty="0" err="1" smtClean="0"/>
              <a:t>values.e.g</a:t>
            </a:r>
            <a:r>
              <a:rPr lang="en-US" dirty="0" smtClean="0"/>
              <a:t>. Dynamo</a:t>
            </a:r>
          </a:p>
          <a:p>
            <a:pPr>
              <a:buNone/>
            </a:pPr>
            <a:r>
              <a:rPr lang="en-US" dirty="0" smtClean="0"/>
              <a:t> Key              Value</a:t>
            </a:r>
          </a:p>
          <a:p>
            <a:pPr>
              <a:buNone/>
            </a:pPr>
            <a:r>
              <a:rPr lang="en-US" dirty="0" smtClean="0"/>
              <a:t>First Name   </a:t>
            </a:r>
            <a:r>
              <a:rPr lang="en-US" dirty="0" err="1" smtClean="0"/>
              <a:t>Ramesh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Last name    Kumar</a:t>
            </a:r>
          </a:p>
          <a:p>
            <a:r>
              <a:rPr lang="en-US" dirty="0" smtClean="0"/>
              <a:t>Document – It maintains data in collections constituted of documents. E.g. </a:t>
            </a:r>
            <a:r>
              <a:rPr lang="en-US" dirty="0" err="1" smtClean="0"/>
              <a:t>MongoDB</a:t>
            </a:r>
            <a:r>
              <a:rPr lang="en-US" dirty="0" smtClean="0"/>
              <a:t>, Apache </a:t>
            </a:r>
            <a:r>
              <a:rPr lang="en-US" dirty="0" err="1" smtClean="0"/>
              <a:t>CouchDB</a:t>
            </a:r>
            <a:r>
              <a:rPr lang="en-US" dirty="0" smtClean="0"/>
              <a:t> , </a:t>
            </a:r>
            <a:r>
              <a:rPr lang="en-US" dirty="0" err="1" smtClean="0"/>
              <a:t>CouchBase</a:t>
            </a:r>
            <a:r>
              <a:rPr lang="en-US" dirty="0" smtClean="0"/>
              <a:t> etc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 – Each storage block has data from only one column e.g. Cassandra , </a:t>
            </a:r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 smtClean="0"/>
              <a:t>Graph – also called network database – A Graph stores data in nodes  e.g. Neo4j , </a:t>
            </a:r>
            <a:r>
              <a:rPr lang="en-US" dirty="0" err="1" smtClean="0"/>
              <a:t>HyperGraphDB</a:t>
            </a:r>
            <a:r>
              <a:rPr lang="en-US" dirty="0" smtClean="0"/>
              <a:t> etc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 has scale out architecture instead of the monolithic architecture of relational databases</a:t>
            </a:r>
          </a:p>
          <a:p>
            <a:r>
              <a:rPr lang="en-US" dirty="0" smtClean="0"/>
              <a:t>It can house large volumes of structured , semi structured and unstructured data </a:t>
            </a:r>
          </a:p>
          <a:p>
            <a:r>
              <a:rPr lang="en-US" dirty="0" smtClean="0"/>
              <a:t>Dynamic Schema – </a:t>
            </a:r>
            <a:r>
              <a:rPr lang="en-US" dirty="0" err="1" smtClean="0"/>
              <a:t>NoSQL</a:t>
            </a:r>
            <a:r>
              <a:rPr lang="en-US" dirty="0" smtClean="0"/>
              <a:t> database allows insertion of data without a predefined schema .It facilitates application changes in real time, which thus supports faster development, easy code integration and requires less data </a:t>
            </a:r>
            <a:r>
              <a:rPr lang="en-US" dirty="0" err="1" smtClean="0"/>
              <a:t>adminsitration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Auto </a:t>
            </a:r>
            <a:r>
              <a:rPr lang="en-US" dirty="0" err="1" smtClean="0"/>
              <a:t>sharding</a:t>
            </a:r>
            <a:r>
              <a:rPr lang="en-US" dirty="0" smtClean="0"/>
              <a:t> – It automatically spreads data across an arbitrary number of servers .It balances the load of data and query on the available servers ; and if and when a server goes down , it is quickly replaced without any major activity disruptions</a:t>
            </a:r>
          </a:p>
          <a:p>
            <a:r>
              <a:rPr lang="en-US" dirty="0" smtClean="0"/>
              <a:t>Replication – It offers good support for replication which in turn guarantees </a:t>
            </a:r>
            <a:r>
              <a:rPr lang="en-US" dirty="0" err="1" smtClean="0"/>
              <a:t>hugh</a:t>
            </a:r>
            <a:r>
              <a:rPr lang="en-US" dirty="0" smtClean="0"/>
              <a:t> availability , fault tolerance and disaster recovery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1. Can Easily scale up and down-</a:t>
            </a:r>
            <a:r>
              <a:rPr lang="en-US" dirty="0" err="1" smtClean="0"/>
              <a:t>NoSQL</a:t>
            </a:r>
            <a:r>
              <a:rPr lang="en-US" dirty="0" smtClean="0"/>
              <a:t> Database supports scaling rapidly and elastically and even allows to scale to the cloud</a:t>
            </a:r>
          </a:p>
          <a:p>
            <a:pPr>
              <a:buNone/>
            </a:pPr>
            <a:r>
              <a:rPr lang="en-US" dirty="0" smtClean="0"/>
              <a:t> (a) Cluster Scale- It allows distribution of database across 100+ nodes often in multiple data </a:t>
            </a:r>
            <a:r>
              <a:rPr lang="en-US" dirty="0" err="1" smtClean="0"/>
              <a:t>centres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(b) Performance Scale – It sustains over 100000+ database reads and writes per second</a:t>
            </a:r>
          </a:p>
          <a:p>
            <a:pPr>
              <a:buNone/>
            </a:pPr>
            <a:r>
              <a:rPr lang="en-US" dirty="0" smtClean="0"/>
              <a:t>(c ) Data Scale – It supports housing of 1 billion+ documents in the database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2. Doesn’t require a predefined schema –It is pretty flexible</a:t>
            </a:r>
          </a:p>
          <a:p>
            <a:pPr>
              <a:buNone/>
            </a:pPr>
            <a:r>
              <a:rPr lang="en-US" dirty="0" smtClean="0"/>
              <a:t>3.Cheap, easy to implement- deploying </a:t>
            </a:r>
            <a:r>
              <a:rPr lang="en-US" dirty="0" err="1" smtClean="0"/>
              <a:t>NoSQL</a:t>
            </a:r>
            <a:r>
              <a:rPr lang="en-US" dirty="0" smtClean="0"/>
              <a:t> properly allows for all of the benefits of scale, high availability , fault tolerance , etc while also lowering operational costs </a:t>
            </a:r>
          </a:p>
          <a:p>
            <a:pPr>
              <a:buNone/>
            </a:pPr>
            <a:r>
              <a:rPr lang="en-US" dirty="0" smtClean="0"/>
              <a:t>4. Relaxes the data consistency requirements – adherence to CAP theorem .Most of the </a:t>
            </a:r>
            <a:r>
              <a:rPr lang="en-US" dirty="0" err="1" smtClean="0"/>
              <a:t>NoSQL</a:t>
            </a:r>
            <a:r>
              <a:rPr lang="en-US" dirty="0" smtClean="0"/>
              <a:t> Databases compromise on consistency in favor of availability and partition tolerance , however they go for eventual consistency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5. Data can be replicated to multiple nodes and can be partitioned </a:t>
            </a:r>
          </a:p>
          <a:p>
            <a:pPr>
              <a:buNone/>
            </a:pPr>
            <a:r>
              <a:rPr lang="en-US" sz="2400" dirty="0" smtClean="0"/>
              <a:t> (a) </a:t>
            </a:r>
            <a:r>
              <a:rPr lang="en-US" sz="2400" dirty="0" err="1" smtClean="0"/>
              <a:t>sharding</a:t>
            </a:r>
            <a:r>
              <a:rPr lang="en-US" sz="2400" dirty="0" smtClean="0"/>
              <a:t> – </a:t>
            </a:r>
            <a:r>
              <a:rPr lang="en-US" sz="2400" dirty="0" err="1" smtClean="0"/>
              <a:t>Sharding</a:t>
            </a:r>
            <a:r>
              <a:rPr lang="en-US" sz="2400" dirty="0" smtClean="0"/>
              <a:t> is when different pieces of data are distributed across multiple servers .</a:t>
            </a:r>
            <a:r>
              <a:rPr lang="en-US" sz="2400" dirty="0" err="1" smtClean="0"/>
              <a:t>NoSQL</a:t>
            </a:r>
            <a:r>
              <a:rPr lang="en-US" sz="2400" dirty="0" smtClean="0"/>
              <a:t> databases support auto-</a:t>
            </a:r>
            <a:r>
              <a:rPr lang="en-US" sz="2400" dirty="0" err="1" smtClean="0"/>
              <a:t>sharding</a:t>
            </a:r>
            <a:r>
              <a:rPr lang="en-US" sz="2400" dirty="0" smtClean="0"/>
              <a:t> meaning they can natively and automatically spread data across an arbitrary number of servers , without requiring the application to even be aware of the composition of the server </a:t>
            </a:r>
            <a:r>
              <a:rPr lang="en-US" sz="2400" dirty="0" err="1" smtClean="0"/>
              <a:t>pool.Servers</a:t>
            </a:r>
            <a:r>
              <a:rPr lang="en-US" sz="2400" dirty="0" smtClean="0"/>
              <a:t> can be added or removed from the data layer without application </a:t>
            </a:r>
            <a:r>
              <a:rPr lang="en-US" sz="2400" dirty="0" err="1" smtClean="0"/>
              <a:t>downtime.This</a:t>
            </a:r>
            <a:r>
              <a:rPr lang="en-US" sz="2400" dirty="0" smtClean="0"/>
              <a:t> would mean that data and query load are automatically balanced across servers, and when a server goes down, it can be quickly and transparently replaced with no application disruption.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1241</Words>
  <Application>Microsoft Office PowerPoint</Application>
  <PresentationFormat>On-screen Show (4:3)</PresentationFormat>
  <Paragraphs>165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NoSQL</vt:lpstr>
      <vt:lpstr>Features</vt:lpstr>
      <vt:lpstr>Types of NoSQL Databases</vt:lpstr>
      <vt:lpstr>contd…</vt:lpstr>
      <vt:lpstr>Why NoSQL</vt:lpstr>
      <vt:lpstr>Contd…</vt:lpstr>
      <vt:lpstr>Advantages of NoSQL</vt:lpstr>
      <vt:lpstr>Contd…</vt:lpstr>
      <vt:lpstr>Contd…</vt:lpstr>
      <vt:lpstr>Contd…</vt:lpstr>
      <vt:lpstr>What we miss with NoSQL</vt:lpstr>
      <vt:lpstr>Use of NoSQL in Industry</vt:lpstr>
      <vt:lpstr>Contd…</vt:lpstr>
      <vt:lpstr>NoSQL Vendors</vt:lpstr>
      <vt:lpstr>Scale-up</vt:lpstr>
      <vt:lpstr>Benefits of No-SQL Databases</vt:lpstr>
      <vt:lpstr>Challenges against NoSQL Databases</vt:lpstr>
      <vt:lpstr>Aggregate Data Models</vt:lpstr>
      <vt:lpstr>Master-Slave</vt:lpstr>
      <vt:lpstr>Sharding</vt:lpstr>
      <vt:lpstr>Overview of Hadoop Eco- System</vt:lpstr>
      <vt:lpstr>Contd…</vt:lpstr>
      <vt:lpstr>Slide 23</vt:lpstr>
      <vt:lpstr>Hadoop Distributions</vt:lpstr>
      <vt:lpstr>Contd…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ims</dc:creator>
  <cp:lastModifiedBy>Avadesh Gupta</cp:lastModifiedBy>
  <cp:revision>26</cp:revision>
  <dcterms:created xsi:type="dcterms:W3CDTF">2016-09-05T10:58:00Z</dcterms:created>
  <dcterms:modified xsi:type="dcterms:W3CDTF">2018-08-28T05:21:42Z</dcterms:modified>
</cp:coreProperties>
</file>