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87A7-3E68-4ECD-B0F7-0BA989BB8FBB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35F5-70FE-45DE-B8A1-9E031B948D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will.incubator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/>
          <a:lstStyle/>
          <a:p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MAPREDUCE1-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47370" marR="163195" indent="-328295">
              <a:lnSpc>
                <a:spcPct val="101000"/>
              </a:lnSpc>
              <a:spcBef>
                <a:spcPts val="605"/>
              </a:spcBef>
              <a:buClr>
                <a:srgbClr val="970000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Has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underutilization </a:t>
            </a:r>
            <a:r>
              <a:rPr lang="en-US" spc="-5" dirty="0" smtClean="0">
                <a:latin typeface="Arial"/>
                <a:cs typeface="Arial"/>
              </a:rPr>
              <a:t>problem because it </a:t>
            </a:r>
            <a:r>
              <a:rPr lang="en-US" dirty="0" smtClean="0">
                <a:latin typeface="Arial"/>
                <a:cs typeface="Arial"/>
              </a:rPr>
              <a:t>support  </a:t>
            </a:r>
            <a:r>
              <a:rPr lang="en-US" spc="-5" dirty="0" smtClean="0">
                <a:latin typeface="Arial"/>
                <a:cs typeface="Arial"/>
              </a:rPr>
              <a:t>only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latin typeface="Arial"/>
                <a:cs typeface="Arial"/>
              </a:rPr>
              <a:t>scheduler. </a:t>
            </a:r>
            <a:r>
              <a:rPr lang="en-US" spc="-5" dirty="0" smtClean="0">
                <a:latin typeface="Arial"/>
                <a:cs typeface="Arial"/>
              </a:rPr>
              <a:t>Here </a:t>
            </a:r>
            <a:r>
              <a:rPr lang="en-US" dirty="0" smtClean="0">
                <a:latin typeface="Arial"/>
                <a:cs typeface="Arial"/>
              </a:rPr>
              <a:t>sharing </a:t>
            </a:r>
            <a:r>
              <a:rPr lang="en-US" spc="-5" dirty="0" smtClean="0">
                <a:latin typeface="Arial"/>
                <a:cs typeface="Arial"/>
              </a:rPr>
              <a:t>unit is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slots </a:t>
            </a:r>
            <a:r>
              <a:rPr lang="en-US" dirty="0" smtClean="0">
                <a:latin typeface="Arial"/>
                <a:cs typeface="Arial"/>
              </a:rPr>
              <a:t> (fixed </a:t>
            </a:r>
            <a:r>
              <a:rPr lang="en-US" spc="-5" dirty="0" smtClean="0">
                <a:latin typeface="Arial"/>
                <a:cs typeface="Arial"/>
              </a:rPr>
              <a:t>par.)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container</a:t>
            </a:r>
            <a:r>
              <a:rPr lang="en-US" spc="-5" dirty="0" smtClean="0">
                <a:latin typeface="Arial"/>
                <a:cs typeface="Arial"/>
              </a:rPr>
              <a:t>(dynamic par.)</a:t>
            </a:r>
            <a:endParaRPr lang="en-US" dirty="0" smtClean="0">
              <a:latin typeface="Arial"/>
              <a:cs typeface="Arial"/>
            </a:endParaRPr>
          </a:p>
          <a:p>
            <a:pPr marL="54737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Doesn’t </a:t>
            </a:r>
            <a:r>
              <a:rPr lang="en-US" dirty="0" smtClean="0">
                <a:latin typeface="Arial"/>
                <a:cs typeface="Arial"/>
              </a:rPr>
              <a:t>support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Uber</a:t>
            </a:r>
            <a:r>
              <a:rPr lang="en-US" spc="-10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tasks.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 marL="547370" marR="91440" indent="-328295">
              <a:lnSpc>
                <a:spcPct val="101000"/>
              </a:lnSpc>
              <a:buChar char="●"/>
              <a:tabLst>
                <a:tab pos="547370" algn="l"/>
                <a:tab pos="548005" algn="l"/>
              </a:tabLst>
            </a:pP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JobTracker</a:t>
            </a:r>
            <a:r>
              <a:rPr lang="en-US" spc="-5" dirty="0" smtClean="0">
                <a:latin typeface="Arial"/>
                <a:cs typeface="Arial"/>
              </a:rPr>
              <a:t>(one for all application) </a:t>
            </a:r>
            <a:r>
              <a:rPr lang="en-US" dirty="0" smtClean="0">
                <a:latin typeface="Arial"/>
                <a:cs typeface="Arial"/>
              </a:rPr>
              <a:t>single </a:t>
            </a:r>
            <a:r>
              <a:rPr lang="en-US" spc="-5" dirty="0" smtClean="0">
                <a:latin typeface="Arial"/>
                <a:cs typeface="Arial"/>
              </a:rPr>
              <a:t>point of  failure.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70000"/>
              </a:buClr>
              <a:buFont typeface="Arial"/>
              <a:buChar char="●"/>
            </a:pPr>
            <a:endParaRPr lang="en-US" dirty="0" smtClean="0">
              <a:latin typeface="Times New Roman"/>
              <a:cs typeface="Times New Roman"/>
            </a:endParaRPr>
          </a:p>
          <a:p>
            <a:pPr marL="547370" marR="336550" indent="-328295">
              <a:lnSpc>
                <a:spcPct val="101000"/>
              </a:lnSpc>
              <a:spcBef>
                <a:spcPts val="5"/>
              </a:spcBef>
              <a:buClr>
                <a:srgbClr val="970000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Supports only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one </a:t>
            </a:r>
            <a:r>
              <a:rPr lang="en-US" dirty="0" smtClean="0">
                <a:latin typeface="Arial"/>
                <a:cs typeface="Arial"/>
              </a:rPr>
              <a:t>version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err="1" smtClean="0">
                <a:solidFill>
                  <a:srgbClr val="1154C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per  </a:t>
            </a:r>
            <a:r>
              <a:rPr lang="en-US" dirty="0" smtClean="0">
                <a:latin typeface="Arial"/>
                <a:cs typeface="Arial"/>
              </a:rPr>
              <a:t>cluster.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in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1475" marR="472440" indent="-358775" algn="just">
              <a:lnSpc>
                <a:spcPct val="1139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211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an important task when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shared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between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many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users and tasks.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Problem is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user’s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task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 or which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task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big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one or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small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one.</a:t>
            </a:r>
            <a:endParaRPr lang="en-US" dirty="0" smtClean="0">
              <a:latin typeface="Arial"/>
              <a:cs typeface="Arial"/>
            </a:endParaRPr>
          </a:p>
          <a:p>
            <a:pPr marL="371475" marR="5080" indent="-358775">
              <a:lnSpc>
                <a:spcPct val="113999"/>
              </a:lnSpc>
              <a:spcBef>
                <a:spcPts val="1045"/>
              </a:spcBef>
              <a:buClr>
                <a:srgbClr val="595959"/>
              </a:buClr>
              <a:buChar char="●"/>
              <a:tabLst>
                <a:tab pos="371475" algn="l"/>
                <a:tab pos="372110" algn="l"/>
              </a:tabLst>
            </a:pP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1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use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slot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(fixed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memory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disk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count)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based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very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inefficient for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shared clusters,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whereas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introduced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Capacity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(by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Yahoo) 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(by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Facebook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container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(dynamic 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, memory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disk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count)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allocation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part of the Yarn, which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efficient than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10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scheduler.</a:t>
            </a:r>
            <a:endParaRPr lang="en-US" dirty="0" smtClean="0">
              <a:latin typeface="Arial"/>
              <a:cs typeface="Arial"/>
            </a:endParaRPr>
          </a:p>
          <a:p>
            <a:pPr marL="371475" marR="76835" indent="-358775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371475" algn="l"/>
                <a:tab pos="37211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three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Capacity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schedulers.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also provide opportunity 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create your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own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extending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</a:t>
            </a:r>
            <a:r>
              <a:rPr lang="en-US" spc="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class.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FIFO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First Input First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Output: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simplest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understandable</a:t>
            </a:r>
            <a:r>
              <a:rPr lang="en-US" spc="-6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</a:t>
            </a:r>
            <a:endParaRPr lang="en-US" dirty="0" smtClean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It doesn’t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need any</a:t>
            </a:r>
            <a:r>
              <a:rPr lang="en-US" spc="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configuration.</a:t>
            </a:r>
            <a:endParaRPr lang="en-US" dirty="0" smtClean="0">
              <a:latin typeface="Arial"/>
              <a:cs typeface="Arial"/>
            </a:endParaRPr>
          </a:p>
          <a:p>
            <a:pPr marL="469900" marR="132715" indent="-367030">
              <a:lnSpc>
                <a:spcPct val="114599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But it’s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suitable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shared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because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big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 eat all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</a:rPr>
              <a:t>Capacity </a:t>
            </a:r>
            <a:r>
              <a:rPr lang="en-US" dirty="0" smtClean="0">
                <a:solidFill>
                  <a:srgbClr val="38751C"/>
                </a:solidFill>
              </a:rPr>
              <a:t>scheduler </a:t>
            </a:r>
            <a:r>
              <a:rPr lang="en-US" dirty="0" smtClean="0"/>
              <a:t>- </a:t>
            </a:r>
            <a:r>
              <a:rPr lang="en-US" spc="-5" dirty="0" smtClean="0"/>
              <a:t>allows </a:t>
            </a:r>
            <a:r>
              <a:rPr lang="en-US" dirty="0" smtClean="0"/>
              <a:t>sharing </a:t>
            </a:r>
            <a:r>
              <a:rPr lang="en-US" spc="-5" dirty="0" smtClean="0"/>
              <a:t>of </a:t>
            </a:r>
            <a:r>
              <a:rPr lang="en-US" dirty="0" smtClean="0"/>
              <a:t>a </a:t>
            </a:r>
            <a:r>
              <a:rPr lang="en-US" spc="-5" dirty="0" err="1" smtClean="0">
                <a:solidFill>
                  <a:srgbClr val="38751C"/>
                </a:solidFill>
              </a:rPr>
              <a:t>Hadoop</a:t>
            </a:r>
            <a:r>
              <a:rPr lang="en-US" spc="-5" dirty="0" smtClean="0">
                <a:solidFill>
                  <a:srgbClr val="38751C"/>
                </a:solidFill>
              </a:rPr>
              <a:t> </a:t>
            </a:r>
            <a:r>
              <a:rPr lang="en-US" dirty="0" smtClean="0"/>
              <a:t>cluster </a:t>
            </a:r>
            <a:r>
              <a:rPr lang="en-US" spc="-5" dirty="0" smtClean="0"/>
              <a:t>along </a:t>
            </a:r>
            <a:r>
              <a:rPr lang="en-US" spc="-5" dirty="0" smtClean="0">
                <a:solidFill>
                  <a:srgbClr val="970000"/>
                </a:solidFill>
              </a:rPr>
              <a:t>organizational </a:t>
            </a:r>
            <a:r>
              <a:rPr lang="en-US" spc="-5" dirty="0" smtClean="0"/>
              <a:t>lines  </a:t>
            </a:r>
            <a:r>
              <a:rPr lang="en-US" dirty="0" smtClean="0"/>
              <a:t>(each </a:t>
            </a:r>
            <a:r>
              <a:rPr lang="en-US" spc="-5" dirty="0" smtClean="0"/>
              <a:t>one is </a:t>
            </a:r>
            <a:r>
              <a:rPr lang="en-US" dirty="0" smtClean="0"/>
              <a:t>a </a:t>
            </a:r>
            <a:r>
              <a:rPr lang="en-US" spc="-5" dirty="0" smtClean="0">
                <a:solidFill>
                  <a:srgbClr val="1154CC"/>
                </a:solidFill>
              </a:rPr>
              <a:t>queue</a:t>
            </a:r>
            <a:r>
              <a:rPr lang="en-US" spc="-5" dirty="0" smtClean="0"/>
              <a:t>). Queues </a:t>
            </a:r>
            <a:r>
              <a:rPr lang="en-US" dirty="0" smtClean="0"/>
              <a:t>may </a:t>
            </a:r>
            <a:r>
              <a:rPr lang="en-US" spc="-5" dirty="0" smtClean="0"/>
              <a:t>be further divided in </a:t>
            </a:r>
            <a:r>
              <a:rPr lang="en-US" spc="-5" dirty="0" smtClean="0">
                <a:solidFill>
                  <a:srgbClr val="1154CC"/>
                </a:solidFill>
              </a:rPr>
              <a:t>hierarchical</a:t>
            </a:r>
            <a:r>
              <a:rPr lang="en-US" spc="25" dirty="0" smtClean="0">
                <a:solidFill>
                  <a:srgbClr val="1154CC"/>
                </a:solidFill>
              </a:rPr>
              <a:t> </a:t>
            </a:r>
            <a:r>
              <a:rPr lang="en-US" spc="-5" dirty="0" smtClean="0"/>
              <a:t>fashion.</a:t>
            </a: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each organization is allocated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1154CC"/>
                </a:solidFill>
              </a:rPr>
              <a:t>certain </a:t>
            </a:r>
            <a:r>
              <a:rPr lang="en-US" dirty="0" smtClean="0"/>
              <a:t>capacity </a:t>
            </a:r>
            <a:r>
              <a:rPr lang="en-US" spc="-5" dirty="0" smtClean="0"/>
              <a:t>of the overall</a:t>
            </a:r>
            <a:r>
              <a:rPr lang="en-US" spc="-20" dirty="0" smtClean="0"/>
              <a:t> </a:t>
            </a:r>
            <a:r>
              <a:rPr lang="en-US" dirty="0" smtClean="0"/>
              <a:t>cluster.</a:t>
            </a:r>
          </a:p>
          <a:p>
            <a:pPr marL="469900" marR="26670" indent="-367030">
              <a:lnSpc>
                <a:spcPct val="114599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if there is </a:t>
            </a:r>
            <a:r>
              <a:rPr lang="en-US" dirty="0" smtClean="0"/>
              <a:t>more </a:t>
            </a:r>
            <a:r>
              <a:rPr lang="en-US" spc="-5" dirty="0" smtClean="0"/>
              <a:t>than </a:t>
            </a:r>
            <a:r>
              <a:rPr lang="en-US" spc="-5" dirty="0" smtClean="0">
                <a:solidFill>
                  <a:srgbClr val="970000"/>
                </a:solidFill>
              </a:rPr>
              <a:t>one </a:t>
            </a:r>
            <a:r>
              <a:rPr lang="en-US" spc="-5" dirty="0" smtClean="0"/>
              <a:t>job </a:t>
            </a:r>
            <a:r>
              <a:rPr lang="en-US" spc="-5" dirty="0" smtClean="0">
                <a:solidFill>
                  <a:srgbClr val="38751C"/>
                </a:solidFill>
              </a:rPr>
              <a:t>Capacity Scheduler </a:t>
            </a:r>
            <a:r>
              <a:rPr lang="en-US" dirty="0" smtClean="0"/>
              <a:t>may </a:t>
            </a:r>
            <a:r>
              <a:rPr lang="en-US" spc="-5" dirty="0" smtClean="0"/>
              <a:t>allocate the </a:t>
            </a:r>
            <a:r>
              <a:rPr lang="en-US" dirty="0" smtClean="0">
                <a:solidFill>
                  <a:srgbClr val="1154CC"/>
                </a:solidFill>
              </a:rPr>
              <a:t>spare </a:t>
            </a:r>
            <a:r>
              <a:rPr lang="en-US" dirty="0" smtClean="0"/>
              <a:t> resources </a:t>
            </a:r>
            <a:r>
              <a:rPr lang="en-US" spc="-5" dirty="0" smtClean="0"/>
              <a:t>to jobs in the queue, even if that </a:t>
            </a:r>
            <a:r>
              <a:rPr lang="en-US" dirty="0" smtClean="0"/>
              <a:t>causes </a:t>
            </a:r>
            <a:r>
              <a:rPr lang="en-US" spc="-5" dirty="0" smtClean="0"/>
              <a:t>the queue’s </a:t>
            </a:r>
            <a:r>
              <a:rPr lang="en-US" dirty="0" smtClean="0"/>
              <a:t>capacity </a:t>
            </a:r>
            <a:r>
              <a:rPr lang="en-US" spc="-5" dirty="0" smtClean="0"/>
              <a:t>to be </a:t>
            </a:r>
            <a:r>
              <a:rPr lang="en-US" spc="-5" dirty="0" smtClean="0">
                <a:solidFill>
                  <a:srgbClr val="1154CC"/>
                </a:solidFill>
              </a:rPr>
              <a:t> exceeded</a:t>
            </a:r>
            <a:r>
              <a:rPr lang="en-US" spc="-5" dirty="0" smtClean="0"/>
              <a:t>. </a:t>
            </a:r>
            <a:r>
              <a:rPr lang="en-US" dirty="0" smtClean="0"/>
              <a:t>(queue</a:t>
            </a:r>
            <a:r>
              <a:rPr lang="en-US" spc="-5" dirty="0" smtClean="0"/>
              <a:t> </a:t>
            </a:r>
            <a:r>
              <a:rPr lang="en-US" spc="-5" dirty="0" smtClean="0">
                <a:solidFill>
                  <a:srgbClr val="970000"/>
                </a:solidFill>
              </a:rPr>
              <a:t>elasticity</a:t>
            </a:r>
            <a:r>
              <a:rPr lang="en-US" spc="-5" dirty="0" smtClean="0"/>
              <a:t>.)</a:t>
            </a:r>
          </a:p>
          <a:p>
            <a:pPr marL="469900" marR="3591560" indent="-367030">
              <a:lnSpc>
                <a:spcPct val="114599"/>
              </a:lnSpc>
              <a:spcBef>
                <a:spcPts val="969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/>
              <a:t>when </a:t>
            </a:r>
            <a:r>
              <a:rPr lang="en-US" spc="-5" dirty="0" smtClean="0">
                <a:solidFill>
                  <a:srgbClr val="970000"/>
                </a:solidFill>
              </a:rPr>
              <a:t>demand </a:t>
            </a:r>
            <a:r>
              <a:rPr lang="en-US" spc="-5" dirty="0" smtClean="0">
                <a:solidFill>
                  <a:srgbClr val="1154CC"/>
                </a:solidFill>
              </a:rPr>
              <a:t>increases</a:t>
            </a:r>
            <a:r>
              <a:rPr lang="en-US" spc="-5" dirty="0" smtClean="0"/>
              <a:t>, the queue will  only </a:t>
            </a:r>
            <a:r>
              <a:rPr lang="en-US" dirty="0" smtClean="0">
                <a:solidFill>
                  <a:srgbClr val="38751C"/>
                </a:solidFill>
              </a:rPr>
              <a:t>return </a:t>
            </a:r>
            <a:r>
              <a:rPr lang="en-US" spc="-5" dirty="0" smtClean="0"/>
              <a:t>to </a:t>
            </a:r>
            <a:r>
              <a:rPr lang="en-US" dirty="0" smtClean="0"/>
              <a:t>capacity </a:t>
            </a:r>
            <a:r>
              <a:rPr lang="en-US" spc="-5" dirty="0" smtClean="0"/>
              <a:t>as </a:t>
            </a:r>
            <a:r>
              <a:rPr lang="en-US" dirty="0" smtClean="0"/>
              <a:t>resources </a:t>
            </a:r>
            <a:r>
              <a:rPr lang="en-US" spc="-5" dirty="0" smtClean="0"/>
              <a:t>are </a:t>
            </a:r>
            <a:r>
              <a:rPr lang="en-US" spc="-5" dirty="0" smtClean="0">
                <a:solidFill>
                  <a:srgbClr val="38751C"/>
                </a:solidFill>
              </a:rPr>
              <a:t> </a:t>
            </a:r>
            <a:r>
              <a:rPr lang="en-US" dirty="0" smtClean="0">
                <a:solidFill>
                  <a:srgbClr val="38751C"/>
                </a:solidFill>
              </a:rPr>
              <a:t>released </a:t>
            </a:r>
            <a:r>
              <a:rPr lang="en-US" spc="-5" dirty="0" smtClean="0"/>
              <a:t>from other queues as </a:t>
            </a:r>
            <a:r>
              <a:rPr lang="en-US" dirty="0" smtClean="0"/>
              <a:t>containers  complete. </a:t>
            </a:r>
            <a:r>
              <a:rPr lang="en-US" spc="-5" dirty="0" smtClean="0"/>
              <a:t>If it’s not have </a:t>
            </a:r>
            <a:r>
              <a:rPr lang="en-US" dirty="0" smtClean="0"/>
              <a:t>configured</a:t>
            </a:r>
            <a:r>
              <a:rPr lang="en-US" spc="-90" dirty="0" smtClean="0"/>
              <a:t> </a:t>
            </a:r>
            <a:r>
              <a:rPr lang="en-US" spc="-5" dirty="0" smtClean="0"/>
              <a:t>policy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Fair 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dynamically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balance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 (evenly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between all tasks) between  all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jobs. There is also queue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hierarchy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lang="en-US" spc="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organisations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367030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If queue policy is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configured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is 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(50/50%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or 1:1)</a:t>
            </a:r>
            <a:endParaRPr lang="en-US" dirty="0" smtClean="0">
              <a:latin typeface="Arial"/>
              <a:cs typeface="Arial"/>
            </a:endParaRPr>
          </a:p>
          <a:p>
            <a:pPr marL="469900" marR="2834005" indent="-367030">
              <a:lnSpc>
                <a:spcPct val="114599"/>
              </a:lnSpc>
              <a:spcBef>
                <a:spcPts val="97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Preemption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allows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kill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queues that are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running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than their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fair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share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lang="en-US" dirty="0" smtClean="0">
              <a:latin typeface="Arial"/>
              <a:cs typeface="Arial"/>
            </a:endParaRPr>
          </a:p>
          <a:p>
            <a:pPr marL="469900" marR="3128010" indent="-367030">
              <a:lnSpc>
                <a:spcPct val="114599"/>
              </a:lnSpc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Delay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allows allocating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same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 where application was</a:t>
            </a:r>
            <a:r>
              <a:rPr lang="en-US" spc="-6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submitted.</a:t>
            </a:r>
            <a:endParaRPr lang="en-US" dirty="0" smtClean="0">
              <a:latin typeface="Arial"/>
              <a:cs typeface="Arial"/>
            </a:endParaRPr>
          </a:p>
          <a:p>
            <a:pPr marL="469900" marR="2734945" indent="-367030">
              <a:lnSpc>
                <a:spcPct val="114599"/>
              </a:lnSpc>
              <a:spcBef>
                <a:spcPts val="969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  <a:tab pos="4039235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Dominant Resource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Fairness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(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drf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)	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gives priority</a:t>
            </a:r>
            <a:r>
              <a:rPr lang="en-US" spc="-8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 tasks which have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dominant</a:t>
            </a:r>
            <a:r>
              <a:rPr lang="en-US" spc="-5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object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YARN using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lang="en-US" sz="3600" dirty="0" smtClean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want</a:t>
            </a:r>
            <a:r>
              <a:rPr lang="en-US" sz="3600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595959"/>
                </a:solidFill>
                <a:latin typeface="Arial"/>
                <a:cs typeface="Arial"/>
              </a:rPr>
              <a:t>to:</a:t>
            </a:r>
            <a:endParaRPr lang="en-US" sz="3600" dirty="0" smtClean="0">
              <a:latin typeface="Arial"/>
              <a:cs typeface="Arial"/>
            </a:endParaRPr>
          </a:p>
          <a:p>
            <a:pPr marL="469900" marR="469900" indent="-398145">
              <a:lnSpc>
                <a:spcPct val="113300"/>
              </a:lnSpc>
              <a:spcBef>
                <a:spcPts val="1639"/>
              </a:spcBef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determine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configuration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cluster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fast and easy, just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view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configuration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using the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UI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web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browser.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run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Linux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(with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simply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the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DistributedShell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application bundled with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40386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access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log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(only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actual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result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 have been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run),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UI and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command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line to access the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logs.</a:t>
            </a:r>
            <a:endParaRPr lang="en-US" dirty="0" smtClean="0">
              <a:latin typeface="Arial"/>
              <a:cs typeface="Arial"/>
            </a:endParaRPr>
          </a:p>
          <a:p>
            <a:pPr marL="469900" marR="116839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aggregate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files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(which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default in local FS on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NodeManager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where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run.)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HDFS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their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retention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policies, just use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YARN’s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built-  in log aggregation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capabilities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options.</a:t>
            </a:r>
            <a:endParaRPr lang="en-US" dirty="0" smtClean="0">
              <a:latin typeface="Arial"/>
              <a:cs typeface="Arial"/>
            </a:endParaRPr>
          </a:p>
          <a:p>
            <a:pPr marL="469900" marR="132715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use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code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isn’t binary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compatible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2, 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want to  be able to update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code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way that will 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compatible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both </a:t>
            </a:r>
            <a:r>
              <a:rPr lang="en-US" dirty="0" err="1" smtClean="0">
                <a:solidFill>
                  <a:srgbClr val="595959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 versions. Just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use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compatibility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library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works around the API</a:t>
            </a:r>
            <a:r>
              <a:rPr lang="en-US" spc="-7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differences.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9095" marR="488315" indent="-366395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Yet Another Resource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Negotiator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resource management  system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was introduced in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improve the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implementation  and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elluminate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1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scheduling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disadvantages.</a:t>
            </a:r>
            <a:endParaRPr lang="en-US" dirty="0" smtClean="0">
              <a:latin typeface="Arial"/>
              <a:cs typeface="Arial"/>
            </a:endParaRPr>
          </a:p>
          <a:p>
            <a:pPr marL="379095" marR="106045" indent="-366395">
              <a:lnSpc>
                <a:spcPct val="114599"/>
              </a:lnSpc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connecting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link between high level applications(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Spark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HBase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 and low level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environment.</a:t>
            </a:r>
            <a:endParaRPr lang="en-US" dirty="0" smtClean="0">
              <a:latin typeface="Arial"/>
              <a:cs typeface="Arial"/>
            </a:endParaRPr>
          </a:p>
          <a:p>
            <a:pPr marL="379095" marR="79184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introduction of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transformed from only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framework to big data processing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core.</a:t>
            </a:r>
            <a:endParaRPr lang="en-US" dirty="0" smtClean="0">
              <a:latin typeface="Arial"/>
              <a:cs typeface="Arial"/>
            </a:endParaRPr>
          </a:p>
          <a:p>
            <a:pPr marL="379095" marR="603885" indent="-366395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Some people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characterized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large-scale, distributed operating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system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big data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provides its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core services via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two types of long-running</a:t>
            </a:r>
            <a:r>
              <a:rPr lang="en-US" spc="-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daemon:</a:t>
            </a:r>
            <a:endParaRPr lang="en-US" dirty="0" smtClean="0">
              <a:latin typeface="Arial"/>
              <a:cs typeface="Arial"/>
            </a:endParaRPr>
          </a:p>
          <a:p>
            <a:pPr marL="469900" marR="76200" indent="-359410">
              <a:lnSpc>
                <a:spcPct val="113999"/>
              </a:lnSpc>
              <a:spcBef>
                <a:spcPts val="1605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Resource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Manager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cluster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tracking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resources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cluster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and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scheduling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applications. Actually it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requests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each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application),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via requesting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Node  Managers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It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doesn’t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monitor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collect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any job history. It is only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cluster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scheduling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Actually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single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point of failure but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Hadoop2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High Availability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which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restore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data in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case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failures.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59410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Node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Manager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(one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per every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node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is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monitor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nodes and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containers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slot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analogue in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1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resources such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CPU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Memory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Disk  space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Network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It also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collect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log data and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report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information to the 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Another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important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component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lang="en-US" spc="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endParaRPr lang="en-US" dirty="0" smtClean="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129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actually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separate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process 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slave</a:t>
            </a:r>
            <a:r>
              <a:rPr lang="en-US" spc="-2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node.</a:t>
            </a:r>
            <a:endParaRPr lang="en-US" dirty="0" smtClean="0">
              <a:latin typeface="Arial"/>
              <a:cs typeface="Arial"/>
            </a:endParaRPr>
          </a:p>
          <a:p>
            <a:pPr marL="469900" marR="494030" indent="-359410">
              <a:lnSpc>
                <a:spcPct val="113999"/>
              </a:lnSpc>
              <a:spcBef>
                <a:spcPts val="105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has one instance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per application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instead of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JobTracker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which 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single 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daemon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master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 and tracked the progress of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all applications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which was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point of</a:t>
            </a:r>
            <a:r>
              <a:rPr lang="en-US" spc="-1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failures.</a:t>
            </a:r>
            <a:endParaRPr lang="en-US" dirty="0" smtClean="0">
              <a:latin typeface="Arial"/>
              <a:cs typeface="Arial"/>
            </a:endParaRPr>
          </a:p>
          <a:p>
            <a:pPr marL="469900" marR="111125" indent="-359410">
              <a:lnSpc>
                <a:spcPct val="113999"/>
              </a:lnSpc>
              <a:spcBef>
                <a:spcPts val="1050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responsible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send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heartbeat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messages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the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with its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status 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the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state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the application’s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</a:t>
            </a:r>
            <a:r>
              <a:rPr lang="en-US" spc="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needs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177165" indent="-359410">
              <a:lnSpc>
                <a:spcPct val="113999"/>
              </a:lnSpc>
              <a:spcBef>
                <a:spcPts val="1050"/>
              </a:spcBef>
              <a:buClr>
                <a:srgbClr val="595959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Hadoop2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supports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uber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lightweight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tasks which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same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node, without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wasting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time for</a:t>
            </a:r>
            <a:r>
              <a:rPr lang="en-US" spc="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allocation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469900" marR="5080" indent="-367030">
              <a:lnSpc>
                <a:spcPct val="121300"/>
              </a:lnSpc>
              <a:spcBef>
                <a:spcPts val="994"/>
              </a:spcBef>
              <a:buClr>
                <a:srgbClr val="595959"/>
              </a:buClr>
              <a:buSzPct val="105882"/>
              <a:buChar char="●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should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 implemented for each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type, in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case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designed to execute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map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reduce</a:t>
            </a:r>
            <a:r>
              <a:rPr lang="en-US" spc="-1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tasks.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Steps 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1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469900" indent="-398145">
              <a:lnSpc>
                <a:spcPct val="100000"/>
              </a:lnSpc>
              <a:spcBef>
                <a:spcPts val="1305"/>
              </a:spcBef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Client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does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request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lang="en-US" spc="-6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marR="1207770" indent="-398145">
              <a:lnSpc>
                <a:spcPct val="113300"/>
              </a:lnSpc>
              <a:buClr>
                <a:srgbClr val="59595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requests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NodeManagers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allocate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container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lang="en-US" spc="-8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instance on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available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(which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has enough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resources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lang="en-US" spc="-1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node.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"/>
              <a:buAutoNum type="arabicPeriod"/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469900" marR="862965" indent="-398145">
              <a:lnSpc>
                <a:spcPct val="1133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When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instance already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run,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  itself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send requests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heartbeat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app 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resource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needs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) to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</a:t>
            </a:r>
            <a:r>
              <a:rPr lang="en-US" spc="-7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79095" marR="64769" indent="-366395" algn="just">
              <a:lnSpc>
                <a:spcPct val="114599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730" algn="l"/>
              </a:tabLst>
            </a:pP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lots of high level applications that was written on top of the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by using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API’s for example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Spark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HBase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595959"/>
                </a:solidFill>
                <a:latin typeface="Arial"/>
                <a:cs typeface="Arial"/>
              </a:rPr>
              <a:t>e.t.c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have  also become an application on top of the</a:t>
            </a:r>
            <a:r>
              <a:rPr lang="en-US" spc="30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pPr marL="379095" marR="1000125" indent="-366395">
              <a:lnSpc>
                <a:spcPct val="114599"/>
              </a:lnSpc>
              <a:spcBef>
                <a:spcPts val="975"/>
              </a:spcBef>
              <a:buClr>
                <a:srgbClr val="595959"/>
              </a:buClr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and its applications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concept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brings flexibility and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lots of new  opportunities for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environment.</a:t>
            </a:r>
            <a:endParaRPr lang="en-US" dirty="0" smtClean="0">
              <a:latin typeface="Arial"/>
              <a:cs typeface="Arial"/>
            </a:endParaRPr>
          </a:p>
          <a:p>
            <a:pPr marL="379095" marR="5080" indent="-366395">
              <a:lnSpc>
                <a:spcPct val="114599"/>
              </a:lnSpc>
              <a:spcBef>
                <a:spcPts val="969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It’s not easy but it possible to write,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own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if the existing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970000"/>
                </a:solidFill>
                <a:latin typeface="Arial"/>
                <a:cs typeface="Arial"/>
              </a:rPr>
              <a:t>Hadoop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environment doesn’t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satisfy 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needs.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details about how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 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write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own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application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you can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find by link below. </a:t>
            </a:r>
            <a:r>
              <a:rPr lang="en-US" u="heavy" spc="-5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</a:rPr>
              <a:t> </a:t>
            </a:r>
            <a:r>
              <a:rPr lang="en-US" u="heavy" spc="-5" dirty="0" smtClean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http://twill.incubator.apache.org/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2 VS MAPREDUCE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2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became an application on top of the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YARN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, which use Yarn to 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manage resources.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We look at advantages of </a:t>
            </a:r>
            <a:r>
              <a:rPr lang="en-US" dirty="0" err="1" smtClean="0">
                <a:solidFill>
                  <a:srgbClr val="38751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38751C"/>
                </a:solidFill>
                <a:latin typeface="Arial"/>
                <a:cs typeface="Arial"/>
              </a:rPr>
              <a:t> 2 </a:t>
            </a:r>
            <a:r>
              <a:rPr lang="en-US" spc="-4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solidFill>
                  <a:srgbClr val="595959"/>
                </a:solidFill>
                <a:latin typeface="Arial"/>
                <a:cs typeface="Arial"/>
              </a:rPr>
              <a:t>below:</a:t>
            </a:r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MAPREUCE2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7370" marR="108585" indent="-328295">
              <a:lnSpc>
                <a:spcPct val="101000"/>
              </a:lnSpc>
              <a:spcBef>
                <a:spcPts val="605"/>
              </a:spcBef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Has three </a:t>
            </a:r>
            <a:r>
              <a:rPr lang="en-US" dirty="0" smtClean="0">
                <a:latin typeface="Arial"/>
                <a:cs typeface="Arial"/>
              </a:rPr>
              <a:t>schedulers </a:t>
            </a:r>
            <a:r>
              <a:rPr lang="en-US" spc="-5" dirty="0" smtClean="0">
                <a:latin typeface="Arial"/>
                <a:cs typeface="Arial"/>
              </a:rPr>
              <a:t>for </a:t>
            </a:r>
            <a:r>
              <a:rPr lang="en-US" dirty="0" smtClean="0">
                <a:latin typeface="Arial"/>
                <a:cs typeface="Arial"/>
              </a:rPr>
              <a:t>shared (between</a:t>
            </a:r>
            <a:r>
              <a:rPr lang="en-US" spc="-1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users  and jobs) </a:t>
            </a:r>
            <a:r>
              <a:rPr lang="en-US" dirty="0" smtClean="0">
                <a:latin typeface="Arial"/>
                <a:cs typeface="Arial"/>
              </a:rPr>
              <a:t>cluster resource </a:t>
            </a:r>
            <a:r>
              <a:rPr lang="en-US" spc="-5" dirty="0" smtClean="0">
                <a:latin typeface="Arial"/>
                <a:cs typeface="Arial"/>
              </a:rPr>
              <a:t>allocation.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FIFO</a:t>
            </a:r>
            <a:r>
              <a:rPr lang="en-US" spc="-5" dirty="0" smtClean="0">
                <a:latin typeface="Arial"/>
                <a:cs typeface="Arial"/>
              </a:rPr>
              <a:t>,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Capacity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Fair </a:t>
            </a:r>
            <a:r>
              <a:rPr lang="en-US" dirty="0" smtClean="0">
                <a:latin typeface="Arial"/>
                <a:cs typeface="Arial"/>
              </a:rPr>
              <a:t>schedule.</a:t>
            </a:r>
          </a:p>
          <a:p>
            <a:pPr marL="547370" marR="107314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It </a:t>
            </a:r>
            <a:r>
              <a:rPr lang="en-US" dirty="0" smtClean="0">
                <a:latin typeface="Arial"/>
                <a:cs typeface="Arial"/>
              </a:rPr>
              <a:t>supports </a:t>
            </a:r>
            <a:r>
              <a:rPr lang="en-US" spc="-5" dirty="0" err="1" smtClean="0">
                <a:solidFill>
                  <a:srgbClr val="1154CC"/>
                </a:solidFill>
                <a:latin typeface="Arial"/>
                <a:cs typeface="Arial"/>
              </a:rPr>
              <a:t>Uber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tasks which </a:t>
            </a:r>
            <a:r>
              <a:rPr lang="en-US" dirty="0" smtClean="0">
                <a:latin typeface="Arial"/>
                <a:cs typeface="Arial"/>
              </a:rPr>
              <a:t>can </a:t>
            </a:r>
            <a:r>
              <a:rPr lang="en-US" spc="-5" dirty="0" smtClean="0">
                <a:latin typeface="Arial"/>
                <a:cs typeface="Arial"/>
              </a:rPr>
              <a:t>be </a:t>
            </a:r>
            <a:r>
              <a:rPr lang="en-US" dirty="0" smtClean="0">
                <a:latin typeface="Arial"/>
                <a:cs typeface="Arial"/>
              </a:rPr>
              <a:t>run </a:t>
            </a:r>
            <a:r>
              <a:rPr lang="en-US" spc="-5" dirty="0" smtClean="0">
                <a:latin typeface="Arial"/>
                <a:cs typeface="Arial"/>
              </a:rPr>
              <a:t>by 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ApplicationMaster</a:t>
            </a:r>
            <a:r>
              <a:rPr lang="en-US" spc="-5" dirty="0" smtClean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same </a:t>
            </a:r>
            <a:r>
              <a:rPr lang="en-US" spc="-5" dirty="0" smtClean="0">
                <a:latin typeface="Arial"/>
                <a:cs typeface="Arial"/>
              </a:rPr>
              <a:t>node without wasting  time for </a:t>
            </a:r>
            <a:r>
              <a:rPr lang="en-US" dirty="0" smtClean="0">
                <a:latin typeface="Arial"/>
                <a:cs typeface="Arial"/>
              </a:rPr>
              <a:t>resource</a:t>
            </a:r>
            <a:r>
              <a:rPr lang="en-US" spc="-15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allocation</a:t>
            </a:r>
            <a:endParaRPr lang="en-US" dirty="0" smtClean="0">
              <a:latin typeface="Arial"/>
              <a:cs typeface="Arial"/>
            </a:endParaRPr>
          </a:p>
          <a:p>
            <a:pPr marL="547370" marR="158750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Use </a:t>
            </a:r>
            <a:r>
              <a:rPr lang="en-US" spc="-5" dirty="0" err="1" smtClean="0">
                <a:solidFill>
                  <a:srgbClr val="38751C"/>
                </a:solidFill>
                <a:latin typeface="Arial"/>
                <a:cs typeface="Arial"/>
              </a:rPr>
              <a:t>ResourceManager</a:t>
            </a:r>
            <a:r>
              <a:rPr lang="en-US" spc="-5" dirty="0" smtClean="0">
                <a:latin typeface="Arial"/>
                <a:cs typeface="Arial"/>
              </a:rPr>
              <a:t>(one per </a:t>
            </a:r>
            <a:r>
              <a:rPr lang="en-US" dirty="0" smtClean="0">
                <a:latin typeface="Arial"/>
                <a:cs typeface="Arial"/>
              </a:rPr>
              <a:t>cluster) </a:t>
            </a:r>
            <a:r>
              <a:rPr lang="en-US" spc="-5" dirty="0" smtClean="0">
                <a:latin typeface="Arial"/>
                <a:cs typeface="Arial"/>
              </a:rPr>
              <a:t>with </a:t>
            </a:r>
            <a:r>
              <a:rPr lang="en-US" spc="-5" dirty="0" smtClean="0">
                <a:solidFill>
                  <a:srgbClr val="970000"/>
                </a:solidFill>
                <a:latin typeface="Arial"/>
                <a:cs typeface="Arial"/>
              </a:rPr>
              <a:t> High Availability </a:t>
            </a:r>
            <a:r>
              <a:rPr lang="en-US" dirty="0" smtClean="0">
                <a:latin typeface="Arial"/>
                <a:cs typeface="Arial"/>
              </a:rPr>
              <a:t>support. </a:t>
            </a:r>
            <a:r>
              <a:rPr lang="en-US" spc="-5" dirty="0" smtClean="0">
                <a:latin typeface="Arial"/>
                <a:cs typeface="Arial"/>
              </a:rPr>
              <a:t>And also </a:t>
            </a:r>
            <a:r>
              <a:rPr lang="en-US" dirty="0" smtClean="0">
                <a:latin typeface="Arial"/>
                <a:cs typeface="Arial"/>
              </a:rPr>
              <a:t>run  </a:t>
            </a:r>
            <a:r>
              <a:rPr lang="en-US" spc="-5" dirty="0" err="1" smtClean="0">
                <a:latin typeface="Arial"/>
                <a:cs typeface="Arial"/>
              </a:rPr>
              <a:t>ApplicationMaster</a:t>
            </a:r>
            <a:r>
              <a:rPr lang="en-US" spc="-5" dirty="0" smtClean="0">
                <a:latin typeface="Arial"/>
                <a:cs typeface="Arial"/>
              </a:rPr>
              <a:t>(one per application</a:t>
            </a:r>
            <a:r>
              <a:rPr lang="en-US" spc="-8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instance)</a:t>
            </a:r>
            <a:endParaRPr lang="en-US" dirty="0" smtClean="0">
              <a:latin typeface="Arial"/>
              <a:cs typeface="Arial"/>
            </a:endParaRPr>
          </a:p>
          <a:p>
            <a:pPr marL="547370" marR="454659" indent="-328295">
              <a:lnSpc>
                <a:spcPct val="101000"/>
              </a:lnSpc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Supports </a:t>
            </a:r>
            <a:r>
              <a:rPr lang="en-US" spc="-5" dirty="0" smtClean="0">
                <a:solidFill>
                  <a:srgbClr val="1154CC"/>
                </a:solidFill>
                <a:latin typeface="Arial"/>
                <a:cs typeface="Arial"/>
              </a:rPr>
              <a:t>different </a:t>
            </a:r>
            <a:r>
              <a:rPr lang="en-US" dirty="0" smtClean="0">
                <a:latin typeface="Arial"/>
                <a:cs typeface="Arial"/>
              </a:rPr>
              <a:t>version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err="1" smtClean="0">
                <a:solidFill>
                  <a:srgbClr val="1154CC"/>
                </a:solidFill>
                <a:latin typeface="Arial"/>
                <a:cs typeface="Arial"/>
              </a:rPr>
              <a:t>MapReduce</a:t>
            </a:r>
            <a:r>
              <a:rPr lang="en-US" dirty="0" smtClean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in  </a:t>
            </a:r>
            <a:r>
              <a:rPr lang="en-US" dirty="0" smtClean="0">
                <a:latin typeface="Arial"/>
                <a:cs typeface="Arial"/>
              </a:rPr>
              <a:t>single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cluster.</a:t>
            </a:r>
          </a:p>
          <a:p>
            <a:pPr marL="547370" indent="-328295">
              <a:lnSpc>
                <a:spcPct val="100000"/>
              </a:lnSpc>
              <a:spcBef>
                <a:spcPts val="15"/>
              </a:spcBef>
              <a:buClr>
                <a:srgbClr val="1154CC"/>
              </a:buClr>
              <a:buChar char="●"/>
              <a:tabLst>
                <a:tab pos="547370" algn="l"/>
                <a:tab pos="548005" algn="l"/>
              </a:tabLst>
            </a:pPr>
            <a:r>
              <a:rPr lang="en-US" spc="-5" dirty="0" smtClean="0">
                <a:latin typeface="Arial"/>
                <a:cs typeface="Arial"/>
              </a:rPr>
              <a:t>Separate </a:t>
            </a:r>
            <a:r>
              <a:rPr lang="en-US" dirty="0" err="1" smtClean="0">
                <a:solidFill>
                  <a:srgbClr val="970000"/>
                </a:solidFill>
                <a:latin typeface="Arial"/>
                <a:cs typeface="Arial"/>
              </a:rPr>
              <a:t>JobHistory</a:t>
            </a:r>
            <a:r>
              <a:rPr lang="en-US" spc="5" dirty="0" smtClean="0">
                <a:solidFill>
                  <a:srgbClr val="970000"/>
                </a:solidFill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daemon.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1200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YARN</vt:lpstr>
      <vt:lpstr>What is YARN?</vt:lpstr>
      <vt:lpstr>Anatomy of YARN</vt:lpstr>
      <vt:lpstr>Contd…</vt:lpstr>
      <vt:lpstr>Steps to run Yarn application</vt:lpstr>
      <vt:lpstr>Slide 6</vt:lpstr>
      <vt:lpstr>YARN Application </vt:lpstr>
      <vt:lpstr>MAPREDUCE 2 VS MAPREDUCE 1</vt:lpstr>
      <vt:lpstr>MAPREUCE2 Advantages</vt:lpstr>
      <vt:lpstr>MAPREDUCE1- Disadvantages</vt:lpstr>
      <vt:lpstr>Scheduling in YARN</vt:lpstr>
      <vt:lpstr>Contd…</vt:lpstr>
      <vt:lpstr>Contd…</vt:lpstr>
      <vt:lpstr>Capacity Scheduler</vt:lpstr>
      <vt:lpstr>Contd…</vt:lpstr>
      <vt:lpstr>Fair Scheduler</vt:lpstr>
      <vt:lpstr>Contd…</vt:lpstr>
      <vt:lpstr>Some YARN using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</dc:title>
  <dc:creator>Avadesh Gupta</dc:creator>
  <cp:lastModifiedBy>Avadesh Gupta</cp:lastModifiedBy>
  <cp:revision>13</cp:revision>
  <dcterms:created xsi:type="dcterms:W3CDTF">2018-10-21T17:40:18Z</dcterms:created>
  <dcterms:modified xsi:type="dcterms:W3CDTF">2018-10-22T05:26:29Z</dcterms:modified>
</cp:coreProperties>
</file>