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sldIdLst>
    <p:sldId id="279" r:id="rId2"/>
    <p:sldId id="267" r:id="rId3"/>
    <p:sldId id="312" r:id="rId4"/>
    <p:sldId id="269" r:id="rId5"/>
    <p:sldId id="313" r:id="rId6"/>
    <p:sldId id="257" r:id="rId7"/>
    <p:sldId id="314" r:id="rId8"/>
    <p:sldId id="259" r:id="rId9"/>
    <p:sldId id="315" r:id="rId10"/>
    <p:sldId id="261" r:id="rId11"/>
    <p:sldId id="316" r:id="rId12"/>
    <p:sldId id="317" r:id="rId13"/>
    <p:sldId id="318" r:id="rId14"/>
    <p:sldId id="262" r:id="rId15"/>
    <p:sldId id="319" r:id="rId16"/>
    <p:sldId id="320" r:id="rId17"/>
    <p:sldId id="263" r:id="rId18"/>
    <p:sldId id="305" r:id="rId19"/>
    <p:sldId id="321" r:id="rId20"/>
    <p:sldId id="306" r:id="rId21"/>
    <p:sldId id="311" r:id="rId22"/>
    <p:sldId id="322" r:id="rId23"/>
    <p:sldId id="308" r:id="rId24"/>
    <p:sldId id="307" r:id="rId25"/>
    <p:sldId id="323" r:id="rId26"/>
    <p:sldId id="309" r:id="rId27"/>
    <p:sldId id="310" r:id="rId28"/>
    <p:sldId id="325" r:id="rId29"/>
    <p:sldId id="326" r:id="rId30"/>
    <p:sldId id="327" r:id="rId31"/>
    <p:sldId id="328" r:id="rId32"/>
    <p:sldId id="329" r:id="rId33"/>
    <p:sldId id="330" r:id="rId34"/>
    <p:sldId id="331" r:id="rId35"/>
    <p:sldId id="332" r:id="rId36"/>
    <p:sldId id="333" r:id="rId37"/>
    <p:sldId id="324" r:id="rId38"/>
    <p:sldId id="285" r:id="rId39"/>
    <p:sldId id="275" r:id="rId40"/>
    <p:sldId id="286" r:id="rId41"/>
    <p:sldId id="288" r:id="rId42"/>
    <p:sldId id="290" r:id="rId43"/>
    <p:sldId id="284" r:id="rId44"/>
    <p:sldId id="292" r:id="rId45"/>
    <p:sldId id="293" r:id="rId46"/>
    <p:sldId id="294" r:id="rId47"/>
    <p:sldId id="295" r:id="rId48"/>
    <p:sldId id="297" r:id="rId49"/>
    <p:sldId id="298" r:id="rId50"/>
    <p:sldId id="299" r:id="rId51"/>
    <p:sldId id="300" r:id="rId52"/>
    <p:sldId id="301" r:id="rId53"/>
    <p:sldId id="303" r:id="rId54"/>
    <p:sldId id="302" r:id="rId55"/>
    <p:sldId id="304" r:id="rId56"/>
    <p:sldId id="281"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32" autoAdjust="0"/>
    <p:restoredTop sz="94681"/>
  </p:normalViewPr>
  <p:slideViewPr>
    <p:cSldViewPr snapToGrid="0" snapToObjects="1" showGuides="1">
      <p:cViewPr varScale="1">
        <p:scale>
          <a:sx n="81" d="100"/>
          <a:sy n="81" d="100"/>
        </p:scale>
        <p:origin x="394" y="62"/>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D5254-DB60-4F4D-8539-8B9275D30FDE}"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fr-FR"/>
        </a:p>
      </dgm:t>
    </dgm:pt>
    <dgm:pt modelId="{1A8EC3FC-7E2C-4CD7-B588-88A26B5F7B70}">
      <dgm:prSet phldrT="[Texte]" custT="1"/>
      <dgm:spPr/>
      <dgm:t>
        <a:bodyPr/>
        <a:lstStyle/>
        <a:p>
          <a:r>
            <a:rPr lang="fr-FR" sz="1000" b="1" dirty="0">
              <a:solidFill>
                <a:sysClr val="windowText" lastClr="000000"/>
              </a:solidFill>
            </a:rPr>
            <a:t>Week</a:t>
          </a:r>
          <a:r>
            <a:rPr lang="fr-FR" sz="1000" dirty="0">
              <a:solidFill>
                <a:sysClr val="windowText" lastClr="000000"/>
              </a:solidFill>
            </a:rPr>
            <a:t>7</a:t>
          </a:r>
        </a:p>
      </dgm:t>
    </dgm:pt>
    <dgm:pt modelId="{466679C0-B234-4AAF-AB26-75E2F4CE93EC}" type="parTrans" cxnId="{1027D8B5-49A9-417A-8365-4D34A9206817}">
      <dgm:prSet/>
      <dgm:spPr/>
      <dgm:t>
        <a:bodyPr/>
        <a:lstStyle/>
        <a:p>
          <a:endParaRPr lang="fr-FR"/>
        </a:p>
      </dgm:t>
    </dgm:pt>
    <dgm:pt modelId="{13058BE0-5DF5-4192-B4A6-89D30DED2564}" type="sibTrans" cxnId="{1027D8B5-49A9-417A-8365-4D34A9206817}">
      <dgm:prSet/>
      <dgm:spPr/>
      <dgm:t>
        <a:bodyPr/>
        <a:lstStyle/>
        <a:p>
          <a:endParaRPr lang="fr-FR"/>
        </a:p>
      </dgm:t>
    </dgm:pt>
    <dgm:pt modelId="{3B32BEA4-51C8-4B08-8DBC-04BA0C074BC5}">
      <dgm:prSet phldrT="[Texte]"/>
      <dgm:spPr/>
      <dgm:t>
        <a:bodyPr/>
        <a:lstStyle/>
        <a:p>
          <a:r>
            <a:rPr lang="fr-FR" dirty="0"/>
            <a:t>Business </a:t>
          </a:r>
          <a:r>
            <a:rPr lang="fr-FR" dirty="0" err="1"/>
            <a:t>understanding</a:t>
          </a:r>
          <a:r>
            <a:rPr lang="fr-FR" dirty="0"/>
            <a:t> and </a:t>
          </a:r>
          <a:r>
            <a:rPr lang="fr-FR" dirty="0" err="1"/>
            <a:t>problem</a:t>
          </a:r>
          <a:r>
            <a:rPr lang="fr-FR" dirty="0"/>
            <a:t> description</a:t>
          </a:r>
        </a:p>
      </dgm:t>
    </dgm:pt>
    <dgm:pt modelId="{152FDBD0-CA7A-4E03-891A-7728F556E53F}" type="parTrans" cxnId="{4D1B64E2-059F-4D95-898D-09BFADFBAEEB}">
      <dgm:prSet/>
      <dgm:spPr/>
      <dgm:t>
        <a:bodyPr/>
        <a:lstStyle/>
        <a:p>
          <a:endParaRPr lang="fr-FR"/>
        </a:p>
      </dgm:t>
    </dgm:pt>
    <dgm:pt modelId="{75039187-A098-4ADD-9FB6-76749CDFB5C5}" type="sibTrans" cxnId="{4D1B64E2-059F-4D95-898D-09BFADFBAEEB}">
      <dgm:prSet/>
      <dgm:spPr/>
      <dgm:t>
        <a:bodyPr/>
        <a:lstStyle/>
        <a:p>
          <a:endParaRPr lang="fr-FR"/>
        </a:p>
      </dgm:t>
    </dgm:pt>
    <dgm:pt modelId="{FAD79B40-6A18-4728-B55B-EB50D7F778F3}">
      <dgm:prSet phldrT="[Texte]" custT="1"/>
      <dgm:spPr/>
      <dgm:t>
        <a:bodyPr/>
        <a:lstStyle/>
        <a:p>
          <a:r>
            <a:rPr lang="fr-FR" sz="1000" b="1">
              <a:solidFill>
                <a:sysClr val="windowText" lastClr="000000"/>
              </a:solidFill>
            </a:rPr>
            <a:t>Week8</a:t>
          </a:r>
        </a:p>
      </dgm:t>
    </dgm:pt>
    <dgm:pt modelId="{16BF8659-8674-4279-8B51-DE41D61C0CAE}" type="parTrans" cxnId="{389B864F-DE17-4B62-AC3E-A5AEF90FB0C1}">
      <dgm:prSet/>
      <dgm:spPr/>
      <dgm:t>
        <a:bodyPr/>
        <a:lstStyle/>
        <a:p>
          <a:endParaRPr lang="fr-FR"/>
        </a:p>
      </dgm:t>
    </dgm:pt>
    <dgm:pt modelId="{44133CE0-F73E-46D2-ACA8-721477FA88D0}" type="sibTrans" cxnId="{389B864F-DE17-4B62-AC3E-A5AEF90FB0C1}">
      <dgm:prSet/>
      <dgm:spPr/>
      <dgm:t>
        <a:bodyPr/>
        <a:lstStyle/>
        <a:p>
          <a:endParaRPr lang="fr-FR"/>
        </a:p>
      </dgm:t>
    </dgm:pt>
    <dgm:pt modelId="{A45FFFBA-835F-424D-8CC4-654AD76E60FB}">
      <dgm:prSet phldrT="[Texte]"/>
      <dgm:spPr/>
      <dgm:t>
        <a:bodyPr/>
        <a:lstStyle/>
        <a:p>
          <a:r>
            <a:rPr lang="fr-FR" dirty="0"/>
            <a:t>Data Analysis and descriptive data </a:t>
          </a:r>
          <a:r>
            <a:rPr lang="fr-FR" dirty="0" err="1"/>
            <a:t>study</a:t>
          </a:r>
          <a:endParaRPr lang="fr-FR" dirty="0"/>
        </a:p>
      </dgm:t>
    </dgm:pt>
    <dgm:pt modelId="{D5E18294-2813-4C9F-B0A7-AE746C835725}" type="parTrans" cxnId="{C8F7B3B7-4028-4A5D-8A01-A9A7EB84DCBF}">
      <dgm:prSet/>
      <dgm:spPr/>
      <dgm:t>
        <a:bodyPr/>
        <a:lstStyle/>
        <a:p>
          <a:endParaRPr lang="fr-FR"/>
        </a:p>
      </dgm:t>
    </dgm:pt>
    <dgm:pt modelId="{43B6E4A9-6CE4-4F08-912A-26CF342A0917}" type="sibTrans" cxnId="{C8F7B3B7-4028-4A5D-8A01-A9A7EB84DCBF}">
      <dgm:prSet/>
      <dgm:spPr/>
      <dgm:t>
        <a:bodyPr/>
        <a:lstStyle/>
        <a:p>
          <a:endParaRPr lang="fr-FR"/>
        </a:p>
      </dgm:t>
    </dgm:pt>
    <dgm:pt modelId="{FFAA71D6-3EDA-40D6-B29D-672E6B1032E5}">
      <dgm:prSet phldrT="[Texte]" custT="1"/>
      <dgm:spPr/>
      <dgm:t>
        <a:bodyPr/>
        <a:lstStyle/>
        <a:p>
          <a:r>
            <a:rPr lang="fr-FR" sz="1000" b="1">
              <a:solidFill>
                <a:sysClr val="windowText" lastClr="000000"/>
              </a:solidFill>
            </a:rPr>
            <a:t>Week9</a:t>
          </a:r>
        </a:p>
      </dgm:t>
    </dgm:pt>
    <dgm:pt modelId="{E7E660F7-18EA-4BD5-B039-6000AFCB5ED0}" type="parTrans" cxnId="{430A36E3-611A-4A09-BE17-DB356582B4D7}">
      <dgm:prSet/>
      <dgm:spPr/>
      <dgm:t>
        <a:bodyPr/>
        <a:lstStyle/>
        <a:p>
          <a:endParaRPr lang="fr-FR"/>
        </a:p>
      </dgm:t>
    </dgm:pt>
    <dgm:pt modelId="{C76C7A87-79DB-4C71-AEC7-FD32E575F95F}" type="sibTrans" cxnId="{430A36E3-611A-4A09-BE17-DB356582B4D7}">
      <dgm:prSet/>
      <dgm:spPr/>
      <dgm:t>
        <a:bodyPr/>
        <a:lstStyle/>
        <a:p>
          <a:endParaRPr lang="fr-FR"/>
        </a:p>
      </dgm:t>
    </dgm:pt>
    <dgm:pt modelId="{DE4D8F03-2B15-41E9-9B8D-6065397ABAA2}">
      <dgm:prSet phldrT="[Texte]"/>
      <dgm:spPr/>
      <dgm:t>
        <a:bodyPr/>
        <a:lstStyle/>
        <a:p>
          <a:r>
            <a:rPr lang="fr-FR" dirty="0"/>
            <a:t>Data </a:t>
          </a:r>
          <a:r>
            <a:rPr lang="fr-FR" dirty="0" err="1"/>
            <a:t>Preprocessing</a:t>
          </a:r>
          <a:endParaRPr lang="fr-FR" dirty="0"/>
        </a:p>
      </dgm:t>
    </dgm:pt>
    <dgm:pt modelId="{BA46E467-9F01-4B5F-AD32-F8DF22D1E69D}" type="parTrans" cxnId="{1C3BCB84-1E4F-4098-86D2-DAECBFB60672}">
      <dgm:prSet/>
      <dgm:spPr/>
      <dgm:t>
        <a:bodyPr/>
        <a:lstStyle/>
        <a:p>
          <a:endParaRPr lang="fr-FR"/>
        </a:p>
      </dgm:t>
    </dgm:pt>
    <dgm:pt modelId="{917AD98D-D7B9-4868-8945-B79FAD308BD0}" type="sibTrans" cxnId="{1C3BCB84-1E4F-4098-86D2-DAECBFB60672}">
      <dgm:prSet/>
      <dgm:spPr/>
      <dgm:t>
        <a:bodyPr/>
        <a:lstStyle/>
        <a:p>
          <a:endParaRPr lang="fr-FR"/>
        </a:p>
      </dgm:t>
    </dgm:pt>
    <dgm:pt modelId="{95BCB07B-863C-476E-8611-50D2E1735EB0}">
      <dgm:prSet phldrT="[Texte]" custT="1"/>
      <dgm:spPr/>
      <dgm:t>
        <a:bodyPr/>
        <a:lstStyle/>
        <a:p>
          <a:r>
            <a:rPr lang="fr-FR" sz="1000" b="1">
              <a:solidFill>
                <a:sysClr val="windowText" lastClr="000000"/>
              </a:solidFill>
            </a:rPr>
            <a:t>Week10</a:t>
          </a:r>
        </a:p>
      </dgm:t>
    </dgm:pt>
    <dgm:pt modelId="{D1952C56-B14E-4501-BB4B-67BD891C8FEE}" type="parTrans" cxnId="{7A611DB8-DE42-44CF-B5C3-86B2E15877A3}">
      <dgm:prSet/>
      <dgm:spPr/>
      <dgm:t>
        <a:bodyPr/>
        <a:lstStyle/>
        <a:p>
          <a:endParaRPr lang="fr-FR"/>
        </a:p>
      </dgm:t>
    </dgm:pt>
    <dgm:pt modelId="{0BCEE200-343C-426D-A49A-37ECFF530C27}" type="sibTrans" cxnId="{7A611DB8-DE42-44CF-B5C3-86B2E15877A3}">
      <dgm:prSet/>
      <dgm:spPr/>
      <dgm:t>
        <a:bodyPr/>
        <a:lstStyle/>
        <a:p>
          <a:endParaRPr lang="fr-FR"/>
        </a:p>
      </dgm:t>
    </dgm:pt>
    <dgm:pt modelId="{BCB4197A-31EA-413C-8A39-4325146A8F61}">
      <dgm:prSet phldrT="[Texte]" custT="1"/>
      <dgm:spPr/>
      <dgm:t>
        <a:bodyPr/>
        <a:lstStyle/>
        <a:p>
          <a:r>
            <a:rPr lang="fr-FR" sz="1000" b="1">
              <a:solidFill>
                <a:sysClr val="windowText" lastClr="000000"/>
              </a:solidFill>
            </a:rPr>
            <a:t>Week11</a:t>
          </a:r>
        </a:p>
      </dgm:t>
    </dgm:pt>
    <dgm:pt modelId="{470A03A2-271C-40F7-92E1-2974657BA1B2}" type="parTrans" cxnId="{132ACD11-6D12-4EEC-A95B-3B95F4E5900F}">
      <dgm:prSet/>
      <dgm:spPr/>
      <dgm:t>
        <a:bodyPr/>
        <a:lstStyle/>
        <a:p>
          <a:endParaRPr lang="fr-FR"/>
        </a:p>
      </dgm:t>
    </dgm:pt>
    <dgm:pt modelId="{EB91A236-F765-4266-BF8A-FB3BEB75DD4F}" type="sibTrans" cxnId="{132ACD11-6D12-4EEC-A95B-3B95F4E5900F}">
      <dgm:prSet/>
      <dgm:spPr/>
      <dgm:t>
        <a:bodyPr/>
        <a:lstStyle/>
        <a:p>
          <a:endParaRPr lang="fr-FR"/>
        </a:p>
      </dgm:t>
    </dgm:pt>
    <dgm:pt modelId="{5D7C2D00-0345-4B1C-8897-71DFA2E59BA9}">
      <dgm:prSet phldrT="[Texte]" custT="1"/>
      <dgm:spPr/>
      <dgm:t>
        <a:bodyPr/>
        <a:lstStyle/>
        <a:p>
          <a:r>
            <a:rPr lang="fr-FR" sz="1000" b="1">
              <a:solidFill>
                <a:sysClr val="windowText" lastClr="000000"/>
              </a:solidFill>
            </a:rPr>
            <a:t>Week12</a:t>
          </a:r>
          <a:endParaRPr lang="fr-FR" sz="500"/>
        </a:p>
      </dgm:t>
    </dgm:pt>
    <dgm:pt modelId="{A9E90EDE-E511-4205-AE58-046432FDB6A5}" type="parTrans" cxnId="{645110CC-999C-4DC7-8498-E3F9FF36CE09}">
      <dgm:prSet/>
      <dgm:spPr/>
      <dgm:t>
        <a:bodyPr/>
        <a:lstStyle/>
        <a:p>
          <a:endParaRPr lang="fr-FR"/>
        </a:p>
      </dgm:t>
    </dgm:pt>
    <dgm:pt modelId="{B1D88318-CD16-4C24-BDC8-14FA43C12479}" type="sibTrans" cxnId="{645110CC-999C-4DC7-8498-E3F9FF36CE09}">
      <dgm:prSet/>
      <dgm:spPr/>
      <dgm:t>
        <a:bodyPr/>
        <a:lstStyle/>
        <a:p>
          <a:endParaRPr lang="fr-FR"/>
        </a:p>
      </dgm:t>
    </dgm:pt>
    <dgm:pt modelId="{07347541-85D8-4BE0-A1E1-D2F784B383CD}">
      <dgm:prSet phldrT="[Texte]"/>
      <dgm:spPr/>
      <dgm:t>
        <a:bodyPr/>
        <a:lstStyle/>
        <a:p>
          <a:r>
            <a:rPr lang="fr-FR" dirty="0" err="1"/>
            <a:t>Presentation</a:t>
          </a:r>
          <a:endParaRPr lang="fr-FR" dirty="0"/>
        </a:p>
      </dgm:t>
    </dgm:pt>
    <dgm:pt modelId="{EF8FC309-A80B-4A69-8C3E-696675E904E7}" type="parTrans" cxnId="{78449904-460F-45B2-88FA-DCAFECA7D02B}">
      <dgm:prSet/>
      <dgm:spPr/>
      <dgm:t>
        <a:bodyPr/>
        <a:lstStyle/>
        <a:p>
          <a:endParaRPr lang="fr-FR"/>
        </a:p>
      </dgm:t>
    </dgm:pt>
    <dgm:pt modelId="{5EA424BC-66CB-4F18-A4ED-3DB2CB8D31F3}" type="sibTrans" cxnId="{78449904-460F-45B2-88FA-DCAFECA7D02B}">
      <dgm:prSet/>
      <dgm:spPr/>
      <dgm:t>
        <a:bodyPr/>
        <a:lstStyle/>
        <a:p>
          <a:endParaRPr lang="fr-FR"/>
        </a:p>
      </dgm:t>
    </dgm:pt>
    <dgm:pt modelId="{FDB7EF8E-49C5-418B-9BF6-7F94A52001E8}">
      <dgm:prSet phldrT="[Texte]"/>
      <dgm:spPr/>
      <dgm:t>
        <a:bodyPr/>
        <a:lstStyle/>
        <a:p>
          <a:r>
            <a:rPr lang="fr-FR" dirty="0" err="1"/>
            <a:t>Preparing</a:t>
          </a:r>
          <a:r>
            <a:rPr lang="fr-FR" dirty="0"/>
            <a:t> the </a:t>
          </a:r>
          <a:r>
            <a:rPr lang="fr-FR" dirty="0" err="1"/>
            <a:t>presentation</a:t>
          </a:r>
          <a:endParaRPr lang="fr-FR" dirty="0"/>
        </a:p>
      </dgm:t>
    </dgm:pt>
    <dgm:pt modelId="{5820A9B7-9CB5-4FF7-A449-6AD7B4F557C0}" type="parTrans" cxnId="{1AE99904-79E4-41E3-B4B5-02E0E837F2A0}">
      <dgm:prSet/>
      <dgm:spPr/>
      <dgm:t>
        <a:bodyPr/>
        <a:lstStyle/>
        <a:p>
          <a:endParaRPr lang="fr-FR"/>
        </a:p>
      </dgm:t>
    </dgm:pt>
    <dgm:pt modelId="{FD869A2B-2DCC-4D0E-95F2-656563301CBA}" type="sibTrans" cxnId="{1AE99904-79E4-41E3-B4B5-02E0E837F2A0}">
      <dgm:prSet/>
      <dgm:spPr/>
      <dgm:t>
        <a:bodyPr/>
        <a:lstStyle/>
        <a:p>
          <a:endParaRPr lang="fr-FR"/>
        </a:p>
      </dgm:t>
    </dgm:pt>
    <dgm:pt modelId="{7D80FBD4-5DCF-4F22-BFCE-AE213C135724}">
      <dgm:prSet phldrT="[Texte]"/>
      <dgm:spPr/>
      <dgm:t>
        <a:bodyPr/>
        <a:lstStyle/>
        <a:p>
          <a:r>
            <a:rPr lang="fr-FR" dirty="0" err="1"/>
            <a:t>Preparing</a:t>
          </a:r>
          <a:r>
            <a:rPr lang="fr-FR" dirty="0"/>
            <a:t> the report</a:t>
          </a:r>
        </a:p>
      </dgm:t>
    </dgm:pt>
    <dgm:pt modelId="{BA84B496-AB83-4A05-9D19-7F06F255E2BE}" type="parTrans" cxnId="{0B0C1829-0E93-43C7-A36C-AE250345678C}">
      <dgm:prSet/>
      <dgm:spPr/>
      <dgm:t>
        <a:bodyPr/>
        <a:lstStyle/>
        <a:p>
          <a:endParaRPr lang="fr-FR"/>
        </a:p>
      </dgm:t>
    </dgm:pt>
    <dgm:pt modelId="{43831CF9-9B9D-4110-BE59-D22ED5B96C1B}" type="sibTrans" cxnId="{0B0C1829-0E93-43C7-A36C-AE250345678C}">
      <dgm:prSet/>
      <dgm:spPr/>
      <dgm:t>
        <a:bodyPr/>
        <a:lstStyle/>
        <a:p>
          <a:endParaRPr lang="fr-FR"/>
        </a:p>
      </dgm:t>
    </dgm:pt>
    <dgm:pt modelId="{DA91A251-278E-4E48-8F19-26855DCC1E52}">
      <dgm:prSet/>
      <dgm:spPr/>
      <dgm:t>
        <a:bodyPr/>
        <a:lstStyle/>
        <a:p>
          <a:r>
            <a:rPr lang="fr-FR"/>
            <a:t>Exploratory Data Analysis</a:t>
          </a:r>
        </a:p>
      </dgm:t>
    </dgm:pt>
    <dgm:pt modelId="{F36E551B-E355-4C13-8F8C-C7AC6583231B}" type="parTrans" cxnId="{1A6F9D23-6A31-4897-B8D9-882A5CBBBE3E}">
      <dgm:prSet/>
      <dgm:spPr/>
      <dgm:t>
        <a:bodyPr/>
        <a:lstStyle/>
        <a:p>
          <a:endParaRPr lang="fr-FR"/>
        </a:p>
      </dgm:t>
    </dgm:pt>
    <dgm:pt modelId="{E01F5CAD-3014-498C-ACFF-70A6C941B516}" type="sibTrans" cxnId="{1A6F9D23-6A31-4897-B8D9-882A5CBBBE3E}">
      <dgm:prSet/>
      <dgm:spPr/>
      <dgm:t>
        <a:bodyPr/>
        <a:lstStyle/>
        <a:p>
          <a:endParaRPr lang="fr-FR"/>
        </a:p>
      </dgm:t>
    </dgm:pt>
    <dgm:pt modelId="{82E374EC-2E7E-4DC2-B60E-291883AF3B1C}">
      <dgm:prSet/>
      <dgm:spPr/>
      <dgm:t>
        <a:bodyPr/>
        <a:lstStyle/>
        <a:p>
          <a:r>
            <a:rPr lang="fr-FR"/>
            <a:t>Preparing Report</a:t>
          </a:r>
        </a:p>
      </dgm:t>
    </dgm:pt>
    <dgm:pt modelId="{50C78AEB-81C7-4735-B458-FA6EB221E57D}" type="parTrans" cxnId="{4746534E-5FFE-46B9-9402-6770A12AF97C}">
      <dgm:prSet/>
      <dgm:spPr/>
      <dgm:t>
        <a:bodyPr/>
        <a:lstStyle/>
        <a:p>
          <a:endParaRPr lang="fr-FR"/>
        </a:p>
      </dgm:t>
    </dgm:pt>
    <dgm:pt modelId="{B0F406B5-9F8F-4D3E-8738-11839A66386E}" type="sibTrans" cxnId="{4746534E-5FFE-46B9-9402-6770A12AF97C}">
      <dgm:prSet/>
      <dgm:spPr/>
      <dgm:t>
        <a:bodyPr/>
        <a:lstStyle/>
        <a:p>
          <a:endParaRPr lang="fr-FR"/>
        </a:p>
      </dgm:t>
    </dgm:pt>
    <dgm:pt modelId="{933AF4A6-542C-413A-9ADC-9706BF9ACD8B}">
      <dgm:prSet/>
      <dgm:spPr/>
      <dgm:t>
        <a:bodyPr/>
        <a:lstStyle/>
        <a:p>
          <a:r>
            <a:rPr lang="fr-FR"/>
            <a:t>Preparing presenation for EDA and Data Preprocessing</a:t>
          </a:r>
        </a:p>
      </dgm:t>
    </dgm:pt>
    <dgm:pt modelId="{80FFD600-0AD4-45AA-9078-D5444308322B}" type="parTrans" cxnId="{69C0FC44-8ABC-4EBB-98D5-70AE4C3690D2}">
      <dgm:prSet/>
      <dgm:spPr/>
      <dgm:t>
        <a:bodyPr/>
        <a:lstStyle/>
        <a:p>
          <a:endParaRPr lang="fr-FR"/>
        </a:p>
      </dgm:t>
    </dgm:pt>
    <dgm:pt modelId="{2D8F08FB-E623-4D0B-B85B-50DB34DFE483}" type="sibTrans" cxnId="{69C0FC44-8ABC-4EBB-98D5-70AE4C3690D2}">
      <dgm:prSet/>
      <dgm:spPr/>
      <dgm:t>
        <a:bodyPr/>
        <a:lstStyle/>
        <a:p>
          <a:endParaRPr lang="fr-FR"/>
        </a:p>
      </dgm:t>
    </dgm:pt>
    <dgm:pt modelId="{0F06B3AC-4A9C-4DE4-9BEB-50F622A5CF65}">
      <dgm:prSet/>
      <dgm:spPr/>
      <dgm:t>
        <a:bodyPr/>
        <a:lstStyle/>
        <a:p>
          <a:r>
            <a:rPr lang="fr-FR"/>
            <a:t>Bulding the machine Learning model for prediction</a:t>
          </a:r>
        </a:p>
      </dgm:t>
    </dgm:pt>
    <dgm:pt modelId="{12A4C03C-BA6E-46E7-8702-4E7780083DED}" type="parTrans" cxnId="{3FB7ABD6-CC2D-4FF9-A14A-F62FFE60E3C3}">
      <dgm:prSet/>
      <dgm:spPr/>
      <dgm:t>
        <a:bodyPr/>
        <a:lstStyle/>
        <a:p>
          <a:endParaRPr lang="fr-FR"/>
        </a:p>
      </dgm:t>
    </dgm:pt>
    <dgm:pt modelId="{D4EB009F-5D80-4017-8D6D-1B386B618DF8}" type="sibTrans" cxnId="{3FB7ABD6-CC2D-4FF9-A14A-F62FFE60E3C3}">
      <dgm:prSet/>
      <dgm:spPr/>
      <dgm:t>
        <a:bodyPr/>
        <a:lstStyle/>
        <a:p>
          <a:endParaRPr lang="fr-FR"/>
        </a:p>
      </dgm:t>
    </dgm:pt>
    <dgm:pt modelId="{3B04D0AD-3BCA-4299-B690-936EC57C8F92}">
      <dgm:prSet custT="1"/>
      <dgm:spPr/>
      <dgm:t>
        <a:bodyPr/>
        <a:lstStyle/>
        <a:p>
          <a:r>
            <a:rPr lang="fr-FR" sz="1000" b="1">
              <a:solidFill>
                <a:sysClr val="windowText" lastClr="000000"/>
              </a:solidFill>
            </a:rPr>
            <a:t>Week13 </a:t>
          </a:r>
          <a:endParaRPr lang="fr-FR" sz="500"/>
        </a:p>
      </dgm:t>
    </dgm:pt>
    <dgm:pt modelId="{6526AC5E-AF0F-490D-B8D8-D092496F8A59}" type="parTrans" cxnId="{8209A645-8E43-433C-A543-F56E0818925C}">
      <dgm:prSet/>
      <dgm:spPr/>
      <dgm:t>
        <a:bodyPr/>
        <a:lstStyle/>
        <a:p>
          <a:endParaRPr lang="fr-FR"/>
        </a:p>
      </dgm:t>
    </dgm:pt>
    <dgm:pt modelId="{7889EFC2-3A20-4DFD-B798-216615AADDCA}" type="sibTrans" cxnId="{8209A645-8E43-433C-A543-F56E0818925C}">
      <dgm:prSet/>
      <dgm:spPr/>
      <dgm:t>
        <a:bodyPr/>
        <a:lstStyle/>
        <a:p>
          <a:endParaRPr lang="fr-FR"/>
        </a:p>
      </dgm:t>
    </dgm:pt>
    <dgm:pt modelId="{50A62F3F-A77C-4B6A-8B7F-7F5B13A0035D}">
      <dgm:prSet/>
      <dgm:spPr/>
      <dgm:t>
        <a:bodyPr/>
        <a:lstStyle/>
        <a:p>
          <a:r>
            <a:rPr lang="fr-FR"/>
            <a:t>Prepare presentation with final results and recommandation for clients.</a:t>
          </a:r>
        </a:p>
      </dgm:t>
    </dgm:pt>
    <dgm:pt modelId="{B1171D9F-606A-4242-89BE-9EE71D44C5E8}" type="parTrans" cxnId="{1689A785-65AB-4EE2-9DCE-706F6116DA8B}">
      <dgm:prSet/>
      <dgm:spPr/>
      <dgm:t>
        <a:bodyPr/>
        <a:lstStyle/>
        <a:p>
          <a:endParaRPr lang="fr-FR"/>
        </a:p>
      </dgm:t>
    </dgm:pt>
    <dgm:pt modelId="{0C5A8CE9-A6E7-4412-A799-A77CE63E2ECE}" type="sibTrans" cxnId="{1689A785-65AB-4EE2-9DCE-706F6116DA8B}">
      <dgm:prSet/>
      <dgm:spPr/>
      <dgm:t>
        <a:bodyPr/>
        <a:lstStyle/>
        <a:p>
          <a:endParaRPr lang="fr-FR"/>
        </a:p>
      </dgm:t>
    </dgm:pt>
    <dgm:pt modelId="{C12922D5-6CFE-4047-B456-42327FB718E3}" type="pres">
      <dgm:prSet presAssocID="{4F7D5254-DB60-4F4D-8539-8B9275D30FDE}" presName="linearFlow" presStyleCnt="0">
        <dgm:presLayoutVars>
          <dgm:dir/>
          <dgm:animLvl val="lvl"/>
          <dgm:resizeHandles val="exact"/>
        </dgm:presLayoutVars>
      </dgm:prSet>
      <dgm:spPr/>
    </dgm:pt>
    <dgm:pt modelId="{2A0F0BE0-3E3C-4F8A-A95D-7158CCD2CD3E}" type="pres">
      <dgm:prSet presAssocID="{1A8EC3FC-7E2C-4CD7-B588-88A26B5F7B70}" presName="composite" presStyleCnt="0"/>
      <dgm:spPr/>
    </dgm:pt>
    <dgm:pt modelId="{D1C85DA9-D40E-4747-A18C-B1F260EA23E1}" type="pres">
      <dgm:prSet presAssocID="{1A8EC3FC-7E2C-4CD7-B588-88A26B5F7B70}" presName="parTx" presStyleLbl="node1" presStyleIdx="0" presStyleCnt="7">
        <dgm:presLayoutVars>
          <dgm:chMax val="0"/>
          <dgm:chPref val="0"/>
          <dgm:bulletEnabled val="1"/>
        </dgm:presLayoutVars>
      </dgm:prSet>
      <dgm:spPr/>
    </dgm:pt>
    <dgm:pt modelId="{EC70CB4C-DADD-47FB-AF5E-504149AAA808}" type="pres">
      <dgm:prSet presAssocID="{1A8EC3FC-7E2C-4CD7-B588-88A26B5F7B70}" presName="parSh" presStyleLbl="node1" presStyleIdx="0" presStyleCnt="7" custScaleX="172556" custScaleY="121233"/>
      <dgm:spPr/>
    </dgm:pt>
    <dgm:pt modelId="{C47AB717-FEFA-4D06-9529-7DD74E2CB3C2}" type="pres">
      <dgm:prSet presAssocID="{1A8EC3FC-7E2C-4CD7-B588-88A26B5F7B70}" presName="desTx" presStyleLbl="fgAcc1" presStyleIdx="0" presStyleCnt="7" custScaleY="103861">
        <dgm:presLayoutVars>
          <dgm:bulletEnabled val="1"/>
        </dgm:presLayoutVars>
      </dgm:prSet>
      <dgm:spPr/>
    </dgm:pt>
    <dgm:pt modelId="{7FEB89A1-CC55-42DB-B0C9-506F0B5EECF3}" type="pres">
      <dgm:prSet presAssocID="{13058BE0-5DF5-4192-B4A6-89D30DED2564}" presName="sibTrans" presStyleLbl="sibTrans2D1" presStyleIdx="0" presStyleCnt="6"/>
      <dgm:spPr/>
    </dgm:pt>
    <dgm:pt modelId="{9E29794E-93B9-4247-A6D4-6E61D209DCB3}" type="pres">
      <dgm:prSet presAssocID="{13058BE0-5DF5-4192-B4A6-89D30DED2564}" presName="connTx" presStyleLbl="sibTrans2D1" presStyleIdx="0" presStyleCnt="6"/>
      <dgm:spPr/>
    </dgm:pt>
    <dgm:pt modelId="{EBFE95AC-D0AA-45FE-B44A-2EE2D1F7B4C8}" type="pres">
      <dgm:prSet presAssocID="{FAD79B40-6A18-4728-B55B-EB50D7F778F3}" presName="composite" presStyleCnt="0"/>
      <dgm:spPr/>
    </dgm:pt>
    <dgm:pt modelId="{8CC6F2EF-AAC3-49DF-B2F4-D58CA91B287A}" type="pres">
      <dgm:prSet presAssocID="{FAD79B40-6A18-4728-B55B-EB50D7F778F3}" presName="parTx" presStyleLbl="node1" presStyleIdx="0" presStyleCnt="7">
        <dgm:presLayoutVars>
          <dgm:chMax val="0"/>
          <dgm:chPref val="0"/>
          <dgm:bulletEnabled val="1"/>
        </dgm:presLayoutVars>
      </dgm:prSet>
      <dgm:spPr/>
    </dgm:pt>
    <dgm:pt modelId="{BFC4AFD4-5503-431D-8B85-55B0F8819485}" type="pres">
      <dgm:prSet presAssocID="{FAD79B40-6A18-4728-B55B-EB50D7F778F3}" presName="parSh" presStyleLbl="node1" presStyleIdx="1" presStyleCnt="7" custScaleX="183225" custScaleY="107645"/>
      <dgm:spPr/>
    </dgm:pt>
    <dgm:pt modelId="{2FF09895-4956-402E-813A-88E75C579969}" type="pres">
      <dgm:prSet presAssocID="{FAD79B40-6A18-4728-B55B-EB50D7F778F3}" presName="desTx" presStyleLbl="fgAcc1" presStyleIdx="1" presStyleCnt="7">
        <dgm:presLayoutVars>
          <dgm:bulletEnabled val="1"/>
        </dgm:presLayoutVars>
      </dgm:prSet>
      <dgm:spPr/>
    </dgm:pt>
    <dgm:pt modelId="{0EFC2AD5-8060-486F-8BD2-EEF55289F2E5}" type="pres">
      <dgm:prSet presAssocID="{44133CE0-F73E-46D2-ACA8-721477FA88D0}" presName="sibTrans" presStyleLbl="sibTrans2D1" presStyleIdx="1" presStyleCnt="6"/>
      <dgm:spPr/>
    </dgm:pt>
    <dgm:pt modelId="{604393F2-2F7A-4212-8EA3-42A79F93887A}" type="pres">
      <dgm:prSet presAssocID="{44133CE0-F73E-46D2-ACA8-721477FA88D0}" presName="connTx" presStyleLbl="sibTrans2D1" presStyleIdx="1" presStyleCnt="6"/>
      <dgm:spPr/>
    </dgm:pt>
    <dgm:pt modelId="{10F3D8DF-365B-44C9-9796-0BA90F7EBE23}" type="pres">
      <dgm:prSet presAssocID="{FFAA71D6-3EDA-40D6-B29D-672E6B1032E5}" presName="composite" presStyleCnt="0"/>
      <dgm:spPr/>
    </dgm:pt>
    <dgm:pt modelId="{9516D85C-BA34-4D21-8B36-417C8907C1F1}" type="pres">
      <dgm:prSet presAssocID="{FFAA71D6-3EDA-40D6-B29D-672E6B1032E5}" presName="parTx" presStyleLbl="node1" presStyleIdx="1" presStyleCnt="7">
        <dgm:presLayoutVars>
          <dgm:chMax val="0"/>
          <dgm:chPref val="0"/>
          <dgm:bulletEnabled val="1"/>
        </dgm:presLayoutVars>
      </dgm:prSet>
      <dgm:spPr/>
    </dgm:pt>
    <dgm:pt modelId="{9E49F069-9203-4524-9697-E6717CB38B89}" type="pres">
      <dgm:prSet presAssocID="{FFAA71D6-3EDA-40D6-B29D-672E6B1032E5}" presName="parSh" presStyleLbl="node1" presStyleIdx="2" presStyleCnt="7" custScaleX="189403" custScaleY="103126"/>
      <dgm:spPr/>
    </dgm:pt>
    <dgm:pt modelId="{46CD2E5D-9CCF-4FCB-B062-485F29EE7B69}" type="pres">
      <dgm:prSet presAssocID="{FFAA71D6-3EDA-40D6-B29D-672E6B1032E5}" presName="desTx" presStyleLbl="fgAcc1" presStyleIdx="2" presStyleCnt="7">
        <dgm:presLayoutVars>
          <dgm:bulletEnabled val="1"/>
        </dgm:presLayoutVars>
      </dgm:prSet>
      <dgm:spPr/>
    </dgm:pt>
    <dgm:pt modelId="{60900421-6547-42BD-9895-9A9366EE80D4}" type="pres">
      <dgm:prSet presAssocID="{C76C7A87-79DB-4C71-AEC7-FD32E575F95F}" presName="sibTrans" presStyleLbl="sibTrans2D1" presStyleIdx="2" presStyleCnt="6"/>
      <dgm:spPr/>
    </dgm:pt>
    <dgm:pt modelId="{1AC11DD3-CE0F-461D-B113-1E047C5EC468}" type="pres">
      <dgm:prSet presAssocID="{C76C7A87-79DB-4C71-AEC7-FD32E575F95F}" presName="connTx" presStyleLbl="sibTrans2D1" presStyleIdx="2" presStyleCnt="6"/>
      <dgm:spPr/>
    </dgm:pt>
    <dgm:pt modelId="{5E050D3B-79F3-467D-96AA-CDA56A16C99A}" type="pres">
      <dgm:prSet presAssocID="{95BCB07B-863C-476E-8611-50D2E1735EB0}" presName="composite" presStyleCnt="0"/>
      <dgm:spPr/>
    </dgm:pt>
    <dgm:pt modelId="{AFEBBD96-C6E6-4ADE-9960-BA45E4FE4361}" type="pres">
      <dgm:prSet presAssocID="{95BCB07B-863C-476E-8611-50D2E1735EB0}" presName="parTx" presStyleLbl="node1" presStyleIdx="2" presStyleCnt="7">
        <dgm:presLayoutVars>
          <dgm:chMax val="0"/>
          <dgm:chPref val="0"/>
          <dgm:bulletEnabled val="1"/>
        </dgm:presLayoutVars>
      </dgm:prSet>
      <dgm:spPr/>
    </dgm:pt>
    <dgm:pt modelId="{1A6ADE76-1E68-43FE-B793-E2A8644A7A1A}" type="pres">
      <dgm:prSet presAssocID="{95BCB07B-863C-476E-8611-50D2E1735EB0}" presName="parSh" presStyleLbl="node1" presStyleIdx="3" presStyleCnt="7" custScaleX="165084" custScaleY="110597"/>
      <dgm:spPr/>
    </dgm:pt>
    <dgm:pt modelId="{E5000B8B-BFB3-48D0-BB88-C9022F83DF79}" type="pres">
      <dgm:prSet presAssocID="{95BCB07B-863C-476E-8611-50D2E1735EB0}" presName="desTx" presStyleLbl="fgAcc1" presStyleIdx="3" presStyleCnt="7">
        <dgm:presLayoutVars>
          <dgm:bulletEnabled val="1"/>
        </dgm:presLayoutVars>
      </dgm:prSet>
      <dgm:spPr/>
    </dgm:pt>
    <dgm:pt modelId="{DF32ECD5-F13E-434F-89E5-8F71432FC586}" type="pres">
      <dgm:prSet presAssocID="{0BCEE200-343C-426D-A49A-37ECFF530C27}" presName="sibTrans" presStyleLbl="sibTrans2D1" presStyleIdx="3" presStyleCnt="6"/>
      <dgm:spPr/>
    </dgm:pt>
    <dgm:pt modelId="{E839B1C8-9A53-4A59-8BF7-633623A39577}" type="pres">
      <dgm:prSet presAssocID="{0BCEE200-343C-426D-A49A-37ECFF530C27}" presName="connTx" presStyleLbl="sibTrans2D1" presStyleIdx="3" presStyleCnt="6"/>
      <dgm:spPr/>
    </dgm:pt>
    <dgm:pt modelId="{13C600F3-5A82-474A-9520-C8BB52F06978}" type="pres">
      <dgm:prSet presAssocID="{BCB4197A-31EA-413C-8A39-4325146A8F61}" presName="composite" presStyleCnt="0"/>
      <dgm:spPr/>
    </dgm:pt>
    <dgm:pt modelId="{637DF705-EBAC-4FCB-9B53-395EB75E9F5E}" type="pres">
      <dgm:prSet presAssocID="{BCB4197A-31EA-413C-8A39-4325146A8F61}" presName="parTx" presStyleLbl="node1" presStyleIdx="3" presStyleCnt="7">
        <dgm:presLayoutVars>
          <dgm:chMax val="0"/>
          <dgm:chPref val="0"/>
          <dgm:bulletEnabled val="1"/>
        </dgm:presLayoutVars>
      </dgm:prSet>
      <dgm:spPr/>
    </dgm:pt>
    <dgm:pt modelId="{C01FC786-1F0A-4365-B6C4-8CFC70E7A65D}" type="pres">
      <dgm:prSet presAssocID="{BCB4197A-31EA-413C-8A39-4325146A8F61}" presName="parSh" presStyleLbl="node1" presStyleIdx="4" presStyleCnt="7" custScaleX="134060" custScaleY="130953"/>
      <dgm:spPr/>
    </dgm:pt>
    <dgm:pt modelId="{650382DE-7F88-4389-A14D-F154ED4BC738}" type="pres">
      <dgm:prSet presAssocID="{BCB4197A-31EA-413C-8A39-4325146A8F61}" presName="desTx" presStyleLbl="fgAcc1" presStyleIdx="4" presStyleCnt="7">
        <dgm:presLayoutVars>
          <dgm:bulletEnabled val="1"/>
        </dgm:presLayoutVars>
      </dgm:prSet>
      <dgm:spPr/>
    </dgm:pt>
    <dgm:pt modelId="{4673CBE7-012A-4314-B647-8AE9242057F9}" type="pres">
      <dgm:prSet presAssocID="{EB91A236-F765-4266-BF8A-FB3BEB75DD4F}" presName="sibTrans" presStyleLbl="sibTrans2D1" presStyleIdx="4" presStyleCnt="6"/>
      <dgm:spPr/>
    </dgm:pt>
    <dgm:pt modelId="{3F54A63E-A786-416E-9186-44D52562B73F}" type="pres">
      <dgm:prSet presAssocID="{EB91A236-F765-4266-BF8A-FB3BEB75DD4F}" presName="connTx" presStyleLbl="sibTrans2D1" presStyleIdx="4" presStyleCnt="6"/>
      <dgm:spPr/>
    </dgm:pt>
    <dgm:pt modelId="{FE33B44C-F0E7-4154-BB47-62A3B05A496D}" type="pres">
      <dgm:prSet presAssocID="{5D7C2D00-0345-4B1C-8897-71DFA2E59BA9}" presName="composite" presStyleCnt="0"/>
      <dgm:spPr/>
    </dgm:pt>
    <dgm:pt modelId="{68BF8504-7F4F-4C32-ACDE-BECF69B9D223}" type="pres">
      <dgm:prSet presAssocID="{5D7C2D00-0345-4B1C-8897-71DFA2E59BA9}" presName="parTx" presStyleLbl="node1" presStyleIdx="4" presStyleCnt="7">
        <dgm:presLayoutVars>
          <dgm:chMax val="0"/>
          <dgm:chPref val="0"/>
          <dgm:bulletEnabled val="1"/>
        </dgm:presLayoutVars>
      </dgm:prSet>
      <dgm:spPr/>
    </dgm:pt>
    <dgm:pt modelId="{DFFFAD94-EA02-4D15-A6AB-670AAF8BB733}" type="pres">
      <dgm:prSet presAssocID="{5D7C2D00-0345-4B1C-8897-71DFA2E59BA9}" presName="parSh" presStyleLbl="node1" presStyleIdx="5" presStyleCnt="7" custScaleX="154782" custScaleY="109721"/>
      <dgm:spPr/>
    </dgm:pt>
    <dgm:pt modelId="{9E2594F7-9C2A-4690-B297-DA61FEEB9C39}" type="pres">
      <dgm:prSet presAssocID="{5D7C2D00-0345-4B1C-8897-71DFA2E59BA9}" presName="desTx" presStyleLbl="fgAcc1" presStyleIdx="5" presStyleCnt="7">
        <dgm:presLayoutVars>
          <dgm:bulletEnabled val="1"/>
        </dgm:presLayoutVars>
      </dgm:prSet>
      <dgm:spPr/>
    </dgm:pt>
    <dgm:pt modelId="{170D6433-19D4-41F4-8158-B05CFC35FD78}" type="pres">
      <dgm:prSet presAssocID="{B1D88318-CD16-4C24-BDC8-14FA43C12479}" presName="sibTrans" presStyleLbl="sibTrans2D1" presStyleIdx="5" presStyleCnt="6"/>
      <dgm:spPr/>
    </dgm:pt>
    <dgm:pt modelId="{33B8D0E3-0994-419C-9E55-CB85D97E0F0A}" type="pres">
      <dgm:prSet presAssocID="{B1D88318-CD16-4C24-BDC8-14FA43C12479}" presName="connTx" presStyleLbl="sibTrans2D1" presStyleIdx="5" presStyleCnt="6"/>
      <dgm:spPr/>
    </dgm:pt>
    <dgm:pt modelId="{ED0744F0-A2E8-4FAB-824C-8D4BA9D3F649}" type="pres">
      <dgm:prSet presAssocID="{3B04D0AD-3BCA-4299-B690-936EC57C8F92}" presName="composite" presStyleCnt="0"/>
      <dgm:spPr/>
    </dgm:pt>
    <dgm:pt modelId="{21E883D4-E101-4FCB-B23D-313F523D2061}" type="pres">
      <dgm:prSet presAssocID="{3B04D0AD-3BCA-4299-B690-936EC57C8F92}" presName="parTx" presStyleLbl="node1" presStyleIdx="5" presStyleCnt="7">
        <dgm:presLayoutVars>
          <dgm:chMax val="0"/>
          <dgm:chPref val="0"/>
          <dgm:bulletEnabled val="1"/>
        </dgm:presLayoutVars>
      </dgm:prSet>
      <dgm:spPr/>
    </dgm:pt>
    <dgm:pt modelId="{B2A67162-00B7-4912-AF08-50C3F3E83A00}" type="pres">
      <dgm:prSet presAssocID="{3B04D0AD-3BCA-4299-B690-936EC57C8F92}" presName="parSh" presStyleLbl="node1" presStyleIdx="6" presStyleCnt="7" custScaleX="151399" custScaleY="107808"/>
      <dgm:spPr/>
    </dgm:pt>
    <dgm:pt modelId="{2B66A866-98A5-4BE6-AEC9-3C6B5B937358}" type="pres">
      <dgm:prSet presAssocID="{3B04D0AD-3BCA-4299-B690-936EC57C8F92}" presName="desTx" presStyleLbl="fgAcc1" presStyleIdx="6" presStyleCnt="7">
        <dgm:presLayoutVars>
          <dgm:bulletEnabled val="1"/>
        </dgm:presLayoutVars>
      </dgm:prSet>
      <dgm:spPr/>
    </dgm:pt>
  </dgm:ptLst>
  <dgm:cxnLst>
    <dgm:cxn modelId="{47D92A02-F0EE-45D8-872F-F63DD98D2B2A}" type="presOf" srcId="{0F06B3AC-4A9C-4DE4-9BEB-50F622A5CF65}" destId="{9E2594F7-9C2A-4690-B297-DA61FEEB9C39}" srcOrd="0" destOrd="0" presId="urn:microsoft.com/office/officeart/2005/8/layout/process3"/>
    <dgm:cxn modelId="{C48A6202-57AA-4D72-A399-9B2C285D861F}" type="presOf" srcId="{FFAA71D6-3EDA-40D6-B29D-672E6B1032E5}" destId="{9E49F069-9203-4524-9697-E6717CB38B89}" srcOrd="1" destOrd="0" presId="urn:microsoft.com/office/officeart/2005/8/layout/process3"/>
    <dgm:cxn modelId="{78449904-460F-45B2-88FA-DCAFECA7D02B}" srcId="{FFAA71D6-3EDA-40D6-B29D-672E6B1032E5}" destId="{07347541-85D8-4BE0-A1E1-D2F784B383CD}" srcOrd="1" destOrd="0" parTransId="{EF8FC309-A80B-4A69-8C3E-696675E904E7}" sibTransId="{5EA424BC-66CB-4F18-A4ED-3DB2CB8D31F3}"/>
    <dgm:cxn modelId="{1AE99904-79E4-41E3-B4B5-02E0E837F2A0}" srcId="{FAD79B40-6A18-4728-B55B-EB50D7F778F3}" destId="{FDB7EF8E-49C5-418B-9BF6-7F94A52001E8}" srcOrd="1" destOrd="0" parTransId="{5820A9B7-9CB5-4FF7-A449-6AD7B4F557C0}" sibTransId="{FD869A2B-2DCC-4D0E-95F2-656563301CBA}"/>
    <dgm:cxn modelId="{8B45F004-483C-4927-94D3-E9B46CCC5AA5}" type="presOf" srcId="{933AF4A6-542C-413A-9ADC-9706BF9ACD8B}" destId="{650382DE-7F88-4389-A14D-F154ED4BC738}" srcOrd="0" destOrd="0" presId="urn:microsoft.com/office/officeart/2005/8/layout/process3"/>
    <dgm:cxn modelId="{1B3BBA07-2563-4F6A-8743-ED0D26DE463E}" type="presOf" srcId="{0BCEE200-343C-426D-A49A-37ECFF530C27}" destId="{DF32ECD5-F13E-434F-89E5-8F71432FC586}" srcOrd="0" destOrd="0" presId="urn:microsoft.com/office/officeart/2005/8/layout/process3"/>
    <dgm:cxn modelId="{991F850D-5B67-4E32-B68A-59CAE554B829}" type="presOf" srcId="{3B32BEA4-51C8-4B08-8DBC-04BA0C074BC5}" destId="{C47AB717-FEFA-4D06-9529-7DD74E2CB3C2}" srcOrd="0" destOrd="0" presId="urn:microsoft.com/office/officeart/2005/8/layout/process3"/>
    <dgm:cxn modelId="{132ACD11-6D12-4EEC-A95B-3B95F4E5900F}" srcId="{4F7D5254-DB60-4F4D-8539-8B9275D30FDE}" destId="{BCB4197A-31EA-413C-8A39-4325146A8F61}" srcOrd="4" destOrd="0" parTransId="{470A03A2-271C-40F7-92E1-2974657BA1B2}" sibTransId="{EB91A236-F765-4266-BF8A-FB3BEB75DD4F}"/>
    <dgm:cxn modelId="{16A40113-A416-41EE-A1B6-A29E87E2C5E9}" type="presOf" srcId="{B1D88318-CD16-4C24-BDC8-14FA43C12479}" destId="{170D6433-19D4-41F4-8158-B05CFC35FD78}" srcOrd="0" destOrd="0" presId="urn:microsoft.com/office/officeart/2005/8/layout/process3"/>
    <dgm:cxn modelId="{5FC25713-DBEE-43DB-A469-A222E44DD749}" type="presOf" srcId="{BCB4197A-31EA-413C-8A39-4325146A8F61}" destId="{637DF705-EBAC-4FCB-9B53-395EB75E9F5E}" srcOrd="0" destOrd="0" presId="urn:microsoft.com/office/officeart/2005/8/layout/process3"/>
    <dgm:cxn modelId="{31E6791C-4A57-4404-89D7-F91580697FC6}" type="presOf" srcId="{44133CE0-F73E-46D2-ACA8-721477FA88D0}" destId="{604393F2-2F7A-4212-8EA3-42A79F93887A}" srcOrd="1" destOrd="0" presId="urn:microsoft.com/office/officeart/2005/8/layout/process3"/>
    <dgm:cxn modelId="{1A6F9D23-6A31-4897-B8D9-882A5CBBBE3E}" srcId="{95BCB07B-863C-476E-8611-50D2E1735EB0}" destId="{DA91A251-278E-4E48-8F19-26855DCC1E52}" srcOrd="0" destOrd="0" parTransId="{F36E551B-E355-4C13-8F8C-C7AC6583231B}" sibTransId="{E01F5CAD-3014-498C-ACFF-70A6C941B516}"/>
    <dgm:cxn modelId="{0B0C1829-0E93-43C7-A36C-AE250345678C}" srcId="{1A8EC3FC-7E2C-4CD7-B588-88A26B5F7B70}" destId="{7D80FBD4-5DCF-4F22-BFCE-AE213C135724}" srcOrd="1" destOrd="0" parTransId="{BA84B496-AB83-4A05-9D19-7F06F255E2BE}" sibTransId="{43831CF9-9B9D-4110-BE59-D22ED5B96C1B}"/>
    <dgm:cxn modelId="{FDB34E31-C86A-4E25-B0AD-8FC51EC03D2C}" type="presOf" srcId="{95BCB07B-863C-476E-8611-50D2E1735EB0}" destId="{AFEBBD96-C6E6-4ADE-9960-BA45E4FE4361}" srcOrd="0" destOrd="0" presId="urn:microsoft.com/office/officeart/2005/8/layout/process3"/>
    <dgm:cxn modelId="{DA80B136-9537-465D-B125-D277FC544BAC}" type="presOf" srcId="{13058BE0-5DF5-4192-B4A6-89D30DED2564}" destId="{7FEB89A1-CC55-42DB-B0C9-506F0B5EECF3}" srcOrd="0" destOrd="0" presId="urn:microsoft.com/office/officeart/2005/8/layout/process3"/>
    <dgm:cxn modelId="{F4550961-4954-4667-B619-27FEA5BBC5AB}" type="presOf" srcId="{EB91A236-F765-4266-BF8A-FB3BEB75DD4F}" destId="{4673CBE7-012A-4314-B647-8AE9242057F9}" srcOrd="0" destOrd="0" presId="urn:microsoft.com/office/officeart/2005/8/layout/process3"/>
    <dgm:cxn modelId="{0F8BE443-3BDC-4232-8AE4-73D66D42A86B}" type="presOf" srcId="{FAD79B40-6A18-4728-B55B-EB50D7F778F3}" destId="{8CC6F2EF-AAC3-49DF-B2F4-D58CA91B287A}" srcOrd="0" destOrd="0" presId="urn:microsoft.com/office/officeart/2005/8/layout/process3"/>
    <dgm:cxn modelId="{69C0FC44-8ABC-4EBB-98D5-70AE4C3690D2}" srcId="{BCB4197A-31EA-413C-8A39-4325146A8F61}" destId="{933AF4A6-542C-413A-9ADC-9706BF9ACD8B}" srcOrd="0" destOrd="0" parTransId="{80FFD600-0AD4-45AA-9078-D5444308322B}" sibTransId="{2D8F08FB-E623-4D0B-B85B-50DB34DFE483}"/>
    <dgm:cxn modelId="{8209A645-8E43-433C-A543-F56E0818925C}" srcId="{4F7D5254-DB60-4F4D-8539-8B9275D30FDE}" destId="{3B04D0AD-3BCA-4299-B690-936EC57C8F92}" srcOrd="6" destOrd="0" parTransId="{6526AC5E-AF0F-490D-B8D8-D092496F8A59}" sibTransId="{7889EFC2-3A20-4DFD-B798-216615AADDCA}"/>
    <dgm:cxn modelId="{2D640968-0F53-4ADB-AC54-46C967B5E964}" type="presOf" srcId="{EB91A236-F765-4266-BF8A-FB3BEB75DD4F}" destId="{3F54A63E-A786-416E-9186-44D52562B73F}" srcOrd="1" destOrd="0" presId="urn:microsoft.com/office/officeart/2005/8/layout/process3"/>
    <dgm:cxn modelId="{3E5D9349-D5F9-4781-BD6F-218962DD67CA}" type="presOf" srcId="{A45FFFBA-835F-424D-8CC4-654AD76E60FB}" destId="{2FF09895-4956-402E-813A-88E75C579969}" srcOrd="0" destOrd="0" presId="urn:microsoft.com/office/officeart/2005/8/layout/process3"/>
    <dgm:cxn modelId="{3B304C6B-A167-4379-9EB4-D1A0545DD99F}" type="presOf" srcId="{82E374EC-2E7E-4DC2-B60E-291883AF3B1C}" destId="{E5000B8B-BFB3-48D0-BB88-C9022F83DF79}" srcOrd="0" destOrd="1" presId="urn:microsoft.com/office/officeart/2005/8/layout/process3"/>
    <dgm:cxn modelId="{6143884B-CE42-452F-8A74-05BBF3547591}" type="presOf" srcId="{C76C7A87-79DB-4C71-AEC7-FD32E575F95F}" destId="{1AC11DD3-CE0F-461D-B113-1E047C5EC468}" srcOrd="1" destOrd="0" presId="urn:microsoft.com/office/officeart/2005/8/layout/process3"/>
    <dgm:cxn modelId="{4746534E-5FFE-46B9-9402-6770A12AF97C}" srcId="{95BCB07B-863C-476E-8611-50D2E1735EB0}" destId="{82E374EC-2E7E-4DC2-B60E-291883AF3B1C}" srcOrd="1" destOrd="0" parTransId="{50C78AEB-81C7-4735-B458-FA6EB221E57D}" sibTransId="{B0F406B5-9F8F-4D3E-8738-11839A66386E}"/>
    <dgm:cxn modelId="{389B864F-DE17-4B62-AC3E-A5AEF90FB0C1}" srcId="{4F7D5254-DB60-4F4D-8539-8B9275D30FDE}" destId="{FAD79B40-6A18-4728-B55B-EB50D7F778F3}" srcOrd="1" destOrd="0" parTransId="{16BF8659-8674-4279-8B51-DE41D61C0CAE}" sibTransId="{44133CE0-F73E-46D2-ACA8-721477FA88D0}"/>
    <dgm:cxn modelId="{FD71B053-6C75-404D-A088-758AC481776B}" type="presOf" srcId="{FDB7EF8E-49C5-418B-9BF6-7F94A52001E8}" destId="{2FF09895-4956-402E-813A-88E75C579969}" srcOrd="0" destOrd="1" presId="urn:microsoft.com/office/officeart/2005/8/layout/process3"/>
    <dgm:cxn modelId="{3D834077-BE84-4F32-BB5A-6CE8C9A29B19}" type="presOf" srcId="{07347541-85D8-4BE0-A1E1-D2F784B383CD}" destId="{46CD2E5D-9CCF-4FCB-B062-485F29EE7B69}" srcOrd="0" destOrd="1" presId="urn:microsoft.com/office/officeart/2005/8/layout/process3"/>
    <dgm:cxn modelId="{7FFD0B80-B052-4598-94BD-0B458AF60CBC}" type="presOf" srcId="{50A62F3F-A77C-4B6A-8B7F-7F5B13A0035D}" destId="{2B66A866-98A5-4BE6-AEC9-3C6B5B937358}" srcOrd="0" destOrd="0" presId="urn:microsoft.com/office/officeart/2005/8/layout/process3"/>
    <dgm:cxn modelId="{1C3BCB84-1E4F-4098-86D2-DAECBFB60672}" srcId="{FFAA71D6-3EDA-40D6-B29D-672E6B1032E5}" destId="{DE4D8F03-2B15-41E9-9B8D-6065397ABAA2}" srcOrd="0" destOrd="0" parTransId="{BA46E467-9F01-4B5F-AD32-F8DF22D1E69D}" sibTransId="{917AD98D-D7B9-4868-8945-B79FAD308BD0}"/>
    <dgm:cxn modelId="{1689A785-65AB-4EE2-9DCE-706F6116DA8B}" srcId="{3B04D0AD-3BCA-4299-B690-936EC57C8F92}" destId="{50A62F3F-A77C-4B6A-8B7F-7F5B13A0035D}" srcOrd="0" destOrd="0" parTransId="{B1171D9F-606A-4242-89BE-9EE71D44C5E8}" sibTransId="{0C5A8CE9-A6E7-4412-A799-A77CE63E2ECE}"/>
    <dgm:cxn modelId="{3F74EA88-DF50-41D6-A610-E2EAD1E0F07E}" type="presOf" srcId="{3B04D0AD-3BCA-4299-B690-936EC57C8F92}" destId="{21E883D4-E101-4FCB-B23D-313F523D2061}" srcOrd="0" destOrd="0" presId="urn:microsoft.com/office/officeart/2005/8/layout/process3"/>
    <dgm:cxn modelId="{563BF28C-59AC-4732-8459-F16CA26223EA}" type="presOf" srcId="{BCB4197A-31EA-413C-8A39-4325146A8F61}" destId="{C01FC786-1F0A-4365-B6C4-8CFC70E7A65D}" srcOrd="1" destOrd="0" presId="urn:microsoft.com/office/officeart/2005/8/layout/process3"/>
    <dgm:cxn modelId="{CE80AD93-CC0F-43B0-8892-097BC668F064}" type="presOf" srcId="{13058BE0-5DF5-4192-B4A6-89D30DED2564}" destId="{9E29794E-93B9-4247-A6D4-6E61D209DCB3}" srcOrd="1" destOrd="0" presId="urn:microsoft.com/office/officeart/2005/8/layout/process3"/>
    <dgm:cxn modelId="{6B9DFA94-B589-4EDA-8A2E-F5F1C84FCB7C}" type="presOf" srcId="{4F7D5254-DB60-4F4D-8539-8B9275D30FDE}" destId="{C12922D5-6CFE-4047-B456-42327FB718E3}" srcOrd="0" destOrd="0" presId="urn:microsoft.com/office/officeart/2005/8/layout/process3"/>
    <dgm:cxn modelId="{76861D99-D0E6-4223-AE15-7934CE74E06F}" type="presOf" srcId="{5D7C2D00-0345-4B1C-8897-71DFA2E59BA9}" destId="{DFFFAD94-EA02-4D15-A6AB-670AAF8BB733}" srcOrd="1" destOrd="0" presId="urn:microsoft.com/office/officeart/2005/8/layout/process3"/>
    <dgm:cxn modelId="{9F03D69E-B7B9-4603-AF9C-1D96200C1B69}" type="presOf" srcId="{3B04D0AD-3BCA-4299-B690-936EC57C8F92}" destId="{B2A67162-00B7-4912-AF08-50C3F3E83A00}" srcOrd="1" destOrd="0" presId="urn:microsoft.com/office/officeart/2005/8/layout/process3"/>
    <dgm:cxn modelId="{06462E9F-328A-4C6F-ADA0-60E02B4EDD55}" type="presOf" srcId="{0BCEE200-343C-426D-A49A-37ECFF530C27}" destId="{E839B1C8-9A53-4A59-8BF7-633623A39577}" srcOrd="1" destOrd="0" presId="urn:microsoft.com/office/officeart/2005/8/layout/process3"/>
    <dgm:cxn modelId="{E449329F-B270-4725-A1BD-BC71A5184716}" type="presOf" srcId="{C76C7A87-79DB-4C71-AEC7-FD32E575F95F}" destId="{60900421-6547-42BD-9895-9A9366EE80D4}" srcOrd="0" destOrd="0" presId="urn:microsoft.com/office/officeart/2005/8/layout/process3"/>
    <dgm:cxn modelId="{C0A348A0-C552-4A17-BC7C-4AFB8A5829DA}" type="presOf" srcId="{1A8EC3FC-7E2C-4CD7-B588-88A26B5F7B70}" destId="{EC70CB4C-DADD-47FB-AF5E-504149AAA808}" srcOrd="1" destOrd="0" presId="urn:microsoft.com/office/officeart/2005/8/layout/process3"/>
    <dgm:cxn modelId="{6DF126B0-B6DF-4A1B-A289-06ECD58CA638}" type="presOf" srcId="{DE4D8F03-2B15-41E9-9B8D-6065397ABAA2}" destId="{46CD2E5D-9CCF-4FCB-B062-485F29EE7B69}" srcOrd="0" destOrd="0" presId="urn:microsoft.com/office/officeart/2005/8/layout/process3"/>
    <dgm:cxn modelId="{1027D8B5-49A9-417A-8365-4D34A9206817}" srcId="{4F7D5254-DB60-4F4D-8539-8B9275D30FDE}" destId="{1A8EC3FC-7E2C-4CD7-B588-88A26B5F7B70}" srcOrd="0" destOrd="0" parTransId="{466679C0-B234-4AAF-AB26-75E2F4CE93EC}" sibTransId="{13058BE0-5DF5-4192-B4A6-89D30DED2564}"/>
    <dgm:cxn modelId="{C8F7B3B7-4028-4A5D-8A01-A9A7EB84DCBF}" srcId="{FAD79B40-6A18-4728-B55B-EB50D7F778F3}" destId="{A45FFFBA-835F-424D-8CC4-654AD76E60FB}" srcOrd="0" destOrd="0" parTransId="{D5E18294-2813-4C9F-B0A7-AE746C835725}" sibTransId="{43B6E4A9-6CE4-4F08-912A-26CF342A0917}"/>
    <dgm:cxn modelId="{7A611DB8-DE42-44CF-B5C3-86B2E15877A3}" srcId="{4F7D5254-DB60-4F4D-8539-8B9275D30FDE}" destId="{95BCB07B-863C-476E-8611-50D2E1735EB0}" srcOrd="3" destOrd="0" parTransId="{D1952C56-B14E-4501-BB4B-67BD891C8FEE}" sibTransId="{0BCEE200-343C-426D-A49A-37ECFF530C27}"/>
    <dgm:cxn modelId="{00AC8DC3-3F41-454F-A8C1-1B29C90831FC}" type="presOf" srcId="{5D7C2D00-0345-4B1C-8897-71DFA2E59BA9}" destId="{68BF8504-7F4F-4C32-ACDE-BECF69B9D223}" srcOrd="0" destOrd="0" presId="urn:microsoft.com/office/officeart/2005/8/layout/process3"/>
    <dgm:cxn modelId="{1CE9FBC5-AC1E-4EE1-BF3A-C2E8FDE6BA81}" type="presOf" srcId="{7D80FBD4-5DCF-4F22-BFCE-AE213C135724}" destId="{C47AB717-FEFA-4D06-9529-7DD74E2CB3C2}" srcOrd="0" destOrd="1" presId="urn:microsoft.com/office/officeart/2005/8/layout/process3"/>
    <dgm:cxn modelId="{01E63AC6-5CDF-4FF8-B4A8-793B44648F7E}" type="presOf" srcId="{DA91A251-278E-4E48-8F19-26855DCC1E52}" destId="{E5000B8B-BFB3-48D0-BB88-C9022F83DF79}" srcOrd="0" destOrd="0" presId="urn:microsoft.com/office/officeart/2005/8/layout/process3"/>
    <dgm:cxn modelId="{645110CC-999C-4DC7-8498-E3F9FF36CE09}" srcId="{4F7D5254-DB60-4F4D-8539-8B9275D30FDE}" destId="{5D7C2D00-0345-4B1C-8897-71DFA2E59BA9}" srcOrd="5" destOrd="0" parTransId="{A9E90EDE-E511-4205-AE58-046432FDB6A5}" sibTransId="{B1D88318-CD16-4C24-BDC8-14FA43C12479}"/>
    <dgm:cxn modelId="{F21E6ACF-5342-48EC-9623-1741058762B5}" type="presOf" srcId="{FFAA71D6-3EDA-40D6-B29D-672E6B1032E5}" destId="{9516D85C-BA34-4D21-8B36-417C8907C1F1}" srcOrd="0" destOrd="0" presId="urn:microsoft.com/office/officeart/2005/8/layout/process3"/>
    <dgm:cxn modelId="{7AE0E6D1-4B71-4DAA-9EC9-1C8232E8EBC7}" type="presOf" srcId="{B1D88318-CD16-4C24-BDC8-14FA43C12479}" destId="{33B8D0E3-0994-419C-9E55-CB85D97E0F0A}" srcOrd="1" destOrd="0" presId="urn:microsoft.com/office/officeart/2005/8/layout/process3"/>
    <dgm:cxn modelId="{0A91E7D2-B232-4C6C-A232-C2187DAD1A03}" type="presOf" srcId="{FAD79B40-6A18-4728-B55B-EB50D7F778F3}" destId="{BFC4AFD4-5503-431D-8B85-55B0F8819485}" srcOrd="1" destOrd="0" presId="urn:microsoft.com/office/officeart/2005/8/layout/process3"/>
    <dgm:cxn modelId="{3FB7ABD6-CC2D-4FF9-A14A-F62FFE60E3C3}" srcId="{5D7C2D00-0345-4B1C-8897-71DFA2E59BA9}" destId="{0F06B3AC-4A9C-4DE4-9BEB-50F622A5CF65}" srcOrd="0" destOrd="0" parTransId="{12A4C03C-BA6E-46E7-8702-4E7780083DED}" sibTransId="{D4EB009F-5D80-4017-8D6D-1B386B618DF8}"/>
    <dgm:cxn modelId="{4D1B64E2-059F-4D95-898D-09BFADFBAEEB}" srcId="{1A8EC3FC-7E2C-4CD7-B588-88A26B5F7B70}" destId="{3B32BEA4-51C8-4B08-8DBC-04BA0C074BC5}" srcOrd="0" destOrd="0" parTransId="{152FDBD0-CA7A-4E03-891A-7728F556E53F}" sibTransId="{75039187-A098-4ADD-9FB6-76749CDFB5C5}"/>
    <dgm:cxn modelId="{430A36E3-611A-4A09-BE17-DB356582B4D7}" srcId="{4F7D5254-DB60-4F4D-8539-8B9275D30FDE}" destId="{FFAA71D6-3EDA-40D6-B29D-672E6B1032E5}" srcOrd="2" destOrd="0" parTransId="{E7E660F7-18EA-4BD5-B039-6000AFCB5ED0}" sibTransId="{C76C7A87-79DB-4C71-AEC7-FD32E575F95F}"/>
    <dgm:cxn modelId="{6FF1EFED-C565-43A0-96EA-24953AF720DF}" type="presOf" srcId="{95BCB07B-863C-476E-8611-50D2E1735EB0}" destId="{1A6ADE76-1E68-43FE-B793-E2A8644A7A1A}" srcOrd="1" destOrd="0" presId="urn:microsoft.com/office/officeart/2005/8/layout/process3"/>
    <dgm:cxn modelId="{D7BFA5FE-E924-485A-9739-FF57B6360BDA}" type="presOf" srcId="{44133CE0-F73E-46D2-ACA8-721477FA88D0}" destId="{0EFC2AD5-8060-486F-8BD2-EEF55289F2E5}" srcOrd="0" destOrd="0" presId="urn:microsoft.com/office/officeart/2005/8/layout/process3"/>
    <dgm:cxn modelId="{D68AE2FF-322C-4E1D-A469-593E34C0B1C7}" type="presOf" srcId="{1A8EC3FC-7E2C-4CD7-B588-88A26B5F7B70}" destId="{D1C85DA9-D40E-4747-A18C-B1F260EA23E1}" srcOrd="0" destOrd="0" presId="urn:microsoft.com/office/officeart/2005/8/layout/process3"/>
    <dgm:cxn modelId="{6CF76588-ED9D-41D0-8F15-64359B1727F4}" type="presParOf" srcId="{C12922D5-6CFE-4047-B456-42327FB718E3}" destId="{2A0F0BE0-3E3C-4F8A-A95D-7158CCD2CD3E}" srcOrd="0" destOrd="0" presId="urn:microsoft.com/office/officeart/2005/8/layout/process3"/>
    <dgm:cxn modelId="{878F8B72-2AED-49EF-849A-FDD5C3160EE7}" type="presParOf" srcId="{2A0F0BE0-3E3C-4F8A-A95D-7158CCD2CD3E}" destId="{D1C85DA9-D40E-4747-A18C-B1F260EA23E1}" srcOrd="0" destOrd="0" presId="urn:microsoft.com/office/officeart/2005/8/layout/process3"/>
    <dgm:cxn modelId="{02A71C7B-E94C-43D7-A324-06A3891B79E3}" type="presParOf" srcId="{2A0F0BE0-3E3C-4F8A-A95D-7158CCD2CD3E}" destId="{EC70CB4C-DADD-47FB-AF5E-504149AAA808}" srcOrd="1" destOrd="0" presId="urn:microsoft.com/office/officeart/2005/8/layout/process3"/>
    <dgm:cxn modelId="{7BF6DF33-87AB-4D73-8DFA-07B473250660}" type="presParOf" srcId="{2A0F0BE0-3E3C-4F8A-A95D-7158CCD2CD3E}" destId="{C47AB717-FEFA-4D06-9529-7DD74E2CB3C2}" srcOrd="2" destOrd="0" presId="urn:microsoft.com/office/officeart/2005/8/layout/process3"/>
    <dgm:cxn modelId="{86D75D08-02AD-4850-B43F-33012F2D20A2}" type="presParOf" srcId="{C12922D5-6CFE-4047-B456-42327FB718E3}" destId="{7FEB89A1-CC55-42DB-B0C9-506F0B5EECF3}" srcOrd="1" destOrd="0" presId="urn:microsoft.com/office/officeart/2005/8/layout/process3"/>
    <dgm:cxn modelId="{0D0F3B8F-4E62-4930-A76E-A1748B66482F}" type="presParOf" srcId="{7FEB89A1-CC55-42DB-B0C9-506F0B5EECF3}" destId="{9E29794E-93B9-4247-A6D4-6E61D209DCB3}" srcOrd="0" destOrd="0" presId="urn:microsoft.com/office/officeart/2005/8/layout/process3"/>
    <dgm:cxn modelId="{753D574C-5F2E-4BD0-B446-CB6F36AA3A9B}" type="presParOf" srcId="{C12922D5-6CFE-4047-B456-42327FB718E3}" destId="{EBFE95AC-D0AA-45FE-B44A-2EE2D1F7B4C8}" srcOrd="2" destOrd="0" presId="urn:microsoft.com/office/officeart/2005/8/layout/process3"/>
    <dgm:cxn modelId="{AE020098-2E36-4449-81CA-F2FBB957E222}" type="presParOf" srcId="{EBFE95AC-D0AA-45FE-B44A-2EE2D1F7B4C8}" destId="{8CC6F2EF-AAC3-49DF-B2F4-D58CA91B287A}" srcOrd="0" destOrd="0" presId="urn:microsoft.com/office/officeart/2005/8/layout/process3"/>
    <dgm:cxn modelId="{FE346F96-FCEC-47DD-A11C-DC5B244D152B}" type="presParOf" srcId="{EBFE95AC-D0AA-45FE-B44A-2EE2D1F7B4C8}" destId="{BFC4AFD4-5503-431D-8B85-55B0F8819485}" srcOrd="1" destOrd="0" presId="urn:microsoft.com/office/officeart/2005/8/layout/process3"/>
    <dgm:cxn modelId="{65F16007-176D-4092-B2BD-84F6BE918D81}" type="presParOf" srcId="{EBFE95AC-D0AA-45FE-B44A-2EE2D1F7B4C8}" destId="{2FF09895-4956-402E-813A-88E75C579969}" srcOrd="2" destOrd="0" presId="urn:microsoft.com/office/officeart/2005/8/layout/process3"/>
    <dgm:cxn modelId="{568EA242-39EC-4194-88C5-F719A2A79EB7}" type="presParOf" srcId="{C12922D5-6CFE-4047-B456-42327FB718E3}" destId="{0EFC2AD5-8060-486F-8BD2-EEF55289F2E5}" srcOrd="3" destOrd="0" presId="urn:microsoft.com/office/officeart/2005/8/layout/process3"/>
    <dgm:cxn modelId="{87097BE0-024C-41E0-88E7-507C41BF5D63}" type="presParOf" srcId="{0EFC2AD5-8060-486F-8BD2-EEF55289F2E5}" destId="{604393F2-2F7A-4212-8EA3-42A79F93887A}" srcOrd="0" destOrd="0" presId="urn:microsoft.com/office/officeart/2005/8/layout/process3"/>
    <dgm:cxn modelId="{5A9BB0E6-DB57-40FB-AD82-4B24BD0BED93}" type="presParOf" srcId="{C12922D5-6CFE-4047-B456-42327FB718E3}" destId="{10F3D8DF-365B-44C9-9796-0BA90F7EBE23}" srcOrd="4" destOrd="0" presId="urn:microsoft.com/office/officeart/2005/8/layout/process3"/>
    <dgm:cxn modelId="{9F5D0814-69B0-4094-9A12-230926F081FE}" type="presParOf" srcId="{10F3D8DF-365B-44C9-9796-0BA90F7EBE23}" destId="{9516D85C-BA34-4D21-8B36-417C8907C1F1}" srcOrd="0" destOrd="0" presId="urn:microsoft.com/office/officeart/2005/8/layout/process3"/>
    <dgm:cxn modelId="{9E6067E8-767E-459C-81F4-2C87941C5E28}" type="presParOf" srcId="{10F3D8DF-365B-44C9-9796-0BA90F7EBE23}" destId="{9E49F069-9203-4524-9697-E6717CB38B89}" srcOrd="1" destOrd="0" presId="urn:microsoft.com/office/officeart/2005/8/layout/process3"/>
    <dgm:cxn modelId="{04B0C1AC-B2A6-48FC-B1B8-6F4EDC519541}" type="presParOf" srcId="{10F3D8DF-365B-44C9-9796-0BA90F7EBE23}" destId="{46CD2E5D-9CCF-4FCB-B062-485F29EE7B69}" srcOrd="2" destOrd="0" presId="urn:microsoft.com/office/officeart/2005/8/layout/process3"/>
    <dgm:cxn modelId="{FA8D993F-7BEA-49F2-9F89-83191DC7E4AC}" type="presParOf" srcId="{C12922D5-6CFE-4047-B456-42327FB718E3}" destId="{60900421-6547-42BD-9895-9A9366EE80D4}" srcOrd="5" destOrd="0" presId="urn:microsoft.com/office/officeart/2005/8/layout/process3"/>
    <dgm:cxn modelId="{02FCFE0B-8527-4020-B2B4-85BF0F2A3B07}" type="presParOf" srcId="{60900421-6547-42BD-9895-9A9366EE80D4}" destId="{1AC11DD3-CE0F-461D-B113-1E047C5EC468}" srcOrd="0" destOrd="0" presId="urn:microsoft.com/office/officeart/2005/8/layout/process3"/>
    <dgm:cxn modelId="{2E3B58B7-9F09-4C2C-A4EC-20642EEE998C}" type="presParOf" srcId="{C12922D5-6CFE-4047-B456-42327FB718E3}" destId="{5E050D3B-79F3-467D-96AA-CDA56A16C99A}" srcOrd="6" destOrd="0" presId="urn:microsoft.com/office/officeart/2005/8/layout/process3"/>
    <dgm:cxn modelId="{D5AD0F09-4C45-45B9-857B-9A3BDF8D2D5A}" type="presParOf" srcId="{5E050D3B-79F3-467D-96AA-CDA56A16C99A}" destId="{AFEBBD96-C6E6-4ADE-9960-BA45E4FE4361}" srcOrd="0" destOrd="0" presId="urn:microsoft.com/office/officeart/2005/8/layout/process3"/>
    <dgm:cxn modelId="{74A90683-BAB0-4AEA-9C1B-FF0E68B775E6}" type="presParOf" srcId="{5E050D3B-79F3-467D-96AA-CDA56A16C99A}" destId="{1A6ADE76-1E68-43FE-B793-E2A8644A7A1A}" srcOrd="1" destOrd="0" presId="urn:microsoft.com/office/officeart/2005/8/layout/process3"/>
    <dgm:cxn modelId="{D58AF33C-C570-4A1B-BB41-43E565BD5C21}" type="presParOf" srcId="{5E050D3B-79F3-467D-96AA-CDA56A16C99A}" destId="{E5000B8B-BFB3-48D0-BB88-C9022F83DF79}" srcOrd="2" destOrd="0" presId="urn:microsoft.com/office/officeart/2005/8/layout/process3"/>
    <dgm:cxn modelId="{A15EA0BF-035B-4FBC-B81D-8D4A9207C2D7}" type="presParOf" srcId="{C12922D5-6CFE-4047-B456-42327FB718E3}" destId="{DF32ECD5-F13E-434F-89E5-8F71432FC586}" srcOrd="7" destOrd="0" presId="urn:microsoft.com/office/officeart/2005/8/layout/process3"/>
    <dgm:cxn modelId="{D68CA4F8-729C-4ED5-8C70-A1449A8179B2}" type="presParOf" srcId="{DF32ECD5-F13E-434F-89E5-8F71432FC586}" destId="{E839B1C8-9A53-4A59-8BF7-633623A39577}" srcOrd="0" destOrd="0" presId="urn:microsoft.com/office/officeart/2005/8/layout/process3"/>
    <dgm:cxn modelId="{F5033DE5-8210-4988-BAF4-652616245063}" type="presParOf" srcId="{C12922D5-6CFE-4047-B456-42327FB718E3}" destId="{13C600F3-5A82-474A-9520-C8BB52F06978}" srcOrd="8" destOrd="0" presId="urn:microsoft.com/office/officeart/2005/8/layout/process3"/>
    <dgm:cxn modelId="{8080EBF7-BE00-4418-AC83-6AD5F4253698}" type="presParOf" srcId="{13C600F3-5A82-474A-9520-C8BB52F06978}" destId="{637DF705-EBAC-4FCB-9B53-395EB75E9F5E}" srcOrd="0" destOrd="0" presId="urn:microsoft.com/office/officeart/2005/8/layout/process3"/>
    <dgm:cxn modelId="{6C135ACB-74F3-44F2-BF3E-05C0B2B3FBC1}" type="presParOf" srcId="{13C600F3-5A82-474A-9520-C8BB52F06978}" destId="{C01FC786-1F0A-4365-B6C4-8CFC70E7A65D}" srcOrd="1" destOrd="0" presId="urn:microsoft.com/office/officeart/2005/8/layout/process3"/>
    <dgm:cxn modelId="{1E104BE2-265B-4E26-8FDB-31F9279C3CE6}" type="presParOf" srcId="{13C600F3-5A82-474A-9520-C8BB52F06978}" destId="{650382DE-7F88-4389-A14D-F154ED4BC738}" srcOrd="2" destOrd="0" presId="urn:microsoft.com/office/officeart/2005/8/layout/process3"/>
    <dgm:cxn modelId="{5FC338BF-E9B0-4BAC-A4EE-659B2DC10F0B}" type="presParOf" srcId="{C12922D5-6CFE-4047-B456-42327FB718E3}" destId="{4673CBE7-012A-4314-B647-8AE9242057F9}" srcOrd="9" destOrd="0" presId="urn:microsoft.com/office/officeart/2005/8/layout/process3"/>
    <dgm:cxn modelId="{DD93D493-53CB-4EC2-B468-E6CBC63A79FB}" type="presParOf" srcId="{4673CBE7-012A-4314-B647-8AE9242057F9}" destId="{3F54A63E-A786-416E-9186-44D52562B73F}" srcOrd="0" destOrd="0" presId="urn:microsoft.com/office/officeart/2005/8/layout/process3"/>
    <dgm:cxn modelId="{0433F997-7BB7-4568-9090-1183B5E9F23A}" type="presParOf" srcId="{C12922D5-6CFE-4047-B456-42327FB718E3}" destId="{FE33B44C-F0E7-4154-BB47-62A3B05A496D}" srcOrd="10" destOrd="0" presId="urn:microsoft.com/office/officeart/2005/8/layout/process3"/>
    <dgm:cxn modelId="{C13F3A39-0D93-42CC-B280-C35710D6C92A}" type="presParOf" srcId="{FE33B44C-F0E7-4154-BB47-62A3B05A496D}" destId="{68BF8504-7F4F-4C32-ACDE-BECF69B9D223}" srcOrd="0" destOrd="0" presId="urn:microsoft.com/office/officeart/2005/8/layout/process3"/>
    <dgm:cxn modelId="{A7609C82-F392-4C06-97C3-D35FFFE3A117}" type="presParOf" srcId="{FE33B44C-F0E7-4154-BB47-62A3B05A496D}" destId="{DFFFAD94-EA02-4D15-A6AB-670AAF8BB733}" srcOrd="1" destOrd="0" presId="urn:microsoft.com/office/officeart/2005/8/layout/process3"/>
    <dgm:cxn modelId="{5309E99E-A3BC-46F4-A89B-8DA9CD168C06}" type="presParOf" srcId="{FE33B44C-F0E7-4154-BB47-62A3B05A496D}" destId="{9E2594F7-9C2A-4690-B297-DA61FEEB9C39}" srcOrd="2" destOrd="0" presId="urn:microsoft.com/office/officeart/2005/8/layout/process3"/>
    <dgm:cxn modelId="{10C91555-F280-40F9-9007-1ABD5CF346D9}" type="presParOf" srcId="{C12922D5-6CFE-4047-B456-42327FB718E3}" destId="{170D6433-19D4-41F4-8158-B05CFC35FD78}" srcOrd="11" destOrd="0" presId="urn:microsoft.com/office/officeart/2005/8/layout/process3"/>
    <dgm:cxn modelId="{DBE40829-FD6F-4EB4-BE9D-8DAD6A65222E}" type="presParOf" srcId="{170D6433-19D4-41F4-8158-B05CFC35FD78}" destId="{33B8D0E3-0994-419C-9E55-CB85D97E0F0A}" srcOrd="0" destOrd="0" presId="urn:microsoft.com/office/officeart/2005/8/layout/process3"/>
    <dgm:cxn modelId="{CE39C532-84DE-4B59-92FD-63128068FB5F}" type="presParOf" srcId="{C12922D5-6CFE-4047-B456-42327FB718E3}" destId="{ED0744F0-A2E8-4FAB-824C-8D4BA9D3F649}" srcOrd="12" destOrd="0" presId="urn:microsoft.com/office/officeart/2005/8/layout/process3"/>
    <dgm:cxn modelId="{3A93C456-1DD8-4683-9436-4D0E3F3394CF}" type="presParOf" srcId="{ED0744F0-A2E8-4FAB-824C-8D4BA9D3F649}" destId="{21E883D4-E101-4FCB-B23D-313F523D2061}" srcOrd="0" destOrd="0" presId="urn:microsoft.com/office/officeart/2005/8/layout/process3"/>
    <dgm:cxn modelId="{C86862AA-B169-4776-AC01-A2DFE8D8C4E2}" type="presParOf" srcId="{ED0744F0-A2E8-4FAB-824C-8D4BA9D3F649}" destId="{B2A67162-00B7-4912-AF08-50C3F3E83A00}" srcOrd="1" destOrd="0" presId="urn:microsoft.com/office/officeart/2005/8/layout/process3"/>
    <dgm:cxn modelId="{387BCE57-C3A1-4D78-80AA-5E2179848C5E}" type="presParOf" srcId="{ED0744F0-A2E8-4FAB-824C-8D4BA9D3F649}" destId="{2B66A866-98A5-4BE6-AEC9-3C6B5B937358}"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0CB4C-DADD-47FB-AF5E-504149AAA808}">
      <dsp:nvSpPr>
        <dsp:cNvPr id="0" name=""/>
        <dsp:cNvSpPr/>
      </dsp:nvSpPr>
      <dsp:spPr>
        <a:xfrm>
          <a:off x="4423" y="795220"/>
          <a:ext cx="1360644" cy="4525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a:lnSpc>
              <a:spcPct val="90000"/>
            </a:lnSpc>
            <a:spcBef>
              <a:spcPct val="0"/>
            </a:spcBef>
            <a:spcAft>
              <a:spcPct val="35000"/>
            </a:spcAft>
            <a:buNone/>
          </a:pPr>
          <a:r>
            <a:rPr lang="fr-FR" sz="1000" b="1" kern="1200" dirty="0">
              <a:solidFill>
                <a:sysClr val="windowText" lastClr="000000"/>
              </a:solidFill>
            </a:rPr>
            <a:t>Week</a:t>
          </a:r>
          <a:r>
            <a:rPr lang="fr-FR" sz="1000" kern="1200" dirty="0">
              <a:solidFill>
                <a:sysClr val="windowText" lastClr="000000"/>
              </a:solidFill>
            </a:rPr>
            <a:t>7</a:t>
          </a:r>
        </a:p>
      </dsp:txBody>
      <dsp:txXfrm>
        <a:off x="4423" y="795220"/>
        <a:ext cx="1360644" cy="301669"/>
      </dsp:txXfrm>
    </dsp:sp>
    <dsp:sp modelId="{C47AB717-FEFA-4D06-9529-7DD74E2CB3C2}">
      <dsp:nvSpPr>
        <dsp:cNvPr id="0" name=""/>
        <dsp:cNvSpPr/>
      </dsp:nvSpPr>
      <dsp:spPr>
        <a:xfrm>
          <a:off x="451988" y="1071171"/>
          <a:ext cx="788523" cy="6730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t" anchorCtr="0">
          <a:noAutofit/>
        </a:bodyPr>
        <a:lstStyle/>
        <a:p>
          <a:pPr marL="57150" lvl="1" indent="-57150" algn="l" defTabSz="266700">
            <a:lnSpc>
              <a:spcPct val="90000"/>
            </a:lnSpc>
            <a:spcBef>
              <a:spcPct val="0"/>
            </a:spcBef>
            <a:spcAft>
              <a:spcPct val="15000"/>
            </a:spcAft>
            <a:buChar char="•"/>
          </a:pPr>
          <a:r>
            <a:rPr lang="fr-FR" sz="600" kern="1200" dirty="0"/>
            <a:t>Business </a:t>
          </a:r>
          <a:r>
            <a:rPr lang="fr-FR" sz="600" kern="1200" dirty="0" err="1"/>
            <a:t>understanding</a:t>
          </a:r>
          <a:r>
            <a:rPr lang="fr-FR" sz="600" kern="1200" dirty="0"/>
            <a:t> and </a:t>
          </a:r>
          <a:r>
            <a:rPr lang="fr-FR" sz="600" kern="1200" dirty="0" err="1"/>
            <a:t>problem</a:t>
          </a:r>
          <a:r>
            <a:rPr lang="fr-FR" sz="600" kern="1200" dirty="0"/>
            <a:t> description</a:t>
          </a:r>
        </a:p>
        <a:p>
          <a:pPr marL="57150" lvl="1" indent="-57150" algn="l" defTabSz="266700">
            <a:lnSpc>
              <a:spcPct val="90000"/>
            </a:lnSpc>
            <a:spcBef>
              <a:spcPct val="0"/>
            </a:spcBef>
            <a:spcAft>
              <a:spcPct val="15000"/>
            </a:spcAft>
            <a:buChar char="•"/>
          </a:pPr>
          <a:r>
            <a:rPr lang="fr-FR" sz="600" kern="1200" dirty="0" err="1"/>
            <a:t>Preparing</a:t>
          </a:r>
          <a:r>
            <a:rPr lang="fr-FR" sz="600" kern="1200" dirty="0"/>
            <a:t> the report</a:t>
          </a:r>
        </a:p>
      </dsp:txBody>
      <dsp:txXfrm>
        <a:off x="471700" y="1090883"/>
        <a:ext cx="749099" cy="633595"/>
      </dsp:txXfrm>
    </dsp:sp>
    <dsp:sp modelId="{7FEB89A1-CC55-42DB-B0C9-506F0B5EECF3}">
      <dsp:nvSpPr>
        <dsp:cNvPr id="0" name=""/>
        <dsp:cNvSpPr/>
      </dsp:nvSpPr>
      <dsp:spPr>
        <a:xfrm rot="4056">
          <a:off x="1444229" y="848890"/>
          <a:ext cx="167821" cy="1963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1444229" y="888124"/>
        <a:ext cx="117475" cy="117791"/>
      </dsp:txXfrm>
    </dsp:sp>
    <dsp:sp modelId="{BFC4AFD4-5503-431D-8B85-55B0F8819485}">
      <dsp:nvSpPr>
        <dsp:cNvPr id="0" name=""/>
        <dsp:cNvSpPr/>
      </dsp:nvSpPr>
      <dsp:spPr>
        <a:xfrm>
          <a:off x="1681712" y="814154"/>
          <a:ext cx="1444772" cy="401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a:lnSpc>
              <a:spcPct val="90000"/>
            </a:lnSpc>
            <a:spcBef>
              <a:spcPct val="0"/>
            </a:spcBef>
            <a:spcAft>
              <a:spcPct val="35000"/>
            </a:spcAft>
            <a:buNone/>
          </a:pPr>
          <a:r>
            <a:rPr lang="fr-FR" sz="1000" b="1" kern="1200">
              <a:solidFill>
                <a:sysClr val="windowText" lastClr="000000"/>
              </a:solidFill>
            </a:rPr>
            <a:t>Week8</a:t>
          </a:r>
        </a:p>
      </dsp:txBody>
      <dsp:txXfrm>
        <a:off x="1681712" y="814154"/>
        <a:ext cx="1444772" cy="267857"/>
      </dsp:txXfrm>
    </dsp:sp>
    <dsp:sp modelId="{2FF09895-4956-402E-813A-88E75C579969}">
      <dsp:nvSpPr>
        <dsp:cNvPr id="0" name=""/>
        <dsp:cNvSpPr/>
      </dsp:nvSpPr>
      <dsp:spPr>
        <a:xfrm>
          <a:off x="2171341" y="1077256"/>
          <a:ext cx="788523" cy="648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t" anchorCtr="0">
          <a:noAutofit/>
        </a:bodyPr>
        <a:lstStyle/>
        <a:p>
          <a:pPr marL="57150" lvl="1" indent="-57150" algn="l" defTabSz="266700">
            <a:lnSpc>
              <a:spcPct val="90000"/>
            </a:lnSpc>
            <a:spcBef>
              <a:spcPct val="0"/>
            </a:spcBef>
            <a:spcAft>
              <a:spcPct val="15000"/>
            </a:spcAft>
            <a:buChar char="•"/>
          </a:pPr>
          <a:r>
            <a:rPr lang="fr-FR" sz="600" kern="1200" dirty="0"/>
            <a:t>Data Analysis and descriptive data </a:t>
          </a:r>
          <a:r>
            <a:rPr lang="fr-FR" sz="600" kern="1200" dirty="0" err="1"/>
            <a:t>study</a:t>
          </a:r>
          <a:endParaRPr lang="fr-FR" sz="600" kern="1200" dirty="0"/>
        </a:p>
        <a:p>
          <a:pPr marL="57150" lvl="1" indent="-57150" algn="l" defTabSz="266700">
            <a:lnSpc>
              <a:spcPct val="90000"/>
            </a:lnSpc>
            <a:spcBef>
              <a:spcPct val="0"/>
            </a:spcBef>
            <a:spcAft>
              <a:spcPct val="15000"/>
            </a:spcAft>
            <a:buChar char="•"/>
          </a:pPr>
          <a:r>
            <a:rPr lang="fr-FR" sz="600" kern="1200" dirty="0" err="1"/>
            <a:t>Preparing</a:t>
          </a:r>
          <a:r>
            <a:rPr lang="fr-FR" sz="600" kern="1200" dirty="0"/>
            <a:t> the </a:t>
          </a:r>
          <a:r>
            <a:rPr lang="fr-FR" sz="600" kern="1200" dirty="0" err="1"/>
            <a:t>presentation</a:t>
          </a:r>
          <a:endParaRPr lang="fr-FR" sz="600" kern="1200" dirty="0"/>
        </a:p>
      </dsp:txBody>
      <dsp:txXfrm>
        <a:off x="2190320" y="1096235"/>
        <a:ext cx="750565" cy="610042"/>
      </dsp:txXfrm>
    </dsp:sp>
    <dsp:sp modelId="{0EFC2AD5-8060-486F-8BD2-EEF55289F2E5}">
      <dsp:nvSpPr>
        <dsp:cNvPr id="0" name=""/>
        <dsp:cNvSpPr/>
      </dsp:nvSpPr>
      <dsp:spPr>
        <a:xfrm rot="21597294">
          <a:off x="3205646" y="849226"/>
          <a:ext cx="167821" cy="1963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3205646" y="888510"/>
        <a:ext cx="117475" cy="117791"/>
      </dsp:txXfrm>
    </dsp:sp>
    <dsp:sp modelId="{9E49F069-9203-4524-9697-E6717CB38B89}">
      <dsp:nvSpPr>
        <dsp:cNvPr id="0" name=""/>
        <dsp:cNvSpPr/>
      </dsp:nvSpPr>
      <dsp:spPr>
        <a:xfrm>
          <a:off x="3443129" y="818371"/>
          <a:ext cx="1493487" cy="3849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a:lnSpc>
              <a:spcPct val="90000"/>
            </a:lnSpc>
            <a:spcBef>
              <a:spcPct val="0"/>
            </a:spcBef>
            <a:spcAft>
              <a:spcPct val="35000"/>
            </a:spcAft>
            <a:buNone/>
          </a:pPr>
          <a:r>
            <a:rPr lang="fr-FR" sz="1000" b="1" kern="1200">
              <a:solidFill>
                <a:sysClr val="windowText" lastClr="000000"/>
              </a:solidFill>
            </a:rPr>
            <a:t>Week9</a:t>
          </a:r>
        </a:p>
      </dsp:txBody>
      <dsp:txXfrm>
        <a:off x="3443129" y="818371"/>
        <a:ext cx="1493487" cy="256612"/>
      </dsp:txXfrm>
    </dsp:sp>
    <dsp:sp modelId="{46CD2E5D-9CCF-4FCB-B062-485F29EE7B69}">
      <dsp:nvSpPr>
        <dsp:cNvPr id="0" name=""/>
        <dsp:cNvSpPr/>
      </dsp:nvSpPr>
      <dsp:spPr>
        <a:xfrm>
          <a:off x="3957116" y="1073039"/>
          <a:ext cx="788523" cy="648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t" anchorCtr="0">
          <a:noAutofit/>
        </a:bodyPr>
        <a:lstStyle/>
        <a:p>
          <a:pPr marL="57150" lvl="1" indent="-57150" algn="l" defTabSz="266700">
            <a:lnSpc>
              <a:spcPct val="90000"/>
            </a:lnSpc>
            <a:spcBef>
              <a:spcPct val="0"/>
            </a:spcBef>
            <a:spcAft>
              <a:spcPct val="15000"/>
            </a:spcAft>
            <a:buChar char="•"/>
          </a:pPr>
          <a:r>
            <a:rPr lang="fr-FR" sz="600" kern="1200" dirty="0"/>
            <a:t>Data </a:t>
          </a:r>
          <a:r>
            <a:rPr lang="fr-FR" sz="600" kern="1200" dirty="0" err="1"/>
            <a:t>Preprocessing</a:t>
          </a:r>
          <a:endParaRPr lang="fr-FR" sz="600" kern="1200" dirty="0"/>
        </a:p>
        <a:p>
          <a:pPr marL="57150" lvl="1" indent="-57150" algn="l" defTabSz="266700">
            <a:lnSpc>
              <a:spcPct val="90000"/>
            </a:lnSpc>
            <a:spcBef>
              <a:spcPct val="0"/>
            </a:spcBef>
            <a:spcAft>
              <a:spcPct val="15000"/>
            </a:spcAft>
            <a:buChar char="•"/>
          </a:pPr>
          <a:r>
            <a:rPr lang="fr-FR" sz="600" kern="1200" dirty="0" err="1"/>
            <a:t>Presentation</a:t>
          </a:r>
          <a:endParaRPr lang="fr-FR" sz="600" kern="1200" dirty="0"/>
        </a:p>
      </dsp:txBody>
      <dsp:txXfrm>
        <a:off x="3976095" y="1092018"/>
        <a:ext cx="750565" cy="610042"/>
      </dsp:txXfrm>
    </dsp:sp>
    <dsp:sp modelId="{60900421-6547-42BD-9895-9A9366EE80D4}">
      <dsp:nvSpPr>
        <dsp:cNvPr id="0" name=""/>
        <dsp:cNvSpPr/>
      </dsp:nvSpPr>
      <dsp:spPr>
        <a:xfrm rot="4660">
          <a:off x="5015778" y="849751"/>
          <a:ext cx="167821" cy="1963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015778" y="888981"/>
        <a:ext cx="117475" cy="117791"/>
      </dsp:txXfrm>
    </dsp:sp>
    <dsp:sp modelId="{1A6ADE76-1E68-43FE-B793-E2A8644A7A1A}">
      <dsp:nvSpPr>
        <dsp:cNvPr id="0" name=""/>
        <dsp:cNvSpPr/>
      </dsp:nvSpPr>
      <dsp:spPr>
        <a:xfrm>
          <a:off x="5253261" y="811400"/>
          <a:ext cx="1301726" cy="4128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a:lnSpc>
              <a:spcPct val="90000"/>
            </a:lnSpc>
            <a:spcBef>
              <a:spcPct val="0"/>
            </a:spcBef>
            <a:spcAft>
              <a:spcPct val="35000"/>
            </a:spcAft>
            <a:buNone/>
          </a:pPr>
          <a:r>
            <a:rPr lang="fr-FR" sz="1000" b="1" kern="1200">
              <a:solidFill>
                <a:sysClr val="windowText" lastClr="000000"/>
              </a:solidFill>
            </a:rPr>
            <a:t>Week10</a:t>
          </a:r>
        </a:p>
      </dsp:txBody>
      <dsp:txXfrm>
        <a:off x="5253261" y="811400"/>
        <a:ext cx="1301726" cy="275203"/>
      </dsp:txXfrm>
    </dsp:sp>
    <dsp:sp modelId="{E5000B8B-BFB3-48D0-BB88-C9022F83DF79}">
      <dsp:nvSpPr>
        <dsp:cNvPr id="0" name=""/>
        <dsp:cNvSpPr/>
      </dsp:nvSpPr>
      <dsp:spPr>
        <a:xfrm>
          <a:off x="5671368" y="1080010"/>
          <a:ext cx="788523" cy="648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t" anchorCtr="0">
          <a:noAutofit/>
        </a:bodyPr>
        <a:lstStyle/>
        <a:p>
          <a:pPr marL="57150" lvl="1" indent="-57150" algn="l" defTabSz="266700">
            <a:lnSpc>
              <a:spcPct val="90000"/>
            </a:lnSpc>
            <a:spcBef>
              <a:spcPct val="0"/>
            </a:spcBef>
            <a:spcAft>
              <a:spcPct val="15000"/>
            </a:spcAft>
            <a:buChar char="•"/>
          </a:pPr>
          <a:r>
            <a:rPr lang="fr-FR" sz="600" kern="1200"/>
            <a:t>Exploratory Data Analysis</a:t>
          </a:r>
        </a:p>
        <a:p>
          <a:pPr marL="57150" lvl="1" indent="-57150" algn="l" defTabSz="266700">
            <a:lnSpc>
              <a:spcPct val="90000"/>
            </a:lnSpc>
            <a:spcBef>
              <a:spcPct val="0"/>
            </a:spcBef>
            <a:spcAft>
              <a:spcPct val="15000"/>
            </a:spcAft>
            <a:buChar char="•"/>
          </a:pPr>
          <a:r>
            <a:rPr lang="fr-FR" sz="600" kern="1200"/>
            <a:t>Preparing Report</a:t>
          </a:r>
        </a:p>
      </dsp:txBody>
      <dsp:txXfrm>
        <a:off x="5690347" y="1098989"/>
        <a:ext cx="750565" cy="610042"/>
      </dsp:txXfrm>
    </dsp:sp>
    <dsp:sp modelId="{DF32ECD5-F13E-434F-89E5-8F71432FC586}">
      <dsp:nvSpPr>
        <dsp:cNvPr id="0" name=""/>
        <dsp:cNvSpPr/>
      </dsp:nvSpPr>
      <dsp:spPr>
        <a:xfrm rot="14549">
          <a:off x="6634148" y="854286"/>
          <a:ext cx="167823" cy="1963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6634148" y="893443"/>
        <a:ext cx="117476" cy="117791"/>
      </dsp:txXfrm>
    </dsp:sp>
    <dsp:sp modelId="{C01FC786-1F0A-4365-B6C4-8CFC70E7A65D}">
      <dsp:nvSpPr>
        <dsp:cNvPr id="0" name=""/>
        <dsp:cNvSpPr/>
      </dsp:nvSpPr>
      <dsp:spPr>
        <a:xfrm>
          <a:off x="6871632" y="792405"/>
          <a:ext cx="1057094" cy="4887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a:lnSpc>
              <a:spcPct val="90000"/>
            </a:lnSpc>
            <a:spcBef>
              <a:spcPct val="0"/>
            </a:spcBef>
            <a:spcAft>
              <a:spcPct val="35000"/>
            </a:spcAft>
            <a:buNone/>
          </a:pPr>
          <a:r>
            <a:rPr lang="fr-FR" sz="1000" b="1" kern="1200">
              <a:solidFill>
                <a:sysClr val="windowText" lastClr="000000"/>
              </a:solidFill>
            </a:rPr>
            <a:t>Week11</a:t>
          </a:r>
        </a:p>
      </dsp:txBody>
      <dsp:txXfrm>
        <a:off x="6871632" y="792405"/>
        <a:ext cx="1057094" cy="325855"/>
      </dsp:txXfrm>
    </dsp:sp>
    <dsp:sp modelId="{650382DE-7F88-4389-A14D-F154ED4BC738}">
      <dsp:nvSpPr>
        <dsp:cNvPr id="0" name=""/>
        <dsp:cNvSpPr/>
      </dsp:nvSpPr>
      <dsp:spPr>
        <a:xfrm>
          <a:off x="7167423" y="1099005"/>
          <a:ext cx="788523" cy="648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t" anchorCtr="0">
          <a:noAutofit/>
        </a:bodyPr>
        <a:lstStyle/>
        <a:p>
          <a:pPr marL="57150" lvl="1" indent="-57150" algn="l" defTabSz="266700">
            <a:lnSpc>
              <a:spcPct val="90000"/>
            </a:lnSpc>
            <a:spcBef>
              <a:spcPct val="0"/>
            </a:spcBef>
            <a:spcAft>
              <a:spcPct val="15000"/>
            </a:spcAft>
            <a:buChar char="•"/>
          </a:pPr>
          <a:r>
            <a:rPr lang="fr-FR" sz="600" kern="1200"/>
            <a:t>Preparing presenation for EDA and Data Preprocessing</a:t>
          </a:r>
        </a:p>
      </dsp:txBody>
      <dsp:txXfrm>
        <a:off x="7186402" y="1117984"/>
        <a:ext cx="750565" cy="610042"/>
      </dsp:txXfrm>
    </dsp:sp>
    <dsp:sp modelId="{4673CBE7-012A-4314-B647-8AE9242057F9}">
      <dsp:nvSpPr>
        <dsp:cNvPr id="0" name=""/>
        <dsp:cNvSpPr/>
      </dsp:nvSpPr>
      <dsp:spPr>
        <a:xfrm rot="21584688">
          <a:off x="8014692" y="854030"/>
          <a:ext cx="182249" cy="1963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8014692" y="893416"/>
        <a:ext cx="127574" cy="117791"/>
      </dsp:txXfrm>
    </dsp:sp>
    <dsp:sp modelId="{DFFFAD94-EA02-4D15-A6AB-670AAF8BB733}">
      <dsp:nvSpPr>
        <dsp:cNvPr id="0" name=""/>
        <dsp:cNvSpPr/>
      </dsp:nvSpPr>
      <dsp:spPr>
        <a:xfrm>
          <a:off x="8272591" y="812217"/>
          <a:ext cx="1220492" cy="4095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a:lnSpc>
              <a:spcPct val="90000"/>
            </a:lnSpc>
            <a:spcBef>
              <a:spcPct val="0"/>
            </a:spcBef>
            <a:spcAft>
              <a:spcPct val="35000"/>
            </a:spcAft>
            <a:buNone/>
          </a:pPr>
          <a:r>
            <a:rPr lang="fr-FR" sz="1000" b="1" kern="1200">
              <a:solidFill>
                <a:sysClr val="windowText" lastClr="000000"/>
              </a:solidFill>
            </a:rPr>
            <a:t>Week12</a:t>
          </a:r>
          <a:endParaRPr lang="fr-FR" sz="500" kern="1200"/>
        </a:p>
      </dsp:txBody>
      <dsp:txXfrm>
        <a:off x="8272591" y="812217"/>
        <a:ext cx="1220492" cy="273023"/>
      </dsp:txXfrm>
    </dsp:sp>
    <dsp:sp modelId="{9E2594F7-9C2A-4690-B297-DA61FEEB9C39}">
      <dsp:nvSpPr>
        <dsp:cNvPr id="0" name=""/>
        <dsp:cNvSpPr/>
      </dsp:nvSpPr>
      <dsp:spPr>
        <a:xfrm>
          <a:off x="8650080" y="1079193"/>
          <a:ext cx="788523" cy="648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t" anchorCtr="0">
          <a:noAutofit/>
        </a:bodyPr>
        <a:lstStyle/>
        <a:p>
          <a:pPr marL="57150" lvl="1" indent="-57150" algn="l" defTabSz="266700">
            <a:lnSpc>
              <a:spcPct val="90000"/>
            </a:lnSpc>
            <a:spcBef>
              <a:spcPct val="0"/>
            </a:spcBef>
            <a:spcAft>
              <a:spcPct val="15000"/>
            </a:spcAft>
            <a:buChar char="•"/>
          </a:pPr>
          <a:r>
            <a:rPr lang="fr-FR" sz="600" kern="1200"/>
            <a:t>Bulding the machine Learning model for prediction</a:t>
          </a:r>
        </a:p>
      </dsp:txBody>
      <dsp:txXfrm>
        <a:off x="8669059" y="1098172"/>
        <a:ext cx="750565" cy="610042"/>
      </dsp:txXfrm>
    </dsp:sp>
    <dsp:sp modelId="{170D6433-19D4-41F4-8158-B05CFC35FD78}">
      <dsp:nvSpPr>
        <dsp:cNvPr id="0" name=""/>
        <dsp:cNvSpPr/>
      </dsp:nvSpPr>
      <dsp:spPr>
        <a:xfrm rot="21598658">
          <a:off x="9572245" y="850267"/>
          <a:ext cx="167821" cy="1963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9572245" y="889541"/>
        <a:ext cx="117475" cy="117791"/>
      </dsp:txXfrm>
    </dsp:sp>
    <dsp:sp modelId="{B2A67162-00B7-4912-AF08-50C3F3E83A00}">
      <dsp:nvSpPr>
        <dsp:cNvPr id="0" name=""/>
        <dsp:cNvSpPr/>
      </dsp:nvSpPr>
      <dsp:spPr>
        <a:xfrm>
          <a:off x="9809728" y="814002"/>
          <a:ext cx="1193817" cy="4023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a:lnSpc>
              <a:spcPct val="90000"/>
            </a:lnSpc>
            <a:spcBef>
              <a:spcPct val="0"/>
            </a:spcBef>
            <a:spcAft>
              <a:spcPct val="35000"/>
            </a:spcAft>
            <a:buNone/>
          </a:pPr>
          <a:r>
            <a:rPr lang="fr-FR" sz="1000" b="1" kern="1200">
              <a:solidFill>
                <a:sysClr val="windowText" lastClr="000000"/>
              </a:solidFill>
            </a:rPr>
            <a:t>Week13 </a:t>
          </a:r>
          <a:endParaRPr lang="fr-FR" sz="500" kern="1200"/>
        </a:p>
      </dsp:txBody>
      <dsp:txXfrm>
        <a:off x="9809728" y="814002"/>
        <a:ext cx="1193817" cy="268263"/>
      </dsp:txXfrm>
    </dsp:sp>
    <dsp:sp modelId="{2B66A866-98A5-4BE6-AEC9-3C6B5B937358}">
      <dsp:nvSpPr>
        <dsp:cNvPr id="0" name=""/>
        <dsp:cNvSpPr/>
      </dsp:nvSpPr>
      <dsp:spPr>
        <a:xfrm>
          <a:off x="10173880" y="1077408"/>
          <a:ext cx="788523" cy="648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t" anchorCtr="0">
          <a:noAutofit/>
        </a:bodyPr>
        <a:lstStyle/>
        <a:p>
          <a:pPr marL="57150" lvl="1" indent="-57150" algn="l" defTabSz="266700">
            <a:lnSpc>
              <a:spcPct val="90000"/>
            </a:lnSpc>
            <a:spcBef>
              <a:spcPct val="0"/>
            </a:spcBef>
            <a:spcAft>
              <a:spcPct val="15000"/>
            </a:spcAft>
            <a:buChar char="•"/>
          </a:pPr>
          <a:r>
            <a:rPr lang="fr-FR" sz="600" kern="1200"/>
            <a:t>Prepare presentation with final results and recommandation for clients.</a:t>
          </a:r>
        </a:p>
      </dsp:txBody>
      <dsp:txXfrm>
        <a:off x="10192859" y="1096387"/>
        <a:ext cx="750565" cy="6100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BD59AE-D99A-4C5D-A075-529AA3CDD209}" type="datetimeFigureOut">
              <a:rPr lang="en-US" smtClean="0"/>
              <a:t>12/29/2021</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45F22B-77D2-47AD-B10D-5ECB1B368FC6}" type="slidenum">
              <a:rPr lang="en-US" smtClean="0"/>
              <a:t>‹N°›</a:t>
            </a:fld>
            <a:endParaRPr lang="en-US"/>
          </a:p>
        </p:txBody>
      </p:sp>
    </p:spTree>
    <p:extLst>
      <p:ext uri="{BB962C8B-B14F-4D97-AF65-F5344CB8AC3E}">
        <p14:creationId xmlns:p14="http://schemas.microsoft.com/office/powerpoint/2010/main" val="2724183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BAF29D3C-1381-492B-9CBB-98C147CEA0B3}" type="datetime1">
              <a:rPr lang="en-US" smtClean="0"/>
              <a:t>12/29/2021</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‹N°›</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45D3FEAE-AF68-4B76-8DD6-D89D6162D419}" type="datetime1">
              <a:rPr lang="en-US" smtClean="0"/>
              <a:t>12/29/2021</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‹N°›</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A902B2F9-A51C-4320-A1F4-A024C6BBD932}" type="datetime1">
              <a:rPr lang="en-US" smtClean="0"/>
              <a:t>12/29/2021</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‹N°›</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F08D6045-67A9-427D-AC0E-55E7C808D4FC}" type="datetime1">
              <a:rPr lang="en-US" smtClean="0"/>
              <a:t>12/29/2021</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‹N°›</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B1F687BA-9CDC-4636-937D-9C4D4300DB34}" type="datetime1">
              <a:rPr lang="en-US" smtClean="0"/>
              <a:t>12/29/2021</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‹N°›</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C97E1510-F729-4957-90F6-DAFB25375964}" type="datetime1">
              <a:rPr lang="en-US" smtClean="0"/>
              <a:t>12/29/2021</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‹N°›</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CBE205F-9F53-45B1-A741-D1EC9B0A4EBB}" type="datetime1">
              <a:rPr lang="en-US" smtClean="0"/>
              <a:t>12/29/2021</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‹N°›</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466B98E5-70CB-499B-87A3-C0EECADF754F}" type="datetime1">
              <a:rPr lang="en-US" smtClean="0"/>
              <a:t>12/29/2021</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‹N°›</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A11CA820-6A48-414C-98C4-99CBE1F1FA3E}" type="datetime1">
              <a:rPr lang="en-US" smtClean="0"/>
              <a:t>12/29/2021</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‹N°›</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92E71588-9046-4990-93BA-B2E32CC1579A}" type="datetime1">
              <a:rPr lang="en-US" smtClean="0"/>
              <a:t>12/29/2021</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‹N°›</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8646FA9A-7FE2-4DF3-B7B8-A737CD819A3C}" type="datetime1">
              <a:rPr lang="en-US" smtClean="0"/>
              <a:t>12/29/2021</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‹N°›</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B92C5D-0682-4493-88A5-7CBD1F36C763}" type="datetime1">
              <a:rPr lang="en-US" smtClean="0"/>
              <a:t>12/29/2021</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‹N°›</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1113343" y="1566931"/>
            <a:ext cx="10277041" cy="4832092"/>
          </a:xfrm>
          <a:prstGeom prst="rect">
            <a:avLst/>
          </a:prstGeom>
          <a:solidFill>
            <a:schemeClr val="bg2">
              <a:lumMod val="25000"/>
            </a:schemeClr>
          </a:solidFill>
        </p:spPr>
        <p:txBody>
          <a:bodyPr wrap="square" rtlCol="0">
            <a:spAutoFit/>
          </a:bodyPr>
          <a:lstStyle/>
          <a:p>
            <a:endParaRPr lang="en-US" sz="1600" dirty="0"/>
          </a:p>
          <a:p>
            <a:pPr algn="ctr"/>
            <a:r>
              <a:rPr kumimoji="0" lang="en-US" sz="4000" b="1" i="0" u="none" strike="noStrike" kern="1200" cap="none" spc="0" normalizeH="0" baseline="0" noProof="0" dirty="0">
                <a:ln>
                  <a:noFill/>
                </a:ln>
                <a:solidFill>
                  <a:srgbClr val="FF6600"/>
                </a:solidFill>
                <a:effectLst/>
                <a:uLnTx/>
                <a:uFillTx/>
                <a:latin typeface="Calibri" panose="020F0502020204030204"/>
                <a:ea typeface="+mn-ea"/>
                <a:cs typeface="+mn-cs"/>
              </a:rPr>
              <a:t>Data Glacier Final Group Project</a:t>
            </a:r>
          </a:p>
          <a:p>
            <a:endParaRPr kumimoji="0" lang="en-US" sz="2800" b="0" i="0" u="none" strike="noStrike" kern="1200" cap="none" spc="0" normalizeH="0" baseline="0" noProof="0" dirty="0">
              <a:ln>
                <a:noFill/>
              </a:ln>
              <a:solidFill>
                <a:srgbClr val="FF6600"/>
              </a:solidFill>
              <a:effectLst/>
              <a:uLnTx/>
              <a:uFillTx/>
              <a:latin typeface="Calibri" panose="020F0502020204030204"/>
              <a:ea typeface="+mn-ea"/>
              <a:cs typeface="+mn-cs"/>
            </a:endParaRPr>
          </a:p>
          <a:p>
            <a:r>
              <a:rPr kumimoji="0" lang="en-US" sz="2800" b="0" i="0" u="none" strike="noStrike" kern="1200" cap="none" spc="0" normalizeH="0" baseline="0" noProof="0" dirty="0">
                <a:ln>
                  <a:noFill/>
                </a:ln>
                <a:solidFill>
                  <a:srgbClr val="FF6600"/>
                </a:solidFill>
                <a:effectLst/>
                <a:uLnTx/>
                <a:uFillTx/>
                <a:latin typeface="Calibri" panose="020F0502020204030204"/>
                <a:ea typeface="+mn-ea"/>
                <a:cs typeface="+mn-cs"/>
              </a:rPr>
              <a:t>Specialization </a:t>
            </a: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 Data Science</a:t>
            </a:r>
          </a:p>
          <a:p>
            <a:r>
              <a:rPr kumimoji="0" lang="en-US" sz="2800" b="0" i="0" u="none" strike="noStrike" kern="1200" cap="none" spc="0" normalizeH="0" baseline="0" noProof="0" dirty="0">
                <a:ln>
                  <a:noFill/>
                </a:ln>
                <a:solidFill>
                  <a:srgbClr val="FF6600"/>
                </a:solidFill>
                <a:effectLst/>
                <a:uLnTx/>
                <a:uFillTx/>
                <a:latin typeface="Calibri" panose="020F0502020204030204"/>
                <a:ea typeface="+mn-ea"/>
                <a:cs typeface="+mn-cs"/>
              </a:rPr>
              <a:t>Project Name: Bank Marketing (Campaign)</a:t>
            </a:r>
          </a:p>
          <a:p>
            <a:r>
              <a:rPr kumimoji="0" lang="en-US" sz="2800" b="0" i="0" u="none" strike="noStrike" kern="1200" cap="none" spc="0" normalizeH="0" baseline="0" noProof="0" dirty="0">
                <a:ln>
                  <a:noFill/>
                </a:ln>
                <a:solidFill>
                  <a:srgbClr val="FF6600"/>
                </a:solidFill>
                <a:effectLst/>
                <a:uLnTx/>
                <a:uFillTx/>
                <a:latin typeface="Calibri" panose="020F0502020204030204"/>
                <a:ea typeface="+mn-ea"/>
                <a:cs typeface="+mn-cs"/>
              </a:rPr>
              <a:t>Group Name : </a:t>
            </a: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Data Scientist Geeks</a:t>
            </a:r>
          </a:p>
          <a:p>
            <a:endParaRPr kumimoji="0" lang="en-US" sz="2800" b="0" i="0" u="none" strike="noStrike" kern="1200" cap="none" spc="0" normalizeH="0" baseline="0" noProof="0" dirty="0">
              <a:ln>
                <a:noFill/>
              </a:ln>
              <a:solidFill>
                <a:srgbClr val="FF6600"/>
              </a:solidFill>
              <a:effectLst/>
              <a:uLnTx/>
              <a:uFillTx/>
              <a:latin typeface="Calibri" panose="020F0502020204030204"/>
              <a:ea typeface="+mn-ea"/>
              <a:cs typeface="+mn-cs"/>
            </a:endParaRPr>
          </a:p>
          <a:p>
            <a:r>
              <a:rPr kumimoji="0" lang="en-US" sz="2800" b="0" i="0" u="none" strike="noStrike" kern="1200" cap="none" spc="0" normalizeH="0" baseline="0" noProof="0" dirty="0">
                <a:ln>
                  <a:noFill/>
                </a:ln>
                <a:solidFill>
                  <a:srgbClr val="FF6600"/>
                </a:solidFill>
                <a:effectLst/>
                <a:uLnTx/>
                <a:uFillTx/>
                <a:latin typeface="Calibri" panose="020F0502020204030204"/>
                <a:ea typeface="+mn-ea"/>
                <a:cs typeface="+mn-cs"/>
              </a:rPr>
              <a:t>Team member 1 Name: </a:t>
            </a:r>
            <a:r>
              <a:rPr kumimoji="0" lang="en-US" sz="3200" b="1" i="0" u="none" strike="noStrike" kern="1200" cap="none" spc="0" normalizeH="0" baseline="0" noProof="0" dirty="0" err="1">
                <a:ln>
                  <a:noFill/>
                </a:ln>
                <a:solidFill>
                  <a:srgbClr val="FF6600"/>
                </a:solidFill>
                <a:effectLst/>
                <a:uLnTx/>
                <a:uFillTx/>
                <a:latin typeface="Calibri" panose="020F0502020204030204"/>
                <a:ea typeface="+mn-ea"/>
                <a:cs typeface="+mn-cs"/>
              </a:rPr>
              <a:t>Refka</a:t>
            </a:r>
            <a:r>
              <a:rPr kumimoji="0" lang="en-US" sz="3200" b="1" i="0" u="none" strike="noStrike" kern="1200" cap="none" spc="0" normalizeH="0" baseline="0" noProof="0" dirty="0">
                <a:ln>
                  <a:noFill/>
                </a:ln>
                <a:solidFill>
                  <a:srgbClr val="FF6600"/>
                </a:solidFill>
                <a:effectLst/>
                <a:uLnTx/>
                <a:uFillTx/>
                <a:latin typeface="Calibri" panose="020F0502020204030204"/>
                <a:ea typeface="+mn-ea"/>
                <a:cs typeface="+mn-cs"/>
              </a:rPr>
              <a:t> Mejri </a:t>
            </a:r>
            <a:r>
              <a:rPr kumimoji="0" lang="en-US" sz="2800" b="0" i="0" u="none" strike="noStrike" kern="1200" cap="none" spc="0" normalizeH="0" baseline="0" noProof="0" dirty="0">
                <a:ln>
                  <a:noFill/>
                </a:ln>
                <a:solidFill>
                  <a:srgbClr val="FF6600"/>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6600"/>
                </a:solidFill>
                <a:effectLst/>
                <a:uLnTx/>
                <a:uFillTx/>
                <a:latin typeface="Calibri" panose="020F0502020204030204"/>
                <a:ea typeface="+mn-ea"/>
                <a:cs typeface="+mn-cs"/>
              </a:rPr>
              <a:t>National Engineering School of Tunis | Tunisia</a:t>
            </a:r>
          </a:p>
          <a:p>
            <a:r>
              <a:rPr kumimoji="0" lang="en-US" sz="2800" b="0" i="0" u="none" strike="noStrike" kern="1200" cap="none" spc="0" normalizeH="0" baseline="0" noProof="0" dirty="0">
                <a:ln>
                  <a:noFill/>
                </a:ln>
                <a:solidFill>
                  <a:srgbClr val="FF6600"/>
                </a:solidFill>
                <a:effectLst/>
                <a:uLnTx/>
                <a:uFillTx/>
                <a:latin typeface="Calibri" panose="020F0502020204030204"/>
                <a:ea typeface="+mn-ea"/>
                <a:cs typeface="+mn-cs"/>
              </a:rPr>
              <a:t>Team member 2 Name </a:t>
            </a:r>
            <a:r>
              <a:rPr kumimoji="0" lang="en-US" sz="3200" b="1" i="0" u="none" strike="noStrike" kern="1200" cap="none" spc="0" normalizeH="0" baseline="0" noProof="0" dirty="0" err="1">
                <a:ln>
                  <a:noFill/>
                </a:ln>
                <a:solidFill>
                  <a:srgbClr val="FF6600"/>
                </a:solidFill>
                <a:effectLst/>
                <a:uLnTx/>
                <a:uFillTx/>
                <a:latin typeface="Calibri" panose="020F0502020204030204"/>
                <a:ea typeface="+mn-ea"/>
                <a:cs typeface="+mn-cs"/>
              </a:rPr>
              <a:t>Tasnime</a:t>
            </a:r>
            <a:r>
              <a:rPr kumimoji="0" lang="en-US" sz="3200" b="1" i="0" u="none" strike="noStrike" kern="1200" cap="none" spc="0" normalizeH="0" baseline="0" noProof="0" dirty="0">
                <a:ln>
                  <a:noFill/>
                </a:ln>
                <a:solidFill>
                  <a:srgbClr val="FF6600"/>
                </a:solidFill>
                <a:effectLst/>
                <a:uLnTx/>
                <a:uFillTx/>
                <a:latin typeface="Calibri" panose="020F0502020204030204"/>
                <a:ea typeface="+mn-ea"/>
                <a:cs typeface="+mn-cs"/>
              </a:rPr>
              <a:t> Hamdeni </a:t>
            </a:r>
            <a:r>
              <a:rPr kumimoji="0" lang="en-US" sz="2800" b="0" i="0" u="none" strike="noStrike" kern="1200" cap="none" spc="0" normalizeH="0" baseline="0" noProof="0" dirty="0">
                <a:ln>
                  <a:noFill/>
                </a:ln>
                <a:solidFill>
                  <a:srgbClr val="FF6600"/>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6600"/>
                </a:solidFill>
                <a:effectLst/>
                <a:uLnTx/>
                <a:uFillTx/>
                <a:latin typeface="Calibri" panose="020F0502020204030204"/>
                <a:ea typeface="+mn-ea"/>
                <a:cs typeface="+mn-cs"/>
              </a:rPr>
              <a:t>National Engineering School of Tunis | Tunisia</a:t>
            </a:r>
            <a:endParaRPr lang="en-US" sz="2800" dirty="0">
              <a:solidFill>
                <a:srgbClr val="FF6600"/>
              </a:solidFill>
              <a:latin typeface="Calibri" panose="020F0502020204030204"/>
            </a:endParaRPr>
          </a:p>
        </p:txBody>
      </p:sp>
      <p:sp>
        <p:nvSpPr>
          <p:cNvPr id="2" name="Espace réservé de la date 1">
            <a:extLst>
              <a:ext uri="{FF2B5EF4-FFF2-40B4-BE49-F238E27FC236}">
                <a16:creationId xmlns:a16="http://schemas.microsoft.com/office/drawing/2014/main" id="{D2A4B687-82A8-4FF1-A2C6-91D3485A11EB}"/>
              </a:ext>
            </a:extLst>
          </p:cNvPr>
          <p:cNvSpPr>
            <a:spLocks noGrp="1"/>
          </p:cNvSpPr>
          <p:nvPr>
            <p:ph type="dt" sz="half" idx="10"/>
          </p:nvPr>
        </p:nvSpPr>
        <p:spPr/>
        <p:txBody>
          <a:bodyPr/>
          <a:lstStyle/>
          <a:p>
            <a:fld id="{68A56328-9334-49CA-9AA8-AA53E85852B8}"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73C7EBE3-705F-47AE-962B-5B614C27851E}"/>
              </a:ext>
            </a:extLst>
          </p:cNvPr>
          <p:cNvSpPr>
            <a:spLocks noGrp="1"/>
          </p:cNvSpPr>
          <p:nvPr>
            <p:ph type="sldNum" sz="quarter" idx="12"/>
          </p:nvPr>
        </p:nvSpPr>
        <p:spPr/>
        <p:txBody>
          <a:bodyPr/>
          <a:lstStyle/>
          <a:p>
            <a:fld id="{F3281B17-8789-6B4C-B449-7FC9CCFFE3A3}" type="slidenum">
              <a:rPr lang="en-US" smtClean="0"/>
              <a:t>1</a:t>
            </a:fld>
            <a:endParaRPr lang="en-US"/>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Data understanding</a:t>
            </a:r>
            <a:endParaRPr lang="en-US" sz="4400" dirty="0">
              <a:solidFill>
                <a:schemeClr val="accent2"/>
              </a:solidFill>
              <a:latin typeface="+mj-lt"/>
            </a:endParaRPr>
          </a:p>
        </p:txBody>
      </p:sp>
      <mc:AlternateContent xmlns:mc="http://schemas.openxmlformats.org/markup-compatibility/2006">
        <mc:Choice xmlns:a14="http://schemas.microsoft.com/office/drawing/2010/main" Requires="a14">
          <p:sp>
            <p:nvSpPr>
              <p:cNvPr id="6" name="Titre 5">
                <a:extLst>
                  <a:ext uri="{FF2B5EF4-FFF2-40B4-BE49-F238E27FC236}">
                    <a16:creationId xmlns:a16="http://schemas.microsoft.com/office/drawing/2014/main" id="{194D848B-34B4-46E9-96A9-01516F039D6D}"/>
                  </a:ext>
                </a:extLst>
              </p:cNvPr>
              <p:cNvSpPr>
                <a:spLocks noGrp="1"/>
              </p:cNvSpPr>
              <p:nvPr>
                <p:ph type="title"/>
              </p:nvPr>
            </p:nvSpPr>
            <p:spPr>
              <a:xfrm>
                <a:off x="1017309" y="1568664"/>
                <a:ext cx="10515600" cy="970716"/>
              </a:xfrm>
            </p:spPr>
            <p:txBody>
              <a:bodyPr>
                <a:noAutofit/>
              </a:bodyPr>
              <a:lstStyle/>
              <a:p>
                <a:r>
                  <a:rPr lang="en-US" sz="2000" dirty="0">
                    <a:effectLst/>
                    <a:latin typeface="Times New Roman" panose="02020603050405020304" pitchFamily="18" charset="0"/>
                    <a:ea typeface="Calibri" panose="020F0502020204030204" pitchFamily="34" charset="0"/>
                    <a:cs typeface="Arial" panose="020B0604020202020204" pitchFamily="34" charset="0"/>
                  </a:rPr>
                  <a:t>We have information about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41188 </m:t>
                    </m:r>
                  </m:oMath>
                </a14:m>
                <a:r>
                  <a:rPr lang="en-US" sz="2000" dirty="0">
                    <a:effectLst/>
                    <a:latin typeface="Times New Roman" panose="02020603050405020304" pitchFamily="18" charset="0"/>
                    <a:ea typeface="Times New Roman" panose="02020603050405020304" pitchFamily="18" charset="0"/>
                    <a:cs typeface="Arial" panose="020B0604020202020204" pitchFamily="34" charset="0"/>
                  </a:rPr>
                  <a:t>clients in a csv file of size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4.70 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𝑀𝑜</m:t>
                    </m:r>
                  </m:oMath>
                </a14:m>
                <a:r>
                  <a:rPr lang="en-US" sz="2000" dirty="0">
                    <a:effectLst/>
                    <a:latin typeface="Times New Roman" panose="02020603050405020304" pitchFamily="18" charset="0"/>
                    <a:ea typeface="Times New Roman" panose="02020603050405020304" pitchFamily="18" charset="0"/>
                    <a:cs typeface="Arial" panose="020B0604020202020204" pitchFamily="34" charset="0"/>
                  </a:rPr>
                  <a:t>. For each client,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21</m:t>
                    </m:r>
                  </m:oMath>
                </a14:m>
                <a:r>
                  <a:rPr lang="en-US" sz="2000" dirty="0">
                    <a:effectLst/>
                    <a:latin typeface="Times New Roman" panose="02020603050405020304" pitchFamily="18" charset="0"/>
                    <a:ea typeface="Times New Roman" panose="02020603050405020304" pitchFamily="18" charset="0"/>
                    <a:cs typeface="Arial" panose="020B0604020202020204" pitchFamily="34" charset="0"/>
                  </a:rPr>
                  <a:t> attributes are available in the data. Some demographic data such as:</a:t>
                </a:r>
                <a:endParaRPr lang="en-US" sz="11500" dirty="0"/>
              </a:p>
            </p:txBody>
          </p:sp>
        </mc:Choice>
        <mc:Fallback>
          <p:sp>
            <p:nvSpPr>
              <p:cNvPr id="6" name="Titre 5">
                <a:extLst>
                  <a:ext uri="{FF2B5EF4-FFF2-40B4-BE49-F238E27FC236}">
                    <a16:creationId xmlns:a16="http://schemas.microsoft.com/office/drawing/2014/main" id="{194D848B-34B4-46E9-96A9-01516F039D6D}"/>
                  </a:ext>
                </a:extLst>
              </p:cNvPr>
              <p:cNvSpPr>
                <a:spLocks noGrp="1" noRot="1" noChangeAspect="1" noMove="1" noResize="1" noEditPoints="1" noAdjustHandles="1" noChangeArrowheads="1" noChangeShapeType="1" noTextEdit="1"/>
              </p:cNvSpPr>
              <p:nvPr>
                <p:ph type="title"/>
              </p:nvPr>
            </p:nvSpPr>
            <p:spPr>
              <a:xfrm>
                <a:off x="1017309" y="1568664"/>
                <a:ext cx="10515600" cy="970716"/>
              </a:xfrm>
              <a:blipFill>
                <a:blip r:embed="rId2"/>
                <a:stretch>
                  <a:fillRect l="-638" r="-58"/>
                </a:stretch>
              </a:blipFill>
            </p:spPr>
            <p:txBody>
              <a:bodyPr/>
              <a:lstStyle/>
              <a:p>
                <a:r>
                  <a:rPr lang="en-US">
                    <a:noFill/>
                  </a:rPr>
                  <a:t> </a:t>
                </a:r>
              </a:p>
            </p:txBody>
          </p:sp>
        </mc:Fallback>
      </mc:AlternateContent>
      <p:sp>
        <p:nvSpPr>
          <p:cNvPr id="5" name="Espace réservé du contenu 4">
            <a:extLst>
              <a:ext uri="{FF2B5EF4-FFF2-40B4-BE49-F238E27FC236}">
                <a16:creationId xmlns:a16="http://schemas.microsoft.com/office/drawing/2014/main" id="{A54C8B5D-3AE1-4530-A994-CE02ECE39D0D}"/>
              </a:ext>
            </a:extLst>
          </p:cNvPr>
          <p:cNvSpPr>
            <a:spLocks noGrp="1"/>
          </p:cNvSpPr>
          <p:nvPr>
            <p:ph sz="half" idx="1"/>
          </p:nvPr>
        </p:nvSpPr>
        <p:spPr>
          <a:xfrm>
            <a:off x="1099400" y="2764983"/>
            <a:ext cx="9993199" cy="3107276"/>
          </a:xfrm>
        </p:spPr>
        <p:txBody>
          <a:bodyPr>
            <a:noAutofit/>
          </a:bodyPr>
          <a:lstStyle/>
          <a:p>
            <a:pPr marL="0" indent="0">
              <a:lnSpc>
                <a:spcPct val="107000"/>
              </a:lnSpc>
              <a:spcAft>
                <a:spcPts val="800"/>
              </a:spcAft>
              <a:buNone/>
            </a:pP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1 - </a:t>
            </a:r>
            <a:r>
              <a:rPr lang="fr-TN"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age</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numeric</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2 - </a:t>
            </a:r>
            <a:r>
              <a:rPr lang="fr-TN"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job</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type of job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categorical</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'admin.','</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blue</a:t>
            </a:r>
            <a:r>
              <a:rPr lang="fr-FR"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collar','entrepreneur’,</a:t>
            </a:r>
            <a:r>
              <a:rPr lang="fr-FR"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housemaid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FR"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'management',’</a:t>
            </a:r>
            <a:r>
              <a:rPr lang="fr-FR"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retired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FR"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'self</a:t>
            </a:r>
            <a:r>
              <a:rPr lang="fr-FR"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employed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FR"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'services’,</a:t>
            </a:r>
            <a:r>
              <a:rPr lang="fr-FR"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student</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FR"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technician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','unemployed','unknown')</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3 - </a:t>
            </a:r>
            <a:r>
              <a:rPr lang="fr-TN"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marital</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marital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status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categorical</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divorced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married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','single','</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unknown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note: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divorced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means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divorced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or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widowed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4 - </a:t>
            </a:r>
            <a:r>
              <a:rPr lang="fr-TN"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education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categorical</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'basic.4y', 'basic.6y', 'basic.9y',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high.school</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illiterate</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professional.course</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university.degree</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unknown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5 - </a:t>
            </a:r>
            <a:r>
              <a:rPr lang="fr-TN"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default</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has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credit</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in default?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categorical</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'no','yes','</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unknown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6 - </a:t>
            </a:r>
            <a:r>
              <a:rPr lang="fr-TN"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housing</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has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housing</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loan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categorical</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'no','yes','</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unknown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7 - </a:t>
            </a:r>
            <a:r>
              <a:rPr lang="fr-TN"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loan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has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personal</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loan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categorical</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'no','yes','</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unknown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fr-FR" sz="1600" dirty="0">
              <a:solidFill>
                <a:srgbClr val="000000"/>
              </a:solidFill>
              <a:latin typeface="Calibri" panose="020F0502020204030204" pitchFamily="34" charset="0"/>
              <a:ea typeface="Calibri" panose="020F0502020204030204" pitchFamily="34" charset="0"/>
              <a:cs typeface="Arial" panose="020B0604020202020204" pitchFamily="34" charset="0"/>
            </a:endParaRPr>
          </a:p>
        </p:txBody>
      </p:sp>
      <p:sp>
        <p:nvSpPr>
          <p:cNvPr id="2" name="Espace réservé de la date 1">
            <a:extLst>
              <a:ext uri="{FF2B5EF4-FFF2-40B4-BE49-F238E27FC236}">
                <a16:creationId xmlns:a16="http://schemas.microsoft.com/office/drawing/2014/main" id="{2319BF53-DC43-4E02-AC1D-6C7C60AA4017}"/>
              </a:ext>
            </a:extLst>
          </p:cNvPr>
          <p:cNvSpPr>
            <a:spLocks noGrp="1"/>
          </p:cNvSpPr>
          <p:nvPr>
            <p:ph type="dt" sz="half" idx="10"/>
          </p:nvPr>
        </p:nvSpPr>
        <p:spPr/>
        <p:txBody>
          <a:bodyPr/>
          <a:lstStyle/>
          <a:p>
            <a:fld id="{EC643214-3C90-48DE-97B8-38612E5C496C}" type="datetime1">
              <a:rPr lang="en-US" smtClean="0"/>
              <a:t>12/29/2021</a:t>
            </a:fld>
            <a:endParaRPr lang="en-US" dirty="0"/>
          </a:p>
        </p:txBody>
      </p:sp>
      <p:sp>
        <p:nvSpPr>
          <p:cNvPr id="3" name="Espace réservé du numéro de diapositive 2">
            <a:extLst>
              <a:ext uri="{FF2B5EF4-FFF2-40B4-BE49-F238E27FC236}">
                <a16:creationId xmlns:a16="http://schemas.microsoft.com/office/drawing/2014/main" id="{13788E91-704B-4EE9-BA4A-E568538A5C60}"/>
              </a:ext>
            </a:extLst>
          </p:cNvPr>
          <p:cNvSpPr>
            <a:spLocks noGrp="1"/>
          </p:cNvSpPr>
          <p:nvPr>
            <p:ph type="sldNum" sz="quarter" idx="12"/>
          </p:nvPr>
        </p:nvSpPr>
        <p:spPr/>
        <p:txBody>
          <a:bodyPr/>
          <a:lstStyle/>
          <a:p>
            <a:fld id="{F3281B17-8789-6B4C-B449-7FC9CCFFE3A3}" type="slidenum">
              <a:rPr lang="en-US" smtClean="0"/>
              <a:t>10</a:t>
            </a:fld>
            <a:endParaRPr lang="en-US"/>
          </a:p>
        </p:txBody>
      </p:sp>
      <p:pic>
        <p:nvPicPr>
          <p:cNvPr id="11" name="Picture 5">
            <a:extLst>
              <a:ext uri="{FF2B5EF4-FFF2-40B4-BE49-F238E27FC236}">
                <a16:creationId xmlns:a16="http://schemas.microsoft.com/office/drawing/2014/main" id="{482AE414-C1F6-4E09-8C5E-863BE43C5E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7442" y="-470778"/>
            <a:ext cx="2325467" cy="2325467"/>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Data understanding</a:t>
            </a:r>
            <a:endParaRPr lang="en-US" sz="4400" dirty="0">
              <a:solidFill>
                <a:schemeClr val="accent2"/>
              </a:solidFill>
              <a:latin typeface="+mj-lt"/>
            </a:endParaRPr>
          </a:p>
        </p:txBody>
      </p:sp>
      <p:sp>
        <p:nvSpPr>
          <p:cNvPr id="6" name="Titre 5">
            <a:extLst>
              <a:ext uri="{FF2B5EF4-FFF2-40B4-BE49-F238E27FC236}">
                <a16:creationId xmlns:a16="http://schemas.microsoft.com/office/drawing/2014/main" id="{194D848B-34B4-46E9-96A9-01516F039D6D}"/>
              </a:ext>
            </a:extLst>
          </p:cNvPr>
          <p:cNvSpPr>
            <a:spLocks noGrp="1"/>
          </p:cNvSpPr>
          <p:nvPr>
            <p:ph type="title"/>
          </p:nvPr>
        </p:nvSpPr>
        <p:spPr>
          <a:xfrm>
            <a:off x="1017309" y="1568664"/>
            <a:ext cx="10515600" cy="970716"/>
          </a:xfrm>
        </p:spPr>
        <p:txBody>
          <a:bodyPr>
            <a:noAutofit/>
          </a:bodyPr>
          <a:lstStyle/>
          <a:p>
            <a:pPr>
              <a:lnSpc>
                <a:spcPct val="107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Arial" panose="020B0604020202020204" pitchFamily="34" charset="0"/>
              </a:rPr>
              <a:t>Some data </a:t>
            </a:r>
            <a:r>
              <a:rPr lang="fr-TN" sz="20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related</a:t>
            </a:r>
            <a:r>
              <a:rPr lang="fr-TN" sz="20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fr-TN" sz="20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with</a:t>
            </a:r>
            <a:r>
              <a:rPr lang="fr-TN" sz="2000" dirty="0">
                <a:solidFill>
                  <a:srgbClr val="000000"/>
                </a:solidFill>
                <a:latin typeface="Times New Roman" panose="02020603050405020304" pitchFamily="18" charset="0"/>
                <a:ea typeface="Calibri" panose="020F0502020204030204" pitchFamily="34" charset="0"/>
                <a:cs typeface="Arial" panose="020B0604020202020204" pitchFamily="34" charset="0"/>
              </a:rPr>
              <a:t> the last contact of the </a:t>
            </a:r>
            <a:r>
              <a:rPr lang="fr-TN" sz="20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current</a:t>
            </a:r>
            <a:r>
              <a:rPr lang="fr-TN" sz="20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fr-TN" sz="20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campaign</a:t>
            </a:r>
            <a:r>
              <a:rPr lang="en-US" sz="2000" dirty="0">
                <a:solidFill>
                  <a:srgbClr val="000000"/>
                </a:solidFill>
                <a:latin typeface="Times New Roman" panose="02020603050405020304" pitchFamily="18" charset="0"/>
                <a:ea typeface="Calibri" panose="020F0502020204030204" pitchFamily="34" charset="0"/>
                <a:cs typeface="Arial" panose="020B0604020202020204" pitchFamily="34" charset="0"/>
              </a:rPr>
              <a:t> like:</a:t>
            </a:r>
            <a:endParaRPr lang="fr-TN" sz="2000" dirty="0">
              <a:latin typeface="Calibri" panose="020F0502020204030204" pitchFamily="34" charset="0"/>
              <a:ea typeface="Calibri" panose="020F0502020204030204" pitchFamily="34" charset="0"/>
              <a:cs typeface="Arial" panose="020B0604020202020204" pitchFamily="34" charset="0"/>
            </a:endParaRPr>
          </a:p>
        </p:txBody>
      </p:sp>
      <p:sp>
        <p:nvSpPr>
          <p:cNvPr id="5" name="Espace réservé du contenu 4">
            <a:extLst>
              <a:ext uri="{FF2B5EF4-FFF2-40B4-BE49-F238E27FC236}">
                <a16:creationId xmlns:a16="http://schemas.microsoft.com/office/drawing/2014/main" id="{A54C8B5D-3AE1-4530-A994-CE02ECE39D0D}"/>
              </a:ext>
            </a:extLst>
          </p:cNvPr>
          <p:cNvSpPr>
            <a:spLocks noGrp="1"/>
          </p:cNvSpPr>
          <p:nvPr>
            <p:ph sz="half" idx="1"/>
          </p:nvPr>
        </p:nvSpPr>
        <p:spPr>
          <a:xfrm>
            <a:off x="659090" y="2764983"/>
            <a:ext cx="10341990" cy="3107276"/>
          </a:xfrm>
        </p:spPr>
        <p:txBody>
          <a:bodyPr>
            <a:noAutofit/>
          </a:bodyPr>
          <a:lstStyle/>
          <a:p>
            <a:pPr marL="0" indent="0">
              <a:lnSpc>
                <a:spcPct val="107000"/>
              </a:lnSpc>
              <a:spcAft>
                <a:spcPts val="800"/>
              </a:spcAft>
              <a:buNone/>
            </a:pP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8 - </a:t>
            </a:r>
            <a:r>
              <a:rPr lang="fr-TN"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contact</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contact communication type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categorical</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'cellular','</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telephone</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9 - </a:t>
            </a:r>
            <a:r>
              <a:rPr lang="fr-TN"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month</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last contact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month</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of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year</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categorical</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'jan',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feb</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mar</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nov</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dec</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10 - </a:t>
            </a:r>
            <a:r>
              <a:rPr lang="fr-TN"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day_of_week</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last contact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day</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of the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week</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categorical</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'mon','tue','</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wed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thu</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fri</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11 - </a:t>
            </a:r>
            <a:r>
              <a:rPr lang="fr-TN"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duration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last contact duration, in seconds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numeric</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Important note: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this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attribute</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highly</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affects the output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target</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(e.g., if duration=0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then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y='no').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Yet</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the duration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not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known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before</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 call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performed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Also</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after</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the end of the call y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obviously</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known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Thus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this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input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should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only</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included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for benchmark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purposes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and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should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discarded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if the intention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to have a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realistic</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predictive</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model.</a:t>
            </a:r>
            <a:br>
              <a:rPr lang="fr-TN" sz="1600" dirty="0">
                <a:effectLst/>
                <a:latin typeface="Times New Roman" panose="02020603050405020304" pitchFamily="18" charset="0"/>
                <a:ea typeface="Calibri" panose="020F0502020204030204" pitchFamily="34" charset="0"/>
                <a:cs typeface="Arial" panose="020B0604020202020204" pitchFamily="34" charset="0"/>
              </a:rPr>
            </a:br>
            <a:endParaRPr lang="fr-TN"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Espace réservé de la date 1">
            <a:extLst>
              <a:ext uri="{FF2B5EF4-FFF2-40B4-BE49-F238E27FC236}">
                <a16:creationId xmlns:a16="http://schemas.microsoft.com/office/drawing/2014/main" id="{2319BF53-DC43-4E02-AC1D-6C7C60AA4017}"/>
              </a:ext>
            </a:extLst>
          </p:cNvPr>
          <p:cNvSpPr>
            <a:spLocks noGrp="1"/>
          </p:cNvSpPr>
          <p:nvPr>
            <p:ph type="dt" sz="half" idx="10"/>
          </p:nvPr>
        </p:nvSpPr>
        <p:spPr/>
        <p:txBody>
          <a:bodyPr/>
          <a:lstStyle/>
          <a:p>
            <a:fld id="{EC643214-3C90-48DE-97B8-38612E5C496C}" type="datetime1">
              <a:rPr lang="en-US" smtClean="0"/>
              <a:t>12/29/2021</a:t>
            </a:fld>
            <a:endParaRPr lang="en-US" dirty="0"/>
          </a:p>
        </p:txBody>
      </p:sp>
      <p:sp>
        <p:nvSpPr>
          <p:cNvPr id="3" name="Espace réservé du numéro de diapositive 2">
            <a:extLst>
              <a:ext uri="{FF2B5EF4-FFF2-40B4-BE49-F238E27FC236}">
                <a16:creationId xmlns:a16="http://schemas.microsoft.com/office/drawing/2014/main" id="{13788E91-704B-4EE9-BA4A-E568538A5C60}"/>
              </a:ext>
            </a:extLst>
          </p:cNvPr>
          <p:cNvSpPr>
            <a:spLocks noGrp="1"/>
          </p:cNvSpPr>
          <p:nvPr>
            <p:ph type="sldNum" sz="quarter" idx="12"/>
          </p:nvPr>
        </p:nvSpPr>
        <p:spPr/>
        <p:txBody>
          <a:bodyPr/>
          <a:lstStyle/>
          <a:p>
            <a:fld id="{F3281B17-8789-6B4C-B449-7FC9CCFFE3A3}" type="slidenum">
              <a:rPr lang="en-US" smtClean="0"/>
              <a:t>11</a:t>
            </a:fld>
            <a:endParaRPr lang="en-US"/>
          </a:p>
        </p:txBody>
      </p:sp>
      <p:pic>
        <p:nvPicPr>
          <p:cNvPr id="10" name="Picture 5">
            <a:extLst>
              <a:ext uri="{FF2B5EF4-FFF2-40B4-BE49-F238E27FC236}">
                <a16:creationId xmlns:a16="http://schemas.microsoft.com/office/drawing/2014/main" id="{0E3BC34E-F93B-40B0-B1C0-897FCBF98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6103" y="-470778"/>
            <a:ext cx="2325467" cy="2325467"/>
          </a:xfrm>
          <a:prstGeom prst="rect">
            <a:avLst/>
          </a:prstGeom>
        </p:spPr>
      </p:pic>
    </p:spTree>
    <p:extLst>
      <p:ext uri="{BB962C8B-B14F-4D97-AF65-F5344CB8AC3E}">
        <p14:creationId xmlns:p14="http://schemas.microsoft.com/office/powerpoint/2010/main" val="60662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Data understanding</a:t>
            </a:r>
            <a:endParaRPr lang="en-US" sz="4400" dirty="0">
              <a:solidFill>
                <a:schemeClr val="accent2"/>
              </a:solidFill>
              <a:latin typeface="+mj-lt"/>
            </a:endParaRPr>
          </a:p>
        </p:txBody>
      </p:sp>
      <p:sp>
        <p:nvSpPr>
          <p:cNvPr id="6" name="Titre 5">
            <a:extLst>
              <a:ext uri="{FF2B5EF4-FFF2-40B4-BE49-F238E27FC236}">
                <a16:creationId xmlns:a16="http://schemas.microsoft.com/office/drawing/2014/main" id="{194D848B-34B4-46E9-96A9-01516F039D6D}"/>
              </a:ext>
            </a:extLst>
          </p:cNvPr>
          <p:cNvSpPr>
            <a:spLocks noGrp="1"/>
          </p:cNvSpPr>
          <p:nvPr>
            <p:ph type="title"/>
          </p:nvPr>
        </p:nvSpPr>
        <p:spPr>
          <a:xfrm>
            <a:off x="1017309" y="1568664"/>
            <a:ext cx="10515600" cy="970716"/>
          </a:xfrm>
        </p:spPr>
        <p:txBody>
          <a:bodyPr>
            <a:noAutofit/>
          </a:bodyPr>
          <a:lstStyle/>
          <a:p>
            <a:pPr>
              <a:lnSpc>
                <a:spcPct val="107000"/>
              </a:lnSpc>
              <a:spcAft>
                <a:spcPts val="800"/>
              </a:spcAft>
            </a:pPr>
            <a:br>
              <a:rPr lang="fr-TN" sz="2000" dirty="0">
                <a:effectLst/>
                <a:latin typeface="Times New Roman" panose="02020603050405020304" pitchFamily="18" charset="0"/>
                <a:ea typeface="Calibri" panose="020F0502020204030204" pitchFamily="34" charset="0"/>
                <a:cs typeface="Arial" panose="020B0604020202020204" pitchFamily="34" charset="0"/>
              </a:rPr>
            </a:br>
            <a:r>
              <a:rPr lang="en-US"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Some</a:t>
            </a:r>
            <a:r>
              <a:rPr lang="fr-TN"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20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other</a:t>
            </a:r>
            <a:r>
              <a:rPr lang="fr-TN"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20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attributes</a:t>
            </a:r>
            <a:r>
              <a:rPr lang="en-US"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are as well fully available like:</a:t>
            </a:r>
            <a:endParaRPr lang="fr-TN"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Espace réservé du contenu 4">
            <a:extLst>
              <a:ext uri="{FF2B5EF4-FFF2-40B4-BE49-F238E27FC236}">
                <a16:creationId xmlns:a16="http://schemas.microsoft.com/office/drawing/2014/main" id="{A54C8B5D-3AE1-4530-A994-CE02ECE39D0D}"/>
              </a:ext>
            </a:extLst>
          </p:cNvPr>
          <p:cNvSpPr>
            <a:spLocks noGrp="1"/>
          </p:cNvSpPr>
          <p:nvPr>
            <p:ph sz="half" idx="1"/>
          </p:nvPr>
        </p:nvSpPr>
        <p:spPr>
          <a:xfrm>
            <a:off x="1017309" y="3039002"/>
            <a:ext cx="9078799" cy="3107276"/>
          </a:xfrm>
        </p:spPr>
        <p:txBody>
          <a:bodyPr>
            <a:noAutofit/>
          </a:bodyPr>
          <a:lstStyle/>
          <a:p>
            <a:pPr marL="0" indent="0">
              <a:lnSpc>
                <a:spcPct val="107000"/>
              </a:lnSpc>
              <a:spcAft>
                <a:spcPts val="800"/>
              </a:spcAft>
              <a:buNone/>
            </a:pP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12 - </a:t>
            </a:r>
            <a:r>
              <a:rPr lang="fr-TN"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campaign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number</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of contacts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performed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during</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this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campaign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and for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this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client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numeric</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includes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last contact)</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13 - </a:t>
            </a:r>
            <a:r>
              <a:rPr lang="fr-TN"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pdays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number</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of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days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that</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passed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by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after</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the client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was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last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contacted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from</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previous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campaign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numeric</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999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means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client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was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not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previously</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contacted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14 - </a:t>
            </a:r>
            <a:r>
              <a:rPr lang="fr-TN"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previous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number</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of contacts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performed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before</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this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campaign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and for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this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client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numeric</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15 - </a:t>
            </a:r>
            <a:r>
              <a:rPr lang="fr-TN"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poutcome</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outcome</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of the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previous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marketing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campaign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categorical</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failure</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nonexistent</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success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br>
              <a:rPr lang="fr-TN" sz="1600" dirty="0">
                <a:effectLst/>
                <a:latin typeface="Times New Roman" panose="02020603050405020304" pitchFamily="18" charset="0"/>
                <a:ea typeface="Calibri" panose="020F0502020204030204" pitchFamily="34" charset="0"/>
                <a:cs typeface="Arial" panose="020B0604020202020204" pitchFamily="34" charset="0"/>
              </a:rPr>
            </a:br>
            <a:endParaRPr lang="fr-FR" sz="1600"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p:txBody>
      </p:sp>
      <p:sp>
        <p:nvSpPr>
          <p:cNvPr id="2" name="Espace réservé de la date 1">
            <a:extLst>
              <a:ext uri="{FF2B5EF4-FFF2-40B4-BE49-F238E27FC236}">
                <a16:creationId xmlns:a16="http://schemas.microsoft.com/office/drawing/2014/main" id="{2319BF53-DC43-4E02-AC1D-6C7C60AA4017}"/>
              </a:ext>
            </a:extLst>
          </p:cNvPr>
          <p:cNvSpPr>
            <a:spLocks noGrp="1"/>
          </p:cNvSpPr>
          <p:nvPr>
            <p:ph type="dt" sz="half" idx="10"/>
          </p:nvPr>
        </p:nvSpPr>
        <p:spPr/>
        <p:txBody>
          <a:bodyPr/>
          <a:lstStyle/>
          <a:p>
            <a:fld id="{EC643214-3C90-48DE-97B8-38612E5C496C}" type="datetime1">
              <a:rPr lang="en-US" smtClean="0"/>
              <a:t>12/29/2021</a:t>
            </a:fld>
            <a:endParaRPr lang="en-US" dirty="0"/>
          </a:p>
        </p:txBody>
      </p:sp>
      <p:sp>
        <p:nvSpPr>
          <p:cNvPr id="3" name="Espace réservé du numéro de diapositive 2">
            <a:extLst>
              <a:ext uri="{FF2B5EF4-FFF2-40B4-BE49-F238E27FC236}">
                <a16:creationId xmlns:a16="http://schemas.microsoft.com/office/drawing/2014/main" id="{13788E91-704B-4EE9-BA4A-E568538A5C60}"/>
              </a:ext>
            </a:extLst>
          </p:cNvPr>
          <p:cNvSpPr>
            <a:spLocks noGrp="1"/>
          </p:cNvSpPr>
          <p:nvPr>
            <p:ph type="sldNum" sz="quarter" idx="12"/>
          </p:nvPr>
        </p:nvSpPr>
        <p:spPr/>
        <p:txBody>
          <a:bodyPr/>
          <a:lstStyle/>
          <a:p>
            <a:fld id="{F3281B17-8789-6B4C-B449-7FC9CCFFE3A3}" type="slidenum">
              <a:rPr lang="en-US" smtClean="0"/>
              <a:t>12</a:t>
            </a:fld>
            <a:endParaRPr lang="en-US"/>
          </a:p>
        </p:txBody>
      </p:sp>
      <p:pic>
        <p:nvPicPr>
          <p:cNvPr id="9" name="Picture 5">
            <a:extLst>
              <a:ext uri="{FF2B5EF4-FFF2-40B4-BE49-F238E27FC236}">
                <a16:creationId xmlns:a16="http://schemas.microsoft.com/office/drawing/2014/main" id="{EDB3BF48-DF7F-4E60-B1B9-C4259D7AB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7442" y="-372522"/>
            <a:ext cx="2325467" cy="2325467"/>
          </a:xfrm>
          <a:prstGeom prst="rect">
            <a:avLst/>
          </a:prstGeom>
        </p:spPr>
      </p:pic>
    </p:spTree>
    <p:extLst>
      <p:ext uri="{BB962C8B-B14F-4D97-AF65-F5344CB8AC3E}">
        <p14:creationId xmlns:p14="http://schemas.microsoft.com/office/powerpoint/2010/main" val="1243792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Data understanding</a:t>
            </a:r>
            <a:endParaRPr lang="en-US" sz="4400" dirty="0">
              <a:solidFill>
                <a:schemeClr val="accent2"/>
              </a:solidFill>
              <a:latin typeface="+mj-lt"/>
            </a:endParaRPr>
          </a:p>
        </p:txBody>
      </p:sp>
      <p:sp>
        <p:nvSpPr>
          <p:cNvPr id="6" name="Titre 5">
            <a:extLst>
              <a:ext uri="{FF2B5EF4-FFF2-40B4-BE49-F238E27FC236}">
                <a16:creationId xmlns:a16="http://schemas.microsoft.com/office/drawing/2014/main" id="{194D848B-34B4-46E9-96A9-01516F039D6D}"/>
              </a:ext>
            </a:extLst>
          </p:cNvPr>
          <p:cNvSpPr>
            <a:spLocks noGrp="1"/>
          </p:cNvSpPr>
          <p:nvPr>
            <p:ph type="title"/>
          </p:nvPr>
        </p:nvSpPr>
        <p:spPr>
          <a:xfrm>
            <a:off x="1017309" y="1568664"/>
            <a:ext cx="10515600" cy="970716"/>
          </a:xfrm>
        </p:spPr>
        <p:txBody>
          <a:bodyPr>
            <a:noAutofit/>
          </a:bodyPr>
          <a:lstStyle/>
          <a:p>
            <a:pPr>
              <a:lnSpc>
                <a:spcPct val="107000"/>
              </a:lnSpc>
              <a:spcAft>
                <a:spcPts val="800"/>
              </a:spcAft>
            </a:pPr>
            <a:r>
              <a:rPr lang="fr-FR" sz="20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Some</a:t>
            </a:r>
            <a:r>
              <a:rPr lang="fr-FR"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social and </a:t>
            </a:r>
            <a:r>
              <a:rPr lang="fr-TN" sz="20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economic</a:t>
            </a:r>
            <a:r>
              <a:rPr lang="fr-TN"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20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context</a:t>
            </a:r>
            <a:r>
              <a:rPr lang="fr-TN"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20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attributes</a:t>
            </a:r>
            <a:r>
              <a:rPr lang="fr-FR"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like: </a:t>
            </a:r>
          </a:p>
        </p:txBody>
      </p:sp>
      <p:sp>
        <p:nvSpPr>
          <p:cNvPr id="5" name="Espace réservé du contenu 4">
            <a:extLst>
              <a:ext uri="{FF2B5EF4-FFF2-40B4-BE49-F238E27FC236}">
                <a16:creationId xmlns:a16="http://schemas.microsoft.com/office/drawing/2014/main" id="{A54C8B5D-3AE1-4530-A994-CE02ECE39D0D}"/>
              </a:ext>
            </a:extLst>
          </p:cNvPr>
          <p:cNvSpPr>
            <a:spLocks noGrp="1"/>
          </p:cNvSpPr>
          <p:nvPr>
            <p:ph sz="half" idx="1"/>
          </p:nvPr>
        </p:nvSpPr>
        <p:spPr>
          <a:xfrm>
            <a:off x="659090" y="2539381"/>
            <a:ext cx="10515600" cy="3107276"/>
          </a:xfrm>
        </p:spPr>
        <p:txBody>
          <a:bodyPr>
            <a:noAutofit/>
          </a:bodyPr>
          <a:lstStyle/>
          <a:p>
            <a:pPr marL="0" indent="0">
              <a:lnSpc>
                <a:spcPct val="107000"/>
              </a:lnSpc>
              <a:spcAft>
                <a:spcPts val="800"/>
              </a:spcAft>
              <a:buNone/>
            </a:pPr>
            <a:br>
              <a:rPr lang="fr-TN" sz="1600" dirty="0">
                <a:effectLst/>
                <a:latin typeface="Times New Roman" panose="02020603050405020304" pitchFamily="18" charset="0"/>
                <a:ea typeface="Calibri" panose="020F0502020204030204" pitchFamily="34" charset="0"/>
                <a:cs typeface="Arial" panose="020B0604020202020204" pitchFamily="34" charset="0"/>
              </a:rPr>
            </a:b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16 - </a:t>
            </a:r>
            <a:r>
              <a:rPr lang="fr-TN"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emp</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var.rate</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employment</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variation rate -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quarterly</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indicator</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numeric</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17 - </a:t>
            </a:r>
            <a:r>
              <a:rPr lang="fr-TN"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cons.price.idx</a:t>
            </a:r>
            <a:r>
              <a:rPr lang="fr-TN"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consumer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price</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index -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monthly</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indicator</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numeric</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18 - </a:t>
            </a:r>
            <a:r>
              <a:rPr lang="fr-TN"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cons.conf.idx</a:t>
            </a:r>
            <a:r>
              <a:rPr lang="fr-TN"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consumer confidence index -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monthly</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indicator</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numeric</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19 - </a:t>
            </a:r>
            <a:r>
              <a:rPr lang="fr-TN"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euribor3m:</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euribor 3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month</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rate -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daily</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indicator</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numeric</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20 -</a:t>
            </a:r>
            <a:r>
              <a:rPr lang="fr-TN"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nr.employed</a:t>
            </a:r>
            <a:r>
              <a:rPr lang="fr-TN"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number</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of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employees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quarterly</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indicator</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numeric</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br>
              <a:rPr lang="fr-TN" sz="1600" dirty="0">
                <a:effectLst/>
                <a:latin typeface="Times New Roman" panose="02020603050405020304" pitchFamily="18" charset="0"/>
                <a:ea typeface="Calibri" panose="020F0502020204030204" pitchFamily="34" charset="0"/>
                <a:cs typeface="Arial" panose="020B0604020202020204" pitchFamily="34" charset="0"/>
              </a:rPr>
            </a:br>
            <a:br>
              <a:rPr lang="fr-TN" sz="1600" dirty="0">
                <a:effectLst/>
                <a:latin typeface="Times New Roman" panose="02020603050405020304" pitchFamily="18" charset="0"/>
                <a:ea typeface="Calibri" panose="020F0502020204030204" pitchFamily="34" charset="0"/>
                <a:cs typeface="Arial" panose="020B0604020202020204" pitchFamily="34" charset="0"/>
              </a:rPr>
            </a:br>
            <a:endParaRPr lang="fr-TN"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Espace réservé de la date 1">
            <a:extLst>
              <a:ext uri="{FF2B5EF4-FFF2-40B4-BE49-F238E27FC236}">
                <a16:creationId xmlns:a16="http://schemas.microsoft.com/office/drawing/2014/main" id="{2319BF53-DC43-4E02-AC1D-6C7C60AA4017}"/>
              </a:ext>
            </a:extLst>
          </p:cNvPr>
          <p:cNvSpPr>
            <a:spLocks noGrp="1"/>
          </p:cNvSpPr>
          <p:nvPr>
            <p:ph type="dt" sz="half" idx="10"/>
          </p:nvPr>
        </p:nvSpPr>
        <p:spPr/>
        <p:txBody>
          <a:bodyPr/>
          <a:lstStyle/>
          <a:p>
            <a:fld id="{EC643214-3C90-48DE-97B8-38612E5C496C}" type="datetime1">
              <a:rPr lang="en-US" smtClean="0"/>
              <a:t>12/29/2021</a:t>
            </a:fld>
            <a:endParaRPr lang="en-US" dirty="0"/>
          </a:p>
        </p:txBody>
      </p:sp>
      <p:sp>
        <p:nvSpPr>
          <p:cNvPr id="3" name="Espace réservé du numéro de diapositive 2">
            <a:extLst>
              <a:ext uri="{FF2B5EF4-FFF2-40B4-BE49-F238E27FC236}">
                <a16:creationId xmlns:a16="http://schemas.microsoft.com/office/drawing/2014/main" id="{13788E91-704B-4EE9-BA4A-E568538A5C60}"/>
              </a:ext>
            </a:extLst>
          </p:cNvPr>
          <p:cNvSpPr>
            <a:spLocks noGrp="1"/>
          </p:cNvSpPr>
          <p:nvPr>
            <p:ph type="sldNum" sz="quarter" idx="12"/>
          </p:nvPr>
        </p:nvSpPr>
        <p:spPr/>
        <p:txBody>
          <a:bodyPr/>
          <a:lstStyle/>
          <a:p>
            <a:fld id="{F3281B17-8789-6B4C-B449-7FC9CCFFE3A3}" type="slidenum">
              <a:rPr lang="en-US" smtClean="0"/>
              <a:t>13</a:t>
            </a:fld>
            <a:endParaRPr lang="en-US"/>
          </a:p>
        </p:txBody>
      </p:sp>
      <p:sp>
        <p:nvSpPr>
          <p:cNvPr id="9" name="Titre 5">
            <a:extLst>
              <a:ext uri="{FF2B5EF4-FFF2-40B4-BE49-F238E27FC236}">
                <a16:creationId xmlns:a16="http://schemas.microsoft.com/office/drawing/2014/main" id="{29253ECA-0357-4501-A8EC-39B2EBD826D1}"/>
              </a:ext>
            </a:extLst>
          </p:cNvPr>
          <p:cNvSpPr txBox="1">
            <a:spLocks/>
          </p:cNvSpPr>
          <p:nvPr/>
        </p:nvSpPr>
        <p:spPr>
          <a:xfrm>
            <a:off x="924612" y="4675941"/>
            <a:ext cx="10515600" cy="9707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7000"/>
              </a:lnSpc>
              <a:spcAft>
                <a:spcPts val="800"/>
              </a:spcAft>
            </a:pPr>
            <a:endParaRPr lang="fr-FR" sz="2000"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p:txBody>
      </p:sp>
      <p:sp>
        <p:nvSpPr>
          <p:cNvPr id="10" name="ZoneTexte 9">
            <a:extLst>
              <a:ext uri="{FF2B5EF4-FFF2-40B4-BE49-F238E27FC236}">
                <a16:creationId xmlns:a16="http://schemas.microsoft.com/office/drawing/2014/main" id="{60A5FD44-503F-4DDF-A465-7527DC09290F}"/>
              </a:ext>
            </a:extLst>
          </p:cNvPr>
          <p:cNvSpPr txBox="1"/>
          <p:nvPr/>
        </p:nvSpPr>
        <p:spPr>
          <a:xfrm>
            <a:off x="751787" y="4801174"/>
            <a:ext cx="8967247" cy="1015663"/>
          </a:xfrm>
          <a:prstGeom prst="rect">
            <a:avLst/>
          </a:prstGeom>
          <a:noFill/>
        </p:spPr>
        <p:txBody>
          <a:bodyPr wrap="square">
            <a:spAutoFit/>
          </a:bodyPr>
          <a:lstStyle/>
          <a:p>
            <a:r>
              <a:rPr lang="en-US"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The o</a:t>
            </a:r>
            <a:r>
              <a:rPr lang="fr-TN" sz="20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utput</a:t>
            </a:r>
            <a:r>
              <a:rPr lang="fr-TN"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variable </a:t>
            </a:r>
            <a:r>
              <a:rPr lang="en-US"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or so called the </a:t>
            </a:r>
            <a:r>
              <a:rPr lang="fr-TN" sz="20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desired</a:t>
            </a:r>
            <a:r>
              <a:rPr lang="fr-TN"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20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target</a:t>
            </a:r>
            <a:r>
              <a:rPr lang="en-US"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is given by the </a:t>
            </a:r>
            <a:r>
              <a:rPr lang="en-US" sz="20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varibale</a:t>
            </a:r>
            <a:r>
              <a:rPr lang="fr-TN"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fr-FR"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br>
              <a:rPr lang="fr-TN" sz="2000" dirty="0">
                <a:effectLst/>
                <a:latin typeface="Times New Roman" panose="02020603050405020304" pitchFamily="18" charset="0"/>
                <a:ea typeface="Calibri" panose="020F0502020204030204" pitchFamily="34" charset="0"/>
                <a:cs typeface="Arial" panose="020B0604020202020204" pitchFamily="34" charset="0"/>
              </a:rPr>
            </a:br>
            <a:r>
              <a:rPr lang="fr-TN"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21 - </a:t>
            </a:r>
            <a:r>
              <a:rPr lang="fr-TN" sz="20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y</a:t>
            </a:r>
            <a:r>
              <a:rPr lang="fr-TN"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has the client </a:t>
            </a:r>
            <a:r>
              <a:rPr lang="fr-TN" sz="20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subscribed</a:t>
            </a:r>
            <a:r>
              <a:rPr lang="fr-TN"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 </a:t>
            </a:r>
            <a:r>
              <a:rPr lang="fr-TN" sz="20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term</a:t>
            </a:r>
            <a:r>
              <a:rPr lang="fr-TN"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20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deposit</a:t>
            </a:r>
            <a:r>
              <a:rPr lang="fr-TN"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20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binary</a:t>
            </a:r>
            <a:r>
              <a:rPr lang="fr-TN"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20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yes','no</a:t>
            </a:r>
            <a:r>
              <a:rPr lang="fr-TN"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en-US" sz="2000" dirty="0"/>
          </a:p>
        </p:txBody>
      </p:sp>
      <p:pic>
        <p:nvPicPr>
          <p:cNvPr id="11" name="Picture 5">
            <a:extLst>
              <a:ext uri="{FF2B5EF4-FFF2-40B4-BE49-F238E27FC236}">
                <a16:creationId xmlns:a16="http://schemas.microsoft.com/office/drawing/2014/main" id="{9C933A45-673E-4140-ADC8-9066CE32A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7442" y="-506624"/>
            <a:ext cx="2325467" cy="2325467"/>
          </a:xfrm>
          <a:prstGeom prst="rect">
            <a:avLst/>
          </a:prstGeom>
        </p:spPr>
      </p:pic>
    </p:spTree>
    <p:extLst>
      <p:ext uri="{BB962C8B-B14F-4D97-AF65-F5344CB8AC3E}">
        <p14:creationId xmlns:p14="http://schemas.microsoft.com/office/powerpoint/2010/main" val="2551361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dirty="0">
                <a:solidFill>
                  <a:schemeClr val="accent2"/>
                </a:solidFill>
                <a:latin typeface="+mj-lt"/>
              </a:rPr>
              <a:t>Types of data</a:t>
            </a:r>
          </a:p>
        </p:txBody>
      </p:sp>
      <p:sp>
        <p:nvSpPr>
          <p:cNvPr id="2" name="Espace réservé de la date 1">
            <a:extLst>
              <a:ext uri="{FF2B5EF4-FFF2-40B4-BE49-F238E27FC236}">
                <a16:creationId xmlns:a16="http://schemas.microsoft.com/office/drawing/2014/main" id="{6B13A3F5-B96A-4386-A452-D072E7571934}"/>
              </a:ext>
            </a:extLst>
          </p:cNvPr>
          <p:cNvSpPr>
            <a:spLocks noGrp="1"/>
          </p:cNvSpPr>
          <p:nvPr>
            <p:ph type="dt" sz="half" idx="10"/>
          </p:nvPr>
        </p:nvSpPr>
        <p:spPr/>
        <p:txBody>
          <a:bodyPr/>
          <a:lstStyle/>
          <a:p>
            <a:fld id="{0F4BCD3C-F0BB-4F0E-AC19-CA5235540F0B}"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7E2D361E-C083-40CF-8DC7-6EAD810D5457}"/>
              </a:ext>
            </a:extLst>
          </p:cNvPr>
          <p:cNvSpPr>
            <a:spLocks noGrp="1"/>
          </p:cNvSpPr>
          <p:nvPr>
            <p:ph type="sldNum" sz="quarter" idx="12"/>
          </p:nvPr>
        </p:nvSpPr>
        <p:spPr/>
        <p:txBody>
          <a:bodyPr/>
          <a:lstStyle/>
          <a:p>
            <a:fld id="{F3281B17-8789-6B4C-B449-7FC9CCFFE3A3}" type="slidenum">
              <a:rPr lang="en-US" smtClean="0"/>
              <a:t>14</a:t>
            </a:fld>
            <a:endParaRPr lang="en-US"/>
          </a:p>
        </p:txBody>
      </p:sp>
      <p:pic>
        <p:nvPicPr>
          <p:cNvPr id="6" name="Image 5">
            <a:extLst>
              <a:ext uri="{FF2B5EF4-FFF2-40B4-BE49-F238E27FC236}">
                <a16:creationId xmlns:a16="http://schemas.microsoft.com/office/drawing/2014/main" id="{A410107B-5A7F-49D4-BAD2-BFC1F0ADB8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8693" y="1532270"/>
            <a:ext cx="4770120" cy="4450080"/>
          </a:xfrm>
          <a:prstGeom prst="rect">
            <a:avLst/>
          </a:prstGeom>
          <a:noFill/>
          <a:ln>
            <a:noFill/>
          </a:ln>
        </p:spPr>
      </p:pic>
      <p:sp>
        <p:nvSpPr>
          <p:cNvPr id="8" name="ZoneTexte 7">
            <a:extLst>
              <a:ext uri="{FF2B5EF4-FFF2-40B4-BE49-F238E27FC236}">
                <a16:creationId xmlns:a16="http://schemas.microsoft.com/office/drawing/2014/main" id="{E25B41F4-05EB-41AD-BB4D-B22D474B1403}"/>
              </a:ext>
            </a:extLst>
          </p:cNvPr>
          <p:cNvSpPr txBox="1"/>
          <p:nvPr/>
        </p:nvSpPr>
        <p:spPr>
          <a:xfrm>
            <a:off x="5502112" y="1675446"/>
            <a:ext cx="6216976" cy="966290"/>
          </a:xfrm>
          <a:prstGeom prst="rect">
            <a:avLst/>
          </a:prstGeom>
          <a:noFill/>
        </p:spPr>
        <p:txBody>
          <a:bodyPr wrap="square">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Data of type object should be converted into category data. The type of data after conversion is: </a:t>
            </a:r>
            <a:endParaRPr lang="fr-TN"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0" name="Image 9">
            <a:extLst>
              <a:ext uri="{FF2B5EF4-FFF2-40B4-BE49-F238E27FC236}">
                <a16:creationId xmlns:a16="http://schemas.microsoft.com/office/drawing/2014/main" id="{277B082B-4A71-4088-B921-A9BE1E9436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02112" y="3121845"/>
            <a:ext cx="5638800" cy="2667000"/>
          </a:xfrm>
          <a:prstGeom prst="rect">
            <a:avLst/>
          </a:prstGeom>
          <a:noFill/>
          <a:ln>
            <a:noFill/>
          </a:ln>
        </p:spPr>
      </p:pic>
      <p:pic>
        <p:nvPicPr>
          <p:cNvPr id="11" name="Picture 5">
            <a:extLst>
              <a:ext uri="{FF2B5EF4-FFF2-40B4-BE49-F238E27FC236}">
                <a16:creationId xmlns:a16="http://schemas.microsoft.com/office/drawing/2014/main" id="{273C4FA1-AEC0-4608-8475-FF3264C348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2080" y="-634779"/>
            <a:ext cx="2325467" cy="2325467"/>
          </a:xfrm>
          <a:prstGeom prst="rect">
            <a:avLst/>
          </a:prstGeom>
        </p:spPr>
      </p:pic>
    </p:spTree>
    <p:extLst>
      <p:ext uri="{BB962C8B-B14F-4D97-AF65-F5344CB8AC3E}">
        <p14:creationId xmlns:p14="http://schemas.microsoft.com/office/powerpoint/2010/main" val="491804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dirty="0">
                <a:solidFill>
                  <a:schemeClr val="accent2"/>
                </a:solidFill>
                <a:latin typeface="+mj-lt"/>
              </a:rPr>
              <a:t>Types of data</a:t>
            </a:r>
          </a:p>
        </p:txBody>
      </p:sp>
      <p:sp>
        <p:nvSpPr>
          <p:cNvPr id="2" name="Espace réservé de la date 1">
            <a:extLst>
              <a:ext uri="{FF2B5EF4-FFF2-40B4-BE49-F238E27FC236}">
                <a16:creationId xmlns:a16="http://schemas.microsoft.com/office/drawing/2014/main" id="{6B13A3F5-B96A-4386-A452-D072E7571934}"/>
              </a:ext>
            </a:extLst>
          </p:cNvPr>
          <p:cNvSpPr>
            <a:spLocks noGrp="1"/>
          </p:cNvSpPr>
          <p:nvPr>
            <p:ph type="dt" sz="half" idx="10"/>
          </p:nvPr>
        </p:nvSpPr>
        <p:spPr/>
        <p:txBody>
          <a:bodyPr/>
          <a:lstStyle/>
          <a:p>
            <a:fld id="{0F4BCD3C-F0BB-4F0E-AC19-CA5235540F0B}"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7E2D361E-C083-40CF-8DC7-6EAD810D5457}"/>
              </a:ext>
            </a:extLst>
          </p:cNvPr>
          <p:cNvSpPr>
            <a:spLocks noGrp="1"/>
          </p:cNvSpPr>
          <p:nvPr>
            <p:ph type="sldNum" sz="quarter" idx="12"/>
          </p:nvPr>
        </p:nvSpPr>
        <p:spPr/>
        <p:txBody>
          <a:bodyPr/>
          <a:lstStyle/>
          <a:p>
            <a:fld id="{F3281B17-8789-6B4C-B449-7FC9CCFFE3A3}" type="slidenum">
              <a:rPr lang="en-US" smtClean="0"/>
              <a:t>15</a:t>
            </a:fld>
            <a:endParaRPr lang="en-US"/>
          </a:p>
        </p:txBody>
      </p:sp>
      <p:pic>
        <p:nvPicPr>
          <p:cNvPr id="11" name="Image 10">
            <a:extLst>
              <a:ext uri="{FF2B5EF4-FFF2-40B4-BE49-F238E27FC236}">
                <a16:creationId xmlns:a16="http://schemas.microsoft.com/office/drawing/2014/main" id="{C638F8A6-B02A-4E65-8797-97C79EA86B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54341"/>
            <a:ext cx="3581400" cy="4114800"/>
          </a:xfrm>
          <a:prstGeom prst="rect">
            <a:avLst/>
          </a:prstGeom>
          <a:noFill/>
          <a:ln>
            <a:noFill/>
          </a:ln>
        </p:spPr>
      </p:pic>
      <p:pic>
        <p:nvPicPr>
          <p:cNvPr id="12" name="Image 11">
            <a:extLst>
              <a:ext uri="{FF2B5EF4-FFF2-40B4-BE49-F238E27FC236}">
                <a16:creationId xmlns:a16="http://schemas.microsoft.com/office/drawing/2014/main" id="{1611FD87-CC2A-4C40-BC5C-FCA94074939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18927" y="2602064"/>
            <a:ext cx="5486400" cy="3810000"/>
          </a:xfrm>
          <a:prstGeom prst="rect">
            <a:avLst/>
          </a:prstGeom>
          <a:noFill/>
          <a:ln>
            <a:noFill/>
          </a:ln>
        </p:spPr>
      </p:pic>
      <p:sp>
        <p:nvSpPr>
          <p:cNvPr id="14" name="ZoneTexte 13">
            <a:extLst>
              <a:ext uri="{FF2B5EF4-FFF2-40B4-BE49-F238E27FC236}">
                <a16:creationId xmlns:a16="http://schemas.microsoft.com/office/drawing/2014/main" id="{E55EECF6-1868-4E8F-B5B2-D560C2D2296D}"/>
              </a:ext>
            </a:extLst>
          </p:cNvPr>
          <p:cNvSpPr txBox="1"/>
          <p:nvPr/>
        </p:nvSpPr>
        <p:spPr>
          <a:xfrm>
            <a:off x="5244445" y="1532270"/>
            <a:ext cx="6732309" cy="966290"/>
          </a:xfrm>
          <a:prstGeom prst="rect">
            <a:avLst/>
          </a:prstGeom>
          <a:noFill/>
        </p:spPr>
        <p:txBody>
          <a:bodyPr wrap="square">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Descriptive statistics were calculated to extract initial and preliminary insights</a:t>
            </a:r>
            <a:endParaRPr lang="fr-TN" dirty="0">
              <a:effectLst/>
              <a:latin typeface="Calibri" panose="020F0502020204030204" pitchFamily="34" charset="0"/>
              <a:ea typeface="Calibri" panose="020F0502020204030204" pitchFamily="34" charset="0"/>
              <a:cs typeface="Arial" panose="020B0604020202020204" pitchFamily="34" charset="0"/>
            </a:endParaRPr>
          </a:p>
        </p:txBody>
      </p:sp>
      <p:sp>
        <p:nvSpPr>
          <p:cNvPr id="15" name="ZoneTexte 14">
            <a:extLst>
              <a:ext uri="{FF2B5EF4-FFF2-40B4-BE49-F238E27FC236}">
                <a16:creationId xmlns:a16="http://schemas.microsoft.com/office/drawing/2014/main" id="{C76A4F2E-9FEA-4E78-98E7-5DD100F0B715}"/>
              </a:ext>
            </a:extLst>
          </p:cNvPr>
          <p:cNvSpPr txBox="1"/>
          <p:nvPr/>
        </p:nvSpPr>
        <p:spPr>
          <a:xfrm>
            <a:off x="433343" y="1557946"/>
            <a:ext cx="6216976" cy="504625"/>
          </a:xfrm>
          <a:prstGeom prst="rect">
            <a:avLst/>
          </a:prstGeom>
          <a:noFill/>
        </p:spPr>
        <p:txBody>
          <a:bodyPr wrap="square">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Data after conversion are given by: </a:t>
            </a:r>
            <a:endParaRPr lang="fr-TN"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6" name="Picture 5">
            <a:extLst>
              <a:ext uri="{FF2B5EF4-FFF2-40B4-BE49-F238E27FC236}">
                <a16:creationId xmlns:a16="http://schemas.microsoft.com/office/drawing/2014/main" id="{FEBF307E-B664-41C3-B4F9-45B08804FE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1200" y="-533262"/>
            <a:ext cx="2325467" cy="2325467"/>
          </a:xfrm>
          <a:prstGeom prst="rect">
            <a:avLst/>
          </a:prstGeom>
        </p:spPr>
      </p:pic>
    </p:spTree>
    <p:extLst>
      <p:ext uri="{BB962C8B-B14F-4D97-AF65-F5344CB8AC3E}">
        <p14:creationId xmlns:p14="http://schemas.microsoft.com/office/powerpoint/2010/main" val="3466297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D2D17E-50A0-450D-8B80-0CF8E5F84961}"/>
              </a:ext>
            </a:extLst>
          </p:cNvPr>
          <p:cNvSpPr>
            <a:spLocks noGrp="1"/>
          </p:cNvSpPr>
          <p:nvPr>
            <p:ph type="ctrTitle"/>
          </p:nvPr>
        </p:nvSpPr>
        <p:spPr>
          <a:xfrm>
            <a:off x="1354317" y="1214438"/>
            <a:ext cx="9144000" cy="2387600"/>
          </a:xfrm>
        </p:spPr>
        <p:txBody>
          <a:bodyPr/>
          <a:lstStyle/>
          <a:p>
            <a:r>
              <a:rPr lang="en-US" b="1" dirty="0">
                <a:solidFill>
                  <a:srgbClr val="FF6600"/>
                </a:solidFill>
              </a:rPr>
              <a:t>Data cleaning</a:t>
            </a:r>
            <a:endParaRPr lang="en-US" b="1" dirty="0"/>
          </a:p>
        </p:txBody>
      </p:sp>
      <p:sp>
        <p:nvSpPr>
          <p:cNvPr id="3" name="Sous-titre 2">
            <a:extLst>
              <a:ext uri="{FF2B5EF4-FFF2-40B4-BE49-F238E27FC236}">
                <a16:creationId xmlns:a16="http://schemas.microsoft.com/office/drawing/2014/main" id="{DBBE5967-2B37-4180-AA78-3297A0177D16}"/>
              </a:ext>
            </a:extLst>
          </p:cNvPr>
          <p:cNvSpPr>
            <a:spLocks noGrp="1"/>
          </p:cNvSpPr>
          <p:nvPr>
            <p:ph type="subTitle" idx="1"/>
          </p:nvPr>
        </p:nvSpPr>
        <p:spPr/>
        <p:txBody>
          <a:bodyPr/>
          <a:lstStyle/>
          <a:p>
            <a:endParaRPr lang="en-US"/>
          </a:p>
        </p:txBody>
      </p:sp>
      <p:sp>
        <p:nvSpPr>
          <p:cNvPr id="5" name="Espace réservé de la date 4">
            <a:extLst>
              <a:ext uri="{FF2B5EF4-FFF2-40B4-BE49-F238E27FC236}">
                <a16:creationId xmlns:a16="http://schemas.microsoft.com/office/drawing/2014/main" id="{FA81D1E3-8D74-46A8-BF91-287220BD2A25}"/>
              </a:ext>
            </a:extLst>
          </p:cNvPr>
          <p:cNvSpPr>
            <a:spLocks noGrp="1"/>
          </p:cNvSpPr>
          <p:nvPr>
            <p:ph type="dt" sz="half" idx="10"/>
          </p:nvPr>
        </p:nvSpPr>
        <p:spPr/>
        <p:txBody>
          <a:bodyPr/>
          <a:lstStyle/>
          <a:p>
            <a:fld id="{ECB2A464-315A-4DE6-A228-26D86591F95E}" type="datetime1">
              <a:rPr lang="en-US" smtClean="0"/>
              <a:t>12/29/2021</a:t>
            </a:fld>
            <a:endParaRPr lang="en-US"/>
          </a:p>
        </p:txBody>
      </p:sp>
      <p:sp>
        <p:nvSpPr>
          <p:cNvPr id="6" name="Espace réservé du numéro de diapositive 5">
            <a:extLst>
              <a:ext uri="{FF2B5EF4-FFF2-40B4-BE49-F238E27FC236}">
                <a16:creationId xmlns:a16="http://schemas.microsoft.com/office/drawing/2014/main" id="{C0AAE747-0FFB-4CCB-9338-B721461AC195}"/>
              </a:ext>
            </a:extLst>
          </p:cNvPr>
          <p:cNvSpPr>
            <a:spLocks noGrp="1"/>
          </p:cNvSpPr>
          <p:nvPr>
            <p:ph type="sldNum" sz="quarter" idx="12"/>
          </p:nvPr>
        </p:nvSpPr>
        <p:spPr/>
        <p:txBody>
          <a:bodyPr/>
          <a:lstStyle/>
          <a:p>
            <a:fld id="{F3281B17-8789-6B4C-B449-7FC9CCFFE3A3}" type="slidenum">
              <a:rPr lang="en-US" smtClean="0"/>
              <a:t>16</a:t>
            </a:fld>
            <a:endParaRPr lang="en-US"/>
          </a:p>
        </p:txBody>
      </p:sp>
    </p:spTree>
    <p:extLst>
      <p:ext uri="{BB962C8B-B14F-4D97-AF65-F5344CB8AC3E}">
        <p14:creationId xmlns:p14="http://schemas.microsoft.com/office/powerpoint/2010/main" val="2732203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Problems in the data: NA Values</a:t>
            </a:r>
            <a:endParaRPr lang="en-US" sz="4300" dirty="0">
              <a:solidFill>
                <a:schemeClr val="accent2"/>
              </a:solidFill>
              <a:latin typeface="+mj-lt"/>
            </a:endParaRPr>
          </a:p>
        </p:txBody>
      </p:sp>
      <p:sp>
        <p:nvSpPr>
          <p:cNvPr id="2" name="Espace réservé de la date 1">
            <a:extLst>
              <a:ext uri="{FF2B5EF4-FFF2-40B4-BE49-F238E27FC236}">
                <a16:creationId xmlns:a16="http://schemas.microsoft.com/office/drawing/2014/main" id="{085C1BA4-719C-4B3E-A308-0222AAEB04F5}"/>
              </a:ext>
            </a:extLst>
          </p:cNvPr>
          <p:cNvSpPr>
            <a:spLocks noGrp="1"/>
          </p:cNvSpPr>
          <p:nvPr>
            <p:ph type="dt" sz="half" idx="10"/>
          </p:nvPr>
        </p:nvSpPr>
        <p:spPr/>
        <p:txBody>
          <a:bodyPr/>
          <a:lstStyle/>
          <a:p>
            <a:fld id="{E1AF041A-D36F-4AC2-A168-9BCAD4809D4E}"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1B63D488-1006-42ED-8216-539703D7B3BB}"/>
              </a:ext>
            </a:extLst>
          </p:cNvPr>
          <p:cNvSpPr>
            <a:spLocks noGrp="1"/>
          </p:cNvSpPr>
          <p:nvPr>
            <p:ph type="sldNum" sz="quarter" idx="12"/>
          </p:nvPr>
        </p:nvSpPr>
        <p:spPr/>
        <p:txBody>
          <a:bodyPr/>
          <a:lstStyle/>
          <a:p>
            <a:fld id="{F3281B17-8789-6B4C-B449-7FC9CCFFE3A3}" type="slidenum">
              <a:rPr lang="en-US" smtClean="0"/>
              <a:t>17</a:t>
            </a:fld>
            <a:endParaRPr lang="en-US"/>
          </a:p>
        </p:txBody>
      </p:sp>
      <p:sp>
        <p:nvSpPr>
          <p:cNvPr id="7" name="ZoneTexte 6">
            <a:extLst>
              <a:ext uri="{FF2B5EF4-FFF2-40B4-BE49-F238E27FC236}">
                <a16:creationId xmlns:a16="http://schemas.microsoft.com/office/drawing/2014/main" id="{F184511B-452A-4983-8D51-93A19EBC950B}"/>
              </a:ext>
            </a:extLst>
          </p:cNvPr>
          <p:cNvSpPr txBox="1"/>
          <p:nvPr/>
        </p:nvSpPr>
        <p:spPr>
          <a:xfrm>
            <a:off x="1114425" y="1693448"/>
            <a:ext cx="6229350" cy="499304"/>
          </a:xfrm>
          <a:prstGeom prst="rect">
            <a:avLst/>
          </a:prstGeom>
          <a:noFill/>
        </p:spPr>
        <p:txBody>
          <a:bodyPr wrap="square">
            <a:spAutoFit/>
          </a:bodyPr>
          <a:lstStyle/>
          <a:p>
            <a:pPr lvl="0" algn="just" rtl="0">
              <a:lnSpc>
                <a:spcPct val="150000"/>
              </a:lnSpc>
              <a:spcAft>
                <a:spcPts val="80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a:effectLst/>
                <a:latin typeface="Times New Roman" panose="02020603050405020304" pitchFamily="18" charset="0"/>
                <a:ea typeface="Calibri" panose="020F0502020204030204" pitchFamily="34" charset="0"/>
                <a:cs typeface="Arial" panose="020B0604020202020204" pitchFamily="34" charset="0"/>
              </a:rPr>
              <a:t>There are no NA values in the data</a:t>
            </a:r>
            <a:endParaRPr lang="fr-TN" sz="16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9" name="Image 8">
            <a:extLst>
              <a:ext uri="{FF2B5EF4-FFF2-40B4-BE49-F238E27FC236}">
                <a16:creationId xmlns:a16="http://schemas.microsoft.com/office/drawing/2014/main" id="{DBC12ACA-8DD9-493D-8244-C466C82E7B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08310" y="1788578"/>
            <a:ext cx="4953000" cy="3825240"/>
          </a:xfrm>
          <a:prstGeom prst="rect">
            <a:avLst/>
          </a:prstGeom>
          <a:noFill/>
          <a:ln>
            <a:noFill/>
          </a:ln>
        </p:spPr>
      </p:pic>
      <p:pic>
        <p:nvPicPr>
          <p:cNvPr id="10" name="Picture 5">
            <a:extLst>
              <a:ext uri="{FF2B5EF4-FFF2-40B4-BE49-F238E27FC236}">
                <a16:creationId xmlns:a16="http://schemas.microsoft.com/office/drawing/2014/main" id="{E7B4AC44-CFA6-48EE-90F5-3AA1C382E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0054" y="-483090"/>
            <a:ext cx="2325467" cy="2325467"/>
          </a:xfrm>
          <a:prstGeom prst="rect">
            <a:avLst/>
          </a:prstGeom>
        </p:spPr>
      </p:pic>
    </p:spTree>
    <p:extLst>
      <p:ext uri="{BB962C8B-B14F-4D97-AF65-F5344CB8AC3E}">
        <p14:creationId xmlns:p14="http://schemas.microsoft.com/office/powerpoint/2010/main" val="2578989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Problems in the data: Outliers</a:t>
            </a:r>
            <a:endParaRPr lang="en-US" sz="4300" dirty="0">
              <a:solidFill>
                <a:schemeClr val="accent2"/>
              </a:solidFill>
              <a:latin typeface="+mj-lt"/>
            </a:endParaRPr>
          </a:p>
        </p:txBody>
      </p:sp>
      <p:sp>
        <p:nvSpPr>
          <p:cNvPr id="2" name="Espace réservé de la date 1">
            <a:extLst>
              <a:ext uri="{FF2B5EF4-FFF2-40B4-BE49-F238E27FC236}">
                <a16:creationId xmlns:a16="http://schemas.microsoft.com/office/drawing/2014/main" id="{5543E952-C86D-4F7A-AF3D-D6F29ACA84D8}"/>
              </a:ext>
            </a:extLst>
          </p:cNvPr>
          <p:cNvSpPr>
            <a:spLocks noGrp="1"/>
          </p:cNvSpPr>
          <p:nvPr>
            <p:ph type="dt" sz="half" idx="10"/>
          </p:nvPr>
        </p:nvSpPr>
        <p:spPr/>
        <p:txBody>
          <a:bodyPr/>
          <a:lstStyle/>
          <a:p>
            <a:fld id="{EC648DAD-5F27-4BF6-A1D7-3D62E726586C}"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A93B8F09-0969-4EE2-8FB8-14BEDA8FC53F}"/>
              </a:ext>
            </a:extLst>
          </p:cNvPr>
          <p:cNvSpPr>
            <a:spLocks noGrp="1"/>
          </p:cNvSpPr>
          <p:nvPr>
            <p:ph type="sldNum" sz="quarter" idx="12"/>
          </p:nvPr>
        </p:nvSpPr>
        <p:spPr/>
        <p:txBody>
          <a:bodyPr/>
          <a:lstStyle/>
          <a:p>
            <a:fld id="{F3281B17-8789-6B4C-B449-7FC9CCFFE3A3}" type="slidenum">
              <a:rPr lang="en-US" smtClean="0"/>
              <a:t>18</a:t>
            </a:fld>
            <a:endParaRPr lang="en-US"/>
          </a:p>
        </p:txBody>
      </p:sp>
      <p:sp>
        <p:nvSpPr>
          <p:cNvPr id="7" name="ZoneTexte 6">
            <a:extLst>
              <a:ext uri="{FF2B5EF4-FFF2-40B4-BE49-F238E27FC236}">
                <a16:creationId xmlns:a16="http://schemas.microsoft.com/office/drawing/2014/main" id="{B7EF87CB-8FC0-4CCC-83FE-61ACB8249BF7}"/>
              </a:ext>
            </a:extLst>
          </p:cNvPr>
          <p:cNvSpPr txBox="1"/>
          <p:nvPr/>
        </p:nvSpPr>
        <p:spPr>
          <a:xfrm>
            <a:off x="1057275" y="1708041"/>
            <a:ext cx="9453612" cy="966290"/>
          </a:xfrm>
          <a:prstGeom prst="rect">
            <a:avLst/>
          </a:prstGeom>
          <a:noFill/>
        </p:spPr>
        <p:txBody>
          <a:bodyPr wrap="square">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We calculate the </a:t>
            </a:r>
            <a:r>
              <a:rPr lang="en-US" sz="2000" b="1" dirty="0">
                <a:effectLst/>
                <a:latin typeface="Times New Roman" panose="02020603050405020304" pitchFamily="18" charset="0"/>
                <a:ea typeface="Calibri" panose="020F0502020204030204" pitchFamily="34" charset="0"/>
                <a:cs typeface="Arial" panose="020B0604020202020204" pitchFamily="34" charset="0"/>
              </a:rPr>
              <a:t>z-score </a:t>
            </a:r>
            <a:r>
              <a:rPr lang="en-US" sz="2000" dirty="0">
                <a:effectLst/>
                <a:latin typeface="Times New Roman" panose="02020603050405020304" pitchFamily="18" charset="0"/>
                <a:ea typeface="Calibri" panose="020F0502020204030204" pitchFamily="34" charset="0"/>
                <a:cs typeface="Arial" panose="020B0604020202020204" pitchFamily="34" charset="0"/>
              </a:rPr>
              <a:t>to detect outliers and we can also draw </a:t>
            </a:r>
            <a:r>
              <a:rPr lang="en-US" sz="2000" b="1" dirty="0">
                <a:effectLst/>
                <a:latin typeface="Times New Roman" panose="02020603050405020304" pitchFamily="18" charset="0"/>
                <a:ea typeface="Calibri" panose="020F0502020204030204" pitchFamily="34" charset="0"/>
                <a:cs typeface="Arial" panose="020B0604020202020204" pitchFamily="34" charset="0"/>
              </a:rPr>
              <a:t>the box plot </a:t>
            </a:r>
            <a:r>
              <a:rPr lang="en-US" sz="2000" dirty="0">
                <a:effectLst/>
                <a:latin typeface="Times New Roman" panose="02020603050405020304" pitchFamily="18" charset="0"/>
                <a:ea typeface="Calibri" panose="020F0502020204030204" pitchFamily="34" charset="0"/>
                <a:cs typeface="Arial" panose="020B0604020202020204" pitchFamily="34" charset="0"/>
              </a:rPr>
              <a:t>to check the eventual existence of outliers:</a:t>
            </a:r>
            <a:endParaRPr lang="fr-TN"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Image 7">
            <a:extLst>
              <a:ext uri="{FF2B5EF4-FFF2-40B4-BE49-F238E27FC236}">
                <a16:creationId xmlns:a16="http://schemas.microsoft.com/office/drawing/2014/main" id="{D0AF2285-889F-4001-98B6-0A64C0AD20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35873" y="3060646"/>
            <a:ext cx="5410200" cy="2964180"/>
          </a:xfrm>
          <a:prstGeom prst="rect">
            <a:avLst/>
          </a:prstGeom>
          <a:noFill/>
          <a:ln>
            <a:noFill/>
          </a:ln>
        </p:spPr>
      </p:pic>
      <p:pic>
        <p:nvPicPr>
          <p:cNvPr id="9" name="Picture 5">
            <a:extLst>
              <a:ext uri="{FF2B5EF4-FFF2-40B4-BE49-F238E27FC236}">
                <a16:creationId xmlns:a16="http://schemas.microsoft.com/office/drawing/2014/main" id="{EE069E9D-BA83-48CC-8F46-E81EB6E147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8153" y="-483090"/>
            <a:ext cx="2325467" cy="2325467"/>
          </a:xfrm>
          <a:prstGeom prst="rect">
            <a:avLst/>
          </a:prstGeom>
        </p:spPr>
      </p:pic>
    </p:spTree>
    <p:extLst>
      <p:ext uri="{BB962C8B-B14F-4D97-AF65-F5344CB8AC3E}">
        <p14:creationId xmlns:p14="http://schemas.microsoft.com/office/powerpoint/2010/main" val="14094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Problems in the data: Outliers</a:t>
            </a:r>
            <a:endParaRPr lang="en-US" sz="4300" dirty="0">
              <a:solidFill>
                <a:schemeClr val="accent2"/>
              </a:solidFill>
              <a:latin typeface="+mj-lt"/>
            </a:endParaRPr>
          </a:p>
        </p:txBody>
      </p:sp>
      <p:sp>
        <p:nvSpPr>
          <p:cNvPr id="2" name="Espace réservé de la date 1">
            <a:extLst>
              <a:ext uri="{FF2B5EF4-FFF2-40B4-BE49-F238E27FC236}">
                <a16:creationId xmlns:a16="http://schemas.microsoft.com/office/drawing/2014/main" id="{5543E952-C86D-4F7A-AF3D-D6F29ACA84D8}"/>
              </a:ext>
            </a:extLst>
          </p:cNvPr>
          <p:cNvSpPr>
            <a:spLocks noGrp="1"/>
          </p:cNvSpPr>
          <p:nvPr>
            <p:ph type="dt" sz="half" idx="10"/>
          </p:nvPr>
        </p:nvSpPr>
        <p:spPr/>
        <p:txBody>
          <a:bodyPr/>
          <a:lstStyle/>
          <a:p>
            <a:fld id="{EC648DAD-5F27-4BF6-A1D7-3D62E726586C}"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A93B8F09-0969-4EE2-8FB8-14BEDA8FC53F}"/>
              </a:ext>
            </a:extLst>
          </p:cNvPr>
          <p:cNvSpPr>
            <a:spLocks noGrp="1"/>
          </p:cNvSpPr>
          <p:nvPr>
            <p:ph type="sldNum" sz="quarter" idx="12"/>
          </p:nvPr>
        </p:nvSpPr>
        <p:spPr/>
        <p:txBody>
          <a:bodyPr/>
          <a:lstStyle/>
          <a:p>
            <a:fld id="{F3281B17-8789-6B4C-B449-7FC9CCFFE3A3}" type="slidenum">
              <a:rPr lang="en-US" smtClean="0"/>
              <a:t>19</a:t>
            </a:fld>
            <a:endParaRPr lang="en-US"/>
          </a:p>
        </p:txBody>
      </p:sp>
      <p:pic>
        <p:nvPicPr>
          <p:cNvPr id="9" name="Image 8">
            <a:extLst>
              <a:ext uri="{FF2B5EF4-FFF2-40B4-BE49-F238E27FC236}">
                <a16:creationId xmlns:a16="http://schemas.microsoft.com/office/drawing/2014/main" id="{2539004B-AB23-411D-B328-F80A655F49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8272" y="2491942"/>
            <a:ext cx="5847511" cy="3054670"/>
          </a:xfrm>
          <a:prstGeom prst="rect">
            <a:avLst/>
          </a:prstGeom>
          <a:noFill/>
          <a:ln>
            <a:noFill/>
          </a:ln>
        </p:spPr>
      </p:pic>
      <p:pic>
        <p:nvPicPr>
          <p:cNvPr id="10" name="Image 9">
            <a:extLst>
              <a:ext uri="{FF2B5EF4-FFF2-40B4-BE49-F238E27FC236}">
                <a16:creationId xmlns:a16="http://schemas.microsoft.com/office/drawing/2014/main" id="{2F74F366-E0FA-4EB1-84C8-81B57EE514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29755" y="2491942"/>
            <a:ext cx="5522008" cy="3015137"/>
          </a:xfrm>
          <a:prstGeom prst="rect">
            <a:avLst/>
          </a:prstGeom>
          <a:noFill/>
          <a:ln>
            <a:noFill/>
          </a:ln>
        </p:spPr>
      </p:pic>
      <p:pic>
        <p:nvPicPr>
          <p:cNvPr id="11" name="Picture 5">
            <a:extLst>
              <a:ext uri="{FF2B5EF4-FFF2-40B4-BE49-F238E27FC236}">
                <a16:creationId xmlns:a16="http://schemas.microsoft.com/office/drawing/2014/main" id="{2E87D06B-694C-4989-B831-B5F6894DF4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70054" y="-483090"/>
            <a:ext cx="2325467" cy="2325467"/>
          </a:xfrm>
          <a:prstGeom prst="rect">
            <a:avLst/>
          </a:prstGeom>
        </p:spPr>
      </p:pic>
    </p:spTree>
    <p:extLst>
      <p:ext uri="{BB962C8B-B14F-4D97-AF65-F5344CB8AC3E}">
        <p14:creationId xmlns:p14="http://schemas.microsoft.com/office/powerpoint/2010/main" val="3321291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marL="571500" indent="-571500" algn="just">
              <a:buFont typeface="+mj-lt"/>
              <a:buAutoNum type="romanUcPeriod"/>
            </a:pPr>
            <a:r>
              <a:rPr lang="en-US" sz="2800" dirty="0">
                <a:solidFill>
                  <a:srgbClr val="FF6600"/>
                </a:solidFill>
              </a:rPr>
              <a:t> Project Roadmap &amp; Executive Summary</a:t>
            </a:r>
          </a:p>
          <a:p>
            <a:pPr marL="571500" indent="-571500" algn="just">
              <a:buFont typeface="+mj-lt"/>
              <a:buAutoNum type="romanUcPeriod"/>
            </a:pPr>
            <a:r>
              <a:rPr lang="en-US" sz="2800" dirty="0">
                <a:solidFill>
                  <a:srgbClr val="FF6600"/>
                </a:solidFill>
              </a:rPr>
              <a:t> Problem Description</a:t>
            </a:r>
          </a:p>
          <a:p>
            <a:pPr marL="571500" indent="-571500" algn="just">
              <a:buFont typeface="+mj-lt"/>
              <a:buAutoNum type="romanUcPeriod"/>
            </a:pPr>
            <a:r>
              <a:rPr lang="en-US" sz="2800" dirty="0">
                <a:solidFill>
                  <a:srgbClr val="FF6600"/>
                </a:solidFill>
              </a:rPr>
              <a:t> Data Intak Report</a:t>
            </a:r>
          </a:p>
          <a:p>
            <a:pPr marL="571500" indent="-571500" algn="just">
              <a:buFont typeface="+mj-lt"/>
              <a:buAutoNum type="romanUcPeriod"/>
            </a:pPr>
            <a:r>
              <a:rPr lang="en-US" sz="2800" dirty="0">
                <a:solidFill>
                  <a:srgbClr val="FF6600"/>
                </a:solidFill>
              </a:rPr>
              <a:t> Data Understanding</a:t>
            </a:r>
          </a:p>
          <a:p>
            <a:pPr marL="571500" indent="-571500" algn="just">
              <a:buFont typeface="+mj-lt"/>
              <a:buAutoNum type="romanUcPeriod"/>
            </a:pPr>
            <a:r>
              <a:rPr lang="en-US" sz="2800" dirty="0">
                <a:solidFill>
                  <a:srgbClr val="FF6600"/>
                </a:solidFill>
              </a:rPr>
              <a:t> Data Cleaning</a:t>
            </a:r>
          </a:p>
          <a:p>
            <a:pPr marL="571500" indent="-571500" algn="just">
              <a:buFont typeface="+mj-lt"/>
              <a:buAutoNum type="romanUcPeriod"/>
            </a:pPr>
            <a:r>
              <a:rPr lang="en-US" sz="2800" dirty="0">
                <a:solidFill>
                  <a:srgbClr val="FF6600"/>
                </a:solidFill>
              </a:rPr>
              <a:t> Exploratory Data Analysis</a:t>
            </a:r>
          </a:p>
          <a:p>
            <a:pPr marL="571500" indent="-571500" algn="just">
              <a:buFont typeface="+mj-lt"/>
              <a:buAutoNum type="romanUcPeriod"/>
            </a:pPr>
            <a:r>
              <a:rPr lang="en-US" sz="2800" dirty="0">
                <a:solidFill>
                  <a:srgbClr val="FF6600"/>
                </a:solidFill>
              </a:rPr>
              <a:t> Model Selection and Model Building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2"/>
            <a:ext cx="1654627" cy="994232"/>
          </a:xfrm>
          <a:prstGeom prst="rect">
            <a:avLst/>
          </a:prstGeom>
        </p:spPr>
      </p:pic>
      <p:sp>
        <p:nvSpPr>
          <p:cNvPr id="5" name="Espace réservé de la date 4">
            <a:extLst>
              <a:ext uri="{FF2B5EF4-FFF2-40B4-BE49-F238E27FC236}">
                <a16:creationId xmlns:a16="http://schemas.microsoft.com/office/drawing/2014/main" id="{0335E45D-BBC9-4A61-B901-9CC59E5D21F4}"/>
              </a:ext>
            </a:extLst>
          </p:cNvPr>
          <p:cNvSpPr>
            <a:spLocks noGrp="1"/>
          </p:cNvSpPr>
          <p:nvPr>
            <p:ph type="dt" sz="half" idx="10"/>
          </p:nvPr>
        </p:nvSpPr>
        <p:spPr/>
        <p:txBody>
          <a:bodyPr/>
          <a:lstStyle/>
          <a:p>
            <a:fld id="{062E6181-B4B7-45E2-BAFE-32EF67FA4B84}" type="datetime1">
              <a:rPr lang="en-US" smtClean="0"/>
              <a:t>12/29/2021</a:t>
            </a:fld>
            <a:endParaRPr lang="en-US"/>
          </a:p>
        </p:txBody>
      </p:sp>
      <p:sp>
        <p:nvSpPr>
          <p:cNvPr id="6" name="Espace réservé du numéro de diapositive 5">
            <a:extLst>
              <a:ext uri="{FF2B5EF4-FFF2-40B4-BE49-F238E27FC236}">
                <a16:creationId xmlns:a16="http://schemas.microsoft.com/office/drawing/2014/main" id="{EB3CBFB2-14CE-4B22-BE49-AE4E298E9F2C}"/>
              </a:ext>
            </a:extLst>
          </p:cNvPr>
          <p:cNvSpPr>
            <a:spLocks noGrp="1"/>
          </p:cNvSpPr>
          <p:nvPr>
            <p:ph type="sldNum" sz="quarter" idx="12"/>
          </p:nvPr>
        </p:nvSpPr>
        <p:spPr>
          <a:xfrm>
            <a:off x="8610600" y="6356350"/>
            <a:ext cx="2743200" cy="365125"/>
          </a:xfrm>
        </p:spPr>
        <p:txBody>
          <a:bodyPr/>
          <a:lstStyle/>
          <a:p>
            <a:fld id="{F3281B17-8789-6B4C-B449-7FC9CCFFE3A3}" type="slidenum">
              <a:rPr lang="en-US" smtClean="0"/>
              <a:t>2</a:t>
            </a:fld>
            <a:endParaRPr lang="en-US" dirty="0"/>
          </a:p>
        </p:txBody>
      </p:sp>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Problems in the data: Skewness</a:t>
            </a:r>
            <a:endParaRPr lang="en-US" sz="4300" dirty="0">
              <a:solidFill>
                <a:schemeClr val="accent2"/>
              </a:solidFill>
              <a:latin typeface="+mj-lt"/>
            </a:endParaRPr>
          </a:p>
        </p:txBody>
      </p:sp>
      <p:sp>
        <p:nvSpPr>
          <p:cNvPr id="2" name="Espace réservé de la date 1">
            <a:extLst>
              <a:ext uri="{FF2B5EF4-FFF2-40B4-BE49-F238E27FC236}">
                <a16:creationId xmlns:a16="http://schemas.microsoft.com/office/drawing/2014/main" id="{EA7052A7-5706-4C03-877B-CB4F0919CAF3}"/>
              </a:ext>
            </a:extLst>
          </p:cNvPr>
          <p:cNvSpPr>
            <a:spLocks noGrp="1"/>
          </p:cNvSpPr>
          <p:nvPr>
            <p:ph type="dt" sz="half" idx="10"/>
          </p:nvPr>
        </p:nvSpPr>
        <p:spPr/>
        <p:txBody>
          <a:bodyPr/>
          <a:lstStyle/>
          <a:p>
            <a:fld id="{6676E38F-7598-4C08-98FB-8B069C7847C8}"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CC914471-D7FF-4662-8805-8179324EE828}"/>
              </a:ext>
            </a:extLst>
          </p:cNvPr>
          <p:cNvSpPr>
            <a:spLocks noGrp="1"/>
          </p:cNvSpPr>
          <p:nvPr>
            <p:ph type="sldNum" sz="quarter" idx="12"/>
          </p:nvPr>
        </p:nvSpPr>
        <p:spPr/>
        <p:txBody>
          <a:bodyPr/>
          <a:lstStyle/>
          <a:p>
            <a:fld id="{F3281B17-8789-6B4C-B449-7FC9CCFFE3A3}" type="slidenum">
              <a:rPr lang="en-US" smtClean="0"/>
              <a:t>20</a:t>
            </a:fld>
            <a:endParaRPr lang="en-US"/>
          </a:p>
        </p:txBody>
      </p:sp>
      <p:pic>
        <p:nvPicPr>
          <p:cNvPr id="5" name="Image 4">
            <a:extLst>
              <a:ext uri="{FF2B5EF4-FFF2-40B4-BE49-F238E27FC236}">
                <a16:creationId xmlns:a16="http://schemas.microsoft.com/office/drawing/2014/main" id="{04203DDE-348C-4635-8543-BFE759EBC6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3185" y="1891238"/>
            <a:ext cx="5173142" cy="3067261"/>
          </a:xfrm>
          <a:prstGeom prst="rect">
            <a:avLst/>
          </a:prstGeom>
          <a:noFill/>
          <a:ln>
            <a:noFill/>
          </a:ln>
        </p:spPr>
      </p:pic>
      <p:pic>
        <p:nvPicPr>
          <p:cNvPr id="7" name="Picture 5">
            <a:extLst>
              <a:ext uri="{FF2B5EF4-FFF2-40B4-BE49-F238E27FC236}">
                <a16:creationId xmlns:a16="http://schemas.microsoft.com/office/drawing/2014/main" id="{B57A4D8B-E9DF-420D-9A1C-BDC0D0641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3769" y="-483090"/>
            <a:ext cx="2325467" cy="2325467"/>
          </a:xfrm>
          <a:prstGeom prst="rect">
            <a:avLst/>
          </a:prstGeom>
        </p:spPr>
      </p:pic>
    </p:spTree>
    <p:extLst>
      <p:ext uri="{BB962C8B-B14F-4D97-AF65-F5344CB8AC3E}">
        <p14:creationId xmlns:p14="http://schemas.microsoft.com/office/powerpoint/2010/main" val="2994339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Problem overcoming techniques: Removing</a:t>
            </a:r>
          </a:p>
          <a:p>
            <a:r>
              <a:rPr lang="en-US" sz="4300" b="1" dirty="0">
                <a:solidFill>
                  <a:schemeClr val="accent2"/>
                </a:solidFill>
                <a:latin typeface="+mj-lt"/>
              </a:rPr>
              <a:t> outliers</a:t>
            </a:r>
            <a:endParaRPr lang="en-US" sz="4300" dirty="0">
              <a:solidFill>
                <a:schemeClr val="accent2"/>
              </a:solidFill>
              <a:latin typeface="+mj-lt"/>
            </a:endParaRPr>
          </a:p>
        </p:txBody>
      </p:sp>
      <p:sp>
        <p:nvSpPr>
          <p:cNvPr id="2" name="Espace réservé de la date 1">
            <a:extLst>
              <a:ext uri="{FF2B5EF4-FFF2-40B4-BE49-F238E27FC236}">
                <a16:creationId xmlns:a16="http://schemas.microsoft.com/office/drawing/2014/main" id="{65FE185B-10B4-4FF9-AF8C-C5B535A0A0A5}"/>
              </a:ext>
            </a:extLst>
          </p:cNvPr>
          <p:cNvSpPr>
            <a:spLocks noGrp="1"/>
          </p:cNvSpPr>
          <p:nvPr>
            <p:ph type="dt" sz="half" idx="10"/>
          </p:nvPr>
        </p:nvSpPr>
        <p:spPr/>
        <p:txBody>
          <a:bodyPr/>
          <a:lstStyle/>
          <a:p>
            <a:fld id="{D6C928FA-598E-420D-A54C-9F6CB3B4B1B8}"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9B9520BC-DDDE-4F00-AA0E-D2E37F5BB699}"/>
              </a:ext>
            </a:extLst>
          </p:cNvPr>
          <p:cNvSpPr>
            <a:spLocks noGrp="1"/>
          </p:cNvSpPr>
          <p:nvPr>
            <p:ph type="sldNum" sz="quarter" idx="12"/>
          </p:nvPr>
        </p:nvSpPr>
        <p:spPr/>
        <p:txBody>
          <a:bodyPr/>
          <a:lstStyle/>
          <a:p>
            <a:fld id="{F3281B17-8789-6B4C-B449-7FC9CCFFE3A3}" type="slidenum">
              <a:rPr lang="en-US" smtClean="0"/>
              <a:t>21</a:t>
            </a:fld>
            <a:endParaRPr lang="en-US"/>
          </a:p>
        </p:txBody>
      </p:sp>
      <p:sp>
        <p:nvSpPr>
          <p:cNvPr id="7" name="ZoneTexte 6">
            <a:extLst>
              <a:ext uri="{FF2B5EF4-FFF2-40B4-BE49-F238E27FC236}">
                <a16:creationId xmlns:a16="http://schemas.microsoft.com/office/drawing/2014/main" id="{201FC348-33E6-4467-BE11-19E92E1D5C8D}"/>
              </a:ext>
            </a:extLst>
          </p:cNvPr>
          <p:cNvSpPr txBox="1"/>
          <p:nvPr/>
        </p:nvSpPr>
        <p:spPr>
          <a:xfrm>
            <a:off x="527902" y="1489350"/>
            <a:ext cx="11265030" cy="2751394"/>
          </a:xfrm>
          <a:prstGeom prst="rect">
            <a:avLst/>
          </a:prstGeom>
          <a:noFill/>
        </p:spPr>
        <p:txBody>
          <a:bodyPr wrap="square">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We can deal with outliers either by calculating the z-score or by calculating the interquartile range.</a:t>
            </a:r>
            <a:endParaRPr lang="fr-T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 Using Z-score</a:t>
            </a:r>
            <a:endParaRPr lang="fr-T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z-score is a numerical value that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quatifies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the</a:t>
            </a:r>
            <a:r>
              <a:rPr lang="fr-T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T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relationship</a:t>
            </a:r>
            <a:r>
              <a:rPr lang="fr-T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 the </a:t>
            </a:r>
            <a:r>
              <a:rPr lang="fr-T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mean</a:t>
            </a:r>
            <a:r>
              <a:rPr lang="fr-T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of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of the values in our data.</a:t>
            </a:r>
            <a:r>
              <a:rPr lang="fr-T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Z-score </a:t>
            </a:r>
            <a:r>
              <a:rPr lang="fr-T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a:t>
            </a:r>
            <a:r>
              <a:rPr lang="fr-T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T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measured</a:t>
            </a:r>
            <a:r>
              <a:rPr lang="fr-T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 </a:t>
            </a:r>
            <a:r>
              <a:rPr lang="fr-T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terms</a:t>
            </a:r>
            <a:r>
              <a:rPr lang="fr-T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of standard </a:t>
            </a:r>
            <a:r>
              <a:rPr lang="fr-T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deviations</a:t>
            </a:r>
            <a:r>
              <a:rPr lang="fr-T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T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from</a:t>
            </a:r>
            <a:r>
              <a:rPr lang="fr-T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a:t>
            </a:r>
            <a:r>
              <a:rPr lang="fr-T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mean</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fr-T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T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Image 7">
            <a:extLst>
              <a:ext uri="{FF2B5EF4-FFF2-40B4-BE49-F238E27FC236}">
                <a16:creationId xmlns:a16="http://schemas.microsoft.com/office/drawing/2014/main" id="{DB4BD8A2-5DFE-4478-BE14-487DEC1D29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16133" y="3608430"/>
            <a:ext cx="7761243" cy="2374632"/>
          </a:xfrm>
          <a:prstGeom prst="rect">
            <a:avLst/>
          </a:prstGeom>
          <a:noFill/>
          <a:ln>
            <a:noFill/>
          </a:ln>
        </p:spPr>
      </p:pic>
      <p:pic>
        <p:nvPicPr>
          <p:cNvPr id="10" name="Picture 5">
            <a:extLst>
              <a:ext uri="{FF2B5EF4-FFF2-40B4-BE49-F238E27FC236}">
                <a16:creationId xmlns:a16="http://schemas.microsoft.com/office/drawing/2014/main" id="{5191E7C0-CCDF-48E1-B8FD-D354CE93A0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1784" y="-483090"/>
            <a:ext cx="2325467" cy="2325467"/>
          </a:xfrm>
          <a:prstGeom prst="rect">
            <a:avLst/>
          </a:prstGeom>
        </p:spPr>
      </p:pic>
    </p:spTree>
    <p:extLst>
      <p:ext uri="{BB962C8B-B14F-4D97-AF65-F5344CB8AC3E}">
        <p14:creationId xmlns:p14="http://schemas.microsoft.com/office/powerpoint/2010/main" val="3951324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Problem overcoming techniques: Removing </a:t>
            </a:r>
          </a:p>
          <a:p>
            <a:r>
              <a:rPr lang="en-US" sz="4300" b="1" dirty="0">
                <a:solidFill>
                  <a:schemeClr val="accent2"/>
                </a:solidFill>
                <a:latin typeface="+mj-lt"/>
              </a:rPr>
              <a:t>outliers</a:t>
            </a:r>
            <a:endParaRPr lang="en-US" sz="4300" dirty="0">
              <a:solidFill>
                <a:schemeClr val="accent2"/>
              </a:solidFill>
              <a:latin typeface="+mj-lt"/>
            </a:endParaRPr>
          </a:p>
        </p:txBody>
      </p:sp>
      <p:sp>
        <p:nvSpPr>
          <p:cNvPr id="5" name="Espace réservé du contenu 4">
            <a:extLst>
              <a:ext uri="{FF2B5EF4-FFF2-40B4-BE49-F238E27FC236}">
                <a16:creationId xmlns:a16="http://schemas.microsoft.com/office/drawing/2014/main" id="{4B4F2A18-4CFD-434C-BB29-1367D5052DAA}"/>
              </a:ext>
            </a:extLst>
          </p:cNvPr>
          <p:cNvSpPr>
            <a:spLocks noGrp="1"/>
          </p:cNvSpPr>
          <p:nvPr>
            <p:ph idx="1"/>
          </p:nvPr>
        </p:nvSpPr>
        <p:spPr>
          <a:xfrm>
            <a:off x="4807670" y="4061638"/>
            <a:ext cx="7068897" cy="1975624"/>
          </a:xfrm>
        </p:spPr>
        <p:txBody>
          <a:bodyPr>
            <a:normAutofit/>
          </a:bodyPr>
          <a:lstStyle/>
          <a:p>
            <a:r>
              <a:rPr lang="en-US" sz="2000" dirty="0">
                <a:latin typeface="Times New Roman" panose="02020603050405020304" pitchFamily="18" charset="0"/>
                <a:cs typeface="Times New Roman" panose="02020603050405020304" pitchFamily="18" charset="0"/>
              </a:rPr>
              <a:t>Before removing outliers, we had 41188 observations or clients’ data.</a:t>
            </a:r>
          </a:p>
          <a:p>
            <a:r>
              <a:rPr lang="en-US" sz="2000" dirty="0">
                <a:latin typeface="Times New Roman" panose="02020603050405020304" pitchFamily="18" charset="0"/>
                <a:cs typeface="Times New Roman" panose="02020603050405020304" pitchFamily="18" charset="0"/>
              </a:rPr>
              <a:t>After removing outliers, we ended up with 40819 observations</a:t>
            </a:r>
          </a:p>
          <a:p>
            <a:r>
              <a:rPr lang="en-US" sz="2000" dirty="0">
                <a:latin typeface="Times New Roman" panose="02020603050405020304" pitchFamily="18" charset="0"/>
                <a:cs typeface="Times New Roman" panose="02020603050405020304" pitchFamily="18" charset="0"/>
              </a:rPr>
              <a:t>We had 369 outliers</a:t>
            </a:r>
          </a:p>
        </p:txBody>
      </p:sp>
      <p:sp>
        <p:nvSpPr>
          <p:cNvPr id="2" name="Espace réservé de la date 1">
            <a:extLst>
              <a:ext uri="{FF2B5EF4-FFF2-40B4-BE49-F238E27FC236}">
                <a16:creationId xmlns:a16="http://schemas.microsoft.com/office/drawing/2014/main" id="{65FE185B-10B4-4FF9-AF8C-C5B535A0A0A5}"/>
              </a:ext>
            </a:extLst>
          </p:cNvPr>
          <p:cNvSpPr>
            <a:spLocks noGrp="1"/>
          </p:cNvSpPr>
          <p:nvPr>
            <p:ph type="dt" sz="half" idx="10"/>
          </p:nvPr>
        </p:nvSpPr>
        <p:spPr/>
        <p:txBody>
          <a:bodyPr/>
          <a:lstStyle/>
          <a:p>
            <a:fld id="{D6C928FA-598E-420D-A54C-9F6CB3B4B1B8}"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9B9520BC-DDDE-4F00-AA0E-D2E37F5BB699}"/>
              </a:ext>
            </a:extLst>
          </p:cNvPr>
          <p:cNvSpPr>
            <a:spLocks noGrp="1"/>
          </p:cNvSpPr>
          <p:nvPr>
            <p:ph type="sldNum" sz="quarter" idx="12"/>
          </p:nvPr>
        </p:nvSpPr>
        <p:spPr/>
        <p:txBody>
          <a:bodyPr/>
          <a:lstStyle/>
          <a:p>
            <a:fld id="{F3281B17-8789-6B4C-B449-7FC9CCFFE3A3}" type="slidenum">
              <a:rPr lang="en-US" smtClean="0"/>
              <a:t>22</a:t>
            </a:fld>
            <a:endParaRPr lang="en-US"/>
          </a:p>
        </p:txBody>
      </p:sp>
      <p:pic>
        <p:nvPicPr>
          <p:cNvPr id="9" name="Image 8">
            <a:extLst>
              <a:ext uri="{FF2B5EF4-FFF2-40B4-BE49-F238E27FC236}">
                <a16:creationId xmlns:a16="http://schemas.microsoft.com/office/drawing/2014/main" id="{86A3B824-1351-4C28-998A-B9FC18EDB4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2349" y="1552710"/>
            <a:ext cx="3702434" cy="4803640"/>
          </a:xfrm>
          <a:prstGeom prst="rect">
            <a:avLst/>
          </a:prstGeom>
          <a:noFill/>
          <a:ln>
            <a:noFill/>
          </a:ln>
        </p:spPr>
      </p:pic>
      <p:pic>
        <p:nvPicPr>
          <p:cNvPr id="10" name="Image 9">
            <a:extLst>
              <a:ext uri="{FF2B5EF4-FFF2-40B4-BE49-F238E27FC236}">
                <a16:creationId xmlns:a16="http://schemas.microsoft.com/office/drawing/2014/main" id="{00C05AEF-1765-477D-B267-2C4AD56F37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96689" y="1672679"/>
            <a:ext cx="4000500" cy="2087880"/>
          </a:xfrm>
          <a:prstGeom prst="rect">
            <a:avLst/>
          </a:prstGeom>
          <a:noFill/>
          <a:ln>
            <a:noFill/>
          </a:ln>
        </p:spPr>
      </p:pic>
      <p:pic>
        <p:nvPicPr>
          <p:cNvPr id="11" name="Picture 5">
            <a:extLst>
              <a:ext uri="{FF2B5EF4-FFF2-40B4-BE49-F238E27FC236}">
                <a16:creationId xmlns:a16="http://schemas.microsoft.com/office/drawing/2014/main" id="{28572543-B67E-4676-AA2C-BE35C0B9BB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1100" y="-483090"/>
            <a:ext cx="2325467" cy="2325467"/>
          </a:xfrm>
          <a:prstGeom prst="rect">
            <a:avLst/>
          </a:prstGeom>
        </p:spPr>
      </p:pic>
    </p:spTree>
    <p:extLst>
      <p:ext uri="{BB962C8B-B14F-4D97-AF65-F5344CB8AC3E}">
        <p14:creationId xmlns:p14="http://schemas.microsoft.com/office/powerpoint/2010/main" val="3524566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Data cleaning </a:t>
            </a:r>
            <a:endParaRPr lang="en-US" sz="4300" dirty="0">
              <a:solidFill>
                <a:schemeClr val="accent2"/>
              </a:solidFill>
              <a:latin typeface="+mj-lt"/>
            </a:endParaRPr>
          </a:p>
        </p:txBody>
      </p:sp>
      <p:sp>
        <p:nvSpPr>
          <p:cNvPr id="2" name="Espace réservé de la date 1">
            <a:extLst>
              <a:ext uri="{FF2B5EF4-FFF2-40B4-BE49-F238E27FC236}">
                <a16:creationId xmlns:a16="http://schemas.microsoft.com/office/drawing/2014/main" id="{F276584D-600B-4FE3-B12E-A7A9FA626D4B}"/>
              </a:ext>
            </a:extLst>
          </p:cNvPr>
          <p:cNvSpPr>
            <a:spLocks noGrp="1"/>
          </p:cNvSpPr>
          <p:nvPr>
            <p:ph type="dt" sz="half" idx="10"/>
          </p:nvPr>
        </p:nvSpPr>
        <p:spPr/>
        <p:txBody>
          <a:bodyPr/>
          <a:lstStyle/>
          <a:p>
            <a:fld id="{79C86B1C-D0F1-44CC-8110-7F0DCDD75647}"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CECBCB23-423A-4E89-8BBB-A8561B7DE34B}"/>
              </a:ext>
            </a:extLst>
          </p:cNvPr>
          <p:cNvSpPr>
            <a:spLocks noGrp="1"/>
          </p:cNvSpPr>
          <p:nvPr>
            <p:ph type="sldNum" sz="quarter" idx="12"/>
          </p:nvPr>
        </p:nvSpPr>
        <p:spPr/>
        <p:txBody>
          <a:bodyPr/>
          <a:lstStyle/>
          <a:p>
            <a:fld id="{F3281B17-8789-6B4C-B449-7FC9CCFFE3A3}" type="slidenum">
              <a:rPr lang="en-US" smtClean="0"/>
              <a:t>23</a:t>
            </a:fld>
            <a:endParaRPr lang="en-US"/>
          </a:p>
        </p:txBody>
      </p:sp>
      <p:sp>
        <p:nvSpPr>
          <p:cNvPr id="7" name="ZoneTexte 6">
            <a:extLst>
              <a:ext uri="{FF2B5EF4-FFF2-40B4-BE49-F238E27FC236}">
                <a16:creationId xmlns:a16="http://schemas.microsoft.com/office/drawing/2014/main" id="{ECFBB982-40F0-462F-ACE4-EE4AE078B1E0}"/>
              </a:ext>
            </a:extLst>
          </p:cNvPr>
          <p:cNvSpPr txBox="1"/>
          <p:nvPr/>
        </p:nvSpPr>
        <p:spPr>
          <a:xfrm>
            <a:off x="1470581" y="2103204"/>
            <a:ext cx="8125905" cy="4401205"/>
          </a:xfrm>
          <a:prstGeom prst="rect">
            <a:avLst/>
          </a:prstGeom>
          <a:noFill/>
        </p:spPr>
        <p:txBody>
          <a:bodyPr wrap="square">
            <a:spAutoFit/>
          </a:bodyPr>
          <a:lstStyle/>
          <a:p>
            <a:pPr lvl="0"/>
            <a:r>
              <a:rPr lang="fr-FR" sz="2000" dirty="0" err="1">
                <a:solidFill>
                  <a:srgbClr val="FF0000"/>
                </a:solidFill>
                <a:latin typeface="Times New Roman" panose="02020603050405020304" pitchFamily="18" charset="0"/>
                <a:cs typeface="Times New Roman" panose="02020603050405020304" pitchFamily="18" charset="0"/>
              </a:rPr>
              <a:t>Missing</a:t>
            </a:r>
            <a:r>
              <a:rPr lang="fr-FR" sz="2000" dirty="0">
                <a:solidFill>
                  <a:srgbClr val="FF0000"/>
                </a:solidFill>
                <a:latin typeface="Times New Roman" panose="02020603050405020304" pitchFamily="18" charset="0"/>
                <a:cs typeface="Times New Roman" panose="02020603050405020304" pitchFamily="18" charset="0"/>
              </a:rPr>
              <a:t> values</a:t>
            </a:r>
            <a:r>
              <a:rPr lang="fr-FR" sz="2000"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After </a:t>
            </a:r>
            <a:r>
              <a:rPr lang="en-US" sz="2000" dirty="0" err="1">
                <a:latin typeface="Times New Roman" panose="02020603050405020304" pitchFamily="18" charset="0"/>
                <a:cs typeface="Times New Roman" panose="02020603050405020304" pitchFamily="18" charset="0"/>
              </a:rPr>
              <a:t>verifiying</a:t>
            </a:r>
            <a:r>
              <a:rPr lang="en-US" sz="2000" dirty="0">
                <a:latin typeface="Times New Roman" panose="02020603050405020304" pitchFamily="18" charset="0"/>
                <a:cs typeface="Times New Roman" panose="02020603050405020304" pitchFamily="18" charset="0"/>
              </a:rPr>
              <a:t> missing values I conclude that we don’t have missing values in our dataset.</a:t>
            </a:r>
          </a:p>
          <a:p>
            <a:pPr lvl="0"/>
            <a:endParaRPr lang="en-US" sz="2000" dirty="0">
              <a:latin typeface="Times New Roman" panose="02020603050405020304" pitchFamily="18" charset="0"/>
              <a:cs typeface="Times New Roman" panose="02020603050405020304" pitchFamily="18" charset="0"/>
            </a:endParaRPr>
          </a:p>
          <a:p>
            <a:pPr lvl="0"/>
            <a:r>
              <a:rPr lang="fr-FR" sz="2000" dirty="0">
                <a:solidFill>
                  <a:srgbClr val="FF0000"/>
                </a:solidFill>
                <a:latin typeface="Times New Roman" panose="02020603050405020304" pitchFamily="18" charset="0"/>
                <a:cs typeface="Times New Roman" panose="02020603050405020304" pitchFamily="18" charset="0"/>
              </a:rPr>
              <a:t>Duplication </a:t>
            </a:r>
            <a:r>
              <a:rPr lang="fr-FR" sz="2000" dirty="0" err="1">
                <a:solidFill>
                  <a:srgbClr val="FF0000"/>
                </a:solidFill>
                <a:latin typeface="Times New Roman" panose="02020603050405020304" pitchFamily="18" charset="0"/>
                <a:cs typeface="Times New Roman" panose="02020603050405020304" pitchFamily="18" charset="0"/>
              </a:rPr>
              <a:t>rows</a:t>
            </a:r>
            <a:r>
              <a:rPr lang="fr-FR" sz="2000"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The dataset contain 12 rows duplicated, I </a:t>
            </a:r>
            <a:r>
              <a:rPr lang="en-US" sz="2000" dirty="0" err="1">
                <a:latin typeface="Times New Roman" panose="02020603050405020304" pitchFamily="18" charset="0"/>
                <a:cs typeface="Times New Roman" panose="02020603050405020304" pitchFamily="18" charset="0"/>
              </a:rPr>
              <a:t>droped</a:t>
            </a:r>
            <a:r>
              <a:rPr lang="en-US" sz="2000" dirty="0">
                <a:latin typeface="Times New Roman" panose="02020603050405020304" pitchFamily="18" charset="0"/>
                <a:cs typeface="Times New Roman" panose="02020603050405020304" pitchFamily="18" charset="0"/>
              </a:rPr>
              <a:t> them using drop function</a:t>
            </a:r>
          </a:p>
          <a:p>
            <a:pPr lvl="0"/>
            <a:endParaRPr lang="en-US" sz="2000" dirty="0">
              <a:latin typeface="Times New Roman" panose="02020603050405020304" pitchFamily="18" charset="0"/>
              <a:cs typeface="Times New Roman" panose="02020603050405020304" pitchFamily="18" charset="0"/>
            </a:endParaRPr>
          </a:p>
          <a:p>
            <a:pPr lvl="0"/>
            <a:r>
              <a:rPr lang="en-US" sz="2000" dirty="0">
                <a:solidFill>
                  <a:srgbClr val="FF0000"/>
                </a:solidFill>
                <a:latin typeface="Times New Roman" panose="02020603050405020304" pitchFamily="18" charset="0"/>
                <a:cs typeface="Times New Roman" panose="02020603050405020304" pitchFamily="18" charset="0"/>
              </a:rPr>
              <a:t>Outliers</a:t>
            </a:r>
            <a:r>
              <a:rPr lang="en-US" sz="2000" dirty="0">
                <a:latin typeface="Times New Roman" panose="02020603050405020304" pitchFamily="18" charset="0"/>
                <a:cs typeface="Times New Roman" panose="02020603050405020304" pitchFamily="18" charset="0"/>
              </a:rPr>
              <a:t>: We found 369 outliers and removed them</a:t>
            </a:r>
          </a:p>
          <a:p>
            <a:pPr lvl="0"/>
            <a:endParaRPr lang="en-US" sz="2000" dirty="0">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Skewness</a:t>
            </a:r>
            <a:r>
              <a:rPr lang="en-US" sz="2000" dirty="0">
                <a:latin typeface="Times New Roman" panose="02020603050405020304" pitchFamily="18" charset="0"/>
                <a:cs typeface="Times New Roman" panose="02020603050405020304" pitchFamily="18" charset="0"/>
              </a:rPr>
              <a:t>: Some feature were skewed to the right and some other feature were skewed to the left</a:t>
            </a:r>
          </a:p>
          <a:p>
            <a:pPr lvl="0"/>
            <a:endParaRPr lang="en-US" sz="2000" dirty="0">
              <a:latin typeface="Times New Roman" panose="02020603050405020304" pitchFamily="18" charset="0"/>
              <a:cs typeface="Times New Roman" panose="02020603050405020304" pitchFamily="18" charset="0"/>
            </a:endParaRPr>
          </a:p>
          <a:p>
            <a:pPr lvl="0"/>
            <a:endParaRPr lang="en-US" sz="2000" dirty="0">
              <a:solidFill>
                <a:srgbClr val="0070C0"/>
              </a:solidFill>
              <a:latin typeface="Times New Roman" panose="02020603050405020304" pitchFamily="18"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p:txBody>
      </p:sp>
      <p:pic>
        <p:nvPicPr>
          <p:cNvPr id="8" name="Picture 5">
            <a:extLst>
              <a:ext uri="{FF2B5EF4-FFF2-40B4-BE49-F238E27FC236}">
                <a16:creationId xmlns:a16="http://schemas.microsoft.com/office/drawing/2014/main" id="{01FEA0EF-C587-47C4-8587-50E36ACD7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6486" y="-483090"/>
            <a:ext cx="2325467" cy="2325467"/>
          </a:xfrm>
          <a:prstGeom prst="rect">
            <a:avLst/>
          </a:prstGeom>
        </p:spPr>
      </p:pic>
    </p:spTree>
    <p:extLst>
      <p:ext uri="{BB962C8B-B14F-4D97-AF65-F5344CB8AC3E}">
        <p14:creationId xmlns:p14="http://schemas.microsoft.com/office/powerpoint/2010/main" val="824805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Other transformations done on the data</a:t>
            </a:r>
            <a:endParaRPr lang="en-US" sz="4300" dirty="0">
              <a:solidFill>
                <a:schemeClr val="accent2"/>
              </a:solidFill>
              <a:latin typeface="+mj-lt"/>
            </a:endParaRPr>
          </a:p>
        </p:txBody>
      </p:sp>
      <p:sp>
        <p:nvSpPr>
          <p:cNvPr id="2" name="Espace réservé de la date 1">
            <a:extLst>
              <a:ext uri="{FF2B5EF4-FFF2-40B4-BE49-F238E27FC236}">
                <a16:creationId xmlns:a16="http://schemas.microsoft.com/office/drawing/2014/main" id="{26BAECF2-CF73-43C5-A514-9DDC63BF8598}"/>
              </a:ext>
            </a:extLst>
          </p:cNvPr>
          <p:cNvSpPr>
            <a:spLocks noGrp="1"/>
          </p:cNvSpPr>
          <p:nvPr>
            <p:ph type="dt" sz="half" idx="10"/>
          </p:nvPr>
        </p:nvSpPr>
        <p:spPr/>
        <p:txBody>
          <a:bodyPr/>
          <a:lstStyle/>
          <a:p>
            <a:fld id="{EA03EFA4-84E2-4663-B65D-BEB098390AB7}"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DF494EBA-91DC-4E2C-84DB-0D73F740888C}"/>
              </a:ext>
            </a:extLst>
          </p:cNvPr>
          <p:cNvSpPr>
            <a:spLocks noGrp="1"/>
          </p:cNvSpPr>
          <p:nvPr>
            <p:ph type="sldNum" sz="quarter" idx="12"/>
          </p:nvPr>
        </p:nvSpPr>
        <p:spPr/>
        <p:txBody>
          <a:bodyPr/>
          <a:lstStyle/>
          <a:p>
            <a:fld id="{F3281B17-8789-6B4C-B449-7FC9CCFFE3A3}" type="slidenum">
              <a:rPr lang="en-US" smtClean="0"/>
              <a:t>24</a:t>
            </a:fld>
            <a:endParaRPr lang="en-US"/>
          </a:p>
        </p:txBody>
      </p:sp>
      <p:sp>
        <p:nvSpPr>
          <p:cNvPr id="7" name="ZoneTexte 6">
            <a:extLst>
              <a:ext uri="{FF2B5EF4-FFF2-40B4-BE49-F238E27FC236}">
                <a16:creationId xmlns:a16="http://schemas.microsoft.com/office/drawing/2014/main" id="{7CDD0502-D779-4B97-8403-EA6E49A6D854}"/>
              </a:ext>
            </a:extLst>
          </p:cNvPr>
          <p:cNvSpPr txBox="1"/>
          <p:nvPr/>
        </p:nvSpPr>
        <p:spPr>
          <a:xfrm>
            <a:off x="2857499" y="2356724"/>
            <a:ext cx="6955803" cy="2453877"/>
          </a:xfrm>
          <a:prstGeom prst="rect">
            <a:avLst/>
          </a:prstGeom>
          <a:noFill/>
        </p:spPr>
        <p:txBody>
          <a:bodyPr wrap="square">
            <a:spAutoFit/>
          </a:bodyPr>
          <a:lstStyle/>
          <a:p>
            <a:pPr marL="342900" lvl="0" indent="-342900" algn="just" rtl="0">
              <a:lnSpc>
                <a:spcPct val="150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Arial" panose="020B0604020202020204" pitchFamily="34" charset="0"/>
              </a:rPr>
              <a:t>We checked that there are no intruders in the categorical data</a:t>
            </a:r>
            <a:endParaRPr lang="fr-TN"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Arial" panose="020B0604020202020204" pitchFamily="34" charset="0"/>
              </a:rPr>
              <a:t>We checked that there are no durations that are equal to zero </a:t>
            </a:r>
            <a:endParaRPr lang="fr-TN"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Arial" panose="020B0604020202020204" pitchFamily="34" charset="0"/>
              </a:rPr>
              <a:t>There are no NA values to be cleaned in the data</a:t>
            </a:r>
            <a:endParaRPr lang="fr-TN"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Arial" panose="020B0604020202020204" pitchFamily="34" charset="0"/>
              </a:rPr>
              <a:t>We detected duplicated data and deleted them </a:t>
            </a:r>
          </a:p>
          <a:p>
            <a:pPr marL="342900" lvl="0" indent="-342900" algn="just">
              <a:lnSpc>
                <a:spcPct val="150000"/>
              </a:lnSpc>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rPr>
              <a:t>We drew some visualizations for the data understanding</a:t>
            </a:r>
            <a:endParaRPr lang="en-US" sz="2000" dirty="0"/>
          </a:p>
        </p:txBody>
      </p:sp>
      <p:pic>
        <p:nvPicPr>
          <p:cNvPr id="8" name="Picture 5">
            <a:extLst>
              <a:ext uri="{FF2B5EF4-FFF2-40B4-BE49-F238E27FC236}">
                <a16:creationId xmlns:a16="http://schemas.microsoft.com/office/drawing/2014/main" id="{8C5B8E54-2E77-4462-8FD6-1D80AC9D9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7686" y="-483090"/>
            <a:ext cx="2325467" cy="2325467"/>
          </a:xfrm>
          <a:prstGeom prst="rect">
            <a:avLst/>
          </a:prstGeom>
        </p:spPr>
      </p:pic>
    </p:spTree>
    <p:extLst>
      <p:ext uri="{BB962C8B-B14F-4D97-AF65-F5344CB8AC3E}">
        <p14:creationId xmlns:p14="http://schemas.microsoft.com/office/powerpoint/2010/main" val="3854777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D2D17E-50A0-450D-8B80-0CF8E5F84961}"/>
              </a:ext>
            </a:extLst>
          </p:cNvPr>
          <p:cNvSpPr>
            <a:spLocks noGrp="1"/>
          </p:cNvSpPr>
          <p:nvPr>
            <p:ph type="ctrTitle"/>
          </p:nvPr>
        </p:nvSpPr>
        <p:spPr>
          <a:xfrm>
            <a:off x="1354317" y="1214438"/>
            <a:ext cx="9144000" cy="2387600"/>
          </a:xfrm>
        </p:spPr>
        <p:txBody>
          <a:bodyPr/>
          <a:lstStyle/>
          <a:p>
            <a:r>
              <a:rPr lang="en-US" b="1" dirty="0">
                <a:solidFill>
                  <a:srgbClr val="FF6600"/>
                </a:solidFill>
              </a:rPr>
              <a:t>Exploratory Data Analysis</a:t>
            </a:r>
            <a:endParaRPr lang="en-US" b="1" dirty="0"/>
          </a:p>
        </p:txBody>
      </p:sp>
      <p:sp>
        <p:nvSpPr>
          <p:cNvPr id="3" name="Sous-titre 2">
            <a:extLst>
              <a:ext uri="{FF2B5EF4-FFF2-40B4-BE49-F238E27FC236}">
                <a16:creationId xmlns:a16="http://schemas.microsoft.com/office/drawing/2014/main" id="{DBBE5967-2B37-4180-AA78-3297A0177D16}"/>
              </a:ext>
            </a:extLst>
          </p:cNvPr>
          <p:cNvSpPr>
            <a:spLocks noGrp="1"/>
          </p:cNvSpPr>
          <p:nvPr>
            <p:ph type="subTitle" idx="1"/>
          </p:nvPr>
        </p:nvSpPr>
        <p:spPr/>
        <p:txBody>
          <a:bodyPr/>
          <a:lstStyle/>
          <a:p>
            <a:endParaRPr lang="en-US"/>
          </a:p>
        </p:txBody>
      </p:sp>
      <p:sp>
        <p:nvSpPr>
          <p:cNvPr id="5" name="Espace réservé de la date 4">
            <a:extLst>
              <a:ext uri="{FF2B5EF4-FFF2-40B4-BE49-F238E27FC236}">
                <a16:creationId xmlns:a16="http://schemas.microsoft.com/office/drawing/2014/main" id="{FA81D1E3-8D74-46A8-BF91-287220BD2A25}"/>
              </a:ext>
            </a:extLst>
          </p:cNvPr>
          <p:cNvSpPr>
            <a:spLocks noGrp="1"/>
          </p:cNvSpPr>
          <p:nvPr>
            <p:ph type="dt" sz="half" idx="10"/>
          </p:nvPr>
        </p:nvSpPr>
        <p:spPr/>
        <p:txBody>
          <a:bodyPr/>
          <a:lstStyle/>
          <a:p>
            <a:fld id="{ECB2A464-315A-4DE6-A228-26D86591F95E}" type="datetime1">
              <a:rPr lang="en-US" smtClean="0"/>
              <a:t>12/29/2021</a:t>
            </a:fld>
            <a:endParaRPr lang="en-US"/>
          </a:p>
        </p:txBody>
      </p:sp>
      <p:sp>
        <p:nvSpPr>
          <p:cNvPr id="6" name="Espace réservé du numéro de diapositive 5">
            <a:extLst>
              <a:ext uri="{FF2B5EF4-FFF2-40B4-BE49-F238E27FC236}">
                <a16:creationId xmlns:a16="http://schemas.microsoft.com/office/drawing/2014/main" id="{C0AAE747-0FFB-4CCB-9338-B721461AC195}"/>
              </a:ext>
            </a:extLst>
          </p:cNvPr>
          <p:cNvSpPr>
            <a:spLocks noGrp="1"/>
          </p:cNvSpPr>
          <p:nvPr>
            <p:ph type="sldNum" sz="quarter" idx="12"/>
          </p:nvPr>
        </p:nvSpPr>
        <p:spPr/>
        <p:txBody>
          <a:bodyPr/>
          <a:lstStyle/>
          <a:p>
            <a:fld id="{F3281B17-8789-6B4C-B449-7FC9CCFFE3A3}" type="slidenum">
              <a:rPr lang="en-US" smtClean="0"/>
              <a:t>25</a:t>
            </a:fld>
            <a:endParaRPr lang="en-US"/>
          </a:p>
        </p:txBody>
      </p:sp>
    </p:spTree>
    <p:extLst>
      <p:ext uri="{BB962C8B-B14F-4D97-AF65-F5344CB8AC3E}">
        <p14:creationId xmlns:p14="http://schemas.microsoft.com/office/powerpoint/2010/main" val="506441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Features correlations</a:t>
            </a:r>
          </a:p>
        </p:txBody>
      </p:sp>
      <p:sp>
        <p:nvSpPr>
          <p:cNvPr id="2" name="Espace réservé de la date 1">
            <a:extLst>
              <a:ext uri="{FF2B5EF4-FFF2-40B4-BE49-F238E27FC236}">
                <a16:creationId xmlns:a16="http://schemas.microsoft.com/office/drawing/2014/main" id="{38A425FE-6E2B-42F8-BFF6-1DEE59EBDA4C}"/>
              </a:ext>
            </a:extLst>
          </p:cNvPr>
          <p:cNvSpPr>
            <a:spLocks noGrp="1"/>
          </p:cNvSpPr>
          <p:nvPr>
            <p:ph type="dt" sz="half" idx="10"/>
          </p:nvPr>
        </p:nvSpPr>
        <p:spPr/>
        <p:txBody>
          <a:bodyPr/>
          <a:lstStyle/>
          <a:p>
            <a:fld id="{C5DDD6E7-D2C9-4427-ABB7-5A58EE6B2EBA}"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E1EC0944-A5EF-487A-81CE-3441E18A8F8E}"/>
              </a:ext>
            </a:extLst>
          </p:cNvPr>
          <p:cNvSpPr>
            <a:spLocks noGrp="1"/>
          </p:cNvSpPr>
          <p:nvPr>
            <p:ph type="sldNum" sz="quarter" idx="12"/>
          </p:nvPr>
        </p:nvSpPr>
        <p:spPr/>
        <p:txBody>
          <a:bodyPr/>
          <a:lstStyle/>
          <a:p>
            <a:fld id="{F3281B17-8789-6B4C-B449-7FC9CCFFE3A3}" type="slidenum">
              <a:rPr lang="en-US" smtClean="0"/>
              <a:t>26</a:t>
            </a:fld>
            <a:endParaRPr lang="en-US"/>
          </a:p>
        </p:txBody>
      </p:sp>
      <p:pic>
        <p:nvPicPr>
          <p:cNvPr id="5" name="Image 4">
            <a:extLst>
              <a:ext uri="{FF2B5EF4-FFF2-40B4-BE49-F238E27FC236}">
                <a16:creationId xmlns:a16="http://schemas.microsoft.com/office/drawing/2014/main" id="{96E22600-5171-468E-AD29-F1F35401AD65}"/>
              </a:ext>
            </a:extLst>
          </p:cNvPr>
          <p:cNvPicPr/>
          <p:nvPr/>
        </p:nvPicPr>
        <p:blipFill>
          <a:blip r:embed="rId2">
            <a:extLst>
              <a:ext uri="{28A0092B-C50C-407E-A947-70E740481C1C}">
                <a14:useLocalDpi xmlns:a14="http://schemas.microsoft.com/office/drawing/2010/main" val="0"/>
              </a:ext>
            </a:extLst>
          </a:blip>
          <a:stretch>
            <a:fillRect/>
          </a:stretch>
        </p:blipFill>
        <p:spPr>
          <a:xfrm>
            <a:off x="1269241" y="1746912"/>
            <a:ext cx="9075761" cy="3289111"/>
          </a:xfrm>
          <a:prstGeom prst="rect">
            <a:avLst/>
          </a:prstGeom>
        </p:spPr>
      </p:pic>
      <p:sp>
        <p:nvSpPr>
          <p:cNvPr id="8" name="ZoneTexte 7">
            <a:extLst>
              <a:ext uri="{FF2B5EF4-FFF2-40B4-BE49-F238E27FC236}">
                <a16:creationId xmlns:a16="http://schemas.microsoft.com/office/drawing/2014/main" id="{E585E880-63C9-41CA-ACA9-E957742646A3}"/>
              </a:ext>
            </a:extLst>
          </p:cNvPr>
          <p:cNvSpPr txBox="1"/>
          <p:nvPr/>
        </p:nvSpPr>
        <p:spPr>
          <a:xfrm>
            <a:off x="1064524" y="5595582"/>
            <a:ext cx="10044753"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emp.var.rate</a:t>
            </a:r>
            <a:r>
              <a:rPr lang="en-US" sz="2000" dirty="0">
                <a:latin typeface="Times New Roman" panose="02020603050405020304" pitchFamily="18" charset="0"/>
                <a:cs typeface="Times New Roman" panose="02020603050405020304" pitchFamily="18" charset="0"/>
              </a:rPr>
              <a:t>, euriborn3m, </a:t>
            </a:r>
            <a:r>
              <a:rPr lang="en-US" sz="2000" dirty="0" err="1">
                <a:latin typeface="Times New Roman" panose="02020603050405020304" pitchFamily="18" charset="0"/>
                <a:cs typeface="Times New Roman" panose="02020603050405020304" pitchFamily="18" charset="0"/>
              </a:rPr>
              <a:t>nr.employed</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cons.price.index</a:t>
            </a:r>
            <a:r>
              <a:rPr lang="en-US" sz="2000" dirty="0">
                <a:latin typeface="Times New Roman" panose="02020603050405020304" pitchFamily="18" charset="0"/>
                <a:cs typeface="Times New Roman" panose="02020603050405020304" pitchFamily="18" charset="0"/>
              </a:rPr>
              <a:t> are the 3 highly correlated attributes.</a:t>
            </a:r>
          </a:p>
          <a:p>
            <a:endParaRPr lang="fr-FR" sz="2000" dirty="0">
              <a:latin typeface="Times New Roman" panose="02020603050405020304" pitchFamily="18"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p:txBody>
      </p:sp>
      <p:pic>
        <p:nvPicPr>
          <p:cNvPr id="9" name="Picture 5">
            <a:extLst>
              <a:ext uri="{FF2B5EF4-FFF2-40B4-BE49-F238E27FC236}">
                <a16:creationId xmlns:a16="http://schemas.microsoft.com/office/drawing/2014/main" id="{C97DF613-D255-4831-BFDE-882592DF8B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4523" y="-384993"/>
            <a:ext cx="2325467" cy="2325467"/>
          </a:xfrm>
          <a:prstGeom prst="rect">
            <a:avLst/>
          </a:prstGeom>
        </p:spPr>
      </p:pic>
    </p:spTree>
    <p:extLst>
      <p:ext uri="{BB962C8B-B14F-4D97-AF65-F5344CB8AC3E}">
        <p14:creationId xmlns:p14="http://schemas.microsoft.com/office/powerpoint/2010/main" val="1807759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Statistic description and numerical attributes </a:t>
            </a:r>
          </a:p>
        </p:txBody>
      </p:sp>
      <p:sp>
        <p:nvSpPr>
          <p:cNvPr id="2" name="Espace réservé de la date 1">
            <a:extLst>
              <a:ext uri="{FF2B5EF4-FFF2-40B4-BE49-F238E27FC236}">
                <a16:creationId xmlns:a16="http://schemas.microsoft.com/office/drawing/2014/main" id="{42AEEECC-E5AF-4FA6-A3A5-2E1004137F19}"/>
              </a:ext>
            </a:extLst>
          </p:cNvPr>
          <p:cNvSpPr>
            <a:spLocks noGrp="1"/>
          </p:cNvSpPr>
          <p:nvPr>
            <p:ph type="dt" sz="half" idx="10"/>
          </p:nvPr>
        </p:nvSpPr>
        <p:spPr/>
        <p:txBody>
          <a:bodyPr/>
          <a:lstStyle/>
          <a:p>
            <a:fld id="{93C45868-385B-417E-9D70-DBD5626C3BBB}"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70A7BBD0-533E-4B5B-B58F-DDA3B5802C66}"/>
              </a:ext>
            </a:extLst>
          </p:cNvPr>
          <p:cNvSpPr>
            <a:spLocks noGrp="1"/>
          </p:cNvSpPr>
          <p:nvPr>
            <p:ph type="sldNum" sz="quarter" idx="12"/>
          </p:nvPr>
        </p:nvSpPr>
        <p:spPr/>
        <p:txBody>
          <a:bodyPr/>
          <a:lstStyle/>
          <a:p>
            <a:fld id="{F3281B17-8789-6B4C-B449-7FC9CCFFE3A3}" type="slidenum">
              <a:rPr lang="en-US" smtClean="0"/>
              <a:t>27</a:t>
            </a:fld>
            <a:endParaRPr lang="en-US"/>
          </a:p>
        </p:txBody>
      </p:sp>
      <p:pic>
        <p:nvPicPr>
          <p:cNvPr id="5" name="Image 4">
            <a:extLst>
              <a:ext uri="{FF2B5EF4-FFF2-40B4-BE49-F238E27FC236}">
                <a16:creationId xmlns:a16="http://schemas.microsoft.com/office/drawing/2014/main" id="{614A2E8A-8AE8-4A4A-90EB-3210009511A6}"/>
              </a:ext>
            </a:extLst>
          </p:cNvPr>
          <p:cNvPicPr>
            <a:picLocks noChangeAspect="1"/>
          </p:cNvPicPr>
          <p:nvPr/>
        </p:nvPicPr>
        <p:blipFill>
          <a:blip r:embed="rId2"/>
          <a:stretch>
            <a:fillRect/>
          </a:stretch>
        </p:blipFill>
        <p:spPr>
          <a:xfrm>
            <a:off x="1871067" y="1555845"/>
            <a:ext cx="7928026" cy="4694830"/>
          </a:xfrm>
          <a:prstGeom prst="rect">
            <a:avLst/>
          </a:prstGeom>
        </p:spPr>
      </p:pic>
      <p:pic>
        <p:nvPicPr>
          <p:cNvPr id="7" name="Picture 5">
            <a:extLst>
              <a:ext uri="{FF2B5EF4-FFF2-40B4-BE49-F238E27FC236}">
                <a16:creationId xmlns:a16="http://schemas.microsoft.com/office/drawing/2014/main" id="{106CA415-7F70-40F2-80AC-5258D0235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9093" y="-483090"/>
            <a:ext cx="2325467" cy="2325467"/>
          </a:xfrm>
          <a:prstGeom prst="rect">
            <a:avLst/>
          </a:prstGeom>
        </p:spPr>
      </p:pic>
    </p:spTree>
    <p:extLst>
      <p:ext uri="{BB962C8B-B14F-4D97-AF65-F5344CB8AC3E}">
        <p14:creationId xmlns:p14="http://schemas.microsoft.com/office/powerpoint/2010/main" val="3671847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Outlier Detection</a:t>
            </a:r>
          </a:p>
        </p:txBody>
      </p:sp>
      <p:sp>
        <p:nvSpPr>
          <p:cNvPr id="2" name="Espace réservé de la date 1">
            <a:extLst>
              <a:ext uri="{FF2B5EF4-FFF2-40B4-BE49-F238E27FC236}">
                <a16:creationId xmlns:a16="http://schemas.microsoft.com/office/drawing/2014/main" id="{42AEEECC-E5AF-4FA6-A3A5-2E1004137F19}"/>
              </a:ext>
            </a:extLst>
          </p:cNvPr>
          <p:cNvSpPr>
            <a:spLocks noGrp="1"/>
          </p:cNvSpPr>
          <p:nvPr>
            <p:ph type="dt" sz="half" idx="10"/>
          </p:nvPr>
        </p:nvSpPr>
        <p:spPr/>
        <p:txBody>
          <a:bodyPr/>
          <a:lstStyle/>
          <a:p>
            <a:fld id="{93C45868-385B-417E-9D70-DBD5626C3BBB}"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70A7BBD0-533E-4B5B-B58F-DDA3B5802C66}"/>
              </a:ext>
            </a:extLst>
          </p:cNvPr>
          <p:cNvSpPr>
            <a:spLocks noGrp="1"/>
          </p:cNvSpPr>
          <p:nvPr>
            <p:ph type="sldNum" sz="quarter" idx="12"/>
          </p:nvPr>
        </p:nvSpPr>
        <p:spPr/>
        <p:txBody>
          <a:bodyPr/>
          <a:lstStyle/>
          <a:p>
            <a:fld id="{F3281B17-8789-6B4C-B449-7FC9CCFFE3A3}" type="slidenum">
              <a:rPr lang="en-US" smtClean="0"/>
              <a:t>28</a:t>
            </a:fld>
            <a:endParaRPr lang="en-US"/>
          </a:p>
        </p:txBody>
      </p:sp>
      <p:pic>
        <p:nvPicPr>
          <p:cNvPr id="8" name="Image 7">
            <a:extLst>
              <a:ext uri="{FF2B5EF4-FFF2-40B4-BE49-F238E27FC236}">
                <a16:creationId xmlns:a16="http://schemas.microsoft.com/office/drawing/2014/main" id="{08FBA91C-5613-4897-9329-5290D2F7C505}"/>
              </a:ext>
            </a:extLst>
          </p:cNvPr>
          <p:cNvPicPr/>
          <p:nvPr/>
        </p:nvPicPr>
        <p:blipFill>
          <a:blip r:embed="rId2">
            <a:extLst>
              <a:ext uri="{28A0092B-C50C-407E-A947-70E740481C1C}">
                <a14:useLocalDpi xmlns:a14="http://schemas.microsoft.com/office/drawing/2010/main" val="0"/>
              </a:ext>
            </a:extLst>
          </a:blip>
          <a:stretch>
            <a:fillRect/>
          </a:stretch>
        </p:blipFill>
        <p:spPr>
          <a:xfrm>
            <a:off x="464024" y="1583140"/>
            <a:ext cx="4421875" cy="3057099"/>
          </a:xfrm>
          <a:prstGeom prst="rect">
            <a:avLst/>
          </a:prstGeom>
        </p:spPr>
      </p:pic>
      <p:pic>
        <p:nvPicPr>
          <p:cNvPr id="9" name="Image 8">
            <a:extLst>
              <a:ext uri="{FF2B5EF4-FFF2-40B4-BE49-F238E27FC236}">
                <a16:creationId xmlns:a16="http://schemas.microsoft.com/office/drawing/2014/main" id="{8CDE2E8F-9CDD-45B4-85EF-128F025B38AA}"/>
              </a:ext>
            </a:extLst>
          </p:cNvPr>
          <p:cNvPicPr/>
          <p:nvPr/>
        </p:nvPicPr>
        <p:blipFill>
          <a:blip r:embed="rId3">
            <a:extLst>
              <a:ext uri="{28A0092B-C50C-407E-A947-70E740481C1C}">
                <a14:useLocalDpi xmlns:a14="http://schemas.microsoft.com/office/drawing/2010/main" val="0"/>
              </a:ext>
            </a:extLst>
          </a:blip>
          <a:stretch>
            <a:fillRect/>
          </a:stretch>
        </p:blipFill>
        <p:spPr>
          <a:xfrm>
            <a:off x="5472752" y="1583140"/>
            <a:ext cx="4558353" cy="2945997"/>
          </a:xfrm>
          <a:prstGeom prst="rect">
            <a:avLst/>
          </a:prstGeom>
        </p:spPr>
      </p:pic>
      <p:sp>
        <p:nvSpPr>
          <p:cNvPr id="10" name="ZoneTexte 9">
            <a:extLst>
              <a:ext uri="{FF2B5EF4-FFF2-40B4-BE49-F238E27FC236}">
                <a16:creationId xmlns:a16="http://schemas.microsoft.com/office/drawing/2014/main" id="{0018B4AB-3944-404C-B3F2-11C81C3B1125}"/>
              </a:ext>
            </a:extLst>
          </p:cNvPr>
          <p:cNvSpPr txBox="1"/>
          <p:nvPr/>
        </p:nvSpPr>
        <p:spPr>
          <a:xfrm>
            <a:off x="464024" y="4640239"/>
            <a:ext cx="10508776" cy="224676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From boxplot and histogram of numerical variables plotted using univariate analysis, we can see that our data have outlier on age and </a:t>
            </a:r>
            <a:r>
              <a:rPr lang="en-US" sz="2000" dirty="0" err="1">
                <a:latin typeface="Times New Roman" panose="02020603050405020304" pitchFamily="18" charset="0"/>
                <a:cs typeface="Times New Roman" panose="02020603050405020304" pitchFamily="18" charset="0"/>
              </a:rPr>
              <a:t>campain</a:t>
            </a:r>
            <a:r>
              <a:rPr lang="en-US" sz="2000" dirty="0">
                <a:latin typeface="Times New Roman" panose="02020603050405020304" pitchFamily="18" charset="0"/>
                <a:cs typeface="Times New Roman" panose="02020603050405020304" pitchFamily="18" charset="0"/>
              </a:rPr>
              <a:t> attributes.</a:t>
            </a:r>
            <a:endParaRPr lang="fr-FR"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fr-FR"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We can observe  that we have dispersion in our data, specially in the age and campaign </a:t>
            </a:r>
            <a:r>
              <a:rPr lang="en-US" sz="2000" dirty="0" err="1">
                <a:latin typeface="Times New Roman" panose="02020603050405020304" pitchFamily="18" charset="0"/>
                <a:cs typeface="Times New Roman" panose="02020603050405020304" pitchFamily="18" charset="0"/>
              </a:rPr>
              <a:t>attributes.We</a:t>
            </a:r>
            <a:r>
              <a:rPr lang="en-US" sz="2000" dirty="0">
                <a:latin typeface="Times New Roman" panose="02020603050405020304" pitchFamily="18" charset="0"/>
                <a:cs typeface="Times New Roman" panose="02020603050405020304" pitchFamily="18" charset="0"/>
              </a:rPr>
              <a:t> handle them using percentile and z-score method  but, actually we will not drop </a:t>
            </a:r>
            <a:r>
              <a:rPr lang="en-US" sz="2000" dirty="0" err="1">
                <a:latin typeface="Times New Roman" panose="02020603050405020304" pitchFamily="18" charset="0"/>
                <a:cs typeface="Times New Roman" panose="02020603050405020304" pitchFamily="18" charset="0"/>
              </a:rPr>
              <a:t>them.In</a:t>
            </a:r>
            <a:r>
              <a:rPr lang="en-US" sz="2000" dirty="0">
                <a:latin typeface="Times New Roman" panose="02020603050405020304" pitchFamily="18" charset="0"/>
                <a:cs typeface="Times New Roman" panose="02020603050405020304" pitchFamily="18" charset="0"/>
              </a:rPr>
              <a:t> fact we can see that they have a normal behavior as we work with a real-world dataset.</a:t>
            </a:r>
            <a:endParaRPr lang="fr-FR" sz="2000" dirty="0">
              <a:latin typeface="Times New Roman" panose="02020603050405020304" pitchFamily="18" charset="0"/>
              <a:cs typeface="Times New Roman" panose="02020603050405020304" pitchFamily="18" charset="0"/>
            </a:endParaRPr>
          </a:p>
          <a:p>
            <a:endParaRPr lang="fr-FR" sz="2000" dirty="0"/>
          </a:p>
        </p:txBody>
      </p:sp>
      <p:pic>
        <p:nvPicPr>
          <p:cNvPr id="11" name="Picture 5">
            <a:extLst>
              <a:ext uri="{FF2B5EF4-FFF2-40B4-BE49-F238E27FC236}">
                <a16:creationId xmlns:a16="http://schemas.microsoft.com/office/drawing/2014/main" id="{0A0B60FF-583D-4BD5-9DA3-E471AD7F0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55224" y="-437649"/>
            <a:ext cx="2325467" cy="2325467"/>
          </a:xfrm>
          <a:prstGeom prst="rect">
            <a:avLst/>
          </a:prstGeom>
        </p:spPr>
      </p:pic>
    </p:spTree>
    <p:extLst>
      <p:ext uri="{BB962C8B-B14F-4D97-AF65-F5344CB8AC3E}">
        <p14:creationId xmlns:p14="http://schemas.microsoft.com/office/powerpoint/2010/main" val="984846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Distribution of </a:t>
            </a:r>
            <a:r>
              <a:rPr lang="en-US" sz="4300" b="1" dirty="0" err="1">
                <a:solidFill>
                  <a:schemeClr val="accent2"/>
                </a:solidFill>
                <a:latin typeface="+mj-lt"/>
              </a:rPr>
              <a:t>customers’age</a:t>
            </a:r>
            <a:r>
              <a:rPr lang="en-US" sz="4300" b="1" dirty="0">
                <a:solidFill>
                  <a:schemeClr val="accent2"/>
                </a:solidFill>
                <a:latin typeface="+mj-lt"/>
              </a:rPr>
              <a:t> per target</a:t>
            </a:r>
          </a:p>
        </p:txBody>
      </p:sp>
      <p:sp>
        <p:nvSpPr>
          <p:cNvPr id="2" name="Espace réservé de la date 1">
            <a:extLst>
              <a:ext uri="{FF2B5EF4-FFF2-40B4-BE49-F238E27FC236}">
                <a16:creationId xmlns:a16="http://schemas.microsoft.com/office/drawing/2014/main" id="{42AEEECC-E5AF-4FA6-A3A5-2E1004137F19}"/>
              </a:ext>
            </a:extLst>
          </p:cNvPr>
          <p:cNvSpPr>
            <a:spLocks noGrp="1"/>
          </p:cNvSpPr>
          <p:nvPr>
            <p:ph type="dt" sz="half" idx="10"/>
          </p:nvPr>
        </p:nvSpPr>
        <p:spPr/>
        <p:txBody>
          <a:bodyPr/>
          <a:lstStyle/>
          <a:p>
            <a:fld id="{93C45868-385B-417E-9D70-DBD5626C3BBB}"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70A7BBD0-533E-4B5B-B58F-DDA3B5802C66}"/>
              </a:ext>
            </a:extLst>
          </p:cNvPr>
          <p:cNvSpPr>
            <a:spLocks noGrp="1"/>
          </p:cNvSpPr>
          <p:nvPr>
            <p:ph type="sldNum" sz="quarter" idx="12"/>
          </p:nvPr>
        </p:nvSpPr>
        <p:spPr/>
        <p:txBody>
          <a:bodyPr/>
          <a:lstStyle/>
          <a:p>
            <a:fld id="{F3281B17-8789-6B4C-B449-7FC9CCFFE3A3}" type="slidenum">
              <a:rPr lang="en-US" smtClean="0"/>
              <a:t>29</a:t>
            </a:fld>
            <a:endParaRPr lang="en-US"/>
          </a:p>
        </p:txBody>
      </p:sp>
      <p:pic>
        <p:nvPicPr>
          <p:cNvPr id="7" name="Picture 2" descr="https://miro.medium.com/max/700/1*ffrlLuCb8bsKwWBJN5gBvA.png">
            <a:extLst>
              <a:ext uri="{FF2B5EF4-FFF2-40B4-BE49-F238E27FC236}">
                <a16:creationId xmlns:a16="http://schemas.microsoft.com/office/drawing/2014/main" id="{23C425D4-38B5-4A0E-83AA-6C0B9A13C4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169" y="1442023"/>
            <a:ext cx="6701050" cy="4843903"/>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45197BC6-1FB1-4121-B736-F2EF8DDA64CD}"/>
              </a:ext>
            </a:extLst>
          </p:cNvPr>
          <p:cNvSpPr txBox="1"/>
          <p:nvPr/>
        </p:nvSpPr>
        <p:spPr>
          <a:xfrm>
            <a:off x="7975077" y="2663645"/>
            <a:ext cx="3863371"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There are more subscribers aged between less than 30 and more than 60 years old than between those from 30 to 60 years old.</a:t>
            </a:r>
            <a:endParaRPr lang="fr-FR" sz="2000" dirty="0">
              <a:latin typeface="Times New Roman" panose="02020603050405020304" pitchFamily="18" charset="0"/>
              <a:cs typeface="Times New Roman" panose="02020603050405020304" pitchFamily="18" charset="0"/>
            </a:endParaRPr>
          </a:p>
        </p:txBody>
      </p:sp>
      <p:pic>
        <p:nvPicPr>
          <p:cNvPr id="10" name="Picture 5">
            <a:extLst>
              <a:ext uri="{FF2B5EF4-FFF2-40B4-BE49-F238E27FC236}">
                <a16:creationId xmlns:a16="http://schemas.microsoft.com/office/drawing/2014/main" id="{EC9CE3F6-B174-4824-B93C-8C8CFAE3EA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981" y="-307845"/>
            <a:ext cx="2325467" cy="2325467"/>
          </a:xfrm>
          <a:prstGeom prst="rect">
            <a:avLst/>
          </a:prstGeom>
        </p:spPr>
      </p:pic>
    </p:spTree>
    <p:extLst>
      <p:ext uri="{BB962C8B-B14F-4D97-AF65-F5344CB8AC3E}">
        <p14:creationId xmlns:p14="http://schemas.microsoft.com/office/powerpoint/2010/main" val="2005464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D2D17E-50A0-450D-8B80-0CF8E5F84961}"/>
              </a:ext>
            </a:extLst>
          </p:cNvPr>
          <p:cNvSpPr>
            <a:spLocks noGrp="1"/>
          </p:cNvSpPr>
          <p:nvPr>
            <p:ph type="ctrTitle"/>
          </p:nvPr>
        </p:nvSpPr>
        <p:spPr>
          <a:xfrm>
            <a:off x="1354317" y="1214438"/>
            <a:ext cx="9144000" cy="2387600"/>
          </a:xfrm>
        </p:spPr>
        <p:txBody>
          <a:bodyPr/>
          <a:lstStyle/>
          <a:p>
            <a:r>
              <a:rPr lang="en-US" sz="6000" b="1" dirty="0">
                <a:solidFill>
                  <a:srgbClr val="FF6600"/>
                </a:solidFill>
              </a:rPr>
              <a:t>Project Roadmap and Executive Summary</a:t>
            </a:r>
            <a:endParaRPr lang="en-US" b="1" dirty="0"/>
          </a:p>
        </p:txBody>
      </p:sp>
      <p:sp>
        <p:nvSpPr>
          <p:cNvPr id="3" name="Sous-titre 2">
            <a:extLst>
              <a:ext uri="{FF2B5EF4-FFF2-40B4-BE49-F238E27FC236}">
                <a16:creationId xmlns:a16="http://schemas.microsoft.com/office/drawing/2014/main" id="{DBBE5967-2B37-4180-AA78-3297A0177D16}"/>
              </a:ext>
            </a:extLst>
          </p:cNvPr>
          <p:cNvSpPr>
            <a:spLocks noGrp="1"/>
          </p:cNvSpPr>
          <p:nvPr>
            <p:ph type="subTitle" idx="1"/>
          </p:nvPr>
        </p:nvSpPr>
        <p:spPr/>
        <p:txBody>
          <a:bodyPr/>
          <a:lstStyle/>
          <a:p>
            <a:endParaRPr lang="en-US"/>
          </a:p>
        </p:txBody>
      </p:sp>
      <p:sp>
        <p:nvSpPr>
          <p:cNvPr id="5" name="Espace réservé de la date 4">
            <a:extLst>
              <a:ext uri="{FF2B5EF4-FFF2-40B4-BE49-F238E27FC236}">
                <a16:creationId xmlns:a16="http://schemas.microsoft.com/office/drawing/2014/main" id="{FA81D1E3-8D74-46A8-BF91-287220BD2A25}"/>
              </a:ext>
            </a:extLst>
          </p:cNvPr>
          <p:cNvSpPr>
            <a:spLocks noGrp="1"/>
          </p:cNvSpPr>
          <p:nvPr>
            <p:ph type="dt" sz="half" idx="10"/>
          </p:nvPr>
        </p:nvSpPr>
        <p:spPr/>
        <p:txBody>
          <a:bodyPr/>
          <a:lstStyle/>
          <a:p>
            <a:fld id="{ECB2A464-315A-4DE6-A228-26D86591F95E}" type="datetime1">
              <a:rPr lang="en-US" smtClean="0"/>
              <a:t>12/29/2021</a:t>
            </a:fld>
            <a:endParaRPr lang="en-US"/>
          </a:p>
        </p:txBody>
      </p:sp>
      <p:sp>
        <p:nvSpPr>
          <p:cNvPr id="6" name="Espace réservé du numéro de diapositive 5">
            <a:extLst>
              <a:ext uri="{FF2B5EF4-FFF2-40B4-BE49-F238E27FC236}">
                <a16:creationId xmlns:a16="http://schemas.microsoft.com/office/drawing/2014/main" id="{C0AAE747-0FFB-4CCB-9338-B721461AC195}"/>
              </a:ext>
            </a:extLst>
          </p:cNvPr>
          <p:cNvSpPr>
            <a:spLocks noGrp="1"/>
          </p:cNvSpPr>
          <p:nvPr>
            <p:ph type="sldNum" sz="quarter" idx="12"/>
          </p:nvPr>
        </p:nvSpPr>
        <p:spPr/>
        <p:txBody>
          <a:bodyPr/>
          <a:lstStyle/>
          <a:p>
            <a:fld id="{F3281B17-8789-6B4C-B449-7FC9CCFFE3A3}" type="slidenum">
              <a:rPr lang="en-US" smtClean="0"/>
              <a:t>3</a:t>
            </a:fld>
            <a:endParaRPr lang="en-US"/>
          </a:p>
        </p:txBody>
      </p:sp>
    </p:spTree>
    <p:extLst>
      <p:ext uri="{BB962C8B-B14F-4D97-AF65-F5344CB8AC3E}">
        <p14:creationId xmlns:p14="http://schemas.microsoft.com/office/powerpoint/2010/main" val="436357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52166"/>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Insights related to the client’s jobs</a:t>
            </a:r>
          </a:p>
        </p:txBody>
      </p:sp>
      <p:sp>
        <p:nvSpPr>
          <p:cNvPr id="2" name="Espace réservé de la date 1">
            <a:extLst>
              <a:ext uri="{FF2B5EF4-FFF2-40B4-BE49-F238E27FC236}">
                <a16:creationId xmlns:a16="http://schemas.microsoft.com/office/drawing/2014/main" id="{42AEEECC-E5AF-4FA6-A3A5-2E1004137F19}"/>
              </a:ext>
            </a:extLst>
          </p:cNvPr>
          <p:cNvSpPr>
            <a:spLocks noGrp="1"/>
          </p:cNvSpPr>
          <p:nvPr>
            <p:ph type="dt" sz="half" idx="10"/>
          </p:nvPr>
        </p:nvSpPr>
        <p:spPr/>
        <p:txBody>
          <a:bodyPr/>
          <a:lstStyle/>
          <a:p>
            <a:fld id="{93C45868-385B-417E-9D70-DBD5626C3BBB}"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70A7BBD0-533E-4B5B-B58F-DDA3B5802C66}"/>
              </a:ext>
            </a:extLst>
          </p:cNvPr>
          <p:cNvSpPr>
            <a:spLocks noGrp="1"/>
          </p:cNvSpPr>
          <p:nvPr>
            <p:ph type="sldNum" sz="quarter" idx="12"/>
          </p:nvPr>
        </p:nvSpPr>
        <p:spPr/>
        <p:txBody>
          <a:bodyPr/>
          <a:lstStyle/>
          <a:p>
            <a:fld id="{F3281B17-8789-6B4C-B449-7FC9CCFFE3A3}" type="slidenum">
              <a:rPr lang="en-US" smtClean="0"/>
              <a:t>30</a:t>
            </a:fld>
            <a:endParaRPr lang="en-US"/>
          </a:p>
        </p:txBody>
      </p:sp>
      <p:pic>
        <p:nvPicPr>
          <p:cNvPr id="7" name="Image 6">
            <a:extLst>
              <a:ext uri="{FF2B5EF4-FFF2-40B4-BE49-F238E27FC236}">
                <a16:creationId xmlns:a16="http://schemas.microsoft.com/office/drawing/2014/main" id="{B93EC847-BD2A-467E-9F50-93B7D0B11801}"/>
              </a:ext>
            </a:extLst>
          </p:cNvPr>
          <p:cNvPicPr/>
          <p:nvPr/>
        </p:nvPicPr>
        <p:blipFill>
          <a:blip r:embed="rId2">
            <a:extLst>
              <a:ext uri="{28A0092B-C50C-407E-A947-70E740481C1C}">
                <a14:useLocalDpi xmlns:a14="http://schemas.microsoft.com/office/drawing/2010/main" val="0"/>
              </a:ext>
            </a:extLst>
          </a:blip>
          <a:stretch>
            <a:fillRect/>
          </a:stretch>
        </p:blipFill>
        <p:spPr>
          <a:xfrm>
            <a:off x="0" y="1521503"/>
            <a:ext cx="4926843" cy="4749421"/>
          </a:xfrm>
          <a:prstGeom prst="rect">
            <a:avLst/>
          </a:prstGeom>
        </p:spPr>
      </p:pic>
      <p:pic>
        <p:nvPicPr>
          <p:cNvPr id="8" name="Image 7">
            <a:extLst>
              <a:ext uri="{FF2B5EF4-FFF2-40B4-BE49-F238E27FC236}">
                <a16:creationId xmlns:a16="http://schemas.microsoft.com/office/drawing/2014/main" id="{ADF03EFD-2B73-45E0-B90A-74FDC0686B10}"/>
              </a:ext>
            </a:extLst>
          </p:cNvPr>
          <p:cNvPicPr/>
          <p:nvPr/>
        </p:nvPicPr>
        <p:blipFill>
          <a:blip r:embed="rId3">
            <a:extLst>
              <a:ext uri="{28A0092B-C50C-407E-A947-70E740481C1C}">
                <a14:useLocalDpi xmlns:a14="http://schemas.microsoft.com/office/drawing/2010/main" val="0"/>
              </a:ext>
            </a:extLst>
          </a:blip>
          <a:stretch>
            <a:fillRect/>
          </a:stretch>
        </p:blipFill>
        <p:spPr>
          <a:xfrm>
            <a:off x="5341962" y="1198464"/>
            <a:ext cx="6537276" cy="3480178"/>
          </a:xfrm>
          <a:prstGeom prst="rect">
            <a:avLst/>
          </a:prstGeom>
        </p:spPr>
      </p:pic>
      <p:sp>
        <p:nvSpPr>
          <p:cNvPr id="9" name="Rectangle 8">
            <a:extLst>
              <a:ext uri="{FF2B5EF4-FFF2-40B4-BE49-F238E27FC236}">
                <a16:creationId xmlns:a16="http://schemas.microsoft.com/office/drawing/2014/main" id="{C2258F45-C9EB-4920-A2FA-5BC4529787E2}"/>
              </a:ext>
            </a:extLst>
          </p:cNvPr>
          <p:cNvSpPr/>
          <p:nvPr/>
        </p:nvSpPr>
        <p:spPr>
          <a:xfrm>
            <a:off x="5341962" y="4797761"/>
            <a:ext cx="6624084" cy="1754326"/>
          </a:xfrm>
          <a:prstGeom prst="rect">
            <a:avLst/>
          </a:prstGeom>
        </p:spPr>
        <p:txBody>
          <a:bodyPr wrap="square">
            <a:spAutoFit/>
          </a:bodyPr>
          <a:lstStyle/>
          <a:p>
            <a:pPr>
              <a:spcAft>
                <a:spcPts val="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From the second graph, we can conclude that people with admin,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blue_collar</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technician jobs are more contacted by the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bank.It</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can be explained by their social situation and the bank expectation.</a:t>
            </a:r>
            <a:endParaRPr lang="fr-FR" sz="16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From the first  plot, we see student and retired are the more subscribed according to the total numbers of people by job category.</a:t>
            </a:r>
          </a:p>
          <a:p>
            <a:pPr>
              <a:spcAft>
                <a:spcPts val="0"/>
              </a:spcAft>
            </a:pPr>
            <a:endParaRPr lang="fr-FR"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 name="Picture 5">
            <a:extLst>
              <a:ext uri="{FF2B5EF4-FFF2-40B4-BE49-F238E27FC236}">
                <a16:creationId xmlns:a16="http://schemas.microsoft.com/office/drawing/2014/main" id="{4C1711CD-2F77-4815-A753-FC6963899B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4522" y="-371281"/>
            <a:ext cx="2325467" cy="2325467"/>
          </a:xfrm>
          <a:prstGeom prst="rect">
            <a:avLst/>
          </a:prstGeom>
        </p:spPr>
      </p:pic>
    </p:spTree>
    <p:extLst>
      <p:ext uri="{BB962C8B-B14F-4D97-AF65-F5344CB8AC3E}">
        <p14:creationId xmlns:p14="http://schemas.microsoft.com/office/powerpoint/2010/main" val="4275657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Insights related to the jobs and ages </a:t>
            </a:r>
          </a:p>
          <a:p>
            <a:r>
              <a:rPr lang="en-US" sz="4300" b="1" dirty="0">
                <a:solidFill>
                  <a:schemeClr val="accent2"/>
                </a:solidFill>
                <a:latin typeface="+mj-lt"/>
              </a:rPr>
              <a:t>of the population</a:t>
            </a:r>
          </a:p>
        </p:txBody>
      </p:sp>
      <p:sp>
        <p:nvSpPr>
          <p:cNvPr id="2" name="Espace réservé de la date 1">
            <a:extLst>
              <a:ext uri="{FF2B5EF4-FFF2-40B4-BE49-F238E27FC236}">
                <a16:creationId xmlns:a16="http://schemas.microsoft.com/office/drawing/2014/main" id="{42AEEECC-E5AF-4FA6-A3A5-2E1004137F19}"/>
              </a:ext>
            </a:extLst>
          </p:cNvPr>
          <p:cNvSpPr>
            <a:spLocks noGrp="1"/>
          </p:cNvSpPr>
          <p:nvPr>
            <p:ph type="dt" sz="half" idx="10"/>
          </p:nvPr>
        </p:nvSpPr>
        <p:spPr/>
        <p:txBody>
          <a:bodyPr/>
          <a:lstStyle/>
          <a:p>
            <a:fld id="{93C45868-385B-417E-9D70-DBD5626C3BBB}"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70A7BBD0-533E-4B5B-B58F-DDA3B5802C66}"/>
              </a:ext>
            </a:extLst>
          </p:cNvPr>
          <p:cNvSpPr>
            <a:spLocks noGrp="1"/>
          </p:cNvSpPr>
          <p:nvPr>
            <p:ph type="sldNum" sz="quarter" idx="12"/>
          </p:nvPr>
        </p:nvSpPr>
        <p:spPr/>
        <p:txBody>
          <a:bodyPr/>
          <a:lstStyle/>
          <a:p>
            <a:fld id="{F3281B17-8789-6B4C-B449-7FC9CCFFE3A3}" type="slidenum">
              <a:rPr lang="en-US" smtClean="0"/>
              <a:t>31</a:t>
            </a:fld>
            <a:endParaRPr lang="en-US"/>
          </a:p>
        </p:txBody>
      </p:sp>
      <p:pic>
        <p:nvPicPr>
          <p:cNvPr id="7" name="Image 6">
            <a:extLst>
              <a:ext uri="{FF2B5EF4-FFF2-40B4-BE49-F238E27FC236}">
                <a16:creationId xmlns:a16="http://schemas.microsoft.com/office/drawing/2014/main" id="{2A0376EA-6074-4D14-8190-52C928DFD65C}"/>
              </a:ext>
            </a:extLst>
          </p:cNvPr>
          <p:cNvPicPr/>
          <p:nvPr/>
        </p:nvPicPr>
        <p:blipFill>
          <a:blip r:embed="rId2">
            <a:extLst>
              <a:ext uri="{28A0092B-C50C-407E-A947-70E740481C1C}">
                <a14:useLocalDpi xmlns:a14="http://schemas.microsoft.com/office/drawing/2010/main" val="0"/>
              </a:ext>
            </a:extLst>
          </a:blip>
          <a:stretch>
            <a:fillRect/>
          </a:stretch>
        </p:blipFill>
        <p:spPr>
          <a:xfrm>
            <a:off x="1619534" y="1489542"/>
            <a:ext cx="8639034" cy="4189863"/>
          </a:xfrm>
          <a:prstGeom prst="rect">
            <a:avLst/>
          </a:prstGeom>
        </p:spPr>
      </p:pic>
      <p:sp>
        <p:nvSpPr>
          <p:cNvPr id="8" name="ZoneTexte 7">
            <a:extLst>
              <a:ext uri="{FF2B5EF4-FFF2-40B4-BE49-F238E27FC236}">
                <a16:creationId xmlns:a16="http://schemas.microsoft.com/office/drawing/2014/main" id="{20CF42B4-E4BE-4D61-8D62-BD0A9363D414}"/>
              </a:ext>
            </a:extLst>
          </p:cNvPr>
          <p:cNvSpPr txBox="1"/>
          <p:nvPr/>
        </p:nvSpPr>
        <p:spPr>
          <a:xfrm>
            <a:off x="1462585" y="5799602"/>
            <a:ext cx="8952932"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We can observe that retired and housemaid are the oldest customers and the more </a:t>
            </a:r>
            <a:r>
              <a:rPr lang="en-US" sz="2000" dirty="0" err="1">
                <a:latin typeface="Times New Roman" panose="02020603050405020304" pitchFamily="18" charset="0"/>
                <a:cs typeface="Times New Roman" panose="02020603050405020304" pitchFamily="18" charset="0"/>
              </a:rPr>
              <a:t>classe</a:t>
            </a:r>
            <a:r>
              <a:rPr lang="en-US" sz="2000" dirty="0">
                <a:latin typeface="Times New Roman" panose="02020603050405020304" pitchFamily="18" charset="0"/>
                <a:cs typeface="Times New Roman" panose="02020603050405020304" pitchFamily="18" charset="0"/>
              </a:rPr>
              <a:t> that accepted to subscribe to the term deposit.</a:t>
            </a:r>
            <a:endParaRPr lang="fr-FR" sz="2000" dirty="0">
              <a:latin typeface="Times New Roman" panose="02020603050405020304" pitchFamily="18" charset="0"/>
              <a:cs typeface="Times New Roman" panose="02020603050405020304" pitchFamily="18" charset="0"/>
            </a:endParaRPr>
          </a:p>
        </p:txBody>
      </p:sp>
      <p:pic>
        <p:nvPicPr>
          <p:cNvPr id="9" name="Picture 5">
            <a:extLst>
              <a:ext uri="{FF2B5EF4-FFF2-40B4-BE49-F238E27FC236}">
                <a16:creationId xmlns:a16="http://schemas.microsoft.com/office/drawing/2014/main" id="{B0A5C8EA-F43D-4199-A2BD-99899C1A13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9732" y="-483090"/>
            <a:ext cx="2325467" cy="2325467"/>
          </a:xfrm>
          <a:prstGeom prst="rect">
            <a:avLst/>
          </a:prstGeom>
        </p:spPr>
      </p:pic>
    </p:spTree>
    <p:extLst>
      <p:ext uri="{BB962C8B-B14F-4D97-AF65-F5344CB8AC3E}">
        <p14:creationId xmlns:p14="http://schemas.microsoft.com/office/powerpoint/2010/main" val="651946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Customer repartition per marital situation </a:t>
            </a:r>
          </a:p>
          <a:p>
            <a:r>
              <a:rPr lang="en-US" sz="4300" b="1" dirty="0">
                <a:solidFill>
                  <a:schemeClr val="accent2"/>
                </a:solidFill>
                <a:latin typeface="+mj-lt"/>
              </a:rPr>
              <a:t>and age analysis</a:t>
            </a:r>
          </a:p>
        </p:txBody>
      </p:sp>
      <p:sp>
        <p:nvSpPr>
          <p:cNvPr id="2" name="Espace réservé de la date 1">
            <a:extLst>
              <a:ext uri="{FF2B5EF4-FFF2-40B4-BE49-F238E27FC236}">
                <a16:creationId xmlns:a16="http://schemas.microsoft.com/office/drawing/2014/main" id="{42AEEECC-E5AF-4FA6-A3A5-2E1004137F19}"/>
              </a:ext>
            </a:extLst>
          </p:cNvPr>
          <p:cNvSpPr>
            <a:spLocks noGrp="1"/>
          </p:cNvSpPr>
          <p:nvPr>
            <p:ph type="dt" sz="half" idx="10"/>
          </p:nvPr>
        </p:nvSpPr>
        <p:spPr/>
        <p:txBody>
          <a:bodyPr/>
          <a:lstStyle/>
          <a:p>
            <a:fld id="{93C45868-385B-417E-9D70-DBD5626C3BBB}"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70A7BBD0-533E-4B5B-B58F-DDA3B5802C66}"/>
              </a:ext>
            </a:extLst>
          </p:cNvPr>
          <p:cNvSpPr>
            <a:spLocks noGrp="1"/>
          </p:cNvSpPr>
          <p:nvPr>
            <p:ph type="sldNum" sz="quarter" idx="12"/>
          </p:nvPr>
        </p:nvSpPr>
        <p:spPr/>
        <p:txBody>
          <a:bodyPr/>
          <a:lstStyle/>
          <a:p>
            <a:fld id="{F3281B17-8789-6B4C-B449-7FC9CCFFE3A3}" type="slidenum">
              <a:rPr lang="en-US" smtClean="0"/>
              <a:t>32</a:t>
            </a:fld>
            <a:endParaRPr lang="en-US"/>
          </a:p>
        </p:txBody>
      </p:sp>
      <p:pic>
        <p:nvPicPr>
          <p:cNvPr id="10" name="Image 9">
            <a:extLst>
              <a:ext uri="{FF2B5EF4-FFF2-40B4-BE49-F238E27FC236}">
                <a16:creationId xmlns:a16="http://schemas.microsoft.com/office/drawing/2014/main" id="{B2833944-8926-42E1-8EF0-675A4AF301D0}"/>
              </a:ext>
            </a:extLst>
          </p:cNvPr>
          <p:cNvPicPr/>
          <p:nvPr/>
        </p:nvPicPr>
        <p:blipFill>
          <a:blip r:embed="rId2">
            <a:extLst>
              <a:ext uri="{28A0092B-C50C-407E-A947-70E740481C1C}">
                <a14:useLocalDpi xmlns:a14="http://schemas.microsoft.com/office/drawing/2010/main" val="0"/>
              </a:ext>
            </a:extLst>
          </a:blip>
          <a:stretch>
            <a:fillRect/>
          </a:stretch>
        </p:blipFill>
        <p:spPr>
          <a:xfrm>
            <a:off x="327546" y="1378425"/>
            <a:ext cx="6039916" cy="2552130"/>
          </a:xfrm>
          <a:prstGeom prst="rect">
            <a:avLst/>
          </a:prstGeom>
        </p:spPr>
      </p:pic>
      <p:pic>
        <p:nvPicPr>
          <p:cNvPr id="11" name="Image 10" descr="https://miro.medium.com/max/700/1*kpu3w2EMNbUbnhauYMNoag.png">
            <a:extLst>
              <a:ext uri="{FF2B5EF4-FFF2-40B4-BE49-F238E27FC236}">
                <a16:creationId xmlns:a16="http://schemas.microsoft.com/office/drawing/2014/main" id="{0877FAF5-4BE2-49FA-B77B-3338AE30074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96789" y="4039738"/>
            <a:ext cx="9859370" cy="2736826"/>
          </a:xfrm>
          <a:prstGeom prst="rect">
            <a:avLst/>
          </a:prstGeom>
          <a:noFill/>
          <a:ln>
            <a:noFill/>
          </a:ln>
        </p:spPr>
      </p:pic>
      <p:sp>
        <p:nvSpPr>
          <p:cNvPr id="12" name="ZoneTexte 11">
            <a:extLst>
              <a:ext uri="{FF2B5EF4-FFF2-40B4-BE49-F238E27FC236}">
                <a16:creationId xmlns:a16="http://schemas.microsoft.com/office/drawing/2014/main" id="{A13067C9-C8F1-46A6-926A-134F3CBD5C6C}"/>
              </a:ext>
            </a:extLst>
          </p:cNvPr>
          <p:cNvSpPr txBox="1"/>
          <p:nvPr/>
        </p:nvSpPr>
        <p:spPr>
          <a:xfrm>
            <a:off x="6673755" y="1719618"/>
            <a:ext cx="5377217"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married class are the dominated class contacted and subscribed to the term deposit</a:t>
            </a:r>
            <a:endParaRPr lang="fr-FR" sz="2000" dirty="0">
              <a:latin typeface="Times New Roman" panose="02020603050405020304" pitchFamily="18"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p:txBody>
      </p:sp>
      <p:pic>
        <p:nvPicPr>
          <p:cNvPr id="13" name="Picture 5">
            <a:extLst>
              <a:ext uri="{FF2B5EF4-FFF2-40B4-BE49-F238E27FC236}">
                <a16:creationId xmlns:a16="http://schemas.microsoft.com/office/drawing/2014/main" id="{D5EBF4AF-534F-424C-B5DB-A10073837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5468" y="-601421"/>
            <a:ext cx="2325467" cy="2325467"/>
          </a:xfrm>
          <a:prstGeom prst="rect">
            <a:avLst/>
          </a:prstGeom>
        </p:spPr>
      </p:pic>
    </p:spTree>
    <p:extLst>
      <p:ext uri="{BB962C8B-B14F-4D97-AF65-F5344CB8AC3E}">
        <p14:creationId xmlns:p14="http://schemas.microsoft.com/office/powerpoint/2010/main" val="2156682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Customer repartition per education </a:t>
            </a:r>
          </a:p>
          <a:p>
            <a:r>
              <a:rPr lang="en-US" sz="4300" b="1" dirty="0">
                <a:solidFill>
                  <a:schemeClr val="accent2"/>
                </a:solidFill>
                <a:latin typeface="+mj-lt"/>
              </a:rPr>
              <a:t>and age analysis</a:t>
            </a:r>
          </a:p>
        </p:txBody>
      </p:sp>
      <p:sp>
        <p:nvSpPr>
          <p:cNvPr id="2" name="Espace réservé de la date 1">
            <a:extLst>
              <a:ext uri="{FF2B5EF4-FFF2-40B4-BE49-F238E27FC236}">
                <a16:creationId xmlns:a16="http://schemas.microsoft.com/office/drawing/2014/main" id="{42AEEECC-E5AF-4FA6-A3A5-2E1004137F19}"/>
              </a:ext>
            </a:extLst>
          </p:cNvPr>
          <p:cNvSpPr>
            <a:spLocks noGrp="1"/>
          </p:cNvSpPr>
          <p:nvPr>
            <p:ph type="dt" sz="half" idx="10"/>
          </p:nvPr>
        </p:nvSpPr>
        <p:spPr/>
        <p:txBody>
          <a:bodyPr/>
          <a:lstStyle/>
          <a:p>
            <a:fld id="{93C45868-385B-417E-9D70-DBD5626C3BBB}"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70A7BBD0-533E-4B5B-B58F-DDA3B5802C66}"/>
              </a:ext>
            </a:extLst>
          </p:cNvPr>
          <p:cNvSpPr>
            <a:spLocks noGrp="1"/>
          </p:cNvSpPr>
          <p:nvPr>
            <p:ph type="sldNum" sz="quarter" idx="12"/>
          </p:nvPr>
        </p:nvSpPr>
        <p:spPr/>
        <p:txBody>
          <a:bodyPr/>
          <a:lstStyle/>
          <a:p>
            <a:fld id="{F3281B17-8789-6B4C-B449-7FC9CCFFE3A3}" type="slidenum">
              <a:rPr lang="en-US" smtClean="0"/>
              <a:t>33</a:t>
            </a:fld>
            <a:endParaRPr lang="en-US"/>
          </a:p>
        </p:txBody>
      </p:sp>
      <p:pic>
        <p:nvPicPr>
          <p:cNvPr id="9" name="Image 8">
            <a:extLst>
              <a:ext uri="{FF2B5EF4-FFF2-40B4-BE49-F238E27FC236}">
                <a16:creationId xmlns:a16="http://schemas.microsoft.com/office/drawing/2014/main" id="{6DF06189-9507-4A2E-86C5-1355D909CA88}"/>
              </a:ext>
            </a:extLst>
          </p:cNvPr>
          <p:cNvPicPr/>
          <p:nvPr/>
        </p:nvPicPr>
        <p:blipFill>
          <a:blip r:embed="rId2">
            <a:extLst>
              <a:ext uri="{28A0092B-C50C-407E-A947-70E740481C1C}">
                <a14:useLocalDpi xmlns:a14="http://schemas.microsoft.com/office/drawing/2010/main" val="0"/>
              </a:ext>
            </a:extLst>
          </a:blip>
          <a:stretch>
            <a:fillRect/>
          </a:stretch>
        </p:blipFill>
        <p:spPr>
          <a:xfrm>
            <a:off x="176998" y="1494736"/>
            <a:ext cx="6209732" cy="2654400"/>
          </a:xfrm>
          <a:prstGeom prst="rect">
            <a:avLst/>
          </a:prstGeom>
        </p:spPr>
      </p:pic>
      <p:pic>
        <p:nvPicPr>
          <p:cNvPr id="10" name="Image 9" descr="https://miro.medium.com/max/700/1*35TWHe6G43sHmNne0CqMbQ.png">
            <a:extLst>
              <a:ext uri="{FF2B5EF4-FFF2-40B4-BE49-F238E27FC236}">
                <a16:creationId xmlns:a16="http://schemas.microsoft.com/office/drawing/2014/main" id="{147356FC-D001-4A86-8888-8745EAAE51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66498" y="4223461"/>
            <a:ext cx="7915702" cy="2416175"/>
          </a:xfrm>
          <a:prstGeom prst="rect">
            <a:avLst/>
          </a:prstGeom>
          <a:noFill/>
          <a:ln>
            <a:noFill/>
          </a:ln>
        </p:spPr>
      </p:pic>
      <p:sp>
        <p:nvSpPr>
          <p:cNvPr id="11" name="ZoneTexte 10">
            <a:extLst>
              <a:ext uri="{FF2B5EF4-FFF2-40B4-BE49-F238E27FC236}">
                <a16:creationId xmlns:a16="http://schemas.microsoft.com/office/drawing/2014/main" id="{F4DE5811-3B80-495A-85FE-34F55A067F94}"/>
              </a:ext>
            </a:extLst>
          </p:cNvPr>
          <p:cNvSpPr txBox="1"/>
          <p:nvPr/>
        </p:nvSpPr>
        <p:spPr>
          <a:xfrm>
            <a:off x="7122994" y="1956687"/>
            <a:ext cx="4230806"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more educated class are the dominated class in term of bank contact and also for deposit subscription.</a:t>
            </a:r>
            <a:endParaRPr lang="fr-FR" sz="2000" dirty="0">
              <a:latin typeface="Times New Roman" panose="02020603050405020304" pitchFamily="18"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p:txBody>
      </p:sp>
      <p:pic>
        <p:nvPicPr>
          <p:cNvPr id="13" name="Picture 5">
            <a:extLst>
              <a:ext uri="{FF2B5EF4-FFF2-40B4-BE49-F238E27FC236}">
                <a16:creationId xmlns:a16="http://schemas.microsoft.com/office/drawing/2014/main" id="{C9968476-8F77-4A4D-AFFE-6B0113AAC4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9583" y="-631977"/>
            <a:ext cx="2325467" cy="2325467"/>
          </a:xfrm>
          <a:prstGeom prst="rect">
            <a:avLst/>
          </a:prstGeom>
        </p:spPr>
      </p:pic>
    </p:spTree>
    <p:extLst>
      <p:ext uri="{BB962C8B-B14F-4D97-AF65-F5344CB8AC3E}">
        <p14:creationId xmlns:p14="http://schemas.microsoft.com/office/powerpoint/2010/main" val="430068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Distribution of Day and also the variable </a:t>
            </a:r>
          </a:p>
          <a:p>
            <a:r>
              <a:rPr lang="en-US" sz="4300" b="1" dirty="0">
                <a:solidFill>
                  <a:schemeClr val="accent2"/>
                </a:solidFill>
                <a:latin typeface="+mj-lt"/>
              </a:rPr>
              <a:t>against the target.</a:t>
            </a:r>
          </a:p>
        </p:txBody>
      </p:sp>
      <p:sp>
        <p:nvSpPr>
          <p:cNvPr id="2" name="Espace réservé de la date 1">
            <a:extLst>
              <a:ext uri="{FF2B5EF4-FFF2-40B4-BE49-F238E27FC236}">
                <a16:creationId xmlns:a16="http://schemas.microsoft.com/office/drawing/2014/main" id="{42AEEECC-E5AF-4FA6-A3A5-2E1004137F19}"/>
              </a:ext>
            </a:extLst>
          </p:cNvPr>
          <p:cNvSpPr>
            <a:spLocks noGrp="1"/>
          </p:cNvSpPr>
          <p:nvPr>
            <p:ph type="dt" sz="half" idx="10"/>
          </p:nvPr>
        </p:nvSpPr>
        <p:spPr/>
        <p:txBody>
          <a:bodyPr/>
          <a:lstStyle/>
          <a:p>
            <a:fld id="{93C45868-385B-417E-9D70-DBD5626C3BBB}"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70A7BBD0-533E-4B5B-B58F-DDA3B5802C66}"/>
              </a:ext>
            </a:extLst>
          </p:cNvPr>
          <p:cNvSpPr>
            <a:spLocks noGrp="1"/>
          </p:cNvSpPr>
          <p:nvPr>
            <p:ph type="sldNum" sz="quarter" idx="12"/>
          </p:nvPr>
        </p:nvSpPr>
        <p:spPr/>
        <p:txBody>
          <a:bodyPr/>
          <a:lstStyle/>
          <a:p>
            <a:fld id="{F3281B17-8789-6B4C-B449-7FC9CCFFE3A3}" type="slidenum">
              <a:rPr lang="en-US" smtClean="0"/>
              <a:t>34</a:t>
            </a:fld>
            <a:endParaRPr lang="en-US"/>
          </a:p>
        </p:txBody>
      </p:sp>
      <p:pic>
        <p:nvPicPr>
          <p:cNvPr id="9" name="Picture 4" descr="https://miro.medium.com/max/700/1*QctpqSSGBSRJbTO_O0q-7Q.png">
            <a:extLst>
              <a:ext uri="{FF2B5EF4-FFF2-40B4-BE49-F238E27FC236}">
                <a16:creationId xmlns:a16="http://schemas.microsoft.com/office/drawing/2014/main" id="{5F21F3D8-B475-409B-B4B7-BEA443D45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12" y="2218395"/>
            <a:ext cx="10906488" cy="36303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a:extLst>
              <a:ext uri="{FF2B5EF4-FFF2-40B4-BE49-F238E27FC236}">
                <a16:creationId xmlns:a16="http://schemas.microsoft.com/office/drawing/2014/main" id="{BE3E8CDA-DD99-4432-BC05-DC7ED62833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7053" y="-530470"/>
            <a:ext cx="2325467" cy="2325467"/>
          </a:xfrm>
          <a:prstGeom prst="rect">
            <a:avLst/>
          </a:prstGeom>
        </p:spPr>
      </p:pic>
    </p:spTree>
    <p:extLst>
      <p:ext uri="{BB962C8B-B14F-4D97-AF65-F5344CB8AC3E}">
        <p14:creationId xmlns:p14="http://schemas.microsoft.com/office/powerpoint/2010/main" val="1928667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Target repartition and data </a:t>
            </a:r>
            <a:r>
              <a:rPr lang="en-US" sz="4300" b="1" dirty="0" err="1">
                <a:solidFill>
                  <a:schemeClr val="accent2"/>
                </a:solidFill>
                <a:latin typeface="+mj-lt"/>
              </a:rPr>
              <a:t>balencement</a:t>
            </a:r>
            <a:endParaRPr lang="en-US" sz="4300" b="1" dirty="0">
              <a:solidFill>
                <a:schemeClr val="accent2"/>
              </a:solidFill>
              <a:latin typeface="+mj-lt"/>
            </a:endParaRPr>
          </a:p>
        </p:txBody>
      </p:sp>
      <p:sp>
        <p:nvSpPr>
          <p:cNvPr id="2" name="Espace réservé de la date 1">
            <a:extLst>
              <a:ext uri="{FF2B5EF4-FFF2-40B4-BE49-F238E27FC236}">
                <a16:creationId xmlns:a16="http://schemas.microsoft.com/office/drawing/2014/main" id="{42AEEECC-E5AF-4FA6-A3A5-2E1004137F19}"/>
              </a:ext>
            </a:extLst>
          </p:cNvPr>
          <p:cNvSpPr>
            <a:spLocks noGrp="1"/>
          </p:cNvSpPr>
          <p:nvPr>
            <p:ph type="dt" sz="half" idx="10"/>
          </p:nvPr>
        </p:nvSpPr>
        <p:spPr/>
        <p:txBody>
          <a:bodyPr/>
          <a:lstStyle/>
          <a:p>
            <a:fld id="{93C45868-385B-417E-9D70-DBD5626C3BBB}"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70A7BBD0-533E-4B5B-B58F-DDA3B5802C66}"/>
              </a:ext>
            </a:extLst>
          </p:cNvPr>
          <p:cNvSpPr>
            <a:spLocks noGrp="1"/>
          </p:cNvSpPr>
          <p:nvPr>
            <p:ph type="sldNum" sz="quarter" idx="12"/>
          </p:nvPr>
        </p:nvSpPr>
        <p:spPr/>
        <p:txBody>
          <a:bodyPr/>
          <a:lstStyle/>
          <a:p>
            <a:fld id="{F3281B17-8789-6B4C-B449-7FC9CCFFE3A3}" type="slidenum">
              <a:rPr lang="en-US" smtClean="0"/>
              <a:t>35</a:t>
            </a:fld>
            <a:endParaRPr lang="en-US"/>
          </a:p>
        </p:txBody>
      </p:sp>
      <p:pic>
        <p:nvPicPr>
          <p:cNvPr id="10" name="Image 9">
            <a:extLst>
              <a:ext uri="{FF2B5EF4-FFF2-40B4-BE49-F238E27FC236}">
                <a16:creationId xmlns:a16="http://schemas.microsoft.com/office/drawing/2014/main" id="{F858CDC5-AB57-47A4-86EF-FD996D5BD34E}"/>
              </a:ext>
            </a:extLst>
          </p:cNvPr>
          <p:cNvPicPr/>
          <p:nvPr/>
        </p:nvPicPr>
        <p:blipFill>
          <a:blip r:embed="rId2">
            <a:extLst>
              <a:ext uri="{28A0092B-C50C-407E-A947-70E740481C1C}">
                <a14:useLocalDpi xmlns:a14="http://schemas.microsoft.com/office/drawing/2010/main" val="0"/>
              </a:ext>
            </a:extLst>
          </a:blip>
          <a:stretch>
            <a:fillRect/>
          </a:stretch>
        </p:blipFill>
        <p:spPr>
          <a:xfrm>
            <a:off x="1158922" y="2232553"/>
            <a:ext cx="4844955" cy="2628053"/>
          </a:xfrm>
          <a:prstGeom prst="rect">
            <a:avLst/>
          </a:prstGeom>
        </p:spPr>
      </p:pic>
      <p:pic>
        <p:nvPicPr>
          <p:cNvPr id="11" name="Image 10">
            <a:extLst>
              <a:ext uri="{FF2B5EF4-FFF2-40B4-BE49-F238E27FC236}">
                <a16:creationId xmlns:a16="http://schemas.microsoft.com/office/drawing/2014/main" id="{823DB802-27A7-4018-BCB3-06B77D1769EB}"/>
              </a:ext>
            </a:extLst>
          </p:cNvPr>
          <p:cNvPicPr/>
          <p:nvPr/>
        </p:nvPicPr>
        <p:blipFill>
          <a:blip r:embed="rId3">
            <a:extLst>
              <a:ext uri="{28A0092B-C50C-407E-A947-70E740481C1C}">
                <a14:useLocalDpi xmlns:a14="http://schemas.microsoft.com/office/drawing/2010/main" val="0"/>
              </a:ext>
            </a:extLst>
          </a:blip>
          <a:stretch>
            <a:fillRect/>
          </a:stretch>
        </p:blipFill>
        <p:spPr>
          <a:xfrm>
            <a:off x="7257387" y="2377857"/>
            <a:ext cx="2595160" cy="2515136"/>
          </a:xfrm>
          <a:prstGeom prst="rect">
            <a:avLst/>
          </a:prstGeom>
        </p:spPr>
      </p:pic>
      <p:sp>
        <p:nvSpPr>
          <p:cNvPr id="12" name="ZoneTexte 11">
            <a:extLst>
              <a:ext uri="{FF2B5EF4-FFF2-40B4-BE49-F238E27FC236}">
                <a16:creationId xmlns:a16="http://schemas.microsoft.com/office/drawing/2014/main" id="{C4247B75-FB09-401A-AD34-46C72958D1D8}"/>
              </a:ext>
            </a:extLst>
          </p:cNvPr>
          <p:cNvSpPr txBox="1"/>
          <p:nvPr/>
        </p:nvSpPr>
        <p:spPr>
          <a:xfrm>
            <a:off x="1404583" y="5433020"/>
            <a:ext cx="8802806" cy="1015663"/>
          </a:xfrm>
          <a:prstGeom prst="rect">
            <a:avLst/>
          </a:prstGeom>
          <a:noFill/>
        </p:spPr>
        <p:txBody>
          <a:bodyPr wrap="square" rtlCol="0">
            <a:spAutoFit/>
          </a:bodyPr>
          <a:lstStyle/>
          <a:p>
            <a:r>
              <a:rPr lang="en-US" sz="2000" dirty="0"/>
              <a:t> </a:t>
            </a:r>
            <a:endParaRPr lang="fr-FR" sz="2000" dirty="0"/>
          </a:p>
          <a:p>
            <a:r>
              <a:rPr lang="en-US" sz="2000" dirty="0">
                <a:latin typeface="Times New Roman" panose="02020603050405020304" pitchFamily="18" charset="0"/>
                <a:cs typeface="Times New Roman" panose="02020603050405020304" pitchFamily="18" charset="0"/>
              </a:rPr>
              <a:t>The dataset is imbalanced with the class no is higher than the class yes</a:t>
            </a:r>
            <a:endParaRPr lang="fr-FR" sz="2000" dirty="0">
              <a:latin typeface="Times New Roman" panose="02020603050405020304" pitchFamily="18" charset="0"/>
              <a:cs typeface="Times New Roman" panose="02020603050405020304" pitchFamily="18" charset="0"/>
            </a:endParaRPr>
          </a:p>
          <a:p>
            <a:endParaRPr lang="fr-FR" sz="2000" dirty="0"/>
          </a:p>
        </p:txBody>
      </p:sp>
      <p:pic>
        <p:nvPicPr>
          <p:cNvPr id="13" name="Picture 5">
            <a:extLst>
              <a:ext uri="{FF2B5EF4-FFF2-40B4-BE49-F238E27FC236}">
                <a16:creationId xmlns:a16="http://schemas.microsoft.com/office/drawing/2014/main" id="{BADE8E78-0ED8-46A3-B922-953C0272CA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6300" y="-547555"/>
            <a:ext cx="2325467" cy="2325467"/>
          </a:xfrm>
          <a:prstGeom prst="rect">
            <a:avLst/>
          </a:prstGeom>
        </p:spPr>
      </p:pic>
    </p:spTree>
    <p:extLst>
      <p:ext uri="{BB962C8B-B14F-4D97-AF65-F5344CB8AC3E}">
        <p14:creationId xmlns:p14="http://schemas.microsoft.com/office/powerpoint/2010/main" val="23184797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EDA summary</a:t>
            </a:r>
          </a:p>
        </p:txBody>
      </p:sp>
      <p:sp>
        <p:nvSpPr>
          <p:cNvPr id="2" name="Espace réservé de la date 1">
            <a:extLst>
              <a:ext uri="{FF2B5EF4-FFF2-40B4-BE49-F238E27FC236}">
                <a16:creationId xmlns:a16="http://schemas.microsoft.com/office/drawing/2014/main" id="{42AEEECC-E5AF-4FA6-A3A5-2E1004137F19}"/>
              </a:ext>
            </a:extLst>
          </p:cNvPr>
          <p:cNvSpPr>
            <a:spLocks noGrp="1"/>
          </p:cNvSpPr>
          <p:nvPr>
            <p:ph type="dt" sz="half" idx="10"/>
          </p:nvPr>
        </p:nvSpPr>
        <p:spPr/>
        <p:txBody>
          <a:bodyPr/>
          <a:lstStyle/>
          <a:p>
            <a:fld id="{93C45868-385B-417E-9D70-DBD5626C3BBB}"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70A7BBD0-533E-4B5B-B58F-DDA3B5802C66}"/>
              </a:ext>
            </a:extLst>
          </p:cNvPr>
          <p:cNvSpPr>
            <a:spLocks noGrp="1"/>
          </p:cNvSpPr>
          <p:nvPr>
            <p:ph type="sldNum" sz="quarter" idx="12"/>
          </p:nvPr>
        </p:nvSpPr>
        <p:spPr/>
        <p:txBody>
          <a:bodyPr/>
          <a:lstStyle/>
          <a:p>
            <a:fld id="{F3281B17-8789-6B4C-B449-7FC9CCFFE3A3}" type="slidenum">
              <a:rPr lang="en-US" smtClean="0"/>
              <a:t>36</a:t>
            </a:fld>
            <a:endParaRPr lang="en-US"/>
          </a:p>
        </p:txBody>
      </p:sp>
      <p:sp>
        <p:nvSpPr>
          <p:cNvPr id="9" name="ZoneTexte 8">
            <a:extLst>
              <a:ext uri="{FF2B5EF4-FFF2-40B4-BE49-F238E27FC236}">
                <a16:creationId xmlns:a16="http://schemas.microsoft.com/office/drawing/2014/main" id="{C31FE3B2-F45E-421F-A93B-6E975387B257}"/>
              </a:ext>
            </a:extLst>
          </p:cNvPr>
          <p:cNvSpPr txBox="1"/>
          <p:nvPr/>
        </p:nvSpPr>
        <p:spPr>
          <a:xfrm>
            <a:off x="682388" y="1610436"/>
            <a:ext cx="9062113" cy="3477875"/>
          </a:xfrm>
          <a:prstGeom prst="rect">
            <a:avLst/>
          </a:prstGeom>
          <a:noFill/>
        </p:spPr>
        <p:txBody>
          <a:bodyPr wrap="square" rtlCol="0">
            <a:spAutoFit/>
          </a:bodyPr>
          <a:lstStyle/>
          <a:p>
            <a:endParaRPr lang="fr-FR" sz="2000" dirty="0">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In </a:t>
            </a:r>
            <a:r>
              <a:rPr lang="fr-FR" sz="2000" dirty="0" err="1">
                <a:latin typeface="Times New Roman" panose="02020603050405020304" pitchFamily="18" charset="0"/>
                <a:cs typeface="Times New Roman" panose="02020603050405020304" pitchFamily="18" charset="0"/>
              </a:rPr>
              <a:t>this</a:t>
            </a:r>
            <a:r>
              <a:rPr lang="fr-FR" sz="2000" dirty="0">
                <a:latin typeface="Times New Roman" panose="02020603050405020304" pitchFamily="18" charset="0"/>
                <a:cs typeface="Times New Roman" panose="02020603050405020304" pitchFamily="18" charset="0"/>
              </a:rPr>
              <a:t> section </a:t>
            </a:r>
            <a:r>
              <a:rPr lang="fr-FR" sz="2000" dirty="0" err="1">
                <a:latin typeface="Times New Roman" panose="02020603050405020304" pitchFamily="18" charset="0"/>
                <a:cs typeface="Times New Roman" panose="02020603050405020304" pitchFamily="18" charset="0"/>
              </a:rPr>
              <a:t>we</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worked</a:t>
            </a:r>
            <a:r>
              <a:rPr lang="fr-FR" sz="2000" dirty="0">
                <a:latin typeface="Times New Roman" panose="02020603050405020304" pitchFamily="18" charset="0"/>
                <a:cs typeface="Times New Roman" panose="02020603050405020304" pitchFamily="18" charset="0"/>
              </a:rPr>
              <a:t> on </a:t>
            </a:r>
            <a:r>
              <a:rPr lang="fr-FR" sz="2000" dirty="0" err="1">
                <a:latin typeface="Times New Roman" panose="02020603050405020304" pitchFamily="18" charset="0"/>
                <a:cs typeface="Times New Roman" panose="02020603050405020304" pitchFamily="18" charset="0"/>
              </a:rPr>
              <a:t>three</a:t>
            </a:r>
            <a:r>
              <a:rPr lang="fr-FR" sz="2000" dirty="0">
                <a:latin typeface="Times New Roman" panose="02020603050405020304" pitchFamily="18" charset="0"/>
                <a:cs typeface="Times New Roman" panose="02020603050405020304" pitchFamily="18" charset="0"/>
              </a:rPr>
              <a:t> important </a:t>
            </a:r>
            <a:r>
              <a:rPr lang="fr-FR" sz="2000" dirty="0" err="1">
                <a:latin typeface="Times New Roman" panose="02020603050405020304" pitchFamily="18" charset="0"/>
                <a:cs typeface="Times New Roman" panose="02020603050405020304" pitchFamily="18" charset="0"/>
              </a:rPr>
              <a:t>steps</a:t>
            </a:r>
            <a:r>
              <a:rPr lang="fr-FR" sz="2000" dirty="0">
                <a:latin typeface="Times New Roman" panose="02020603050405020304" pitchFamily="18" charset="0"/>
                <a:cs typeface="Times New Roman" panose="02020603050405020304" pitchFamily="18" charset="0"/>
              </a:rPr>
              <a:t>:</a:t>
            </a:r>
          </a:p>
          <a:p>
            <a:endParaRPr lang="fr-FR" sz="2000" dirty="0">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Data </a:t>
            </a:r>
            <a:r>
              <a:rPr lang="fr-FR" sz="2000" dirty="0" err="1">
                <a:latin typeface="Times New Roman" panose="02020603050405020304" pitchFamily="18" charset="0"/>
                <a:cs typeface="Times New Roman" panose="02020603050405020304" pitchFamily="18" charset="0"/>
              </a:rPr>
              <a:t>Cleaning</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where</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we</a:t>
            </a:r>
            <a:r>
              <a:rPr lang="fr-FR" sz="2000" dirty="0">
                <a:latin typeface="Times New Roman" panose="02020603050405020304" pitchFamily="18" charset="0"/>
                <a:cs typeface="Times New Roman" panose="02020603050405020304" pitchFamily="18" charset="0"/>
              </a:rPr>
              <a:t> clean data, </a:t>
            </a:r>
            <a:r>
              <a:rPr lang="fr-FR" sz="2000" dirty="0" err="1">
                <a:latin typeface="Times New Roman" panose="02020603050405020304" pitchFamily="18" charset="0"/>
                <a:cs typeface="Times New Roman" panose="02020603050405020304" pitchFamily="18" charset="0"/>
              </a:rPr>
              <a:t>verify</a:t>
            </a:r>
            <a:r>
              <a:rPr lang="fr-FR" sz="2000" dirty="0">
                <a:latin typeface="Times New Roman" panose="02020603050405020304" pitchFamily="18" charset="0"/>
                <a:cs typeface="Times New Roman" panose="02020603050405020304" pitchFamily="18" charset="0"/>
              </a:rPr>
              <a:t> duplication, </a:t>
            </a:r>
            <a:r>
              <a:rPr lang="fr-FR" sz="2000" dirty="0" err="1">
                <a:latin typeface="Times New Roman" panose="02020603050405020304" pitchFamily="18" charset="0"/>
                <a:cs typeface="Times New Roman" panose="02020603050405020304" pitchFamily="18" charset="0"/>
              </a:rPr>
              <a:t>missing</a:t>
            </a:r>
            <a:r>
              <a:rPr lang="fr-FR" sz="2000" dirty="0">
                <a:latin typeface="Times New Roman" panose="02020603050405020304" pitchFamily="18" charset="0"/>
                <a:cs typeface="Times New Roman" panose="02020603050405020304" pitchFamily="18" charset="0"/>
              </a:rPr>
              <a:t> values and </a:t>
            </a:r>
            <a:r>
              <a:rPr lang="fr-FR" sz="2000" dirty="0" err="1">
                <a:latin typeface="Times New Roman" panose="02020603050405020304" pitchFamily="18" charset="0"/>
                <a:cs typeface="Times New Roman" panose="02020603050405020304" pitchFamily="18" charset="0"/>
              </a:rPr>
              <a:t>outliers</a:t>
            </a:r>
            <a:endParaRPr lang="fr-FR" sz="2000" dirty="0">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Data description analysis : </a:t>
            </a:r>
            <a:r>
              <a:rPr lang="fr-FR" sz="2000" dirty="0" err="1">
                <a:latin typeface="Times New Roman" panose="02020603050405020304" pitchFamily="18" charset="0"/>
                <a:cs typeface="Times New Roman" panose="02020603050405020304" pitchFamily="18" charset="0"/>
              </a:rPr>
              <a:t>We</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extract</a:t>
            </a:r>
            <a:r>
              <a:rPr lang="fr-FR" sz="2000" dirty="0">
                <a:latin typeface="Times New Roman" panose="02020603050405020304" pitchFamily="18" charset="0"/>
                <a:cs typeface="Times New Roman" panose="02020603050405020304" pitchFamily="18" charset="0"/>
              </a:rPr>
              <a:t> information </a:t>
            </a:r>
            <a:r>
              <a:rPr lang="fr-FR" sz="2000" dirty="0" err="1">
                <a:latin typeface="Times New Roman" panose="02020603050405020304" pitchFamily="18" charset="0"/>
                <a:cs typeface="Times New Roman" panose="02020603050405020304" pitchFamily="18" charset="0"/>
              </a:rPr>
              <a:t>from</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analyzing</a:t>
            </a:r>
            <a:r>
              <a:rPr lang="fr-FR" sz="2000" dirty="0">
                <a:latin typeface="Times New Roman" panose="02020603050405020304" pitchFamily="18" charset="0"/>
                <a:cs typeface="Times New Roman" panose="02020603050405020304" pitchFamily="18" charset="0"/>
              </a:rPr>
              <a:t> visualisation for </a:t>
            </a:r>
            <a:r>
              <a:rPr lang="fr-FR" sz="2000" dirty="0" err="1">
                <a:latin typeface="Times New Roman" panose="02020603050405020304" pitchFamily="18" charset="0"/>
                <a:cs typeface="Times New Roman" panose="02020603050405020304" pitchFamily="18" charset="0"/>
              </a:rPr>
              <a:t>numerical</a:t>
            </a:r>
            <a:r>
              <a:rPr lang="fr-FR" sz="2000" dirty="0">
                <a:latin typeface="Times New Roman" panose="02020603050405020304" pitchFamily="18" charset="0"/>
                <a:cs typeface="Times New Roman" panose="02020603050405020304" pitchFamily="18" charset="0"/>
              </a:rPr>
              <a:t> and </a:t>
            </a:r>
            <a:r>
              <a:rPr lang="fr-FR" sz="2000" dirty="0" err="1">
                <a:latin typeface="Times New Roman" panose="02020603050405020304" pitchFamily="18" charset="0"/>
                <a:cs typeface="Times New Roman" panose="02020603050405020304" pitchFamily="18" charset="0"/>
              </a:rPr>
              <a:t>categorical</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attributes.We</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used</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univariates</a:t>
            </a:r>
            <a:r>
              <a:rPr lang="fr-FR" sz="2000" dirty="0">
                <a:latin typeface="Times New Roman" panose="02020603050405020304" pitchFamily="18" charset="0"/>
                <a:cs typeface="Times New Roman" panose="02020603050405020304" pitchFamily="18" charset="0"/>
              </a:rPr>
              <a:t> and </a:t>
            </a:r>
            <a:r>
              <a:rPr lang="fr-FR" sz="2000" dirty="0" err="1">
                <a:latin typeface="Times New Roman" panose="02020603050405020304" pitchFamily="18" charset="0"/>
                <a:cs typeface="Times New Roman" panose="02020603050405020304" pitchFamily="18" charset="0"/>
              </a:rPr>
              <a:t>bivariates</a:t>
            </a:r>
            <a:r>
              <a:rPr lang="fr-FR" sz="2000" dirty="0">
                <a:latin typeface="Times New Roman" panose="02020603050405020304" pitchFamily="18" charset="0"/>
                <a:cs typeface="Times New Roman" panose="02020603050405020304" pitchFamily="18" charset="0"/>
              </a:rPr>
              <a:t> analysis to </a:t>
            </a:r>
            <a:r>
              <a:rPr lang="fr-FR" sz="2000" dirty="0" err="1">
                <a:latin typeface="Times New Roman" panose="02020603050405020304" pitchFamily="18" charset="0"/>
                <a:cs typeface="Times New Roman" panose="02020603050405020304" pitchFamily="18" charset="0"/>
              </a:rPr>
              <a:t>extract</a:t>
            </a:r>
            <a:r>
              <a:rPr lang="fr-FR" sz="2000" dirty="0">
                <a:latin typeface="Times New Roman" panose="02020603050405020304" pitchFamily="18" charset="0"/>
                <a:cs typeface="Times New Roman" panose="02020603050405020304" pitchFamily="18" charset="0"/>
              </a:rPr>
              <a:t> insight </a:t>
            </a:r>
            <a:r>
              <a:rPr lang="fr-FR" sz="2000" dirty="0" err="1">
                <a:latin typeface="Times New Roman" panose="02020603050405020304" pitchFamily="18" charset="0"/>
                <a:cs typeface="Times New Roman" panose="02020603050405020304" pitchFamily="18" charset="0"/>
              </a:rPr>
              <a:t>from</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some</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attributes</a:t>
            </a:r>
            <a:r>
              <a:rPr lang="fr-FR" sz="2000" dirty="0">
                <a:latin typeface="Times New Roman" panose="02020603050405020304" pitchFamily="18" charset="0"/>
                <a:cs typeface="Times New Roman" panose="02020603050405020304" pitchFamily="18" charset="0"/>
              </a:rPr>
              <a:t>.</a:t>
            </a:r>
          </a:p>
          <a:p>
            <a:endParaRPr lang="fr-FR" sz="2000" dirty="0">
              <a:latin typeface="Times New Roman" panose="02020603050405020304" pitchFamily="18"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a:p>
            <a:r>
              <a:rPr lang="fr-FR" sz="2000" dirty="0" err="1">
                <a:latin typeface="Times New Roman" panose="02020603050405020304" pitchFamily="18" charset="0"/>
                <a:cs typeface="Times New Roman" panose="02020603050405020304" pitchFamily="18" charset="0"/>
              </a:rPr>
              <a:t>It’s</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recommanded</a:t>
            </a:r>
            <a:r>
              <a:rPr lang="fr-FR" sz="2000" dirty="0">
                <a:latin typeface="Times New Roman" panose="02020603050405020304" pitchFamily="18" charset="0"/>
                <a:cs typeface="Times New Roman" panose="02020603050405020304" pitchFamily="18" charset="0"/>
              </a:rPr>
              <a:t> to </a:t>
            </a:r>
            <a:r>
              <a:rPr lang="fr-FR" sz="2000" dirty="0" err="1">
                <a:latin typeface="Times New Roman" panose="02020603050405020304" pitchFamily="18" charset="0"/>
                <a:cs typeface="Times New Roman" panose="02020603050405020304" pitchFamily="18" charset="0"/>
              </a:rPr>
              <a:t>take</a:t>
            </a:r>
            <a:r>
              <a:rPr lang="fr-FR" sz="2000" dirty="0">
                <a:latin typeface="Times New Roman" panose="02020603050405020304" pitchFamily="18" charset="0"/>
                <a:cs typeface="Times New Roman" panose="02020603050405020304" pitchFamily="18" charset="0"/>
              </a:rPr>
              <a:t> more time to </a:t>
            </a:r>
            <a:r>
              <a:rPr lang="fr-FR" sz="2000" dirty="0" err="1">
                <a:latin typeface="Times New Roman" panose="02020603050405020304" pitchFamily="18" charset="0"/>
                <a:cs typeface="Times New Roman" panose="02020603050405020304" pitchFamily="18" charset="0"/>
              </a:rPr>
              <a:t>work</a:t>
            </a:r>
            <a:r>
              <a:rPr lang="fr-FR" sz="2000" dirty="0">
                <a:latin typeface="Times New Roman" panose="02020603050405020304" pitchFamily="18" charset="0"/>
                <a:cs typeface="Times New Roman" panose="02020603050405020304" pitchFamily="18" charset="0"/>
              </a:rPr>
              <a:t> and </a:t>
            </a:r>
            <a:r>
              <a:rPr lang="fr-FR" sz="2000" dirty="0" err="1">
                <a:latin typeface="Times New Roman" panose="02020603050405020304" pitchFamily="18" charset="0"/>
                <a:cs typeface="Times New Roman" panose="02020603050405020304" pitchFamily="18" charset="0"/>
              </a:rPr>
              <a:t>analyze</a:t>
            </a:r>
            <a:r>
              <a:rPr lang="fr-FR" sz="2000" dirty="0">
                <a:latin typeface="Times New Roman" panose="02020603050405020304" pitchFamily="18" charset="0"/>
                <a:cs typeface="Times New Roman" panose="02020603050405020304" pitchFamily="18" charset="0"/>
              </a:rPr>
              <a:t> all </a:t>
            </a:r>
            <a:r>
              <a:rPr lang="fr-FR" sz="2000" dirty="0" err="1">
                <a:latin typeface="Times New Roman" panose="02020603050405020304" pitchFamily="18" charset="0"/>
                <a:cs typeface="Times New Roman" panose="02020603050405020304" pitchFamily="18" charset="0"/>
              </a:rPr>
              <a:t>attributes</a:t>
            </a:r>
            <a:r>
              <a:rPr lang="fr-FR" sz="2000" dirty="0">
                <a:latin typeface="Times New Roman" panose="02020603050405020304" pitchFamily="18" charset="0"/>
                <a:cs typeface="Times New Roman" panose="02020603050405020304" pitchFamily="18" charset="0"/>
              </a:rPr>
              <a:t> in </a:t>
            </a:r>
            <a:r>
              <a:rPr lang="fr-FR" sz="2000" dirty="0" err="1">
                <a:latin typeface="Times New Roman" panose="02020603050405020304" pitchFamily="18" charset="0"/>
                <a:cs typeface="Times New Roman" panose="02020603050405020304" pitchFamily="18" charset="0"/>
              </a:rPr>
              <a:t>order</a:t>
            </a:r>
            <a:r>
              <a:rPr lang="fr-FR" sz="2000" dirty="0">
                <a:latin typeface="Times New Roman" panose="02020603050405020304" pitchFamily="18" charset="0"/>
                <a:cs typeface="Times New Roman" panose="02020603050405020304" pitchFamily="18" charset="0"/>
              </a:rPr>
              <a:t> to </a:t>
            </a:r>
            <a:r>
              <a:rPr lang="fr-FR" sz="2000" dirty="0" err="1">
                <a:latin typeface="Times New Roman" panose="02020603050405020304" pitchFamily="18" charset="0"/>
                <a:cs typeface="Times New Roman" panose="02020603050405020304" pitchFamily="18" charset="0"/>
              </a:rPr>
              <a:t>inderstand</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well</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our</a:t>
            </a:r>
            <a:r>
              <a:rPr lang="fr-FR" sz="2000" dirty="0">
                <a:latin typeface="Times New Roman" panose="02020603050405020304" pitchFamily="18" charset="0"/>
                <a:cs typeface="Times New Roman" panose="02020603050405020304" pitchFamily="18" charset="0"/>
              </a:rPr>
              <a:t> data and to </a:t>
            </a:r>
            <a:r>
              <a:rPr lang="fr-FR" sz="2000" dirty="0" err="1">
                <a:latin typeface="Times New Roman" panose="02020603050405020304" pitchFamily="18" charset="0"/>
                <a:cs typeface="Times New Roman" panose="02020603050405020304" pitchFamily="18" charset="0"/>
              </a:rPr>
              <a:t>be</a:t>
            </a:r>
            <a:r>
              <a:rPr lang="fr-FR" sz="2000" dirty="0">
                <a:latin typeface="Times New Roman" panose="02020603050405020304" pitchFamily="18" charset="0"/>
                <a:cs typeface="Times New Roman" panose="02020603050405020304" pitchFamily="18" charset="0"/>
              </a:rPr>
              <a:t> able to </a:t>
            </a:r>
            <a:r>
              <a:rPr lang="fr-FR" sz="2000" dirty="0" err="1">
                <a:latin typeface="Times New Roman" panose="02020603050405020304" pitchFamily="18" charset="0"/>
                <a:cs typeface="Times New Roman" panose="02020603050405020304" pitchFamily="18" charset="0"/>
              </a:rPr>
              <a:t>give</a:t>
            </a:r>
            <a:r>
              <a:rPr lang="fr-FR" sz="2000" dirty="0">
                <a:latin typeface="Times New Roman" panose="02020603050405020304" pitchFamily="18" charset="0"/>
                <a:cs typeface="Times New Roman" panose="02020603050405020304" pitchFamily="18" charset="0"/>
              </a:rPr>
              <a:t> more pertinent </a:t>
            </a:r>
            <a:r>
              <a:rPr lang="fr-FR" sz="2000" dirty="0" err="1">
                <a:latin typeface="Times New Roman" panose="02020603050405020304" pitchFamily="18" charset="0"/>
                <a:cs typeface="Times New Roman" panose="02020603050405020304" pitchFamily="18" charset="0"/>
              </a:rPr>
              <a:t>advice</a:t>
            </a:r>
            <a:r>
              <a:rPr lang="fr-FR" sz="2000" dirty="0">
                <a:latin typeface="Times New Roman" panose="02020603050405020304" pitchFamily="18" charset="0"/>
                <a:cs typeface="Times New Roman" panose="02020603050405020304" pitchFamily="18" charset="0"/>
              </a:rPr>
              <a:t> to </a:t>
            </a:r>
            <a:r>
              <a:rPr lang="fr-FR" sz="2000" dirty="0" err="1">
                <a:latin typeface="Times New Roman" panose="02020603050405020304" pitchFamily="18" charset="0"/>
                <a:cs typeface="Times New Roman" panose="02020603050405020304" pitchFamily="18" charset="0"/>
              </a:rPr>
              <a:t>our</a:t>
            </a:r>
            <a:r>
              <a:rPr lang="fr-FR" sz="2000" dirty="0">
                <a:latin typeface="Times New Roman" panose="02020603050405020304" pitchFamily="18" charset="0"/>
                <a:cs typeface="Times New Roman" panose="02020603050405020304" pitchFamily="18" charset="0"/>
              </a:rPr>
              <a:t> client</a:t>
            </a:r>
          </a:p>
        </p:txBody>
      </p:sp>
      <p:pic>
        <p:nvPicPr>
          <p:cNvPr id="13" name="Picture 5">
            <a:extLst>
              <a:ext uri="{FF2B5EF4-FFF2-40B4-BE49-F238E27FC236}">
                <a16:creationId xmlns:a16="http://schemas.microsoft.com/office/drawing/2014/main" id="{5DC26F3F-8BB0-4504-A0C6-899941083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2625" y="-355594"/>
            <a:ext cx="2325467" cy="2325467"/>
          </a:xfrm>
          <a:prstGeom prst="rect">
            <a:avLst/>
          </a:prstGeom>
        </p:spPr>
      </p:pic>
    </p:spTree>
    <p:extLst>
      <p:ext uri="{BB962C8B-B14F-4D97-AF65-F5344CB8AC3E}">
        <p14:creationId xmlns:p14="http://schemas.microsoft.com/office/powerpoint/2010/main" val="3446880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D2D17E-50A0-450D-8B80-0CF8E5F84961}"/>
              </a:ext>
            </a:extLst>
          </p:cNvPr>
          <p:cNvSpPr>
            <a:spLocks noGrp="1"/>
          </p:cNvSpPr>
          <p:nvPr>
            <p:ph type="ctrTitle"/>
          </p:nvPr>
        </p:nvSpPr>
        <p:spPr>
          <a:xfrm>
            <a:off x="1354317" y="1214438"/>
            <a:ext cx="9144000" cy="2387600"/>
          </a:xfrm>
        </p:spPr>
        <p:txBody>
          <a:bodyPr/>
          <a:lstStyle/>
          <a:p>
            <a:r>
              <a:rPr lang="en-US" sz="6000" b="1" dirty="0">
                <a:solidFill>
                  <a:srgbClr val="FF6600"/>
                </a:solidFill>
              </a:rPr>
              <a:t>Model Selection and Model Building</a:t>
            </a:r>
            <a:endParaRPr lang="en-US" b="1" dirty="0"/>
          </a:p>
        </p:txBody>
      </p:sp>
      <p:sp>
        <p:nvSpPr>
          <p:cNvPr id="3" name="Sous-titre 2">
            <a:extLst>
              <a:ext uri="{FF2B5EF4-FFF2-40B4-BE49-F238E27FC236}">
                <a16:creationId xmlns:a16="http://schemas.microsoft.com/office/drawing/2014/main" id="{DBBE5967-2B37-4180-AA78-3297A0177D16}"/>
              </a:ext>
            </a:extLst>
          </p:cNvPr>
          <p:cNvSpPr>
            <a:spLocks noGrp="1"/>
          </p:cNvSpPr>
          <p:nvPr>
            <p:ph type="subTitle" idx="1"/>
          </p:nvPr>
        </p:nvSpPr>
        <p:spPr/>
        <p:txBody>
          <a:bodyPr/>
          <a:lstStyle/>
          <a:p>
            <a:endParaRPr lang="en-US"/>
          </a:p>
        </p:txBody>
      </p:sp>
      <p:sp>
        <p:nvSpPr>
          <p:cNvPr id="5" name="Espace réservé de la date 4">
            <a:extLst>
              <a:ext uri="{FF2B5EF4-FFF2-40B4-BE49-F238E27FC236}">
                <a16:creationId xmlns:a16="http://schemas.microsoft.com/office/drawing/2014/main" id="{FA81D1E3-8D74-46A8-BF91-287220BD2A25}"/>
              </a:ext>
            </a:extLst>
          </p:cNvPr>
          <p:cNvSpPr>
            <a:spLocks noGrp="1"/>
          </p:cNvSpPr>
          <p:nvPr>
            <p:ph type="dt" sz="half" idx="10"/>
          </p:nvPr>
        </p:nvSpPr>
        <p:spPr/>
        <p:txBody>
          <a:bodyPr/>
          <a:lstStyle/>
          <a:p>
            <a:fld id="{ECB2A464-315A-4DE6-A228-26D86591F95E}" type="datetime1">
              <a:rPr lang="en-US" smtClean="0"/>
              <a:t>12/29/2021</a:t>
            </a:fld>
            <a:endParaRPr lang="en-US"/>
          </a:p>
        </p:txBody>
      </p:sp>
      <p:sp>
        <p:nvSpPr>
          <p:cNvPr id="6" name="Espace réservé du numéro de diapositive 5">
            <a:extLst>
              <a:ext uri="{FF2B5EF4-FFF2-40B4-BE49-F238E27FC236}">
                <a16:creationId xmlns:a16="http://schemas.microsoft.com/office/drawing/2014/main" id="{C0AAE747-0FFB-4CCB-9338-B721461AC195}"/>
              </a:ext>
            </a:extLst>
          </p:cNvPr>
          <p:cNvSpPr>
            <a:spLocks noGrp="1"/>
          </p:cNvSpPr>
          <p:nvPr>
            <p:ph type="sldNum" sz="quarter" idx="12"/>
          </p:nvPr>
        </p:nvSpPr>
        <p:spPr/>
        <p:txBody>
          <a:bodyPr/>
          <a:lstStyle/>
          <a:p>
            <a:fld id="{F3281B17-8789-6B4C-B449-7FC9CCFFE3A3}" type="slidenum">
              <a:rPr lang="en-US" smtClean="0"/>
              <a:t>37</a:t>
            </a:fld>
            <a:endParaRPr lang="en-US"/>
          </a:p>
        </p:txBody>
      </p:sp>
    </p:spTree>
    <p:extLst>
      <p:ext uri="{BB962C8B-B14F-4D97-AF65-F5344CB8AC3E}">
        <p14:creationId xmlns:p14="http://schemas.microsoft.com/office/powerpoint/2010/main" val="38399365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Implementing one-hot encoding through </a:t>
            </a:r>
            <a:r>
              <a:rPr lang="en-US" sz="4400" b="1" dirty="0" err="1">
                <a:solidFill>
                  <a:schemeClr val="accent2"/>
                </a:solidFill>
                <a:latin typeface="+mj-lt"/>
              </a:rPr>
              <a:t>category_encoder</a:t>
            </a:r>
            <a:endParaRPr lang="en-US" sz="4400" b="1" dirty="0">
              <a:solidFill>
                <a:schemeClr val="accent2"/>
              </a:solidFill>
              <a:latin typeface="+mj-lt"/>
            </a:endParaRPr>
          </a:p>
        </p:txBody>
      </p:sp>
      <p:sp>
        <p:nvSpPr>
          <p:cNvPr id="9" name="ZoneTexte 8">
            <a:extLst>
              <a:ext uri="{FF2B5EF4-FFF2-40B4-BE49-F238E27FC236}">
                <a16:creationId xmlns:a16="http://schemas.microsoft.com/office/drawing/2014/main" id="{643A2FB2-9920-4FDB-B498-898F41E0249F}"/>
              </a:ext>
            </a:extLst>
          </p:cNvPr>
          <p:cNvSpPr txBox="1"/>
          <p:nvPr/>
        </p:nvSpPr>
        <p:spPr>
          <a:xfrm>
            <a:off x="1555423" y="1932495"/>
            <a:ext cx="9728462" cy="3447098"/>
          </a:xfrm>
          <a:prstGeom prst="rect">
            <a:avLst/>
          </a:prstGeom>
          <a:noFill/>
        </p:spPr>
        <p:txBody>
          <a:bodyPr wrap="square" rtlCol="0">
            <a:spAutoFit/>
          </a:bodyPr>
          <a:lstStyle/>
          <a:p>
            <a:r>
              <a:rPr lang="en-US" sz="2000" b="0" i="0" dirty="0">
                <a:effectLst/>
                <a:latin typeface="Times New Roman" panose="02020603050405020304" pitchFamily="18" charset="0"/>
                <a:cs typeface="Times New Roman" panose="02020603050405020304" pitchFamily="18" charset="0"/>
              </a:rPr>
              <a:t> Data need to be prepared in a specific ways before fitting a machine learning model.</a:t>
            </a:r>
          </a:p>
          <a:p>
            <a:endParaRPr lang="en-US" sz="2000" b="0" i="0" dirty="0">
              <a:effectLst/>
              <a:latin typeface="Times New Roman" panose="02020603050405020304" pitchFamily="18" charset="0"/>
              <a:cs typeface="Times New Roman" panose="02020603050405020304" pitchFamily="18" charset="0"/>
            </a:endParaRPr>
          </a:p>
          <a:p>
            <a:pPr algn="l" fontAlgn="base"/>
            <a:r>
              <a:rPr lang="en-US" sz="2000" b="0" dirty="0">
                <a:effectLst/>
                <a:latin typeface="Times New Roman" panose="02020603050405020304" pitchFamily="18" charset="0"/>
                <a:cs typeface="Times New Roman" panose="02020603050405020304" pitchFamily="18" charset="0"/>
              </a:rPr>
              <a:t>One good example is to use a one-hot encoding on categorical data.</a:t>
            </a:r>
          </a:p>
          <a:p>
            <a:pPr algn="l" fontAlgn="base"/>
            <a:endParaRPr lang="en-US" sz="2000" b="0" dirty="0">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Why is a one-hot encoding required?</a:t>
            </a:r>
          </a:p>
          <a:p>
            <a:pPr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Why can’t you fit a model on your data directly?</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lgn="l" fontAlgn="base"/>
            <a:r>
              <a:rPr lang="en-US" sz="2000" b="0" dirty="0">
                <a:effectLst/>
                <a:latin typeface="Times New Roman" panose="02020603050405020304" pitchFamily="18" charset="0"/>
                <a:cs typeface="Times New Roman" panose="02020603050405020304" pitchFamily="18" charset="0"/>
              </a:rPr>
              <a:t>Categorical data are variables that contain label values rather than numeric values. The number of possible values is often limited to a fixed set.</a:t>
            </a:r>
          </a:p>
          <a:p>
            <a:pPr algn="l" fontAlgn="base"/>
            <a:r>
              <a:rPr lang="en-US" sz="2000" b="0" dirty="0">
                <a:effectLst/>
                <a:latin typeface="Times New Roman" panose="02020603050405020304" pitchFamily="18" charset="0"/>
                <a:cs typeface="Times New Roman" panose="02020603050405020304" pitchFamily="18" charset="0"/>
              </a:rPr>
              <a:t>Categorical variables are often called nominal</a:t>
            </a:r>
            <a:endParaRPr lang="en-US" sz="2000" dirty="0">
              <a:latin typeface="Times New Roman" panose="02020603050405020304" pitchFamily="18" charset="0"/>
              <a:cs typeface="Times New Roman" panose="02020603050405020304" pitchFamily="18" charset="0"/>
            </a:endParaRPr>
          </a:p>
        </p:txBody>
      </p:sp>
      <p:sp>
        <p:nvSpPr>
          <p:cNvPr id="2" name="Espace réservé de la date 1">
            <a:extLst>
              <a:ext uri="{FF2B5EF4-FFF2-40B4-BE49-F238E27FC236}">
                <a16:creationId xmlns:a16="http://schemas.microsoft.com/office/drawing/2014/main" id="{116ACD23-CC47-406F-B241-10958B220BDA}"/>
              </a:ext>
            </a:extLst>
          </p:cNvPr>
          <p:cNvSpPr>
            <a:spLocks noGrp="1"/>
          </p:cNvSpPr>
          <p:nvPr>
            <p:ph type="dt" sz="half" idx="10"/>
          </p:nvPr>
        </p:nvSpPr>
        <p:spPr/>
        <p:txBody>
          <a:bodyPr/>
          <a:lstStyle/>
          <a:p>
            <a:fld id="{119FEF5C-D751-4860-BE74-471B13CBFFF3}"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14636B91-E452-4946-AD23-8AC7CB95E8D2}"/>
              </a:ext>
            </a:extLst>
          </p:cNvPr>
          <p:cNvSpPr>
            <a:spLocks noGrp="1"/>
          </p:cNvSpPr>
          <p:nvPr>
            <p:ph type="sldNum" sz="quarter" idx="12"/>
          </p:nvPr>
        </p:nvSpPr>
        <p:spPr/>
        <p:txBody>
          <a:bodyPr/>
          <a:lstStyle/>
          <a:p>
            <a:fld id="{F3281B17-8789-6B4C-B449-7FC9CCFFE3A3}" type="slidenum">
              <a:rPr lang="en-US" smtClean="0"/>
              <a:t>38</a:t>
            </a:fld>
            <a:endParaRPr lang="en-US"/>
          </a:p>
        </p:txBody>
      </p:sp>
      <p:pic>
        <p:nvPicPr>
          <p:cNvPr id="6" name="Picture 5">
            <a:extLst>
              <a:ext uri="{FF2B5EF4-FFF2-40B4-BE49-F238E27FC236}">
                <a16:creationId xmlns:a16="http://schemas.microsoft.com/office/drawing/2014/main" id="{DAFDA8D6-F43B-4B2A-8E4D-63ACB74770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5909" y="-514773"/>
            <a:ext cx="2325467" cy="2325467"/>
          </a:xfrm>
          <a:prstGeom prst="rect">
            <a:avLst/>
          </a:prstGeom>
        </p:spPr>
      </p:pic>
    </p:spTree>
    <p:extLst>
      <p:ext uri="{BB962C8B-B14F-4D97-AF65-F5344CB8AC3E}">
        <p14:creationId xmlns:p14="http://schemas.microsoft.com/office/powerpoint/2010/main" val="9585566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Implementing one-hot encoding through </a:t>
            </a:r>
            <a:r>
              <a:rPr lang="en-US" sz="4400" b="1" dirty="0" err="1">
                <a:solidFill>
                  <a:schemeClr val="accent2"/>
                </a:solidFill>
                <a:latin typeface="+mj-lt"/>
              </a:rPr>
              <a:t>category_encoder</a:t>
            </a:r>
            <a:endParaRPr lang="en-US" sz="4400" b="1" dirty="0">
              <a:solidFill>
                <a:schemeClr val="accent2"/>
              </a:solidFill>
              <a:latin typeface="+mj-lt"/>
            </a:endParaRPr>
          </a:p>
        </p:txBody>
      </p:sp>
      <p:sp>
        <p:nvSpPr>
          <p:cNvPr id="9" name="ZoneTexte 8">
            <a:extLst>
              <a:ext uri="{FF2B5EF4-FFF2-40B4-BE49-F238E27FC236}">
                <a16:creationId xmlns:a16="http://schemas.microsoft.com/office/drawing/2014/main" id="{643A2FB2-9920-4FDB-B498-898F41E0249F}"/>
              </a:ext>
            </a:extLst>
          </p:cNvPr>
          <p:cNvSpPr txBox="1"/>
          <p:nvPr/>
        </p:nvSpPr>
        <p:spPr>
          <a:xfrm>
            <a:off x="537327" y="1828800"/>
            <a:ext cx="10636577" cy="5324535"/>
          </a:xfrm>
          <a:prstGeom prst="rect">
            <a:avLst/>
          </a:prstGeom>
          <a:noFill/>
        </p:spPr>
        <p:txBody>
          <a:bodyPr wrap="square" rtlCol="0">
            <a:spAutoFit/>
          </a:bodyPr>
          <a:lstStyle/>
          <a:p>
            <a:pPr algn="l" fontAlgn="base"/>
            <a:r>
              <a:rPr lang="en-US" sz="2000" b="0" dirty="0">
                <a:effectLst/>
                <a:latin typeface="Times New Roman" panose="02020603050405020304" pitchFamily="18" charset="0"/>
                <a:cs typeface="Times New Roman" panose="02020603050405020304" pitchFamily="18" charset="0"/>
              </a:rPr>
              <a:t>Many machine learning algorithms cannot operate on </a:t>
            </a:r>
            <a:r>
              <a:rPr lang="en-US" sz="2000" b="1" dirty="0">
                <a:effectLst/>
                <a:latin typeface="Times New Roman" panose="02020603050405020304" pitchFamily="18" charset="0"/>
                <a:cs typeface="Times New Roman" panose="02020603050405020304" pitchFamily="18" charset="0"/>
              </a:rPr>
              <a:t>label data directly</a:t>
            </a:r>
            <a:r>
              <a:rPr lang="en-US" sz="2000" b="0" dirty="0">
                <a:effectLst/>
                <a:latin typeface="Times New Roman" panose="02020603050405020304" pitchFamily="18" charset="0"/>
                <a:cs typeface="Times New Roman" panose="02020603050405020304" pitchFamily="18" charset="0"/>
              </a:rPr>
              <a:t>. They require all input variables and output variables to be numeric.</a:t>
            </a:r>
          </a:p>
          <a:p>
            <a:pPr algn="l" fontAlgn="base"/>
            <a:endParaRPr lang="en-US" sz="2000" b="0" dirty="0">
              <a:effectLst/>
              <a:latin typeface="Times New Roman" panose="02020603050405020304" pitchFamily="18" charset="0"/>
              <a:cs typeface="Times New Roman" panose="02020603050405020304" pitchFamily="18" charset="0"/>
            </a:endParaRPr>
          </a:p>
          <a:p>
            <a:pPr algn="l" fontAlgn="base"/>
            <a:r>
              <a:rPr lang="en-US" sz="2000" b="0" dirty="0">
                <a:effectLst/>
                <a:latin typeface="Times New Roman" panose="02020603050405020304" pitchFamily="18" charset="0"/>
                <a:cs typeface="Times New Roman" panose="02020603050405020304" pitchFamily="18" charset="0"/>
              </a:rPr>
              <a:t>In general, this is mostly a constraint of the efficient implementation of machine learning algorithms rather than hard limitations on the algorithms themselves. For </a:t>
            </a:r>
            <a:r>
              <a:rPr lang="en-US" sz="2000" b="1" dirty="0">
                <a:effectLst/>
                <a:latin typeface="Times New Roman" panose="02020603050405020304" pitchFamily="18" charset="0"/>
                <a:cs typeface="Times New Roman" panose="02020603050405020304" pitchFamily="18" charset="0"/>
              </a:rPr>
              <a:t>categorical variables </a:t>
            </a:r>
            <a:r>
              <a:rPr lang="en-US" sz="2000" b="0" dirty="0">
                <a:effectLst/>
                <a:latin typeface="Times New Roman" panose="02020603050405020304" pitchFamily="18" charset="0"/>
                <a:cs typeface="Times New Roman" panose="02020603050405020304" pitchFamily="18" charset="0"/>
              </a:rPr>
              <a:t>where no such </a:t>
            </a:r>
            <a:r>
              <a:rPr lang="en-US" sz="2000" b="1" dirty="0">
                <a:effectLst/>
                <a:latin typeface="Times New Roman" panose="02020603050405020304" pitchFamily="18" charset="0"/>
                <a:cs typeface="Times New Roman" panose="02020603050405020304" pitchFamily="18" charset="0"/>
              </a:rPr>
              <a:t>ordinal relationship</a:t>
            </a:r>
            <a:r>
              <a:rPr lang="en-US" sz="2000" b="0" dirty="0">
                <a:effectLst/>
                <a:latin typeface="Times New Roman" panose="02020603050405020304" pitchFamily="18" charset="0"/>
                <a:cs typeface="Times New Roman" panose="02020603050405020304" pitchFamily="18" charset="0"/>
              </a:rPr>
              <a:t> exists, the integer encoding is not enough.</a:t>
            </a:r>
          </a:p>
          <a:p>
            <a:pPr algn="l" fontAlgn="base"/>
            <a:endParaRPr lang="en-US" sz="2000" b="0" dirty="0">
              <a:effectLst/>
              <a:latin typeface="Times New Roman" panose="02020603050405020304" pitchFamily="18" charset="0"/>
              <a:cs typeface="Times New Roman" panose="02020603050405020304" pitchFamily="18" charset="0"/>
            </a:endParaRPr>
          </a:p>
          <a:p>
            <a:pPr algn="l" fontAlgn="base"/>
            <a:r>
              <a:rPr lang="en-US" sz="2000" b="0" dirty="0">
                <a:effectLst/>
                <a:latin typeface="Times New Roman" panose="02020603050405020304" pitchFamily="18" charset="0"/>
                <a:cs typeface="Times New Roman" panose="02020603050405020304" pitchFamily="18" charset="0"/>
              </a:rPr>
              <a:t>In fact, using this </a:t>
            </a:r>
            <a:r>
              <a:rPr lang="en-US" sz="2000" b="1" dirty="0">
                <a:effectLst/>
                <a:latin typeface="Times New Roman" panose="02020603050405020304" pitchFamily="18" charset="0"/>
                <a:cs typeface="Times New Roman" panose="02020603050405020304" pitchFamily="18" charset="0"/>
              </a:rPr>
              <a:t>encoding</a:t>
            </a:r>
            <a:r>
              <a:rPr lang="en-US" sz="2000" b="0" dirty="0">
                <a:effectLst/>
                <a:latin typeface="Times New Roman" panose="02020603050405020304" pitchFamily="18" charset="0"/>
                <a:cs typeface="Times New Roman" panose="02020603050405020304" pitchFamily="18" charset="0"/>
              </a:rPr>
              <a:t> and allowing the model to assume a natural ordering between categories may result in poor performance or unexpected results (predictions halfway between categories).</a:t>
            </a:r>
          </a:p>
          <a:p>
            <a:pPr algn="l" fontAlgn="base"/>
            <a:endParaRPr lang="en-US" sz="2000" b="0" dirty="0">
              <a:effectLst/>
              <a:latin typeface="Times New Roman" panose="02020603050405020304" pitchFamily="18" charset="0"/>
              <a:cs typeface="Times New Roman" panose="02020603050405020304" pitchFamily="18" charset="0"/>
            </a:endParaRPr>
          </a:p>
          <a:p>
            <a:pPr algn="l" fontAlgn="base"/>
            <a:r>
              <a:rPr lang="en-US" sz="2000" b="0" dirty="0">
                <a:effectLst/>
                <a:latin typeface="Times New Roman" panose="02020603050405020304" pitchFamily="18" charset="0"/>
                <a:cs typeface="Times New Roman" panose="02020603050405020304" pitchFamily="18" charset="0"/>
              </a:rPr>
              <a:t>In this case, a </a:t>
            </a:r>
            <a:r>
              <a:rPr lang="en-US" sz="2000" b="1" dirty="0">
                <a:effectLst/>
                <a:latin typeface="Times New Roman" panose="02020603050405020304" pitchFamily="18" charset="0"/>
                <a:cs typeface="Times New Roman" panose="02020603050405020304" pitchFamily="18" charset="0"/>
              </a:rPr>
              <a:t>one-hot encoding can be applied to the integer representation</a:t>
            </a:r>
            <a:r>
              <a:rPr lang="en-US" sz="2000" b="0" dirty="0">
                <a:effectLst/>
                <a:latin typeface="Times New Roman" panose="02020603050405020304" pitchFamily="18" charset="0"/>
                <a:cs typeface="Times New Roman" panose="02020603050405020304" pitchFamily="18" charset="0"/>
              </a:rPr>
              <a:t>. This is where the integer encoded variable is removed and a new </a:t>
            </a:r>
            <a:r>
              <a:rPr lang="en-US" sz="2000" b="1" dirty="0">
                <a:effectLst/>
                <a:latin typeface="Times New Roman" panose="02020603050405020304" pitchFamily="18" charset="0"/>
                <a:cs typeface="Times New Roman" panose="02020603050405020304" pitchFamily="18" charset="0"/>
              </a:rPr>
              <a:t>binary variable</a:t>
            </a:r>
            <a:r>
              <a:rPr lang="en-US" sz="2000" b="0" dirty="0">
                <a:effectLst/>
                <a:latin typeface="Times New Roman" panose="02020603050405020304" pitchFamily="18" charset="0"/>
                <a:cs typeface="Times New Roman" panose="02020603050405020304" pitchFamily="18" charset="0"/>
              </a:rPr>
              <a:t> is added for each unique integer value.</a:t>
            </a:r>
          </a:p>
          <a:p>
            <a:pPr algn="l" fontAlgn="base"/>
            <a:endParaRPr lang="en-US" sz="2000" b="0" dirty="0">
              <a:effectLst/>
              <a:latin typeface="Times New Roman" panose="02020603050405020304" pitchFamily="18" charset="0"/>
              <a:cs typeface="Times New Roman" panose="02020603050405020304" pitchFamily="18" charset="0"/>
            </a:endParaRPr>
          </a:p>
          <a:p>
            <a:pPr algn="l" fontAlgn="base"/>
            <a:endParaRPr lang="en-US" sz="2000" dirty="0">
              <a:latin typeface="Times New Roman" panose="02020603050405020304" pitchFamily="18" charset="0"/>
              <a:cs typeface="Times New Roman" panose="02020603050405020304" pitchFamily="18" charset="0"/>
            </a:endParaRPr>
          </a:p>
          <a:p>
            <a:pPr algn="l" fontAlgn="base"/>
            <a:endParaRPr lang="en-US" sz="2000" b="0" dirty="0">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2" name="Espace réservé de la date 1">
            <a:extLst>
              <a:ext uri="{FF2B5EF4-FFF2-40B4-BE49-F238E27FC236}">
                <a16:creationId xmlns:a16="http://schemas.microsoft.com/office/drawing/2014/main" id="{99B51154-FAF0-493C-9E14-8D87D74CDF5E}"/>
              </a:ext>
            </a:extLst>
          </p:cNvPr>
          <p:cNvSpPr>
            <a:spLocks noGrp="1"/>
          </p:cNvSpPr>
          <p:nvPr>
            <p:ph type="dt" sz="half" idx="10"/>
          </p:nvPr>
        </p:nvSpPr>
        <p:spPr/>
        <p:txBody>
          <a:bodyPr/>
          <a:lstStyle/>
          <a:p>
            <a:fld id="{5A9F6584-1A6E-4DD7-93C8-468A2D356850}"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0C4CF710-74DF-442D-AB4E-BE65936A8A49}"/>
              </a:ext>
            </a:extLst>
          </p:cNvPr>
          <p:cNvSpPr>
            <a:spLocks noGrp="1"/>
          </p:cNvSpPr>
          <p:nvPr>
            <p:ph type="sldNum" sz="quarter" idx="12"/>
          </p:nvPr>
        </p:nvSpPr>
        <p:spPr/>
        <p:txBody>
          <a:bodyPr/>
          <a:lstStyle/>
          <a:p>
            <a:fld id="{F3281B17-8789-6B4C-B449-7FC9CCFFE3A3}" type="slidenum">
              <a:rPr lang="en-US" smtClean="0"/>
              <a:t>39</a:t>
            </a:fld>
            <a:endParaRPr lang="en-US"/>
          </a:p>
        </p:txBody>
      </p:sp>
      <p:pic>
        <p:nvPicPr>
          <p:cNvPr id="6" name="Picture 5">
            <a:extLst>
              <a:ext uri="{FF2B5EF4-FFF2-40B4-BE49-F238E27FC236}">
                <a16:creationId xmlns:a16="http://schemas.microsoft.com/office/drawing/2014/main" id="{A6BA8E2D-9D62-4C68-BB5A-711BCFDED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4644" y="-588028"/>
            <a:ext cx="2325467" cy="2325467"/>
          </a:xfrm>
          <a:prstGeom prst="rect">
            <a:avLst/>
          </a:prstGeom>
        </p:spPr>
      </p:pic>
    </p:spTree>
    <p:extLst>
      <p:ext uri="{BB962C8B-B14F-4D97-AF65-F5344CB8AC3E}">
        <p14:creationId xmlns:p14="http://schemas.microsoft.com/office/powerpoint/2010/main" val="3631031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602560" y="6644570"/>
            <a:ext cx="5698992" cy="3935885"/>
          </a:xfrm>
          <a:prstGeom prst="rect">
            <a:avLst/>
          </a:prstGeom>
          <a:noFill/>
        </p:spPr>
        <p:txBody>
          <a:bodyPr wrap="square" rtlCol="0">
            <a:spAutoFit/>
          </a:bodyPr>
          <a:lstStyle/>
          <a:p>
            <a:endParaRPr lang="fr-FR" dirty="0"/>
          </a:p>
        </p:txBody>
      </p:sp>
      <p:sp>
        <p:nvSpPr>
          <p:cNvPr id="4" name="Rectangle 2"/>
          <p:cNvSpPr>
            <a:spLocks noChangeArrowheads="1"/>
          </p:cNvSpPr>
          <p:nvPr/>
        </p:nvSpPr>
        <p:spPr bwMode="auto">
          <a:xfrm>
            <a:off x="2513102" y="2173716"/>
            <a:ext cx="9678897" cy="1607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6" name="Rectangle 3"/>
          <p:cNvSpPr>
            <a:spLocks noChangeArrowheads="1"/>
          </p:cNvSpPr>
          <p:nvPr/>
        </p:nvSpPr>
        <p:spPr bwMode="auto">
          <a:xfrm>
            <a:off x="2513102" y="1104899"/>
            <a:ext cx="96788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7" name="Rectangle 6"/>
          <p:cNvSpPr/>
          <p:nvPr/>
        </p:nvSpPr>
        <p:spPr>
          <a:xfrm>
            <a:off x="817554" y="1962354"/>
            <a:ext cx="10194878" cy="2554545"/>
          </a:xfrm>
          <a:prstGeom prst="rect">
            <a:avLst/>
          </a:prstGeom>
        </p:spPr>
        <p:txBody>
          <a:bodyPr wrap="square">
            <a:spAutoFit/>
          </a:bodyPr>
          <a:lstStyle/>
          <a:p>
            <a:pPr>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This process is prepared according to the needs of the company and the submission of each week</a:t>
            </a:r>
            <a:r>
              <a:rPr lang="en-US" sz="2000" dirty="0">
                <a:solidFill>
                  <a:srgbClr val="454551"/>
                </a:solidFill>
                <a:latin typeface="Times New Roman" panose="02020603050405020304" pitchFamily="18" charset="0"/>
                <a:ea typeface="Calibri" panose="020F0502020204030204" pitchFamily="34"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Data Glacier company give us as a data scientist team this mission.</a:t>
            </a:r>
            <a:endParaRPr lang="fr-FR"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 will develop a ML Model to shortlist customer whose chances of buying the product is more so that their marketing channel can focus only on those customers whose chances of buying the product is more.</a:t>
            </a:r>
            <a:endParaRPr lang="fr-FR" sz="2000" dirty="0">
              <a:latin typeface="Times New Roman" panose="02020603050405020304" pitchFamily="18" charset="0"/>
              <a:cs typeface="Times New Roman" panose="02020603050405020304" pitchFamily="18" charset="0"/>
            </a:endParaRPr>
          </a:p>
          <a:p>
            <a:pPr>
              <a:spcAft>
                <a:spcPts val="0"/>
              </a:spcAft>
            </a:pPr>
            <a:endParaRPr lang="en-US" sz="2000" dirty="0">
              <a:solidFill>
                <a:srgbClr val="454551"/>
              </a:solidFill>
              <a:latin typeface="Times New Roman" panose="02020603050405020304" pitchFamily="18" charset="0"/>
              <a:ea typeface="Calibri" panose="020F0502020204030204" pitchFamily="34" charset="0"/>
              <a:cs typeface="Times New Roman" panose="02020603050405020304" pitchFamily="18" charset="0"/>
            </a:endParaRPr>
          </a:p>
          <a:p>
            <a:pPr>
              <a:spcAft>
                <a:spcPts val="0"/>
              </a:spcAft>
            </a:pPr>
            <a:endParaRPr lang="en-US" sz="2000" dirty="0">
              <a:solidFill>
                <a:srgbClr val="454551"/>
              </a:solidFill>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0"/>
              </a:spcAft>
            </a:pP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9" name="Diagramme 8"/>
          <p:cNvGraphicFramePr/>
          <p:nvPr>
            <p:extLst>
              <p:ext uri="{D42A27DB-BD31-4B8C-83A1-F6EECF244321}">
                <p14:modId xmlns:p14="http://schemas.microsoft.com/office/powerpoint/2010/main" val="1748469502"/>
              </p:ext>
            </p:extLst>
          </p:nvPr>
        </p:nvGraphicFramePr>
        <p:xfrm>
          <a:off x="761620" y="3993031"/>
          <a:ext cx="11007969" cy="25394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a:extLst>
              <a:ext uri="{FF2B5EF4-FFF2-40B4-BE49-F238E27FC236}">
                <a16:creationId xmlns:a16="http://schemas.microsoft.com/office/drawing/2014/main" id="{C7EB240F-A742-4A89-96FD-B7278EE87AC0}"/>
              </a:ext>
            </a:extLst>
          </p:cNvPr>
          <p:cNvSpPr/>
          <p:nvPr/>
        </p:nvSpPr>
        <p:spPr>
          <a:xfrm>
            <a:off x="-1" y="-25306"/>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ZoneTexte 10">
            <a:extLst>
              <a:ext uri="{FF2B5EF4-FFF2-40B4-BE49-F238E27FC236}">
                <a16:creationId xmlns:a16="http://schemas.microsoft.com/office/drawing/2014/main" id="{37F5B6B7-8ADA-4985-A4B7-7046E815C4A6}"/>
              </a:ext>
            </a:extLst>
          </p:cNvPr>
          <p:cNvSpPr txBox="1"/>
          <p:nvPr/>
        </p:nvSpPr>
        <p:spPr>
          <a:xfrm>
            <a:off x="327724" y="249314"/>
            <a:ext cx="7298561" cy="584775"/>
          </a:xfrm>
          <a:prstGeom prst="rect">
            <a:avLst/>
          </a:prstGeom>
          <a:noFill/>
        </p:spPr>
        <p:txBody>
          <a:bodyPr wrap="square" rtlCol="0">
            <a:spAutoFit/>
          </a:bodyPr>
          <a:lstStyle/>
          <a:p>
            <a:r>
              <a:rPr lang="en-US" sz="3200" b="1" dirty="0">
                <a:solidFill>
                  <a:srgbClr val="FF6600"/>
                </a:solidFill>
              </a:rPr>
              <a:t>Project Roadmap and Executive Summary</a:t>
            </a:r>
          </a:p>
        </p:txBody>
      </p:sp>
      <p:sp>
        <p:nvSpPr>
          <p:cNvPr id="8" name="Espace réservé de la date 7">
            <a:extLst>
              <a:ext uri="{FF2B5EF4-FFF2-40B4-BE49-F238E27FC236}">
                <a16:creationId xmlns:a16="http://schemas.microsoft.com/office/drawing/2014/main" id="{1C0B4794-9485-4FC9-8CB0-0A29192B5A63}"/>
              </a:ext>
            </a:extLst>
          </p:cNvPr>
          <p:cNvSpPr>
            <a:spLocks noGrp="1"/>
          </p:cNvSpPr>
          <p:nvPr>
            <p:ph type="dt" sz="half" idx="10"/>
          </p:nvPr>
        </p:nvSpPr>
        <p:spPr/>
        <p:txBody>
          <a:bodyPr/>
          <a:lstStyle/>
          <a:p>
            <a:fld id="{0FE9D228-C639-4064-92F6-1862FE884FE2}" type="datetime1">
              <a:rPr lang="en-US" smtClean="0"/>
              <a:t>12/29/2021</a:t>
            </a:fld>
            <a:endParaRPr lang="en-US"/>
          </a:p>
        </p:txBody>
      </p:sp>
      <p:sp>
        <p:nvSpPr>
          <p:cNvPr id="12" name="Espace réservé du numéro de diapositive 11">
            <a:extLst>
              <a:ext uri="{FF2B5EF4-FFF2-40B4-BE49-F238E27FC236}">
                <a16:creationId xmlns:a16="http://schemas.microsoft.com/office/drawing/2014/main" id="{27B129D6-9627-4275-BA56-B2DEDC3C5823}"/>
              </a:ext>
            </a:extLst>
          </p:cNvPr>
          <p:cNvSpPr>
            <a:spLocks noGrp="1"/>
          </p:cNvSpPr>
          <p:nvPr>
            <p:ph type="sldNum" sz="quarter" idx="12"/>
          </p:nvPr>
        </p:nvSpPr>
        <p:spPr/>
        <p:txBody>
          <a:bodyPr/>
          <a:lstStyle/>
          <a:p>
            <a:fld id="{F3281B17-8789-6B4C-B449-7FC9CCFFE3A3}" type="slidenum">
              <a:rPr lang="en-US" smtClean="0"/>
              <a:t>4</a:t>
            </a:fld>
            <a:endParaRPr lang="en-US"/>
          </a:p>
        </p:txBody>
      </p:sp>
      <p:pic>
        <p:nvPicPr>
          <p:cNvPr id="13" name="Picture 3">
            <a:extLst>
              <a:ext uri="{FF2B5EF4-FFF2-40B4-BE49-F238E27FC236}">
                <a16:creationId xmlns:a16="http://schemas.microsoft.com/office/drawing/2014/main" id="{90F20E5E-0A1D-4A7A-9583-63B5989C5B4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93733" y="34908"/>
            <a:ext cx="2075856" cy="1247340"/>
          </a:xfrm>
          <a:prstGeom prst="rect">
            <a:avLst/>
          </a:prstGeom>
        </p:spPr>
      </p:pic>
    </p:spTree>
    <p:extLst>
      <p:ext uri="{BB962C8B-B14F-4D97-AF65-F5344CB8AC3E}">
        <p14:creationId xmlns:p14="http://schemas.microsoft.com/office/powerpoint/2010/main" val="17001997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Implementing one-hot encoding through </a:t>
            </a:r>
            <a:r>
              <a:rPr lang="en-US" sz="4400" b="1" dirty="0" err="1">
                <a:solidFill>
                  <a:schemeClr val="accent2"/>
                </a:solidFill>
                <a:latin typeface="+mj-lt"/>
              </a:rPr>
              <a:t>category_encoder</a:t>
            </a:r>
            <a:endParaRPr lang="en-US" sz="4400" b="1" dirty="0">
              <a:solidFill>
                <a:schemeClr val="accent2"/>
              </a:solidFill>
              <a:latin typeface="+mj-lt"/>
            </a:endParaRPr>
          </a:p>
        </p:txBody>
      </p:sp>
      <p:pic>
        <p:nvPicPr>
          <p:cNvPr id="4" name="Image 3">
            <a:extLst>
              <a:ext uri="{FF2B5EF4-FFF2-40B4-BE49-F238E27FC236}">
                <a16:creationId xmlns:a16="http://schemas.microsoft.com/office/drawing/2014/main" id="{13E76A06-1CDB-43D6-BA95-5B3372DF9DDD}"/>
              </a:ext>
            </a:extLst>
          </p:cNvPr>
          <p:cNvPicPr>
            <a:picLocks noChangeAspect="1"/>
          </p:cNvPicPr>
          <p:nvPr/>
        </p:nvPicPr>
        <p:blipFill>
          <a:blip r:embed="rId2"/>
          <a:stretch>
            <a:fillRect/>
          </a:stretch>
        </p:blipFill>
        <p:spPr>
          <a:xfrm>
            <a:off x="627551" y="4327280"/>
            <a:ext cx="9248775" cy="1447800"/>
          </a:xfrm>
          <a:prstGeom prst="rect">
            <a:avLst/>
          </a:prstGeom>
        </p:spPr>
      </p:pic>
      <p:sp>
        <p:nvSpPr>
          <p:cNvPr id="6" name="ZoneTexte 5">
            <a:extLst>
              <a:ext uri="{FF2B5EF4-FFF2-40B4-BE49-F238E27FC236}">
                <a16:creationId xmlns:a16="http://schemas.microsoft.com/office/drawing/2014/main" id="{B9FE648C-33EE-4946-9401-D30AB99B9406}"/>
              </a:ext>
            </a:extLst>
          </p:cNvPr>
          <p:cNvSpPr txBox="1"/>
          <p:nvPr/>
        </p:nvSpPr>
        <p:spPr>
          <a:xfrm>
            <a:off x="791850" y="1997839"/>
            <a:ext cx="10897387" cy="2862322"/>
          </a:xfrm>
          <a:prstGeom prst="rect">
            <a:avLst/>
          </a:prstGeom>
          <a:noFill/>
        </p:spPr>
        <p:txBody>
          <a:bodyPr wrap="square" rtlCol="0">
            <a:spAutoFit/>
          </a:bodyPr>
          <a:lstStyle/>
          <a:p>
            <a:pPr algn="l" fontAlgn="base"/>
            <a:r>
              <a:rPr lang="en-US" sz="2000" b="0" dirty="0">
                <a:effectLst/>
                <a:latin typeface="Times New Roman" panose="02020603050405020304" pitchFamily="18" charset="0"/>
                <a:cs typeface="Times New Roman" panose="02020603050405020304" pitchFamily="18" charset="0"/>
              </a:rPr>
              <a:t>In fact, using this encoding and allowing the model to assume </a:t>
            </a:r>
            <a:r>
              <a:rPr lang="en-US" sz="2000" b="1" dirty="0">
                <a:effectLst/>
                <a:latin typeface="Times New Roman" panose="02020603050405020304" pitchFamily="18" charset="0"/>
                <a:cs typeface="Times New Roman" panose="02020603050405020304" pitchFamily="18" charset="0"/>
              </a:rPr>
              <a:t>a natural ordering between categories </a:t>
            </a:r>
            <a:r>
              <a:rPr lang="en-US" sz="2000" b="0" dirty="0">
                <a:effectLst/>
                <a:latin typeface="Times New Roman" panose="02020603050405020304" pitchFamily="18" charset="0"/>
                <a:cs typeface="Times New Roman" panose="02020603050405020304" pitchFamily="18" charset="0"/>
              </a:rPr>
              <a:t>may result in poor performance or unexpected results (predictions halfway between categories).</a:t>
            </a:r>
          </a:p>
          <a:p>
            <a:pPr algn="l" fontAlgn="base"/>
            <a:endParaRPr lang="en-US" sz="2000" b="0" dirty="0">
              <a:effectLst/>
              <a:latin typeface="Times New Roman" panose="02020603050405020304" pitchFamily="18" charset="0"/>
              <a:cs typeface="Times New Roman" panose="02020603050405020304" pitchFamily="18" charset="0"/>
            </a:endParaRPr>
          </a:p>
          <a:p>
            <a:pPr algn="l" fontAlgn="base"/>
            <a:r>
              <a:rPr lang="en-US" sz="2000" b="0" dirty="0">
                <a:effectLst/>
                <a:latin typeface="Times New Roman" panose="02020603050405020304" pitchFamily="18" charset="0"/>
                <a:cs typeface="Times New Roman" panose="02020603050405020304" pitchFamily="18" charset="0"/>
              </a:rPr>
              <a:t>In this case, a </a:t>
            </a:r>
            <a:r>
              <a:rPr lang="en-US" sz="2000" b="1" dirty="0">
                <a:effectLst/>
                <a:latin typeface="Times New Roman" panose="02020603050405020304" pitchFamily="18" charset="0"/>
                <a:cs typeface="Times New Roman" panose="02020603050405020304" pitchFamily="18" charset="0"/>
              </a:rPr>
              <a:t>one-hot encoding </a:t>
            </a:r>
            <a:r>
              <a:rPr lang="en-US" sz="2000" b="0" dirty="0">
                <a:effectLst/>
                <a:latin typeface="Times New Roman" panose="02020603050405020304" pitchFamily="18" charset="0"/>
                <a:cs typeface="Times New Roman" panose="02020603050405020304" pitchFamily="18" charset="0"/>
              </a:rPr>
              <a:t>can be applied to the integer representation. This is where the integer encoded variable is removed and a </a:t>
            </a:r>
            <a:r>
              <a:rPr lang="en-US" sz="2000" b="1" dirty="0">
                <a:effectLst/>
                <a:latin typeface="Times New Roman" panose="02020603050405020304" pitchFamily="18" charset="0"/>
                <a:cs typeface="Times New Roman" panose="02020603050405020304" pitchFamily="18" charset="0"/>
              </a:rPr>
              <a:t>new binary variable is added </a:t>
            </a:r>
            <a:r>
              <a:rPr lang="en-US" sz="2000" b="0" dirty="0">
                <a:effectLst/>
                <a:latin typeface="Times New Roman" panose="02020603050405020304" pitchFamily="18" charset="0"/>
                <a:cs typeface="Times New Roman" panose="02020603050405020304" pitchFamily="18" charset="0"/>
              </a:rPr>
              <a:t>for each unique integer value.</a:t>
            </a:r>
          </a:p>
          <a:p>
            <a:pPr algn="l" fontAlgn="base"/>
            <a:endParaRPr lang="en-US" sz="2000" b="0" dirty="0">
              <a:effectLst/>
              <a:latin typeface="Times New Roman" panose="02020603050405020304" pitchFamily="18" charset="0"/>
              <a:cs typeface="Times New Roman" panose="02020603050405020304" pitchFamily="18" charset="0"/>
            </a:endParaRPr>
          </a:p>
          <a:p>
            <a:pPr algn="l" fontAlgn="base"/>
            <a:endParaRPr lang="en-US" sz="2000" dirty="0">
              <a:latin typeface="Times New Roman" panose="02020603050405020304" pitchFamily="18" charset="0"/>
              <a:cs typeface="Times New Roman" panose="02020603050405020304" pitchFamily="18" charset="0"/>
            </a:endParaRPr>
          </a:p>
          <a:p>
            <a:pPr algn="l" fontAlgn="base"/>
            <a:endParaRPr lang="en-US" sz="2000" b="0" dirty="0">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2" name="Espace réservé de la date 1">
            <a:extLst>
              <a:ext uri="{FF2B5EF4-FFF2-40B4-BE49-F238E27FC236}">
                <a16:creationId xmlns:a16="http://schemas.microsoft.com/office/drawing/2014/main" id="{A3E1CF5D-5A44-454F-9F2F-6ADC55B5FC87}"/>
              </a:ext>
            </a:extLst>
          </p:cNvPr>
          <p:cNvSpPr>
            <a:spLocks noGrp="1"/>
          </p:cNvSpPr>
          <p:nvPr>
            <p:ph type="dt" sz="half" idx="10"/>
          </p:nvPr>
        </p:nvSpPr>
        <p:spPr/>
        <p:txBody>
          <a:bodyPr/>
          <a:lstStyle/>
          <a:p>
            <a:fld id="{B3F0949E-1525-4D7F-9DC2-C175BA6215A0}"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ECD76438-3A24-4393-855B-C7578286754D}"/>
              </a:ext>
            </a:extLst>
          </p:cNvPr>
          <p:cNvSpPr>
            <a:spLocks noGrp="1"/>
          </p:cNvSpPr>
          <p:nvPr>
            <p:ph type="sldNum" sz="quarter" idx="12"/>
          </p:nvPr>
        </p:nvSpPr>
        <p:spPr/>
        <p:txBody>
          <a:bodyPr/>
          <a:lstStyle/>
          <a:p>
            <a:fld id="{F3281B17-8789-6B4C-B449-7FC9CCFFE3A3}" type="slidenum">
              <a:rPr lang="en-US" smtClean="0"/>
              <a:t>40</a:t>
            </a:fld>
            <a:endParaRPr lang="en-US"/>
          </a:p>
        </p:txBody>
      </p:sp>
      <p:pic>
        <p:nvPicPr>
          <p:cNvPr id="7" name="Picture 5">
            <a:extLst>
              <a:ext uri="{FF2B5EF4-FFF2-40B4-BE49-F238E27FC236}">
                <a16:creationId xmlns:a16="http://schemas.microsoft.com/office/drawing/2014/main" id="{A11E245B-CB98-4B85-A992-84A4B5DF4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8069" y="-470778"/>
            <a:ext cx="2325467" cy="2325467"/>
          </a:xfrm>
          <a:prstGeom prst="rect">
            <a:avLst/>
          </a:prstGeom>
        </p:spPr>
      </p:pic>
    </p:spTree>
    <p:extLst>
      <p:ext uri="{BB962C8B-B14F-4D97-AF65-F5344CB8AC3E}">
        <p14:creationId xmlns:p14="http://schemas.microsoft.com/office/powerpoint/2010/main" val="1084940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Implementing one-hot encoding through </a:t>
            </a:r>
            <a:r>
              <a:rPr lang="en-US" sz="4400" b="1" dirty="0" err="1">
                <a:solidFill>
                  <a:schemeClr val="accent2"/>
                </a:solidFill>
                <a:latin typeface="+mj-lt"/>
              </a:rPr>
              <a:t>category_encoder</a:t>
            </a:r>
            <a:endParaRPr lang="en-US" sz="4400" b="1" dirty="0">
              <a:solidFill>
                <a:schemeClr val="accent2"/>
              </a:solidFill>
              <a:latin typeface="+mj-lt"/>
            </a:endParaRPr>
          </a:p>
        </p:txBody>
      </p:sp>
      <p:pic>
        <p:nvPicPr>
          <p:cNvPr id="7" name="Image 6">
            <a:extLst>
              <a:ext uri="{FF2B5EF4-FFF2-40B4-BE49-F238E27FC236}">
                <a16:creationId xmlns:a16="http://schemas.microsoft.com/office/drawing/2014/main" id="{38293E48-9AA6-481C-B545-42EBFCC72C8C}"/>
              </a:ext>
            </a:extLst>
          </p:cNvPr>
          <p:cNvPicPr>
            <a:picLocks noChangeAspect="1"/>
          </p:cNvPicPr>
          <p:nvPr/>
        </p:nvPicPr>
        <p:blipFill>
          <a:blip r:embed="rId2"/>
          <a:stretch>
            <a:fillRect/>
          </a:stretch>
        </p:blipFill>
        <p:spPr>
          <a:xfrm>
            <a:off x="1714500" y="1962150"/>
            <a:ext cx="8763000" cy="2933700"/>
          </a:xfrm>
          <a:prstGeom prst="rect">
            <a:avLst/>
          </a:prstGeom>
        </p:spPr>
      </p:pic>
      <p:sp>
        <p:nvSpPr>
          <p:cNvPr id="2" name="ZoneTexte 1">
            <a:extLst>
              <a:ext uri="{FF2B5EF4-FFF2-40B4-BE49-F238E27FC236}">
                <a16:creationId xmlns:a16="http://schemas.microsoft.com/office/drawing/2014/main" id="{06A5287C-34FB-4F87-9126-9375345D9365}"/>
              </a:ext>
            </a:extLst>
          </p:cNvPr>
          <p:cNvSpPr txBox="1"/>
          <p:nvPr/>
        </p:nvSpPr>
        <p:spPr>
          <a:xfrm>
            <a:off x="991485" y="5474088"/>
            <a:ext cx="10566105"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Instead of 21, we have now 63 columns assuming that each type for each feature represents a type for itself. </a:t>
            </a:r>
          </a:p>
          <a:p>
            <a:r>
              <a:rPr lang="en-US" sz="2000" dirty="0">
                <a:latin typeface="Times New Roman" panose="02020603050405020304" pitchFamily="18" charset="0"/>
                <a:cs typeface="Times New Roman" panose="02020603050405020304" pitchFamily="18" charset="0"/>
              </a:rPr>
              <a:t>This is the first direct effect done thanks to using </a:t>
            </a:r>
            <a:r>
              <a:rPr lang="en-US" sz="2000" b="1" dirty="0">
                <a:latin typeface="Times New Roman" panose="02020603050405020304" pitchFamily="18" charset="0"/>
                <a:cs typeface="Times New Roman" panose="02020603050405020304" pitchFamily="18" charset="0"/>
              </a:rPr>
              <a:t>one-hot encoding.</a:t>
            </a:r>
            <a:endParaRPr lang="en-US" sz="2000" dirty="0">
              <a:latin typeface="Times New Roman" panose="02020603050405020304" pitchFamily="18" charset="0"/>
              <a:cs typeface="Times New Roman" panose="02020603050405020304" pitchFamily="18" charset="0"/>
            </a:endParaRPr>
          </a:p>
        </p:txBody>
      </p:sp>
      <p:sp>
        <p:nvSpPr>
          <p:cNvPr id="3" name="Espace réservé de la date 2">
            <a:extLst>
              <a:ext uri="{FF2B5EF4-FFF2-40B4-BE49-F238E27FC236}">
                <a16:creationId xmlns:a16="http://schemas.microsoft.com/office/drawing/2014/main" id="{5EFC6292-50A3-4037-8860-0FAD2CFD3BE7}"/>
              </a:ext>
            </a:extLst>
          </p:cNvPr>
          <p:cNvSpPr>
            <a:spLocks noGrp="1"/>
          </p:cNvSpPr>
          <p:nvPr>
            <p:ph type="dt" sz="half" idx="10"/>
          </p:nvPr>
        </p:nvSpPr>
        <p:spPr/>
        <p:txBody>
          <a:bodyPr/>
          <a:lstStyle/>
          <a:p>
            <a:fld id="{120B1B56-07AC-4650-AAC6-233B360EC6B8}" type="datetime1">
              <a:rPr lang="en-US" smtClean="0"/>
              <a:t>12/29/2021</a:t>
            </a:fld>
            <a:endParaRPr lang="en-US"/>
          </a:p>
        </p:txBody>
      </p:sp>
      <p:sp>
        <p:nvSpPr>
          <p:cNvPr id="4" name="Espace réservé du numéro de diapositive 3">
            <a:extLst>
              <a:ext uri="{FF2B5EF4-FFF2-40B4-BE49-F238E27FC236}">
                <a16:creationId xmlns:a16="http://schemas.microsoft.com/office/drawing/2014/main" id="{E4528563-E773-4499-967B-A51C681DCA82}"/>
              </a:ext>
            </a:extLst>
          </p:cNvPr>
          <p:cNvSpPr>
            <a:spLocks noGrp="1"/>
          </p:cNvSpPr>
          <p:nvPr>
            <p:ph type="sldNum" sz="quarter" idx="12"/>
          </p:nvPr>
        </p:nvSpPr>
        <p:spPr/>
        <p:txBody>
          <a:bodyPr/>
          <a:lstStyle/>
          <a:p>
            <a:fld id="{F3281B17-8789-6B4C-B449-7FC9CCFFE3A3}" type="slidenum">
              <a:rPr lang="en-US" smtClean="0"/>
              <a:t>41</a:t>
            </a:fld>
            <a:endParaRPr lang="en-US"/>
          </a:p>
        </p:txBody>
      </p:sp>
      <p:pic>
        <p:nvPicPr>
          <p:cNvPr id="8" name="Picture 5">
            <a:extLst>
              <a:ext uri="{FF2B5EF4-FFF2-40B4-BE49-F238E27FC236}">
                <a16:creationId xmlns:a16="http://schemas.microsoft.com/office/drawing/2014/main" id="{5083207F-9561-4C3F-8CDE-9B946CBEBC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2867" y="-481283"/>
            <a:ext cx="2325467" cy="2325467"/>
          </a:xfrm>
          <a:prstGeom prst="rect">
            <a:avLst/>
          </a:prstGeom>
        </p:spPr>
      </p:pic>
    </p:spTree>
    <p:extLst>
      <p:ext uri="{BB962C8B-B14F-4D97-AF65-F5344CB8AC3E}">
        <p14:creationId xmlns:p14="http://schemas.microsoft.com/office/powerpoint/2010/main" val="3797917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Implementing one-hot encoding through </a:t>
            </a:r>
            <a:r>
              <a:rPr lang="en-US" sz="4400" b="1" dirty="0" err="1">
                <a:solidFill>
                  <a:schemeClr val="accent2"/>
                </a:solidFill>
                <a:latin typeface="+mj-lt"/>
              </a:rPr>
              <a:t>category_encoder</a:t>
            </a:r>
            <a:endParaRPr lang="en-US" sz="4400" b="1" dirty="0">
              <a:solidFill>
                <a:schemeClr val="accent2"/>
              </a:solidFill>
              <a:latin typeface="+mj-lt"/>
            </a:endParaRPr>
          </a:p>
        </p:txBody>
      </p:sp>
      <p:pic>
        <p:nvPicPr>
          <p:cNvPr id="6" name="Espace réservé du contenu 4">
            <a:extLst>
              <a:ext uri="{FF2B5EF4-FFF2-40B4-BE49-F238E27FC236}">
                <a16:creationId xmlns:a16="http://schemas.microsoft.com/office/drawing/2014/main" id="{9294F8D3-3C23-4644-AE92-A4F61FBF38F5}"/>
              </a:ext>
            </a:extLst>
          </p:cNvPr>
          <p:cNvPicPr>
            <a:picLocks noGrp="1" noChangeAspect="1"/>
          </p:cNvPicPr>
          <p:nvPr>
            <p:ph idx="1"/>
          </p:nvPr>
        </p:nvPicPr>
        <p:blipFill>
          <a:blip r:embed="rId2"/>
          <a:stretch>
            <a:fillRect/>
          </a:stretch>
        </p:blipFill>
        <p:spPr>
          <a:xfrm>
            <a:off x="659439" y="1767506"/>
            <a:ext cx="7258050" cy="3457575"/>
          </a:xfrm>
        </p:spPr>
      </p:pic>
      <p:sp>
        <p:nvSpPr>
          <p:cNvPr id="4" name="ZoneTexte 3">
            <a:extLst>
              <a:ext uri="{FF2B5EF4-FFF2-40B4-BE49-F238E27FC236}">
                <a16:creationId xmlns:a16="http://schemas.microsoft.com/office/drawing/2014/main" id="{2AC87A02-25B2-42AE-BAAF-7BA06B9F45BB}"/>
              </a:ext>
            </a:extLst>
          </p:cNvPr>
          <p:cNvSpPr txBox="1"/>
          <p:nvPr/>
        </p:nvSpPr>
        <p:spPr>
          <a:xfrm>
            <a:off x="8689459" y="2480630"/>
            <a:ext cx="2581054" cy="25545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We see that the new 21 columns created after effectuating the </a:t>
            </a:r>
            <a:r>
              <a:rPr lang="en-US" sz="2000" b="1" dirty="0">
                <a:latin typeface="Times New Roman" panose="02020603050405020304" pitchFamily="18" charset="0"/>
                <a:cs typeface="Times New Roman" panose="02020603050405020304" pitchFamily="18" charset="0"/>
              </a:rPr>
              <a:t>one-hot encoding </a:t>
            </a:r>
            <a:r>
              <a:rPr lang="en-US" sz="2000" dirty="0">
                <a:latin typeface="Times New Roman" panose="02020603050405020304" pitchFamily="18" charset="0"/>
                <a:cs typeface="Times New Roman" panose="02020603050405020304" pitchFamily="18" charset="0"/>
              </a:rPr>
              <a:t>correspond to the 21 job types available in the data as shown in the results above .</a:t>
            </a:r>
          </a:p>
        </p:txBody>
      </p:sp>
      <p:sp>
        <p:nvSpPr>
          <p:cNvPr id="2" name="Espace réservé de la date 1">
            <a:extLst>
              <a:ext uri="{FF2B5EF4-FFF2-40B4-BE49-F238E27FC236}">
                <a16:creationId xmlns:a16="http://schemas.microsoft.com/office/drawing/2014/main" id="{59EE9DC0-7DA1-4DAA-A51C-57BF0BD0D387}"/>
              </a:ext>
            </a:extLst>
          </p:cNvPr>
          <p:cNvSpPr>
            <a:spLocks noGrp="1"/>
          </p:cNvSpPr>
          <p:nvPr>
            <p:ph type="dt" sz="half" idx="10"/>
          </p:nvPr>
        </p:nvSpPr>
        <p:spPr/>
        <p:txBody>
          <a:bodyPr/>
          <a:lstStyle/>
          <a:p>
            <a:fld id="{0B425639-AC23-462E-9D7E-3F35D476C83F}"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4C51A8A7-CA58-4A25-8F04-470B0EF93181}"/>
              </a:ext>
            </a:extLst>
          </p:cNvPr>
          <p:cNvSpPr>
            <a:spLocks noGrp="1"/>
          </p:cNvSpPr>
          <p:nvPr>
            <p:ph type="sldNum" sz="quarter" idx="12"/>
          </p:nvPr>
        </p:nvSpPr>
        <p:spPr/>
        <p:txBody>
          <a:bodyPr/>
          <a:lstStyle/>
          <a:p>
            <a:fld id="{F3281B17-8789-6B4C-B449-7FC9CCFFE3A3}" type="slidenum">
              <a:rPr lang="en-US" smtClean="0"/>
              <a:t>42</a:t>
            </a:fld>
            <a:endParaRPr lang="en-US"/>
          </a:p>
        </p:txBody>
      </p:sp>
      <p:pic>
        <p:nvPicPr>
          <p:cNvPr id="7" name="Picture 5">
            <a:extLst>
              <a:ext uri="{FF2B5EF4-FFF2-40B4-BE49-F238E27FC236}">
                <a16:creationId xmlns:a16="http://schemas.microsoft.com/office/drawing/2014/main" id="{F80A373C-F9BE-47D0-85C7-E1127C3AA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8806" y="-393196"/>
            <a:ext cx="2325467" cy="2325467"/>
          </a:xfrm>
          <a:prstGeom prst="rect">
            <a:avLst/>
          </a:prstGeom>
        </p:spPr>
      </p:pic>
    </p:spTree>
    <p:extLst>
      <p:ext uri="{BB962C8B-B14F-4D97-AF65-F5344CB8AC3E}">
        <p14:creationId xmlns:p14="http://schemas.microsoft.com/office/powerpoint/2010/main" val="29222111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Implementing one-hot encoding through </a:t>
            </a:r>
            <a:r>
              <a:rPr lang="en-US" sz="4400" b="1" dirty="0" err="1">
                <a:solidFill>
                  <a:schemeClr val="accent2"/>
                </a:solidFill>
                <a:latin typeface="+mj-lt"/>
              </a:rPr>
              <a:t>category_encoder</a:t>
            </a:r>
            <a:r>
              <a:rPr lang="en-US" sz="4400" b="1" dirty="0">
                <a:solidFill>
                  <a:schemeClr val="accent2"/>
                </a:solidFill>
                <a:latin typeface="+mj-lt"/>
              </a:rPr>
              <a:t> (Output)</a:t>
            </a:r>
          </a:p>
        </p:txBody>
      </p:sp>
      <p:pic>
        <p:nvPicPr>
          <p:cNvPr id="4" name="Image 3">
            <a:extLst>
              <a:ext uri="{FF2B5EF4-FFF2-40B4-BE49-F238E27FC236}">
                <a16:creationId xmlns:a16="http://schemas.microsoft.com/office/drawing/2014/main" id="{A6B76D21-4FB6-4505-B3B4-94B9B31F8CA1}"/>
              </a:ext>
            </a:extLst>
          </p:cNvPr>
          <p:cNvPicPr>
            <a:picLocks noChangeAspect="1"/>
          </p:cNvPicPr>
          <p:nvPr/>
        </p:nvPicPr>
        <p:blipFill>
          <a:blip r:embed="rId2"/>
          <a:stretch>
            <a:fillRect/>
          </a:stretch>
        </p:blipFill>
        <p:spPr>
          <a:xfrm>
            <a:off x="330478" y="1927193"/>
            <a:ext cx="11172825" cy="2057400"/>
          </a:xfrm>
          <a:prstGeom prst="rect">
            <a:avLst/>
          </a:prstGeom>
        </p:spPr>
      </p:pic>
      <p:sp>
        <p:nvSpPr>
          <p:cNvPr id="2" name="ZoneTexte 1">
            <a:extLst>
              <a:ext uri="{FF2B5EF4-FFF2-40B4-BE49-F238E27FC236}">
                <a16:creationId xmlns:a16="http://schemas.microsoft.com/office/drawing/2014/main" id="{60E2F841-3545-4CDE-8E07-138EF08A1C24}"/>
              </a:ext>
            </a:extLst>
          </p:cNvPr>
          <p:cNvSpPr txBox="1"/>
          <p:nvPr/>
        </p:nvSpPr>
        <p:spPr>
          <a:xfrm>
            <a:off x="1065229" y="4685121"/>
            <a:ext cx="10218656" cy="707886"/>
          </a:xfrm>
          <a:prstGeom prst="rect">
            <a:avLst/>
          </a:prstGeom>
          <a:noFill/>
        </p:spPr>
        <p:txBody>
          <a:bodyPr wrap="square" rtlCol="0">
            <a:spAutoFit/>
          </a:bodyPr>
          <a:lstStyle/>
          <a:p>
            <a:r>
              <a:rPr lang="en-US" sz="2000" b="0" i="0" dirty="0">
                <a:effectLst/>
                <a:latin typeface="Times New Roman" panose="02020603050405020304" pitchFamily="18" charset="0"/>
                <a:cs typeface="Times New Roman" panose="02020603050405020304" pitchFamily="18" charset="0"/>
              </a:rPr>
              <a:t>In the “</a:t>
            </a:r>
            <a:r>
              <a:rPr lang="en-US" sz="2000" b="0" i="1" dirty="0">
                <a:effectLst/>
                <a:latin typeface="Times New Roman" panose="02020603050405020304" pitchFamily="18" charset="0"/>
                <a:cs typeface="Times New Roman" panose="02020603050405020304" pitchFamily="18" charset="0"/>
              </a:rPr>
              <a:t>job</a:t>
            </a:r>
            <a:r>
              <a:rPr lang="en-US" sz="2000" b="0" i="0" dirty="0">
                <a:effectLst/>
                <a:latin typeface="Times New Roman" panose="02020603050405020304" pitchFamily="18" charset="0"/>
                <a:cs typeface="Times New Roman" panose="02020603050405020304" pitchFamily="18" charset="0"/>
              </a:rPr>
              <a:t>” variable, there are 12 categories and therefore 12 binary variables are needed. A “1” value is placed in the binary variable for the job type and “0” values for the other job types.</a:t>
            </a:r>
            <a:endParaRPr lang="en-US" sz="2000" dirty="0">
              <a:latin typeface="Times New Roman" panose="02020603050405020304" pitchFamily="18" charset="0"/>
              <a:cs typeface="Times New Roman" panose="02020603050405020304" pitchFamily="18" charset="0"/>
            </a:endParaRPr>
          </a:p>
        </p:txBody>
      </p:sp>
      <p:sp>
        <p:nvSpPr>
          <p:cNvPr id="3" name="Espace réservé de la date 2">
            <a:extLst>
              <a:ext uri="{FF2B5EF4-FFF2-40B4-BE49-F238E27FC236}">
                <a16:creationId xmlns:a16="http://schemas.microsoft.com/office/drawing/2014/main" id="{6B1BD65E-F935-4358-9EA3-E027A9298FA0}"/>
              </a:ext>
            </a:extLst>
          </p:cNvPr>
          <p:cNvSpPr>
            <a:spLocks noGrp="1"/>
          </p:cNvSpPr>
          <p:nvPr>
            <p:ph type="dt" sz="half" idx="10"/>
          </p:nvPr>
        </p:nvSpPr>
        <p:spPr/>
        <p:txBody>
          <a:bodyPr/>
          <a:lstStyle/>
          <a:p>
            <a:fld id="{41714171-50F6-43CD-99B3-A6F26111098E}" type="datetime1">
              <a:rPr lang="en-US" smtClean="0"/>
              <a:t>12/29/2021</a:t>
            </a:fld>
            <a:endParaRPr lang="en-US"/>
          </a:p>
        </p:txBody>
      </p:sp>
      <p:sp>
        <p:nvSpPr>
          <p:cNvPr id="6" name="Espace réservé du numéro de diapositive 5">
            <a:extLst>
              <a:ext uri="{FF2B5EF4-FFF2-40B4-BE49-F238E27FC236}">
                <a16:creationId xmlns:a16="http://schemas.microsoft.com/office/drawing/2014/main" id="{4F04F003-CF66-4806-8F25-CA165EF9BEC4}"/>
              </a:ext>
            </a:extLst>
          </p:cNvPr>
          <p:cNvSpPr>
            <a:spLocks noGrp="1"/>
          </p:cNvSpPr>
          <p:nvPr>
            <p:ph type="sldNum" sz="quarter" idx="12"/>
          </p:nvPr>
        </p:nvSpPr>
        <p:spPr/>
        <p:txBody>
          <a:bodyPr/>
          <a:lstStyle/>
          <a:p>
            <a:fld id="{F3281B17-8789-6B4C-B449-7FC9CCFFE3A3}" type="slidenum">
              <a:rPr lang="en-US" smtClean="0"/>
              <a:t>43</a:t>
            </a:fld>
            <a:endParaRPr lang="en-US"/>
          </a:p>
        </p:txBody>
      </p:sp>
      <p:pic>
        <p:nvPicPr>
          <p:cNvPr id="7" name="Picture 5">
            <a:extLst>
              <a:ext uri="{FF2B5EF4-FFF2-40B4-BE49-F238E27FC236}">
                <a16:creationId xmlns:a16="http://schemas.microsoft.com/office/drawing/2014/main" id="{4077B341-109C-40A5-AEF0-CCD9404EB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113" y="-470778"/>
            <a:ext cx="2325467" cy="2325467"/>
          </a:xfrm>
          <a:prstGeom prst="rect">
            <a:avLst/>
          </a:prstGeom>
        </p:spPr>
      </p:pic>
    </p:spTree>
    <p:extLst>
      <p:ext uri="{BB962C8B-B14F-4D97-AF65-F5344CB8AC3E}">
        <p14:creationId xmlns:p14="http://schemas.microsoft.com/office/powerpoint/2010/main" val="17808208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Steps after data encoding</a:t>
            </a:r>
          </a:p>
        </p:txBody>
      </p:sp>
      <p:sp>
        <p:nvSpPr>
          <p:cNvPr id="3" name="ZoneTexte 2">
            <a:extLst>
              <a:ext uri="{FF2B5EF4-FFF2-40B4-BE49-F238E27FC236}">
                <a16:creationId xmlns:a16="http://schemas.microsoft.com/office/drawing/2014/main" id="{A7AFB292-7966-405D-A93B-358DE171E787}"/>
              </a:ext>
            </a:extLst>
          </p:cNvPr>
          <p:cNvSpPr txBox="1"/>
          <p:nvPr/>
        </p:nvSpPr>
        <p:spPr>
          <a:xfrm>
            <a:off x="782425" y="1951348"/>
            <a:ext cx="10086680" cy="3170099"/>
          </a:xfrm>
          <a:prstGeom prst="rect">
            <a:avLst/>
          </a:prstGeom>
          <a:noFill/>
        </p:spPr>
        <p:txBody>
          <a:bodyPr wrap="square" rtlCol="0">
            <a:spAutoFit/>
          </a:bodyPr>
          <a:lstStyle/>
          <a:p>
            <a:pPr algn="l" fontAlgn="base"/>
            <a:r>
              <a:rPr lang="en-US" sz="2000" b="0" dirty="0">
                <a:effectLst/>
                <a:latin typeface="Times New Roman" panose="02020603050405020304" pitchFamily="18" charset="0"/>
                <a:cs typeface="Times New Roman" panose="02020603050405020304" pitchFamily="18" charset="0"/>
              </a:rPr>
              <a:t>Now it is time to create some models of the data and estimate their accuracy on the bank marketing campaign data.</a:t>
            </a:r>
          </a:p>
          <a:p>
            <a:pPr algn="l" fontAlgn="base"/>
            <a:endParaRPr lang="en-US" sz="2000" b="0" dirty="0">
              <a:effectLst/>
              <a:latin typeface="Times New Roman" panose="02020603050405020304" pitchFamily="18" charset="0"/>
              <a:cs typeface="Times New Roman" panose="02020603050405020304" pitchFamily="18" charset="0"/>
            </a:endParaRPr>
          </a:p>
          <a:p>
            <a:pPr algn="l" fontAlgn="base"/>
            <a:r>
              <a:rPr lang="en-US" sz="2000" b="0" dirty="0">
                <a:effectLst/>
                <a:latin typeface="Times New Roman" panose="02020603050405020304" pitchFamily="18" charset="0"/>
                <a:cs typeface="Times New Roman" panose="02020603050405020304" pitchFamily="18" charset="0"/>
              </a:rPr>
              <a:t>Here is what we are going to cover in this step:</a:t>
            </a:r>
          </a:p>
          <a:p>
            <a:pPr algn="l" fontAlgn="base">
              <a:buFont typeface="+mj-lt"/>
              <a:buAutoNum type="arabicPeriod"/>
            </a:pPr>
            <a:r>
              <a:rPr lang="en-US" sz="2000" b="0" i="0" dirty="0">
                <a:effectLst/>
                <a:latin typeface="Times New Roman" panose="02020603050405020304" pitchFamily="18" charset="0"/>
                <a:cs typeface="Times New Roman" panose="02020603050405020304" pitchFamily="18" charset="0"/>
              </a:rPr>
              <a:t>Separate out a validation dataset.</a:t>
            </a:r>
          </a:p>
          <a:p>
            <a:pPr algn="l" fontAlgn="base">
              <a:buFont typeface="+mj-lt"/>
              <a:buAutoNum type="arabicPeriod"/>
            </a:pPr>
            <a:r>
              <a:rPr lang="en-US" sz="2000" b="0" i="0" dirty="0">
                <a:effectLst/>
                <a:latin typeface="Times New Roman" panose="02020603050405020304" pitchFamily="18" charset="0"/>
                <a:cs typeface="Times New Roman" panose="02020603050405020304" pitchFamily="18" charset="0"/>
              </a:rPr>
              <a:t>Set-up the test harness to use 10-fold cross validation.</a:t>
            </a:r>
          </a:p>
          <a:p>
            <a:pPr algn="l" fontAlgn="base">
              <a:buFont typeface="+mj-lt"/>
              <a:buAutoNum type="arabicPeriod"/>
            </a:pPr>
            <a:r>
              <a:rPr lang="en-US" sz="2000" b="0" i="0" dirty="0">
                <a:effectLst/>
                <a:latin typeface="Times New Roman" panose="02020603050405020304" pitchFamily="18" charset="0"/>
                <a:cs typeface="Times New Roman" panose="02020603050405020304" pitchFamily="18" charset="0"/>
              </a:rPr>
              <a:t>Build multiple different models to predict species from flower measurements</a:t>
            </a:r>
          </a:p>
          <a:p>
            <a:pPr algn="l" fontAlgn="base">
              <a:buFont typeface="+mj-lt"/>
              <a:buAutoNum type="arabicPeriod"/>
            </a:pPr>
            <a:r>
              <a:rPr lang="en-US" sz="2000" b="0" i="0" dirty="0">
                <a:effectLst/>
                <a:latin typeface="Times New Roman" panose="02020603050405020304" pitchFamily="18" charset="0"/>
                <a:cs typeface="Times New Roman" panose="02020603050405020304" pitchFamily="18" charset="0"/>
              </a:rPr>
              <a:t>Select the best model.</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2" name="Espace réservé de la date 1">
            <a:extLst>
              <a:ext uri="{FF2B5EF4-FFF2-40B4-BE49-F238E27FC236}">
                <a16:creationId xmlns:a16="http://schemas.microsoft.com/office/drawing/2014/main" id="{0F323DB7-7838-4E72-A6B7-3C3E1338AB40}"/>
              </a:ext>
            </a:extLst>
          </p:cNvPr>
          <p:cNvSpPr>
            <a:spLocks noGrp="1"/>
          </p:cNvSpPr>
          <p:nvPr>
            <p:ph type="dt" sz="half" idx="10"/>
          </p:nvPr>
        </p:nvSpPr>
        <p:spPr/>
        <p:txBody>
          <a:bodyPr/>
          <a:lstStyle/>
          <a:p>
            <a:fld id="{37A4D50A-CDE3-44A4-9AD2-0A47E7FE549F}" type="datetime1">
              <a:rPr lang="en-US" smtClean="0"/>
              <a:t>12/29/2021</a:t>
            </a:fld>
            <a:endParaRPr lang="en-US"/>
          </a:p>
        </p:txBody>
      </p:sp>
      <p:sp>
        <p:nvSpPr>
          <p:cNvPr id="4" name="Espace réservé du numéro de diapositive 3">
            <a:extLst>
              <a:ext uri="{FF2B5EF4-FFF2-40B4-BE49-F238E27FC236}">
                <a16:creationId xmlns:a16="http://schemas.microsoft.com/office/drawing/2014/main" id="{E18ADA34-DD51-4B60-AD7F-998500318519}"/>
              </a:ext>
            </a:extLst>
          </p:cNvPr>
          <p:cNvSpPr>
            <a:spLocks noGrp="1"/>
          </p:cNvSpPr>
          <p:nvPr>
            <p:ph type="sldNum" sz="quarter" idx="12"/>
          </p:nvPr>
        </p:nvSpPr>
        <p:spPr/>
        <p:txBody>
          <a:bodyPr/>
          <a:lstStyle/>
          <a:p>
            <a:fld id="{F3281B17-8789-6B4C-B449-7FC9CCFFE3A3}" type="slidenum">
              <a:rPr lang="en-US" smtClean="0"/>
              <a:t>44</a:t>
            </a:fld>
            <a:endParaRPr lang="en-US"/>
          </a:p>
        </p:txBody>
      </p:sp>
      <p:pic>
        <p:nvPicPr>
          <p:cNvPr id="6" name="Picture 5">
            <a:extLst>
              <a:ext uri="{FF2B5EF4-FFF2-40B4-BE49-F238E27FC236}">
                <a16:creationId xmlns:a16="http://schemas.microsoft.com/office/drawing/2014/main" id="{587EC7FB-08E2-4BF9-B14B-5C9208FC89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3769" y="-556883"/>
            <a:ext cx="2325467" cy="2325467"/>
          </a:xfrm>
          <a:prstGeom prst="rect">
            <a:avLst/>
          </a:prstGeom>
        </p:spPr>
      </p:pic>
    </p:spTree>
    <p:extLst>
      <p:ext uri="{BB962C8B-B14F-4D97-AF65-F5344CB8AC3E}">
        <p14:creationId xmlns:p14="http://schemas.microsoft.com/office/powerpoint/2010/main" val="23574974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accent2"/>
                </a:solidFill>
                <a:latin typeface="+mj-lt"/>
              </a:rPr>
              <a:t>Split-out validation dataset</a:t>
            </a:r>
            <a:endParaRPr lang="en-US" sz="4400" b="1" dirty="0">
              <a:solidFill>
                <a:schemeClr val="accent2"/>
              </a:solidFill>
              <a:latin typeface="+mj-lt"/>
            </a:endParaRPr>
          </a:p>
        </p:txBody>
      </p:sp>
      <p:pic>
        <p:nvPicPr>
          <p:cNvPr id="3" name="Image 2">
            <a:extLst>
              <a:ext uri="{FF2B5EF4-FFF2-40B4-BE49-F238E27FC236}">
                <a16:creationId xmlns:a16="http://schemas.microsoft.com/office/drawing/2014/main" id="{A9FD2431-2861-4141-B3EC-3AFBD50FFCF7}"/>
              </a:ext>
            </a:extLst>
          </p:cNvPr>
          <p:cNvPicPr>
            <a:picLocks noChangeAspect="1"/>
          </p:cNvPicPr>
          <p:nvPr/>
        </p:nvPicPr>
        <p:blipFill>
          <a:blip r:embed="rId2"/>
          <a:stretch>
            <a:fillRect/>
          </a:stretch>
        </p:blipFill>
        <p:spPr>
          <a:xfrm>
            <a:off x="219860" y="2172142"/>
            <a:ext cx="11601450" cy="1514475"/>
          </a:xfrm>
          <a:prstGeom prst="rect">
            <a:avLst/>
          </a:prstGeom>
        </p:spPr>
      </p:pic>
      <p:sp>
        <p:nvSpPr>
          <p:cNvPr id="6" name="Espace réservé du contenu 5">
            <a:extLst>
              <a:ext uri="{FF2B5EF4-FFF2-40B4-BE49-F238E27FC236}">
                <a16:creationId xmlns:a16="http://schemas.microsoft.com/office/drawing/2014/main" id="{8055BD06-6113-4610-8F52-56999EF9DD5E}"/>
              </a:ext>
            </a:extLst>
          </p:cNvPr>
          <p:cNvSpPr>
            <a:spLocks noGrp="1"/>
          </p:cNvSpPr>
          <p:nvPr>
            <p:ph idx="1"/>
          </p:nvPr>
        </p:nvSpPr>
        <p:spPr>
          <a:xfrm>
            <a:off x="527900" y="4168071"/>
            <a:ext cx="10825899" cy="2008891"/>
          </a:xfrm>
        </p:spPr>
        <p:txBody>
          <a:bodyPr>
            <a:normAutofit/>
          </a:bodyPr>
          <a:lstStyle/>
          <a:p>
            <a:r>
              <a:rPr lang="en-US" sz="2000" dirty="0">
                <a:latin typeface="Times New Roman" panose="02020603050405020304" pitchFamily="18" charset="0"/>
                <a:cs typeface="Times New Roman" panose="02020603050405020304" pitchFamily="18" charset="0"/>
              </a:rPr>
              <a:t>80% of the data are used for the training and 20% are used for the validation</a:t>
            </a:r>
          </a:p>
          <a:p>
            <a:r>
              <a:rPr lang="en-US" sz="2000" dirty="0" err="1">
                <a:latin typeface="Times New Roman" panose="02020603050405020304" pitchFamily="18" charset="0"/>
                <a:cs typeface="Times New Roman" panose="02020603050405020304" pitchFamily="18" charset="0"/>
              </a:rPr>
              <a:t>x_train</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y_train</a:t>
            </a:r>
            <a:r>
              <a:rPr lang="en-US" sz="2000" dirty="0">
                <a:latin typeface="Times New Roman" panose="02020603050405020304" pitchFamily="18" charset="0"/>
                <a:cs typeface="Times New Roman" panose="02020603050405020304" pitchFamily="18" charset="0"/>
              </a:rPr>
              <a:t> are for preparing the models</a:t>
            </a:r>
          </a:p>
        </p:txBody>
      </p:sp>
      <p:sp>
        <p:nvSpPr>
          <p:cNvPr id="2" name="Espace réservé de la date 1">
            <a:extLst>
              <a:ext uri="{FF2B5EF4-FFF2-40B4-BE49-F238E27FC236}">
                <a16:creationId xmlns:a16="http://schemas.microsoft.com/office/drawing/2014/main" id="{16CFBE99-2EC8-4F7F-87C2-CEEA3F71C6A9}"/>
              </a:ext>
            </a:extLst>
          </p:cNvPr>
          <p:cNvSpPr>
            <a:spLocks noGrp="1"/>
          </p:cNvSpPr>
          <p:nvPr>
            <p:ph type="dt" sz="half" idx="10"/>
          </p:nvPr>
        </p:nvSpPr>
        <p:spPr/>
        <p:txBody>
          <a:bodyPr/>
          <a:lstStyle/>
          <a:p>
            <a:fld id="{8D24D198-F220-4928-94CA-267CA1A125F8}" type="datetime1">
              <a:rPr lang="en-US" smtClean="0"/>
              <a:t>12/29/2021</a:t>
            </a:fld>
            <a:endParaRPr lang="en-US"/>
          </a:p>
        </p:txBody>
      </p:sp>
      <p:sp>
        <p:nvSpPr>
          <p:cNvPr id="4" name="Espace réservé du numéro de diapositive 3">
            <a:extLst>
              <a:ext uri="{FF2B5EF4-FFF2-40B4-BE49-F238E27FC236}">
                <a16:creationId xmlns:a16="http://schemas.microsoft.com/office/drawing/2014/main" id="{439D6C57-BC00-442D-9774-6F2D6A55089C}"/>
              </a:ext>
            </a:extLst>
          </p:cNvPr>
          <p:cNvSpPr>
            <a:spLocks noGrp="1"/>
          </p:cNvSpPr>
          <p:nvPr>
            <p:ph type="sldNum" sz="quarter" idx="12"/>
          </p:nvPr>
        </p:nvSpPr>
        <p:spPr/>
        <p:txBody>
          <a:bodyPr/>
          <a:lstStyle/>
          <a:p>
            <a:fld id="{F3281B17-8789-6B4C-B449-7FC9CCFFE3A3}" type="slidenum">
              <a:rPr lang="en-US" smtClean="0"/>
              <a:t>45</a:t>
            </a:fld>
            <a:endParaRPr lang="en-US"/>
          </a:p>
        </p:txBody>
      </p:sp>
      <p:pic>
        <p:nvPicPr>
          <p:cNvPr id="7" name="Picture 5">
            <a:extLst>
              <a:ext uri="{FF2B5EF4-FFF2-40B4-BE49-F238E27FC236}">
                <a16:creationId xmlns:a16="http://schemas.microsoft.com/office/drawing/2014/main" id="{017F63C6-BEB5-4397-9AB6-3D8A48DFC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5788" y="-481696"/>
            <a:ext cx="2325467" cy="2325467"/>
          </a:xfrm>
          <a:prstGeom prst="rect">
            <a:avLst/>
          </a:prstGeom>
        </p:spPr>
      </p:pic>
    </p:spTree>
    <p:extLst>
      <p:ext uri="{BB962C8B-B14F-4D97-AF65-F5344CB8AC3E}">
        <p14:creationId xmlns:p14="http://schemas.microsoft.com/office/powerpoint/2010/main" val="23608164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Machine learning models to be </a:t>
            </a:r>
          </a:p>
          <a:p>
            <a:r>
              <a:rPr lang="en-US" sz="4400" b="1" dirty="0">
                <a:solidFill>
                  <a:schemeClr val="accent2"/>
                </a:solidFill>
                <a:latin typeface="+mj-lt"/>
              </a:rPr>
              <a:t>implemented</a:t>
            </a:r>
          </a:p>
        </p:txBody>
      </p:sp>
      <p:sp>
        <p:nvSpPr>
          <p:cNvPr id="10" name="Espace réservé du contenu 9">
            <a:extLst>
              <a:ext uri="{FF2B5EF4-FFF2-40B4-BE49-F238E27FC236}">
                <a16:creationId xmlns:a16="http://schemas.microsoft.com/office/drawing/2014/main" id="{79BA976B-BC67-4AAF-885F-F101E7B37CFC}"/>
              </a:ext>
            </a:extLst>
          </p:cNvPr>
          <p:cNvSpPr>
            <a:spLocks noGrp="1"/>
          </p:cNvSpPr>
          <p:nvPr>
            <p:ph idx="1"/>
          </p:nvPr>
        </p:nvSpPr>
        <p:spPr>
          <a:xfrm>
            <a:off x="952106" y="1825624"/>
            <a:ext cx="10401693" cy="4603455"/>
          </a:xfrm>
        </p:spPr>
        <p:txBody>
          <a:bodyPr>
            <a:noAutofit/>
          </a:bodyPr>
          <a:lstStyle/>
          <a:p>
            <a:pPr marL="0" indent="0" algn="just">
              <a:lnSpc>
                <a:spcPct val="120000"/>
              </a:lnSpc>
              <a:buNone/>
            </a:pPr>
            <a:r>
              <a:rPr lang="en-US" sz="2000" dirty="0">
                <a:latin typeface="Times New Roman" panose="02020603050405020304" pitchFamily="18" charset="0"/>
                <a:cs typeface="Times New Roman" panose="02020603050405020304" pitchFamily="18" charset="0"/>
              </a:rPr>
              <a:t> We don’t know which algorithms would be good on this problem or what configurations to use.  We get an idea from the plots that some of the classes are partially linearly separable in some dimensions, so we are expecting generally good results. Let’s test 6 different algorithms:</a:t>
            </a:r>
          </a:p>
          <a:p>
            <a:pPr algn="just">
              <a:lnSpc>
                <a:spcPct val="120000"/>
              </a:lnSpc>
            </a:pPr>
            <a:r>
              <a:rPr lang="en-US" sz="2000" b="1" dirty="0">
                <a:latin typeface="Times New Roman" panose="02020603050405020304" pitchFamily="18" charset="0"/>
                <a:cs typeface="Times New Roman" panose="02020603050405020304" pitchFamily="18" charset="0"/>
              </a:rPr>
              <a:t>Logistic Regression (LR)</a:t>
            </a:r>
          </a:p>
          <a:p>
            <a:pPr algn="just">
              <a:lnSpc>
                <a:spcPct val="120000"/>
              </a:lnSpc>
            </a:pPr>
            <a:r>
              <a:rPr lang="en-US" sz="2000" b="1" dirty="0">
                <a:latin typeface="Times New Roman" panose="02020603050405020304" pitchFamily="18" charset="0"/>
                <a:cs typeface="Times New Roman" panose="02020603050405020304" pitchFamily="18" charset="0"/>
              </a:rPr>
              <a:t> Linear Discriminant Analysis (LDA)</a:t>
            </a:r>
          </a:p>
          <a:p>
            <a:pPr algn="just">
              <a:lnSpc>
                <a:spcPct val="120000"/>
              </a:lnSpc>
            </a:pPr>
            <a:r>
              <a:rPr lang="en-US" sz="2000" b="1" dirty="0">
                <a:latin typeface="Times New Roman" panose="02020603050405020304" pitchFamily="18" charset="0"/>
                <a:cs typeface="Times New Roman" panose="02020603050405020304" pitchFamily="18" charset="0"/>
              </a:rPr>
              <a:t> K-Nearest Neighbors (KNN).</a:t>
            </a:r>
          </a:p>
          <a:p>
            <a:pPr algn="just">
              <a:lnSpc>
                <a:spcPct val="120000"/>
              </a:lnSpc>
            </a:pPr>
            <a:r>
              <a:rPr lang="en-US" sz="2000" b="1" dirty="0">
                <a:latin typeface="Times New Roman" panose="02020603050405020304" pitchFamily="18" charset="0"/>
                <a:cs typeface="Times New Roman" panose="02020603050405020304" pitchFamily="18" charset="0"/>
              </a:rPr>
              <a:t> Classification and Regression Trees (CART).</a:t>
            </a:r>
          </a:p>
          <a:p>
            <a:pPr algn="just">
              <a:lnSpc>
                <a:spcPct val="120000"/>
              </a:lnSpc>
            </a:pPr>
            <a:r>
              <a:rPr lang="en-US" sz="2000" b="1" dirty="0">
                <a:latin typeface="Times New Roman" panose="02020603050405020304" pitchFamily="18" charset="0"/>
                <a:cs typeface="Times New Roman" panose="02020603050405020304" pitchFamily="18" charset="0"/>
              </a:rPr>
              <a:t> Gaussian Naive Bayes (NB).</a:t>
            </a:r>
          </a:p>
          <a:p>
            <a:pPr algn="just">
              <a:lnSpc>
                <a:spcPct val="120000"/>
              </a:lnSpc>
            </a:pPr>
            <a:r>
              <a:rPr lang="en-US" sz="2000" b="1" dirty="0">
                <a:latin typeface="Times New Roman" panose="02020603050405020304" pitchFamily="18" charset="0"/>
                <a:cs typeface="Times New Roman" panose="02020603050405020304" pitchFamily="18" charset="0"/>
              </a:rPr>
              <a:t> Support Vector Machines (SVM).</a:t>
            </a:r>
          </a:p>
        </p:txBody>
      </p:sp>
      <p:sp>
        <p:nvSpPr>
          <p:cNvPr id="2" name="Espace réservé de la date 1">
            <a:extLst>
              <a:ext uri="{FF2B5EF4-FFF2-40B4-BE49-F238E27FC236}">
                <a16:creationId xmlns:a16="http://schemas.microsoft.com/office/drawing/2014/main" id="{1FE1B189-C0E4-4DA7-B04A-871FD3C26598}"/>
              </a:ext>
            </a:extLst>
          </p:cNvPr>
          <p:cNvSpPr>
            <a:spLocks noGrp="1"/>
          </p:cNvSpPr>
          <p:nvPr>
            <p:ph type="dt" sz="half" idx="10"/>
          </p:nvPr>
        </p:nvSpPr>
        <p:spPr/>
        <p:txBody>
          <a:bodyPr/>
          <a:lstStyle/>
          <a:p>
            <a:fld id="{9897CA31-0658-4CDE-A7F1-6A867396737E}"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9A2B273E-5A1D-4141-9775-8006F9DAAA6D}"/>
              </a:ext>
            </a:extLst>
          </p:cNvPr>
          <p:cNvSpPr>
            <a:spLocks noGrp="1"/>
          </p:cNvSpPr>
          <p:nvPr>
            <p:ph type="sldNum" sz="quarter" idx="12"/>
          </p:nvPr>
        </p:nvSpPr>
        <p:spPr/>
        <p:txBody>
          <a:bodyPr/>
          <a:lstStyle/>
          <a:p>
            <a:fld id="{F3281B17-8789-6B4C-B449-7FC9CCFFE3A3}" type="slidenum">
              <a:rPr lang="en-US" smtClean="0"/>
              <a:t>46</a:t>
            </a:fld>
            <a:endParaRPr lang="en-US"/>
          </a:p>
        </p:txBody>
      </p:sp>
      <p:pic>
        <p:nvPicPr>
          <p:cNvPr id="6" name="Picture 5">
            <a:extLst>
              <a:ext uri="{FF2B5EF4-FFF2-40B4-BE49-F238E27FC236}">
                <a16:creationId xmlns:a16="http://schemas.microsoft.com/office/drawing/2014/main" id="{9074D26B-4087-4899-BDFC-D16DB0404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9072" y="-499843"/>
            <a:ext cx="2325467" cy="2325467"/>
          </a:xfrm>
          <a:prstGeom prst="rect">
            <a:avLst/>
          </a:prstGeom>
        </p:spPr>
      </p:pic>
    </p:spTree>
    <p:extLst>
      <p:ext uri="{BB962C8B-B14F-4D97-AF65-F5344CB8AC3E}">
        <p14:creationId xmlns:p14="http://schemas.microsoft.com/office/powerpoint/2010/main" val="18773366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Machine learning model building</a:t>
            </a:r>
          </a:p>
        </p:txBody>
      </p:sp>
      <p:pic>
        <p:nvPicPr>
          <p:cNvPr id="3" name="Image 2">
            <a:extLst>
              <a:ext uri="{FF2B5EF4-FFF2-40B4-BE49-F238E27FC236}">
                <a16:creationId xmlns:a16="http://schemas.microsoft.com/office/drawing/2014/main" id="{B50B0A7C-394D-45BA-9E20-B15ADC625D16}"/>
              </a:ext>
            </a:extLst>
          </p:cNvPr>
          <p:cNvPicPr>
            <a:picLocks noChangeAspect="1"/>
          </p:cNvPicPr>
          <p:nvPr/>
        </p:nvPicPr>
        <p:blipFill>
          <a:blip r:embed="rId2"/>
          <a:stretch>
            <a:fillRect/>
          </a:stretch>
        </p:blipFill>
        <p:spPr>
          <a:xfrm>
            <a:off x="842521" y="2283103"/>
            <a:ext cx="9677400" cy="1933575"/>
          </a:xfrm>
          <a:prstGeom prst="rect">
            <a:avLst/>
          </a:prstGeom>
        </p:spPr>
      </p:pic>
      <p:sp>
        <p:nvSpPr>
          <p:cNvPr id="6" name="Espace réservé du contenu 5">
            <a:extLst>
              <a:ext uri="{FF2B5EF4-FFF2-40B4-BE49-F238E27FC236}">
                <a16:creationId xmlns:a16="http://schemas.microsoft.com/office/drawing/2014/main" id="{48C4A279-01A8-4780-B132-0415341F8BC1}"/>
              </a:ext>
            </a:extLst>
          </p:cNvPr>
          <p:cNvSpPr>
            <a:spLocks noGrp="1"/>
          </p:cNvSpPr>
          <p:nvPr>
            <p:ph idx="1"/>
          </p:nvPr>
        </p:nvSpPr>
        <p:spPr>
          <a:xfrm>
            <a:off x="725471" y="4647415"/>
            <a:ext cx="10741058" cy="1199610"/>
          </a:xfrm>
        </p:spPr>
        <p:txBody>
          <a:bodyPr>
            <a:normAutofit/>
          </a:bodyPr>
          <a:lstStyle/>
          <a:p>
            <a:pPr marL="0" indent="0">
              <a:buNone/>
            </a:pPr>
            <a:r>
              <a:rPr lang="en-US" sz="2000" b="0" i="0" dirty="0">
                <a:effectLst/>
                <a:latin typeface="Times New Roman" panose="02020603050405020304" pitchFamily="18" charset="0"/>
                <a:cs typeface="Times New Roman" panose="02020603050405020304" pitchFamily="18" charset="0"/>
                <a:sym typeface="Wingdings" panose="05000000000000000000" pitchFamily="2" charset="2"/>
              </a:rPr>
              <a:t> </a:t>
            </a:r>
            <a:r>
              <a:rPr lang="en-US" sz="2000" b="0" i="0" dirty="0">
                <a:effectLst/>
                <a:latin typeface="Times New Roman" panose="02020603050405020304" pitchFamily="18" charset="0"/>
                <a:cs typeface="Times New Roman" panose="02020603050405020304" pitchFamily="18" charset="0"/>
              </a:rPr>
              <a:t>This is a good mixture of simple linear (LR and LDA), nonlinear (KNN, CART, NB and SVM) algorithms.</a:t>
            </a:r>
            <a:endParaRPr lang="en-US" sz="2000" dirty="0">
              <a:latin typeface="Times New Roman" panose="02020603050405020304" pitchFamily="18" charset="0"/>
              <a:cs typeface="Times New Roman" panose="02020603050405020304" pitchFamily="18" charset="0"/>
            </a:endParaRPr>
          </a:p>
        </p:txBody>
      </p:sp>
      <p:sp>
        <p:nvSpPr>
          <p:cNvPr id="2" name="Espace réservé de la date 1">
            <a:extLst>
              <a:ext uri="{FF2B5EF4-FFF2-40B4-BE49-F238E27FC236}">
                <a16:creationId xmlns:a16="http://schemas.microsoft.com/office/drawing/2014/main" id="{16942F91-1031-4BF7-91A5-662BE509F6B9}"/>
              </a:ext>
            </a:extLst>
          </p:cNvPr>
          <p:cNvSpPr>
            <a:spLocks noGrp="1"/>
          </p:cNvSpPr>
          <p:nvPr>
            <p:ph type="dt" sz="half" idx="10"/>
          </p:nvPr>
        </p:nvSpPr>
        <p:spPr/>
        <p:txBody>
          <a:bodyPr/>
          <a:lstStyle/>
          <a:p>
            <a:fld id="{397B0E5D-296A-474C-B38F-A1D726035C5F}" type="datetime1">
              <a:rPr lang="en-US" smtClean="0"/>
              <a:t>12/29/2021</a:t>
            </a:fld>
            <a:endParaRPr lang="en-US"/>
          </a:p>
        </p:txBody>
      </p:sp>
      <p:sp>
        <p:nvSpPr>
          <p:cNvPr id="7" name="Espace réservé du numéro de diapositive 6">
            <a:extLst>
              <a:ext uri="{FF2B5EF4-FFF2-40B4-BE49-F238E27FC236}">
                <a16:creationId xmlns:a16="http://schemas.microsoft.com/office/drawing/2014/main" id="{406F206B-5795-4D7D-9A5A-E3E49043F01E}"/>
              </a:ext>
            </a:extLst>
          </p:cNvPr>
          <p:cNvSpPr>
            <a:spLocks noGrp="1"/>
          </p:cNvSpPr>
          <p:nvPr>
            <p:ph type="sldNum" sz="quarter" idx="12"/>
          </p:nvPr>
        </p:nvSpPr>
        <p:spPr/>
        <p:txBody>
          <a:bodyPr/>
          <a:lstStyle/>
          <a:p>
            <a:fld id="{F3281B17-8789-6B4C-B449-7FC9CCFFE3A3}" type="slidenum">
              <a:rPr lang="en-US" smtClean="0"/>
              <a:t>47</a:t>
            </a:fld>
            <a:endParaRPr lang="en-US"/>
          </a:p>
        </p:txBody>
      </p:sp>
      <p:pic>
        <p:nvPicPr>
          <p:cNvPr id="8" name="Picture 5">
            <a:extLst>
              <a:ext uri="{FF2B5EF4-FFF2-40B4-BE49-F238E27FC236}">
                <a16:creationId xmlns:a16="http://schemas.microsoft.com/office/drawing/2014/main" id="{77FC4FBC-C01F-4263-8AC6-F901B9685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7187" y="-393404"/>
            <a:ext cx="2325467" cy="2325467"/>
          </a:xfrm>
          <a:prstGeom prst="rect">
            <a:avLst/>
          </a:prstGeom>
        </p:spPr>
      </p:pic>
    </p:spTree>
    <p:extLst>
      <p:ext uri="{BB962C8B-B14F-4D97-AF65-F5344CB8AC3E}">
        <p14:creationId xmlns:p14="http://schemas.microsoft.com/office/powerpoint/2010/main" val="15361031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Model evaluation</a:t>
            </a:r>
          </a:p>
        </p:txBody>
      </p:sp>
      <p:sp>
        <p:nvSpPr>
          <p:cNvPr id="6" name="Espace réservé du contenu 5">
            <a:extLst>
              <a:ext uri="{FF2B5EF4-FFF2-40B4-BE49-F238E27FC236}">
                <a16:creationId xmlns:a16="http://schemas.microsoft.com/office/drawing/2014/main" id="{48C4A279-01A8-4780-B132-0415341F8BC1}"/>
              </a:ext>
            </a:extLst>
          </p:cNvPr>
          <p:cNvSpPr>
            <a:spLocks noGrp="1"/>
          </p:cNvSpPr>
          <p:nvPr>
            <p:ph idx="1"/>
          </p:nvPr>
        </p:nvSpPr>
        <p:spPr>
          <a:xfrm>
            <a:off x="612742" y="3840408"/>
            <a:ext cx="10741058" cy="2139296"/>
          </a:xfrm>
        </p:spPr>
        <p:txBody>
          <a:bodyPr>
            <a:noAutofit/>
          </a:bodyPr>
          <a:lstStyle/>
          <a:p>
            <a:pPr marL="0" indent="0" algn="just" fontAlgn="base">
              <a:lnSpc>
                <a:spcPct val="150000"/>
              </a:lnSpc>
              <a:buNone/>
            </a:pPr>
            <a:r>
              <a:rPr lang="en-US" sz="2000" dirty="0">
                <a:effectLst/>
                <a:latin typeface="Times New Roman" panose="02020603050405020304" pitchFamily="18" charset="0"/>
                <a:cs typeface="Times New Roman" panose="02020603050405020304" pitchFamily="18" charset="0"/>
              </a:rPr>
              <a:t>We use stratified </a:t>
            </a:r>
            <a:r>
              <a:rPr lang="en-US" sz="2000" b="1" dirty="0">
                <a:effectLst/>
                <a:latin typeface="Times New Roman" panose="02020603050405020304" pitchFamily="18" charset="0"/>
                <a:cs typeface="Times New Roman" panose="02020603050405020304" pitchFamily="18" charset="0"/>
              </a:rPr>
              <a:t>10-fold cross validation </a:t>
            </a:r>
            <a:r>
              <a:rPr lang="en-US" sz="2000" dirty="0">
                <a:effectLst/>
                <a:latin typeface="Times New Roman" panose="02020603050405020304" pitchFamily="18" charset="0"/>
                <a:cs typeface="Times New Roman" panose="02020603050405020304" pitchFamily="18" charset="0"/>
              </a:rPr>
              <a:t>to estimate model accuracy. We are using the metric of ‘</a:t>
            </a:r>
            <a:r>
              <a:rPr lang="en-US" sz="2000" b="1" i="1" dirty="0">
                <a:effectLst/>
                <a:latin typeface="Times New Roman" panose="02020603050405020304" pitchFamily="18" charset="0"/>
                <a:cs typeface="Times New Roman" panose="02020603050405020304" pitchFamily="18" charset="0"/>
              </a:rPr>
              <a:t>accuracy</a:t>
            </a:r>
            <a:r>
              <a:rPr lang="en-US" sz="2000" b="1" dirty="0">
                <a:effectLst/>
                <a:latin typeface="Times New Roman" panose="02020603050405020304" pitchFamily="18" charset="0"/>
                <a:cs typeface="Times New Roman" panose="02020603050405020304" pitchFamily="18" charset="0"/>
              </a:rPr>
              <a:t>‘ t</a:t>
            </a:r>
            <a:r>
              <a:rPr lang="en-US" sz="2000" dirty="0">
                <a:effectLst/>
                <a:latin typeface="Times New Roman" panose="02020603050405020304" pitchFamily="18" charset="0"/>
                <a:cs typeface="Times New Roman" panose="02020603050405020304" pitchFamily="18" charset="0"/>
              </a:rPr>
              <a:t>o evaluate models. This is a ratio be </a:t>
            </a:r>
            <a:r>
              <a:rPr lang="en-US" sz="2000" b="1" dirty="0">
                <a:effectLst/>
                <a:latin typeface="Times New Roman" panose="02020603050405020304" pitchFamily="18" charset="0"/>
                <a:cs typeface="Times New Roman" panose="02020603050405020304" pitchFamily="18" charset="0"/>
              </a:rPr>
              <a:t>multiplied by 100 to give a percentage</a:t>
            </a:r>
            <a:r>
              <a:rPr lang="en-US" sz="2000" dirty="0">
                <a:effectLst/>
                <a:latin typeface="Times New Roman" panose="02020603050405020304" pitchFamily="18" charset="0"/>
                <a:cs typeface="Times New Roman" panose="02020603050405020304" pitchFamily="18" charset="0"/>
              </a:rPr>
              <a:t>. </a:t>
            </a:r>
          </a:p>
          <a:p>
            <a:pPr algn="l" fontAlgn="base"/>
            <a:endParaRPr lang="en-US" sz="2000" dirty="0">
              <a:effectLst/>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7" name="Image 6">
            <a:extLst>
              <a:ext uri="{FF2B5EF4-FFF2-40B4-BE49-F238E27FC236}">
                <a16:creationId xmlns:a16="http://schemas.microsoft.com/office/drawing/2014/main" id="{437491D4-4F09-4C1D-A807-BA5A28D9D7B2}"/>
              </a:ext>
            </a:extLst>
          </p:cNvPr>
          <p:cNvPicPr>
            <a:picLocks noChangeAspect="1"/>
          </p:cNvPicPr>
          <p:nvPr/>
        </p:nvPicPr>
        <p:blipFill>
          <a:blip r:embed="rId2"/>
          <a:stretch>
            <a:fillRect/>
          </a:stretch>
        </p:blipFill>
        <p:spPr>
          <a:xfrm>
            <a:off x="1683670" y="1657350"/>
            <a:ext cx="8620125" cy="1771650"/>
          </a:xfrm>
          <a:prstGeom prst="rect">
            <a:avLst/>
          </a:prstGeom>
        </p:spPr>
      </p:pic>
      <p:sp>
        <p:nvSpPr>
          <p:cNvPr id="2" name="Espace réservé de la date 1">
            <a:extLst>
              <a:ext uri="{FF2B5EF4-FFF2-40B4-BE49-F238E27FC236}">
                <a16:creationId xmlns:a16="http://schemas.microsoft.com/office/drawing/2014/main" id="{E0627E36-1DA7-407C-B0C1-576EB3ECFDAD}"/>
              </a:ext>
            </a:extLst>
          </p:cNvPr>
          <p:cNvSpPr>
            <a:spLocks noGrp="1"/>
          </p:cNvSpPr>
          <p:nvPr>
            <p:ph type="dt" sz="half" idx="10"/>
          </p:nvPr>
        </p:nvSpPr>
        <p:spPr/>
        <p:txBody>
          <a:bodyPr/>
          <a:lstStyle/>
          <a:p>
            <a:fld id="{8B06CFA3-9F64-450A-855B-350D7A623306}"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5296ECFE-BDEB-415E-84CD-B61124C2759F}"/>
              </a:ext>
            </a:extLst>
          </p:cNvPr>
          <p:cNvSpPr>
            <a:spLocks noGrp="1"/>
          </p:cNvSpPr>
          <p:nvPr>
            <p:ph type="sldNum" sz="quarter" idx="12"/>
          </p:nvPr>
        </p:nvSpPr>
        <p:spPr/>
        <p:txBody>
          <a:bodyPr/>
          <a:lstStyle/>
          <a:p>
            <a:fld id="{F3281B17-8789-6B4C-B449-7FC9CCFFE3A3}" type="slidenum">
              <a:rPr lang="en-US" smtClean="0"/>
              <a:t>48</a:t>
            </a:fld>
            <a:endParaRPr lang="en-US"/>
          </a:p>
        </p:txBody>
      </p:sp>
      <p:pic>
        <p:nvPicPr>
          <p:cNvPr id="8" name="Picture 5">
            <a:extLst>
              <a:ext uri="{FF2B5EF4-FFF2-40B4-BE49-F238E27FC236}">
                <a16:creationId xmlns:a16="http://schemas.microsoft.com/office/drawing/2014/main" id="{5F3F817E-583A-4038-AC2C-7E0B06F3A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1062" y="-470778"/>
            <a:ext cx="2325467" cy="2325467"/>
          </a:xfrm>
          <a:prstGeom prst="rect">
            <a:avLst/>
          </a:prstGeom>
        </p:spPr>
      </p:pic>
    </p:spTree>
    <p:extLst>
      <p:ext uri="{BB962C8B-B14F-4D97-AF65-F5344CB8AC3E}">
        <p14:creationId xmlns:p14="http://schemas.microsoft.com/office/powerpoint/2010/main" val="12834270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Obtained results </a:t>
            </a:r>
          </a:p>
        </p:txBody>
      </p:sp>
      <p:sp>
        <p:nvSpPr>
          <p:cNvPr id="6" name="Espace réservé du contenu 5">
            <a:extLst>
              <a:ext uri="{FF2B5EF4-FFF2-40B4-BE49-F238E27FC236}">
                <a16:creationId xmlns:a16="http://schemas.microsoft.com/office/drawing/2014/main" id="{48C4A279-01A8-4780-B132-0415341F8BC1}"/>
              </a:ext>
            </a:extLst>
          </p:cNvPr>
          <p:cNvSpPr>
            <a:spLocks noGrp="1"/>
          </p:cNvSpPr>
          <p:nvPr>
            <p:ph idx="1"/>
          </p:nvPr>
        </p:nvSpPr>
        <p:spPr>
          <a:xfrm>
            <a:off x="725471" y="4279769"/>
            <a:ext cx="10741058" cy="2139296"/>
          </a:xfrm>
        </p:spPr>
        <p:txBody>
          <a:bodyPr>
            <a:normAutofit/>
          </a:bodyPr>
          <a:lstStyle/>
          <a:p>
            <a:pPr algn="l" fontAlgn="base"/>
            <a:endParaRPr lang="en-US" sz="2000" dirty="0">
              <a:effectLst/>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Linear Regression</a:t>
            </a:r>
            <a:r>
              <a:rPr lang="en-US" sz="2000" dirty="0">
                <a:latin typeface="Times New Roman" panose="02020603050405020304" pitchFamily="18" charset="0"/>
                <a:cs typeface="Times New Roman" panose="02020603050405020304" pitchFamily="18" charset="0"/>
              </a:rPr>
              <a:t> has the largest estimated accuracy score at about </a:t>
            </a:r>
            <a:r>
              <a:rPr lang="en-US" sz="2000" b="1" dirty="0">
                <a:latin typeface="Times New Roman" panose="02020603050405020304" pitchFamily="18" charset="0"/>
                <a:cs typeface="Times New Roman" panose="02020603050405020304" pitchFamily="18" charset="0"/>
              </a:rPr>
              <a:t>0.91 or 91%.</a:t>
            </a:r>
          </a:p>
          <a:p>
            <a:pPr marL="0" indent="0">
              <a:buNone/>
            </a:pPr>
            <a:r>
              <a:rPr lang="en-US" sz="2000" dirty="0">
                <a:latin typeface="Times New Roman" panose="02020603050405020304" pitchFamily="18" charset="0"/>
                <a:cs typeface="Times New Roman" panose="02020603050405020304" pitchFamily="18" charset="0"/>
              </a:rPr>
              <a:t>We can also create a plot of the model evaluation results and compare the dispersion and the mean accuracy. </a:t>
            </a:r>
          </a:p>
        </p:txBody>
      </p:sp>
      <p:pic>
        <p:nvPicPr>
          <p:cNvPr id="12" name="Image 11">
            <a:extLst>
              <a:ext uri="{FF2B5EF4-FFF2-40B4-BE49-F238E27FC236}">
                <a16:creationId xmlns:a16="http://schemas.microsoft.com/office/drawing/2014/main" id="{5BC0B7A1-BC12-4A71-BB68-8DF3D7875C36}"/>
              </a:ext>
            </a:extLst>
          </p:cNvPr>
          <p:cNvPicPr>
            <a:picLocks noChangeAspect="1"/>
          </p:cNvPicPr>
          <p:nvPr/>
        </p:nvPicPr>
        <p:blipFill>
          <a:blip r:embed="rId2"/>
          <a:stretch>
            <a:fillRect/>
          </a:stretch>
        </p:blipFill>
        <p:spPr>
          <a:xfrm>
            <a:off x="2861582" y="1670957"/>
            <a:ext cx="5924550" cy="2514600"/>
          </a:xfrm>
          <a:prstGeom prst="rect">
            <a:avLst/>
          </a:prstGeom>
        </p:spPr>
      </p:pic>
      <p:sp>
        <p:nvSpPr>
          <p:cNvPr id="2" name="Espace réservé de la date 1">
            <a:extLst>
              <a:ext uri="{FF2B5EF4-FFF2-40B4-BE49-F238E27FC236}">
                <a16:creationId xmlns:a16="http://schemas.microsoft.com/office/drawing/2014/main" id="{B880CCEE-C7B7-436A-A2B7-A42B45728707}"/>
              </a:ext>
            </a:extLst>
          </p:cNvPr>
          <p:cNvSpPr>
            <a:spLocks noGrp="1"/>
          </p:cNvSpPr>
          <p:nvPr>
            <p:ph type="dt" sz="half" idx="10"/>
          </p:nvPr>
        </p:nvSpPr>
        <p:spPr/>
        <p:txBody>
          <a:bodyPr/>
          <a:lstStyle/>
          <a:p>
            <a:fld id="{8FCB4CB0-E5C5-4E32-A9E0-36FE9B7AF367}"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6D92AF22-DDCE-48A9-80F4-6D9D606E7551}"/>
              </a:ext>
            </a:extLst>
          </p:cNvPr>
          <p:cNvSpPr>
            <a:spLocks noGrp="1"/>
          </p:cNvSpPr>
          <p:nvPr>
            <p:ph type="sldNum" sz="quarter" idx="12"/>
          </p:nvPr>
        </p:nvSpPr>
        <p:spPr/>
        <p:txBody>
          <a:bodyPr/>
          <a:lstStyle/>
          <a:p>
            <a:fld id="{F3281B17-8789-6B4C-B449-7FC9CCFFE3A3}" type="slidenum">
              <a:rPr lang="en-US" smtClean="0"/>
              <a:t>49</a:t>
            </a:fld>
            <a:endParaRPr lang="en-US"/>
          </a:p>
        </p:txBody>
      </p:sp>
      <p:pic>
        <p:nvPicPr>
          <p:cNvPr id="7" name="Picture 5">
            <a:extLst>
              <a:ext uri="{FF2B5EF4-FFF2-40B4-BE49-F238E27FC236}">
                <a16:creationId xmlns:a16="http://schemas.microsoft.com/office/drawing/2014/main" id="{380B7136-53A6-4988-984A-FFE9E85241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6419" y="-470778"/>
            <a:ext cx="2325467" cy="2325467"/>
          </a:xfrm>
          <a:prstGeom prst="rect">
            <a:avLst/>
          </a:prstGeom>
        </p:spPr>
      </p:pic>
    </p:spTree>
    <p:extLst>
      <p:ext uri="{BB962C8B-B14F-4D97-AF65-F5344CB8AC3E}">
        <p14:creationId xmlns:p14="http://schemas.microsoft.com/office/powerpoint/2010/main" val="235146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D2D17E-50A0-450D-8B80-0CF8E5F84961}"/>
              </a:ext>
            </a:extLst>
          </p:cNvPr>
          <p:cNvSpPr>
            <a:spLocks noGrp="1"/>
          </p:cNvSpPr>
          <p:nvPr>
            <p:ph type="ctrTitle"/>
          </p:nvPr>
        </p:nvSpPr>
        <p:spPr>
          <a:xfrm>
            <a:off x="1354317" y="1214438"/>
            <a:ext cx="9144000" cy="2387600"/>
          </a:xfrm>
        </p:spPr>
        <p:txBody>
          <a:bodyPr/>
          <a:lstStyle/>
          <a:p>
            <a:r>
              <a:rPr lang="en-US" sz="6000" b="1" dirty="0">
                <a:solidFill>
                  <a:srgbClr val="FF6600"/>
                </a:solidFill>
              </a:rPr>
              <a:t>Problem description</a:t>
            </a:r>
            <a:endParaRPr lang="en-US" b="1" dirty="0"/>
          </a:p>
        </p:txBody>
      </p:sp>
      <p:sp>
        <p:nvSpPr>
          <p:cNvPr id="3" name="Sous-titre 2">
            <a:extLst>
              <a:ext uri="{FF2B5EF4-FFF2-40B4-BE49-F238E27FC236}">
                <a16:creationId xmlns:a16="http://schemas.microsoft.com/office/drawing/2014/main" id="{DBBE5967-2B37-4180-AA78-3297A0177D16}"/>
              </a:ext>
            </a:extLst>
          </p:cNvPr>
          <p:cNvSpPr>
            <a:spLocks noGrp="1"/>
          </p:cNvSpPr>
          <p:nvPr>
            <p:ph type="subTitle" idx="1"/>
          </p:nvPr>
        </p:nvSpPr>
        <p:spPr/>
        <p:txBody>
          <a:bodyPr/>
          <a:lstStyle/>
          <a:p>
            <a:endParaRPr lang="en-US"/>
          </a:p>
        </p:txBody>
      </p:sp>
      <p:sp>
        <p:nvSpPr>
          <p:cNvPr id="5" name="Espace réservé de la date 4">
            <a:extLst>
              <a:ext uri="{FF2B5EF4-FFF2-40B4-BE49-F238E27FC236}">
                <a16:creationId xmlns:a16="http://schemas.microsoft.com/office/drawing/2014/main" id="{FA81D1E3-8D74-46A8-BF91-287220BD2A25}"/>
              </a:ext>
            </a:extLst>
          </p:cNvPr>
          <p:cNvSpPr>
            <a:spLocks noGrp="1"/>
          </p:cNvSpPr>
          <p:nvPr>
            <p:ph type="dt" sz="half" idx="10"/>
          </p:nvPr>
        </p:nvSpPr>
        <p:spPr/>
        <p:txBody>
          <a:bodyPr/>
          <a:lstStyle/>
          <a:p>
            <a:fld id="{ECB2A464-315A-4DE6-A228-26D86591F95E}" type="datetime1">
              <a:rPr lang="en-US" smtClean="0"/>
              <a:t>12/29/2021</a:t>
            </a:fld>
            <a:endParaRPr lang="en-US"/>
          </a:p>
        </p:txBody>
      </p:sp>
      <p:sp>
        <p:nvSpPr>
          <p:cNvPr id="6" name="Espace réservé du numéro de diapositive 5">
            <a:extLst>
              <a:ext uri="{FF2B5EF4-FFF2-40B4-BE49-F238E27FC236}">
                <a16:creationId xmlns:a16="http://schemas.microsoft.com/office/drawing/2014/main" id="{C0AAE747-0FFB-4CCB-9338-B721461AC195}"/>
              </a:ext>
            </a:extLst>
          </p:cNvPr>
          <p:cNvSpPr>
            <a:spLocks noGrp="1"/>
          </p:cNvSpPr>
          <p:nvPr>
            <p:ph type="sldNum" sz="quarter" idx="12"/>
          </p:nvPr>
        </p:nvSpPr>
        <p:spPr/>
        <p:txBody>
          <a:bodyPr/>
          <a:lstStyle/>
          <a:p>
            <a:fld id="{F3281B17-8789-6B4C-B449-7FC9CCFFE3A3}" type="slidenum">
              <a:rPr lang="en-US" smtClean="0"/>
              <a:t>5</a:t>
            </a:fld>
            <a:endParaRPr lang="en-US"/>
          </a:p>
        </p:txBody>
      </p:sp>
    </p:spTree>
    <p:extLst>
      <p:ext uri="{BB962C8B-B14F-4D97-AF65-F5344CB8AC3E}">
        <p14:creationId xmlns:p14="http://schemas.microsoft.com/office/powerpoint/2010/main" val="11325713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Box and whisker for algorithm comparison</a:t>
            </a:r>
          </a:p>
        </p:txBody>
      </p:sp>
      <p:pic>
        <p:nvPicPr>
          <p:cNvPr id="14" name="Image 13">
            <a:extLst>
              <a:ext uri="{FF2B5EF4-FFF2-40B4-BE49-F238E27FC236}">
                <a16:creationId xmlns:a16="http://schemas.microsoft.com/office/drawing/2014/main" id="{B53D7573-286F-4910-9232-5D36AC4047E9}"/>
              </a:ext>
            </a:extLst>
          </p:cNvPr>
          <p:cNvPicPr>
            <a:picLocks noChangeAspect="1"/>
          </p:cNvPicPr>
          <p:nvPr/>
        </p:nvPicPr>
        <p:blipFill>
          <a:blip r:embed="rId2"/>
          <a:stretch>
            <a:fillRect/>
          </a:stretch>
        </p:blipFill>
        <p:spPr>
          <a:xfrm>
            <a:off x="2026104" y="1825625"/>
            <a:ext cx="7334250" cy="4248150"/>
          </a:xfrm>
          <a:prstGeom prst="rect">
            <a:avLst/>
          </a:prstGeom>
        </p:spPr>
      </p:pic>
      <p:sp>
        <p:nvSpPr>
          <p:cNvPr id="2" name="Espace réservé de la date 1">
            <a:extLst>
              <a:ext uri="{FF2B5EF4-FFF2-40B4-BE49-F238E27FC236}">
                <a16:creationId xmlns:a16="http://schemas.microsoft.com/office/drawing/2014/main" id="{1FFE17AF-2671-4ED9-A570-40F729547DE4}"/>
              </a:ext>
            </a:extLst>
          </p:cNvPr>
          <p:cNvSpPr>
            <a:spLocks noGrp="1"/>
          </p:cNvSpPr>
          <p:nvPr>
            <p:ph type="dt" sz="half" idx="10"/>
          </p:nvPr>
        </p:nvSpPr>
        <p:spPr/>
        <p:txBody>
          <a:bodyPr/>
          <a:lstStyle/>
          <a:p>
            <a:fld id="{1BE85AC0-C2D8-42BB-B0D4-4BBDF9331583}"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9B07AC55-0239-4A63-8CEB-31398D08DCE1}"/>
              </a:ext>
            </a:extLst>
          </p:cNvPr>
          <p:cNvSpPr>
            <a:spLocks noGrp="1"/>
          </p:cNvSpPr>
          <p:nvPr>
            <p:ph type="sldNum" sz="quarter" idx="12"/>
          </p:nvPr>
        </p:nvSpPr>
        <p:spPr/>
        <p:txBody>
          <a:bodyPr/>
          <a:lstStyle/>
          <a:p>
            <a:fld id="{F3281B17-8789-6B4C-B449-7FC9CCFFE3A3}" type="slidenum">
              <a:rPr lang="en-US" smtClean="0"/>
              <a:t>50</a:t>
            </a:fld>
            <a:endParaRPr lang="en-US"/>
          </a:p>
        </p:txBody>
      </p:sp>
      <p:pic>
        <p:nvPicPr>
          <p:cNvPr id="6" name="Picture 5">
            <a:extLst>
              <a:ext uri="{FF2B5EF4-FFF2-40B4-BE49-F238E27FC236}">
                <a16:creationId xmlns:a16="http://schemas.microsoft.com/office/drawing/2014/main" id="{3942C04C-8D89-4757-AB12-A888EC8BC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9583" y="-499842"/>
            <a:ext cx="2325467" cy="2325467"/>
          </a:xfrm>
          <a:prstGeom prst="rect">
            <a:avLst/>
          </a:prstGeom>
        </p:spPr>
      </p:pic>
    </p:spTree>
    <p:extLst>
      <p:ext uri="{BB962C8B-B14F-4D97-AF65-F5344CB8AC3E}">
        <p14:creationId xmlns:p14="http://schemas.microsoft.com/office/powerpoint/2010/main" val="36193590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Obtained results </a:t>
            </a:r>
          </a:p>
        </p:txBody>
      </p:sp>
      <p:sp>
        <p:nvSpPr>
          <p:cNvPr id="3" name="Espace réservé du contenu 2">
            <a:extLst>
              <a:ext uri="{FF2B5EF4-FFF2-40B4-BE49-F238E27FC236}">
                <a16:creationId xmlns:a16="http://schemas.microsoft.com/office/drawing/2014/main" id="{A3D4F045-9281-43BA-BDF8-4AACAAF55250}"/>
              </a:ext>
            </a:extLst>
          </p:cNvPr>
          <p:cNvSpPr>
            <a:spLocks noGrp="1"/>
          </p:cNvSpPr>
          <p:nvPr>
            <p:ph idx="1"/>
          </p:nvPr>
        </p:nvSpPr>
        <p:spPr>
          <a:xfrm>
            <a:off x="838200" y="1945367"/>
            <a:ext cx="10515600" cy="4351338"/>
          </a:xfrm>
        </p:spPr>
        <p:txBody>
          <a:bodyPr>
            <a:normAutofit/>
          </a:bodyPr>
          <a:lstStyle/>
          <a:p>
            <a:r>
              <a:rPr lang="en-US" dirty="0"/>
              <a:t> </a:t>
            </a:r>
            <a:r>
              <a:rPr lang="en-US" sz="2200" dirty="0">
                <a:latin typeface="Times New Roman" panose="02020603050405020304" pitchFamily="18" charset="0"/>
                <a:cs typeface="Times New Roman" panose="02020603050405020304" pitchFamily="18" charset="0"/>
              </a:rPr>
              <a:t>We must choose an algorithm to use to make predictions.</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The results in the previous section suggest that the </a:t>
            </a:r>
            <a:r>
              <a:rPr lang="en-US" sz="2200" b="1" dirty="0">
                <a:latin typeface="Times New Roman" panose="02020603050405020304" pitchFamily="18" charset="0"/>
                <a:cs typeface="Times New Roman" panose="02020603050405020304" pitchFamily="18" charset="0"/>
              </a:rPr>
              <a:t>Linear Regression </a:t>
            </a:r>
            <a:r>
              <a:rPr lang="en-US" sz="2200" dirty="0">
                <a:latin typeface="Times New Roman" panose="02020603050405020304" pitchFamily="18" charset="0"/>
                <a:cs typeface="Times New Roman" panose="02020603050405020304" pitchFamily="18" charset="0"/>
              </a:rPr>
              <a:t>was perhaps the most accurate model. We will use this model as our final model.</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Now we want to get an idea of the </a:t>
            </a:r>
            <a:r>
              <a:rPr lang="en-US" sz="2200" b="1" dirty="0">
                <a:latin typeface="Times New Roman" panose="02020603050405020304" pitchFamily="18" charset="0"/>
                <a:cs typeface="Times New Roman" panose="02020603050405020304" pitchFamily="18" charset="0"/>
              </a:rPr>
              <a:t>accuracy of the model </a:t>
            </a:r>
            <a:r>
              <a:rPr lang="en-US" sz="2200" dirty="0">
                <a:latin typeface="Times New Roman" panose="02020603050405020304" pitchFamily="18" charset="0"/>
                <a:cs typeface="Times New Roman" panose="02020603050405020304" pitchFamily="18" charset="0"/>
              </a:rPr>
              <a:t>on </a:t>
            </a:r>
            <a:r>
              <a:rPr lang="en-US" sz="2200" b="1" dirty="0">
                <a:latin typeface="Times New Roman" panose="02020603050405020304" pitchFamily="18" charset="0"/>
                <a:cs typeface="Times New Roman" panose="02020603050405020304" pitchFamily="18" charset="0"/>
              </a:rPr>
              <a:t>our validation set</a:t>
            </a:r>
            <a:r>
              <a:rPr lang="en-US" sz="2200" dirty="0">
                <a:latin typeface="Times New Roman" panose="02020603050405020304" pitchFamily="18" charset="0"/>
                <a:cs typeface="Times New Roman" panose="02020603050405020304" pitchFamily="18" charset="0"/>
              </a:rPr>
              <a:t>. This will give us an independent final check on the accuracy of </a:t>
            </a:r>
            <a:r>
              <a:rPr lang="en-US" sz="2200" b="1" dirty="0">
                <a:latin typeface="Times New Roman" panose="02020603050405020304" pitchFamily="18" charset="0"/>
                <a:cs typeface="Times New Roman" panose="02020603050405020304" pitchFamily="18" charset="0"/>
              </a:rPr>
              <a:t>the best model.</a:t>
            </a:r>
            <a:r>
              <a:rPr lang="en-US" sz="2200" dirty="0">
                <a:latin typeface="Times New Roman" panose="02020603050405020304" pitchFamily="18" charset="0"/>
                <a:cs typeface="Times New Roman" panose="02020603050405020304" pitchFamily="18" charset="0"/>
              </a:rPr>
              <a:t> It is valuable to keep a validation set just in case you made a slip during training, such as </a:t>
            </a:r>
            <a:r>
              <a:rPr lang="en-US" sz="2200" b="1" dirty="0">
                <a:latin typeface="Times New Roman" panose="02020603050405020304" pitchFamily="18" charset="0"/>
                <a:cs typeface="Times New Roman" panose="02020603050405020304" pitchFamily="18" charset="0"/>
              </a:rPr>
              <a:t>overfitting </a:t>
            </a:r>
            <a:r>
              <a:rPr lang="en-US" sz="2200" dirty="0">
                <a:latin typeface="Times New Roman" panose="02020603050405020304" pitchFamily="18" charset="0"/>
                <a:cs typeface="Times New Roman" panose="02020603050405020304" pitchFamily="18" charset="0"/>
              </a:rPr>
              <a:t>to the training set or a </a:t>
            </a:r>
            <a:r>
              <a:rPr lang="en-US" sz="2200" b="1" dirty="0">
                <a:latin typeface="Times New Roman" panose="02020603050405020304" pitchFamily="18" charset="0"/>
                <a:cs typeface="Times New Roman" panose="02020603050405020304" pitchFamily="18" charset="0"/>
              </a:rPr>
              <a:t>data leak</a:t>
            </a:r>
            <a:r>
              <a:rPr lang="en-US" sz="2200" dirty="0">
                <a:latin typeface="Times New Roman" panose="02020603050405020304" pitchFamily="18" charset="0"/>
                <a:cs typeface="Times New Roman" panose="02020603050405020304" pitchFamily="18" charset="0"/>
              </a:rPr>
              <a:t>. Both of these issues will result in an overly optimistic result.</a:t>
            </a:r>
          </a:p>
        </p:txBody>
      </p:sp>
      <p:sp>
        <p:nvSpPr>
          <p:cNvPr id="2" name="Espace réservé de la date 1">
            <a:extLst>
              <a:ext uri="{FF2B5EF4-FFF2-40B4-BE49-F238E27FC236}">
                <a16:creationId xmlns:a16="http://schemas.microsoft.com/office/drawing/2014/main" id="{3B8DB4F4-7873-4551-8A40-1F76FA7429FF}"/>
              </a:ext>
            </a:extLst>
          </p:cNvPr>
          <p:cNvSpPr>
            <a:spLocks noGrp="1"/>
          </p:cNvSpPr>
          <p:nvPr>
            <p:ph type="dt" sz="half" idx="10"/>
          </p:nvPr>
        </p:nvSpPr>
        <p:spPr/>
        <p:txBody>
          <a:bodyPr/>
          <a:lstStyle/>
          <a:p>
            <a:fld id="{53C5CFB5-A545-416C-801D-6EBDD8C1A76B}" type="datetime1">
              <a:rPr lang="en-US" smtClean="0"/>
              <a:t>12/29/2021</a:t>
            </a:fld>
            <a:endParaRPr lang="en-US"/>
          </a:p>
        </p:txBody>
      </p:sp>
      <p:sp>
        <p:nvSpPr>
          <p:cNvPr id="4" name="Espace réservé du numéro de diapositive 3">
            <a:extLst>
              <a:ext uri="{FF2B5EF4-FFF2-40B4-BE49-F238E27FC236}">
                <a16:creationId xmlns:a16="http://schemas.microsoft.com/office/drawing/2014/main" id="{00C4F0A2-FBA6-4E23-8A96-5CDC3C059D1F}"/>
              </a:ext>
            </a:extLst>
          </p:cNvPr>
          <p:cNvSpPr>
            <a:spLocks noGrp="1"/>
          </p:cNvSpPr>
          <p:nvPr>
            <p:ph type="sldNum" sz="quarter" idx="12"/>
          </p:nvPr>
        </p:nvSpPr>
        <p:spPr/>
        <p:txBody>
          <a:bodyPr/>
          <a:lstStyle/>
          <a:p>
            <a:fld id="{F3281B17-8789-6B4C-B449-7FC9CCFFE3A3}" type="slidenum">
              <a:rPr lang="en-US" smtClean="0"/>
              <a:t>51</a:t>
            </a:fld>
            <a:endParaRPr lang="en-US"/>
          </a:p>
        </p:txBody>
      </p:sp>
      <p:pic>
        <p:nvPicPr>
          <p:cNvPr id="6" name="Picture 5">
            <a:extLst>
              <a:ext uri="{FF2B5EF4-FFF2-40B4-BE49-F238E27FC236}">
                <a16:creationId xmlns:a16="http://schemas.microsoft.com/office/drawing/2014/main" id="{CE903E1E-24E8-41F3-BB9F-EC8FAD360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37" y="-470778"/>
            <a:ext cx="2325467" cy="2325467"/>
          </a:xfrm>
          <a:prstGeom prst="rect">
            <a:avLst/>
          </a:prstGeom>
        </p:spPr>
      </p:pic>
    </p:spTree>
    <p:extLst>
      <p:ext uri="{BB962C8B-B14F-4D97-AF65-F5344CB8AC3E}">
        <p14:creationId xmlns:p14="http://schemas.microsoft.com/office/powerpoint/2010/main" val="30259320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Make predictions on validation dataset</a:t>
            </a:r>
          </a:p>
        </p:txBody>
      </p:sp>
      <p:sp>
        <p:nvSpPr>
          <p:cNvPr id="6" name="Titre 5">
            <a:extLst>
              <a:ext uri="{FF2B5EF4-FFF2-40B4-BE49-F238E27FC236}">
                <a16:creationId xmlns:a16="http://schemas.microsoft.com/office/drawing/2014/main" id="{D58EE9BA-DA72-4BA5-AAA7-6C875F589EA0}"/>
              </a:ext>
            </a:extLst>
          </p:cNvPr>
          <p:cNvSpPr>
            <a:spLocks noGrp="1"/>
          </p:cNvSpPr>
          <p:nvPr>
            <p:ph type="title"/>
          </p:nvPr>
        </p:nvSpPr>
        <p:spPr>
          <a:xfrm>
            <a:off x="925285" y="4980668"/>
            <a:ext cx="10515600" cy="1325563"/>
          </a:xfrm>
        </p:spPr>
        <p:txBody>
          <a:bodyPr>
            <a:noAutofit/>
          </a:bodyPr>
          <a:lstStyle/>
          <a:p>
            <a:r>
              <a:rPr lang="en-US" sz="2000" b="0" i="0" dirty="0">
                <a:effectLst/>
                <a:latin typeface="Times New Roman" panose="02020603050405020304" pitchFamily="18" charset="0"/>
                <a:cs typeface="Times New Roman" panose="02020603050405020304" pitchFamily="18" charset="0"/>
              </a:rPr>
              <a:t>We can fit the model on the entire training dataset and make predictions on the </a:t>
            </a:r>
            <a:r>
              <a:rPr lang="en-US" sz="2000" b="1" i="0" dirty="0">
                <a:effectLst/>
                <a:latin typeface="Times New Roman" panose="02020603050405020304" pitchFamily="18" charset="0"/>
                <a:cs typeface="Times New Roman" panose="02020603050405020304" pitchFamily="18" charset="0"/>
              </a:rPr>
              <a:t>validation dataset</a:t>
            </a:r>
            <a:r>
              <a:rPr lang="en-US" sz="2000" b="0" i="0" dirty="0">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4" name="Espace réservé du contenu 3">
            <a:extLst>
              <a:ext uri="{FF2B5EF4-FFF2-40B4-BE49-F238E27FC236}">
                <a16:creationId xmlns:a16="http://schemas.microsoft.com/office/drawing/2014/main" id="{B13961EC-90C6-4E12-B4A0-268CDA801CCB}"/>
              </a:ext>
            </a:extLst>
          </p:cNvPr>
          <p:cNvPicPr>
            <a:picLocks noGrp="1" noChangeAspect="1"/>
          </p:cNvPicPr>
          <p:nvPr>
            <p:ph idx="1"/>
          </p:nvPr>
        </p:nvPicPr>
        <p:blipFill>
          <a:blip r:embed="rId2"/>
          <a:stretch>
            <a:fillRect/>
          </a:stretch>
        </p:blipFill>
        <p:spPr>
          <a:xfrm>
            <a:off x="1710603" y="2143125"/>
            <a:ext cx="8105775" cy="1285875"/>
          </a:xfrm>
        </p:spPr>
      </p:pic>
      <p:sp>
        <p:nvSpPr>
          <p:cNvPr id="2" name="Espace réservé de la date 1">
            <a:extLst>
              <a:ext uri="{FF2B5EF4-FFF2-40B4-BE49-F238E27FC236}">
                <a16:creationId xmlns:a16="http://schemas.microsoft.com/office/drawing/2014/main" id="{21820F6C-94F6-4978-9822-9A19CDBBD724}"/>
              </a:ext>
            </a:extLst>
          </p:cNvPr>
          <p:cNvSpPr>
            <a:spLocks noGrp="1"/>
          </p:cNvSpPr>
          <p:nvPr>
            <p:ph type="dt" sz="half" idx="10"/>
          </p:nvPr>
        </p:nvSpPr>
        <p:spPr/>
        <p:txBody>
          <a:bodyPr/>
          <a:lstStyle/>
          <a:p>
            <a:fld id="{EE5C78F2-9DDB-4BA0-9969-CACFCB1DEE6A}"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A70027DC-A915-4196-A5A6-7C686B29EA21}"/>
              </a:ext>
            </a:extLst>
          </p:cNvPr>
          <p:cNvSpPr>
            <a:spLocks noGrp="1"/>
          </p:cNvSpPr>
          <p:nvPr>
            <p:ph type="sldNum" sz="quarter" idx="12"/>
          </p:nvPr>
        </p:nvSpPr>
        <p:spPr/>
        <p:txBody>
          <a:bodyPr/>
          <a:lstStyle/>
          <a:p>
            <a:fld id="{F3281B17-8789-6B4C-B449-7FC9CCFFE3A3}" type="slidenum">
              <a:rPr lang="en-US" smtClean="0"/>
              <a:t>52</a:t>
            </a:fld>
            <a:endParaRPr lang="en-US"/>
          </a:p>
        </p:txBody>
      </p:sp>
      <p:pic>
        <p:nvPicPr>
          <p:cNvPr id="7" name="Picture 5">
            <a:extLst>
              <a:ext uri="{FF2B5EF4-FFF2-40B4-BE49-F238E27FC236}">
                <a16:creationId xmlns:a16="http://schemas.microsoft.com/office/drawing/2014/main" id="{BA734BA9-7C4D-49AF-84DE-E534194A07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8063" y="-305070"/>
            <a:ext cx="2325467" cy="2325467"/>
          </a:xfrm>
          <a:prstGeom prst="rect">
            <a:avLst/>
          </a:prstGeom>
        </p:spPr>
      </p:pic>
    </p:spTree>
    <p:extLst>
      <p:ext uri="{BB962C8B-B14F-4D97-AF65-F5344CB8AC3E}">
        <p14:creationId xmlns:p14="http://schemas.microsoft.com/office/powerpoint/2010/main" val="4878841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Evaluation predictions</a:t>
            </a:r>
          </a:p>
        </p:txBody>
      </p:sp>
      <p:pic>
        <p:nvPicPr>
          <p:cNvPr id="8" name="Image 7">
            <a:extLst>
              <a:ext uri="{FF2B5EF4-FFF2-40B4-BE49-F238E27FC236}">
                <a16:creationId xmlns:a16="http://schemas.microsoft.com/office/drawing/2014/main" id="{513ECA59-9CA9-4BDB-8DFC-85420B1D15F2}"/>
              </a:ext>
            </a:extLst>
          </p:cNvPr>
          <p:cNvPicPr>
            <a:picLocks noChangeAspect="1"/>
          </p:cNvPicPr>
          <p:nvPr/>
        </p:nvPicPr>
        <p:blipFill>
          <a:blip r:embed="rId2"/>
          <a:stretch>
            <a:fillRect/>
          </a:stretch>
        </p:blipFill>
        <p:spPr>
          <a:xfrm>
            <a:off x="1928812" y="2234046"/>
            <a:ext cx="7835499" cy="1075026"/>
          </a:xfrm>
          <a:prstGeom prst="rect">
            <a:avLst/>
          </a:prstGeom>
        </p:spPr>
      </p:pic>
      <p:sp>
        <p:nvSpPr>
          <p:cNvPr id="4" name="Titre 3">
            <a:extLst>
              <a:ext uri="{FF2B5EF4-FFF2-40B4-BE49-F238E27FC236}">
                <a16:creationId xmlns:a16="http://schemas.microsoft.com/office/drawing/2014/main" id="{6496F718-15C4-4BCE-94B0-20A038EF96A3}"/>
              </a:ext>
            </a:extLst>
          </p:cNvPr>
          <p:cNvSpPr>
            <a:spLocks noGrp="1"/>
          </p:cNvSpPr>
          <p:nvPr>
            <p:ph type="title"/>
          </p:nvPr>
        </p:nvSpPr>
        <p:spPr>
          <a:xfrm>
            <a:off x="422564" y="4310305"/>
            <a:ext cx="10515600" cy="1325563"/>
          </a:xfrm>
        </p:spPr>
        <p:txBody>
          <a:bodyPr>
            <a:noAutofit/>
          </a:bodyPr>
          <a:lstStyle/>
          <a:p>
            <a:r>
              <a:rPr lang="en-US" sz="2000" b="0" i="0" dirty="0">
                <a:effectLst/>
                <a:latin typeface="Times New Roman" panose="02020603050405020304" pitchFamily="18" charset="0"/>
                <a:cs typeface="Times New Roman" panose="02020603050405020304" pitchFamily="18" charset="0"/>
              </a:rPr>
              <a:t>We can evaluate the </a:t>
            </a:r>
            <a:r>
              <a:rPr lang="en-US" sz="2000" b="1" i="0" dirty="0">
                <a:effectLst/>
                <a:latin typeface="Times New Roman" panose="02020603050405020304" pitchFamily="18" charset="0"/>
                <a:cs typeface="Times New Roman" panose="02020603050405020304" pitchFamily="18" charset="0"/>
              </a:rPr>
              <a:t>predictions</a:t>
            </a:r>
            <a:r>
              <a:rPr lang="en-US" sz="2000" b="0" i="0" dirty="0">
                <a:effectLst/>
                <a:latin typeface="Times New Roman" panose="02020603050405020304" pitchFamily="18" charset="0"/>
                <a:cs typeface="Times New Roman" panose="02020603050405020304" pitchFamily="18" charset="0"/>
              </a:rPr>
              <a:t> by comparing them to the expected results in the validation set, then calculate classification accuracy, as well as a </a:t>
            </a:r>
            <a:r>
              <a:rPr lang="en-US" sz="2000" b="1" i="0" dirty="0">
                <a:effectLst/>
                <a:latin typeface="Times New Roman" panose="02020603050405020304" pitchFamily="18" charset="0"/>
                <a:cs typeface="Times New Roman" panose="02020603050405020304" pitchFamily="18" charset="0"/>
              </a:rPr>
              <a:t>confusion matrix and </a:t>
            </a:r>
            <a:r>
              <a:rPr lang="en-US" sz="2000" b="0" i="0" dirty="0">
                <a:effectLst/>
                <a:latin typeface="Times New Roman" panose="02020603050405020304" pitchFamily="18" charset="0"/>
                <a:cs typeface="Times New Roman" panose="02020603050405020304" pitchFamily="18" charset="0"/>
              </a:rPr>
              <a:t>a classification report.</a:t>
            </a:r>
            <a:endParaRPr lang="en-US" sz="2000" dirty="0">
              <a:latin typeface="Times New Roman" panose="02020603050405020304" pitchFamily="18" charset="0"/>
              <a:cs typeface="Times New Roman" panose="02020603050405020304" pitchFamily="18" charset="0"/>
            </a:endParaRPr>
          </a:p>
        </p:txBody>
      </p:sp>
      <p:sp>
        <p:nvSpPr>
          <p:cNvPr id="2" name="Espace réservé de la date 1">
            <a:extLst>
              <a:ext uri="{FF2B5EF4-FFF2-40B4-BE49-F238E27FC236}">
                <a16:creationId xmlns:a16="http://schemas.microsoft.com/office/drawing/2014/main" id="{450E8C83-5B89-4591-B536-F370CAD34308}"/>
              </a:ext>
            </a:extLst>
          </p:cNvPr>
          <p:cNvSpPr>
            <a:spLocks noGrp="1"/>
          </p:cNvSpPr>
          <p:nvPr>
            <p:ph type="dt" sz="half" idx="10"/>
          </p:nvPr>
        </p:nvSpPr>
        <p:spPr/>
        <p:txBody>
          <a:bodyPr/>
          <a:lstStyle/>
          <a:p>
            <a:fld id="{3BE5869D-94EB-4254-BF65-A663B91B1DF4}"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F6AA07D0-5023-46C6-A858-72C68322C536}"/>
              </a:ext>
            </a:extLst>
          </p:cNvPr>
          <p:cNvSpPr>
            <a:spLocks noGrp="1"/>
          </p:cNvSpPr>
          <p:nvPr>
            <p:ph type="sldNum" sz="quarter" idx="12"/>
          </p:nvPr>
        </p:nvSpPr>
        <p:spPr/>
        <p:txBody>
          <a:bodyPr/>
          <a:lstStyle/>
          <a:p>
            <a:fld id="{F3281B17-8789-6B4C-B449-7FC9CCFFE3A3}" type="slidenum">
              <a:rPr lang="en-US" smtClean="0"/>
              <a:t>53</a:t>
            </a:fld>
            <a:endParaRPr lang="en-US"/>
          </a:p>
        </p:txBody>
      </p:sp>
      <p:pic>
        <p:nvPicPr>
          <p:cNvPr id="7" name="Picture 5">
            <a:extLst>
              <a:ext uri="{FF2B5EF4-FFF2-40B4-BE49-F238E27FC236}">
                <a16:creationId xmlns:a16="http://schemas.microsoft.com/office/drawing/2014/main" id="{64566EBE-AA72-4F04-9799-976656E914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1360" y="-470778"/>
            <a:ext cx="2325467" cy="2325467"/>
          </a:xfrm>
          <a:prstGeom prst="rect">
            <a:avLst/>
          </a:prstGeom>
        </p:spPr>
      </p:pic>
    </p:spTree>
    <p:extLst>
      <p:ext uri="{BB962C8B-B14F-4D97-AF65-F5344CB8AC3E}">
        <p14:creationId xmlns:p14="http://schemas.microsoft.com/office/powerpoint/2010/main" val="32853667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Evaluation predictions</a:t>
            </a:r>
          </a:p>
        </p:txBody>
      </p:sp>
      <p:pic>
        <p:nvPicPr>
          <p:cNvPr id="12" name="Image 11">
            <a:extLst>
              <a:ext uri="{FF2B5EF4-FFF2-40B4-BE49-F238E27FC236}">
                <a16:creationId xmlns:a16="http://schemas.microsoft.com/office/drawing/2014/main" id="{CEA1448A-2C37-4E58-B817-25B2EAB6A81A}"/>
              </a:ext>
            </a:extLst>
          </p:cNvPr>
          <p:cNvPicPr>
            <a:picLocks noChangeAspect="1"/>
          </p:cNvPicPr>
          <p:nvPr/>
        </p:nvPicPr>
        <p:blipFill>
          <a:blip r:embed="rId2"/>
          <a:stretch>
            <a:fillRect/>
          </a:stretch>
        </p:blipFill>
        <p:spPr>
          <a:xfrm>
            <a:off x="2438400" y="2066244"/>
            <a:ext cx="6975764" cy="2543247"/>
          </a:xfrm>
          <a:prstGeom prst="rect">
            <a:avLst/>
          </a:prstGeom>
        </p:spPr>
      </p:pic>
      <p:sp>
        <p:nvSpPr>
          <p:cNvPr id="17" name="Espace réservé du contenu 16">
            <a:extLst>
              <a:ext uri="{FF2B5EF4-FFF2-40B4-BE49-F238E27FC236}">
                <a16:creationId xmlns:a16="http://schemas.microsoft.com/office/drawing/2014/main" id="{11FBD748-9535-4D68-83C2-1466EF7391E5}"/>
              </a:ext>
            </a:extLst>
          </p:cNvPr>
          <p:cNvSpPr>
            <a:spLocks noGrp="1"/>
          </p:cNvSpPr>
          <p:nvPr>
            <p:ph idx="1"/>
          </p:nvPr>
        </p:nvSpPr>
        <p:spPr>
          <a:xfrm>
            <a:off x="682336" y="4753707"/>
            <a:ext cx="10515600" cy="1308093"/>
          </a:xfrm>
        </p:spPr>
        <p:txBody>
          <a:bodyPr>
            <a:noAutofit/>
          </a:bodyPr>
          <a:lstStyle/>
          <a:p>
            <a:pPr algn="l" fontAlgn="base"/>
            <a:r>
              <a:rPr lang="en-US" sz="2000" b="0" dirty="0">
                <a:effectLst/>
                <a:latin typeface="Times New Roman" panose="02020603050405020304" pitchFamily="18" charset="0"/>
                <a:cs typeface="Times New Roman" panose="02020603050405020304" pitchFamily="18" charset="0"/>
              </a:rPr>
              <a:t>We can see that the </a:t>
            </a:r>
            <a:r>
              <a:rPr lang="en-US" sz="2000" b="1" dirty="0">
                <a:effectLst/>
                <a:latin typeface="Times New Roman" panose="02020603050405020304" pitchFamily="18" charset="0"/>
                <a:cs typeface="Times New Roman" panose="02020603050405020304" pitchFamily="18" charset="0"/>
              </a:rPr>
              <a:t>accuracy is 0.92 </a:t>
            </a:r>
            <a:r>
              <a:rPr lang="en-US" sz="2000" b="0" dirty="0">
                <a:effectLst/>
                <a:latin typeface="Times New Roman" panose="02020603050405020304" pitchFamily="18" charset="0"/>
                <a:cs typeface="Times New Roman" panose="02020603050405020304" pitchFamily="18" charset="0"/>
              </a:rPr>
              <a:t>or about </a:t>
            </a:r>
            <a:r>
              <a:rPr lang="en-US" sz="2000" b="1" dirty="0">
                <a:effectLst/>
                <a:latin typeface="Times New Roman" panose="02020603050405020304" pitchFamily="18" charset="0"/>
                <a:cs typeface="Times New Roman" panose="02020603050405020304" pitchFamily="18" charset="0"/>
              </a:rPr>
              <a:t>92%</a:t>
            </a:r>
            <a:r>
              <a:rPr lang="en-US" sz="2000" b="0" dirty="0">
                <a:effectLst/>
                <a:latin typeface="Times New Roman" panose="02020603050405020304" pitchFamily="18" charset="0"/>
                <a:cs typeface="Times New Roman" panose="02020603050405020304" pitchFamily="18" charset="0"/>
              </a:rPr>
              <a:t> on the hold out dataset.</a:t>
            </a:r>
          </a:p>
          <a:p>
            <a:pPr algn="l" fontAlgn="base"/>
            <a:r>
              <a:rPr lang="en-US" sz="2000" b="1" dirty="0">
                <a:effectLst/>
                <a:latin typeface="Times New Roman" panose="02020603050405020304" pitchFamily="18" charset="0"/>
                <a:cs typeface="Times New Roman" panose="02020603050405020304" pitchFamily="18" charset="0"/>
              </a:rPr>
              <a:t>The confusion matrix </a:t>
            </a:r>
            <a:r>
              <a:rPr lang="en-US" sz="2000" b="0" dirty="0">
                <a:effectLst/>
                <a:latin typeface="Times New Roman" panose="02020603050405020304" pitchFamily="18" charset="0"/>
                <a:cs typeface="Times New Roman" panose="02020603050405020304" pitchFamily="18" charset="0"/>
              </a:rPr>
              <a:t>provides an indication of the errors made.</a:t>
            </a:r>
          </a:p>
          <a:p>
            <a:pPr algn="l" fontAlgn="base"/>
            <a:r>
              <a:rPr lang="en-US" sz="2000" b="0" dirty="0">
                <a:effectLst/>
                <a:latin typeface="Times New Roman" panose="02020603050405020304" pitchFamily="18" charset="0"/>
                <a:cs typeface="Times New Roman" panose="02020603050405020304" pitchFamily="18" charset="0"/>
              </a:rPr>
              <a:t>Finally, the classification report provides a breakdown of each class </a:t>
            </a:r>
            <a:r>
              <a:rPr lang="en-US" sz="2000" b="1" dirty="0">
                <a:effectLst/>
                <a:latin typeface="Times New Roman" panose="02020603050405020304" pitchFamily="18" charset="0"/>
                <a:cs typeface="Times New Roman" panose="02020603050405020304" pitchFamily="18" charset="0"/>
              </a:rPr>
              <a:t>by precision, recall, f1-score </a:t>
            </a:r>
            <a:r>
              <a:rPr lang="en-US" sz="2000" b="0" dirty="0">
                <a:effectLst/>
                <a:latin typeface="Times New Roman" panose="02020603050405020304" pitchFamily="18" charset="0"/>
                <a:cs typeface="Times New Roman" panose="02020603050405020304" pitchFamily="18" charset="0"/>
              </a:rPr>
              <a:t>and </a:t>
            </a:r>
            <a:r>
              <a:rPr lang="en-US" sz="2000" b="1" dirty="0">
                <a:effectLst/>
                <a:latin typeface="Times New Roman" panose="02020603050405020304" pitchFamily="18" charset="0"/>
                <a:cs typeface="Times New Roman" panose="02020603050405020304" pitchFamily="18" charset="0"/>
              </a:rPr>
              <a:t>support</a:t>
            </a:r>
            <a:r>
              <a:rPr lang="en-US" sz="2000" b="0" dirty="0">
                <a:effectLst/>
                <a:latin typeface="Times New Roman" panose="02020603050405020304" pitchFamily="18" charset="0"/>
                <a:cs typeface="Times New Roman" panose="02020603050405020304" pitchFamily="18" charset="0"/>
              </a:rPr>
              <a:t> showing </a:t>
            </a:r>
            <a:r>
              <a:rPr lang="en-US" sz="2000" b="1" dirty="0">
                <a:effectLst/>
                <a:latin typeface="Times New Roman" panose="02020603050405020304" pitchFamily="18" charset="0"/>
                <a:cs typeface="Times New Roman" panose="02020603050405020304" pitchFamily="18" charset="0"/>
              </a:rPr>
              <a:t>excellent results</a:t>
            </a:r>
            <a:r>
              <a:rPr lang="en-US" sz="2000" b="0" dirty="0">
                <a:effectLst/>
                <a:latin typeface="Times New Roman" panose="02020603050405020304" pitchFamily="18" charset="0"/>
                <a:cs typeface="Times New Roman" panose="02020603050405020304" pitchFamily="18" charset="0"/>
              </a:rPr>
              <a:t>,</a:t>
            </a:r>
          </a:p>
        </p:txBody>
      </p:sp>
      <p:sp>
        <p:nvSpPr>
          <p:cNvPr id="2" name="Espace réservé de la date 1">
            <a:extLst>
              <a:ext uri="{FF2B5EF4-FFF2-40B4-BE49-F238E27FC236}">
                <a16:creationId xmlns:a16="http://schemas.microsoft.com/office/drawing/2014/main" id="{94BF4FF9-C229-467A-8E08-F07DDA8AB77B}"/>
              </a:ext>
            </a:extLst>
          </p:cNvPr>
          <p:cNvSpPr>
            <a:spLocks noGrp="1"/>
          </p:cNvSpPr>
          <p:nvPr>
            <p:ph type="dt" sz="half" idx="10"/>
          </p:nvPr>
        </p:nvSpPr>
        <p:spPr/>
        <p:txBody>
          <a:bodyPr/>
          <a:lstStyle/>
          <a:p>
            <a:fld id="{0685F28A-A8B7-4118-A050-35208E01656E}"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B90A74F3-98AA-4A99-905D-232EEEA943EF}"/>
              </a:ext>
            </a:extLst>
          </p:cNvPr>
          <p:cNvSpPr>
            <a:spLocks noGrp="1"/>
          </p:cNvSpPr>
          <p:nvPr>
            <p:ph type="sldNum" sz="quarter" idx="12"/>
          </p:nvPr>
        </p:nvSpPr>
        <p:spPr/>
        <p:txBody>
          <a:bodyPr/>
          <a:lstStyle/>
          <a:p>
            <a:fld id="{F3281B17-8789-6B4C-B449-7FC9CCFFE3A3}" type="slidenum">
              <a:rPr lang="en-US" smtClean="0"/>
              <a:t>54</a:t>
            </a:fld>
            <a:endParaRPr lang="en-US"/>
          </a:p>
        </p:txBody>
      </p:sp>
      <p:pic>
        <p:nvPicPr>
          <p:cNvPr id="7" name="Picture 5">
            <a:extLst>
              <a:ext uri="{FF2B5EF4-FFF2-40B4-BE49-F238E27FC236}">
                <a16:creationId xmlns:a16="http://schemas.microsoft.com/office/drawing/2014/main" id="{A541107F-E611-4940-A19B-685DAC394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7564" y="-414702"/>
            <a:ext cx="2325467" cy="2325467"/>
          </a:xfrm>
          <a:prstGeom prst="rect">
            <a:avLst/>
          </a:prstGeom>
        </p:spPr>
      </p:pic>
    </p:spTree>
    <p:extLst>
      <p:ext uri="{BB962C8B-B14F-4D97-AF65-F5344CB8AC3E}">
        <p14:creationId xmlns:p14="http://schemas.microsoft.com/office/powerpoint/2010/main" val="3934410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Recommendation</a:t>
            </a:r>
          </a:p>
        </p:txBody>
      </p:sp>
      <p:sp>
        <p:nvSpPr>
          <p:cNvPr id="17" name="Espace réservé du contenu 16">
            <a:extLst>
              <a:ext uri="{FF2B5EF4-FFF2-40B4-BE49-F238E27FC236}">
                <a16:creationId xmlns:a16="http://schemas.microsoft.com/office/drawing/2014/main" id="{11FBD748-9535-4D68-83C2-1466EF7391E5}"/>
              </a:ext>
            </a:extLst>
          </p:cNvPr>
          <p:cNvSpPr>
            <a:spLocks noGrp="1"/>
          </p:cNvSpPr>
          <p:nvPr>
            <p:ph idx="1"/>
          </p:nvPr>
        </p:nvSpPr>
        <p:spPr>
          <a:xfrm>
            <a:off x="484909" y="2287162"/>
            <a:ext cx="10515600" cy="4186374"/>
          </a:xfrm>
        </p:spPr>
        <p:txBody>
          <a:bodyPr>
            <a:normAutofit/>
          </a:bodyPr>
          <a:lstStyle/>
          <a:p>
            <a:pPr algn="l" fontAlgn="base"/>
            <a:r>
              <a:rPr lang="en-US" sz="2000" b="0" dirty="0">
                <a:effectLst/>
                <a:latin typeface="Times New Roman" panose="02020603050405020304" pitchFamily="18" charset="0"/>
                <a:cs typeface="Times New Roman" panose="02020603050405020304" pitchFamily="18" charset="0"/>
              </a:rPr>
              <a:t>The obtained results aren’t bad,</a:t>
            </a:r>
            <a:r>
              <a:rPr lang="en-US" sz="2000" dirty="0">
                <a:latin typeface="Times New Roman" panose="02020603050405020304" pitchFamily="18" charset="0"/>
                <a:cs typeface="Times New Roman" panose="02020603050405020304" pitchFamily="18" charset="0"/>
              </a:rPr>
              <a:t> but they can be better.</a:t>
            </a:r>
          </a:p>
          <a:p>
            <a:pPr algn="l" fontAlgn="base"/>
            <a:r>
              <a:rPr lang="en-US" sz="2000" b="0" dirty="0">
                <a:effectLst/>
                <a:latin typeface="Times New Roman" panose="02020603050405020304" pitchFamily="18" charset="0"/>
                <a:cs typeface="Times New Roman" panose="02020603050405020304" pitchFamily="18" charset="0"/>
              </a:rPr>
              <a:t>O</a:t>
            </a:r>
            <a:r>
              <a:rPr lang="en-US" sz="2000" dirty="0">
                <a:latin typeface="Times New Roman" panose="02020603050405020304" pitchFamily="18" charset="0"/>
                <a:cs typeface="Times New Roman" panose="02020603050405020304" pitchFamily="18" charset="0"/>
              </a:rPr>
              <a:t>ne way to make them is to, for example, modify the model parameters and test the accuracy. We can also reduce unbalanced data to improve the model precision and accuracy,</a:t>
            </a:r>
          </a:p>
          <a:p>
            <a:pPr algn="l" fontAlgn="base"/>
            <a:r>
              <a:rPr lang="en-US" sz="2000" dirty="0">
                <a:latin typeface="Times New Roman" panose="02020603050405020304" pitchFamily="18" charset="0"/>
                <a:cs typeface="Times New Roman" panose="02020603050405020304" pitchFamily="18" charset="0"/>
              </a:rPr>
              <a:t>A bigger dataset would improve the results as well.</a:t>
            </a:r>
          </a:p>
          <a:p>
            <a:pPr algn="l" fontAlgn="base"/>
            <a:r>
              <a:rPr lang="en-US" sz="2000" dirty="0">
                <a:latin typeface="Times New Roman" panose="02020603050405020304" pitchFamily="18" charset="0"/>
                <a:cs typeface="Times New Roman" panose="02020603050405020304" pitchFamily="18" charset="0"/>
              </a:rPr>
              <a:t>Univariate, bivariate and multivariate analysis can also be performed in the Exploratory Data Analysis step that will definitely help obtain more insights from the data,</a:t>
            </a:r>
          </a:p>
          <a:p>
            <a:pPr algn="l" fontAlgn="base"/>
            <a:endParaRPr lang="en-US" sz="2000" b="0" dirty="0">
              <a:effectLst/>
              <a:latin typeface="Times New Roman" panose="02020603050405020304" pitchFamily="18" charset="0"/>
              <a:cs typeface="Times New Roman" panose="02020603050405020304" pitchFamily="18" charset="0"/>
            </a:endParaRPr>
          </a:p>
          <a:p>
            <a:pPr marL="0" indent="0" algn="l" fontAlgn="base">
              <a:buNone/>
            </a:pPr>
            <a:endParaRPr lang="en-US" sz="2000" b="0" dirty="0">
              <a:effectLst/>
              <a:latin typeface="Times New Roman" panose="02020603050405020304" pitchFamily="18" charset="0"/>
              <a:cs typeface="Times New Roman" panose="02020603050405020304" pitchFamily="18" charset="0"/>
            </a:endParaRPr>
          </a:p>
        </p:txBody>
      </p:sp>
      <p:sp>
        <p:nvSpPr>
          <p:cNvPr id="2" name="Espace réservé de la date 1">
            <a:extLst>
              <a:ext uri="{FF2B5EF4-FFF2-40B4-BE49-F238E27FC236}">
                <a16:creationId xmlns:a16="http://schemas.microsoft.com/office/drawing/2014/main" id="{BA413CC7-54CB-49B1-9DEF-1402388CC4F2}"/>
              </a:ext>
            </a:extLst>
          </p:cNvPr>
          <p:cNvSpPr>
            <a:spLocks noGrp="1"/>
          </p:cNvSpPr>
          <p:nvPr>
            <p:ph type="dt" sz="half" idx="10"/>
          </p:nvPr>
        </p:nvSpPr>
        <p:spPr/>
        <p:txBody>
          <a:bodyPr/>
          <a:lstStyle/>
          <a:p>
            <a:fld id="{9565740D-04F6-46AD-8808-F48BE42679A8}"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DA62E665-7B55-498C-8088-FE916CF85873}"/>
              </a:ext>
            </a:extLst>
          </p:cNvPr>
          <p:cNvSpPr>
            <a:spLocks noGrp="1"/>
          </p:cNvSpPr>
          <p:nvPr>
            <p:ph type="sldNum" sz="quarter" idx="12"/>
          </p:nvPr>
        </p:nvSpPr>
        <p:spPr/>
        <p:txBody>
          <a:bodyPr/>
          <a:lstStyle/>
          <a:p>
            <a:fld id="{F3281B17-8789-6B4C-B449-7FC9CCFFE3A3}" type="slidenum">
              <a:rPr lang="en-US" smtClean="0"/>
              <a:t>55</a:t>
            </a:fld>
            <a:endParaRPr lang="en-US"/>
          </a:p>
        </p:txBody>
      </p:sp>
      <p:pic>
        <p:nvPicPr>
          <p:cNvPr id="6" name="Picture 5">
            <a:extLst>
              <a:ext uri="{FF2B5EF4-FFF2-40B4-BE49-F238E27FC236}">
                <a16:creationId xmlns:a16="http://schemas.microsoft.com/office/drawing/2014/main" id="{738BBAD7-EB17-4041-92CD-2FEB4A92E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9341" y="-470778"/>
            <a:ext cx="2325467" cy="2325467"/>
          </a:xfrm>
          <a:prstGeom prst="rect">
            <a:avLst/>
          </a:prstGeom>
        </p:spPr>
      </p:pic>
    </p:spTree>
    <p:extLst>
      <p:ext uri="{BB962C8B-B14F-4D97-AF65-F5344CB8AC3E}">
        <p14:creationId xmlns:p14="http://schemas.microsoft.com/office/powerpoint/2010/main" val="22644155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
        <p:nvSpPr>
          <p:cNvPr id="2" name="Espace réservé de la date 1">
            <a:extLst>
              <a:ext uri="{FF2B5EF4-FFF2-40B4-BE49-F238E27FC236}">
                <a16:creationId xmlns:a16="http://schemas.microsoft.com/office/drawing/2014/main" id="{8BD1A27E-CB84-4218-8B05-4AB68550D8B7}"/>
              </a:ext>
            </a:extLst>
          </p:cNvPr>
          <p:cNvSpPr>
            <a:spLocks noGrp="1"/>
          </p:cNvSpPr>
          <p:nvPr>
            <p:ph type="dt" sz="half" idx="10"/>
          </p:nvPr>
        </p:nvSpPr>
        <p:spPr/>
        <p:txBody>
          <a:bodyPr/>
          <a:lstStyle/>
          <a:p>
            <a:fld id="{0034FB2F-E352-489B-AAE5-3ABD843982C2}" type="datetime1">
              <a:rPr lang="en-US" smtClean="0"/>
              <a:t>12/29/2021</a:t>
            </a:fld>
            <a:endParaRPr lang="en-US"/>
          </a:p>
        </p:txBody>
      </p:sp>
      <p:sp>
        <p:nvSpPr>
          <p:cNvPr id="4" name="Espace réservé du numéro de diapositive 3">
            <a:extLst>
              <a:ext uri="{FF2B5EF4-FFF2-40B4-BE49-F238E27FC236}">
                <a16:creationId xmlns:a16="http://schemas.microsoft.com/office/drawing/2014/main" id="{0C790297-6F53-4624-B7F7-5C28F7F81FD8}"/>
              </a:ext>
            </a:extLst>
          </p:cNvPr>
          <p:cNvSpPr>
            <a:spLocks noGrp="1"/>
          </p:cNvSpPr>
          <p:nvPr>
            <p:ph type="sldNum" sz="quarter" idx="12"/>
          </p:nvPr>
        </p:nvSpPr>
        <p:spPr/>
        <p:txBody>
          <a:bodyPr/>
          <a:lstStyle/>
          <a:p>
            <a:fld id="{F3281B17-8789-6B4C-B449-7FC9CCFFE3A3}" type="slidenum">
              <a:rPr lang="en-US" smtClean="0"/>
              <a:t>56</a:t>
            </a:fld>
            <a:endParaRPr lang="en-US"/>
          </a:p>
        </p:txBody>
      </p:sp>
    </p:spTree>
    <p:extLst>
      <p:ext uri="{BB962C8B-B14F-4D97-AF65-F5344CB8AC3E}">
        <p14:creationId xmlns:p14="http://schemas.microsoft.com/office/powerpoint/2010/main" val="1067902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We want to get some insight from the data of a bank called ABC that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endParaRPr lang="fr-T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Using Machine Learning models, our goal is to help companies shortlist customers whose chances of buying products is more so that their marketing channel can focus on them.</a:t>
            </a:r>
            <a:endParaRPr lang="fr-T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Problem description</a:t>
            </a:r>
          </a:p>
        </p:txBody>
      </p:sp>
      <p:sp>
        <p:nvSpPr>
          <p:cNvPr id="2" name="Espace réservé de la date 1">
            <a:extLst>
              <a:ext uri="{FF2B5EF4-FFF2-40B4-BE49-F238E27FC236}">
                <a16:creationId xmlns:a16="http://schemas.microsoft.com/office/drawing/2014/main" id="{A320BDE0-7383-4179-A67B-801F3733E09D}"/>
              </a:ext>
            </a:extLst>
          </p:cNvPr>
          <p:cNvSpPr>
            <a:spLocks noGrp="1"/>
          </p:cNvSpPr>
          <p:nvPr>
            <p:ph type="dt" sz="half" idx="10"/>
          </p:nvPr>
        </p:nvSpPr>
        <p:spPr/>
        <p:txBody>
          <a:bodyPr/>
          <a:lstStyle/>
          <a:p>
            <a:fld id="{D11B4C71-842E-4874-BA77-F0F0E508E50B}" type="datetime1">
              <a:rPr lang="en-US" smtClean="0"/>
              <a:t>12/29/2021</a:t>
            </a:fld>
            <a:endParaRPr lang="en-US"/>
          </a:p>
        </p:txBody>
      </p:sp>
      <p:sp>
        <p:nvSpPr>
          <p:cNvPr id="5" name="Espace réservé du numéro de diapositive 4">
            <a:extLst>
              <a:ext uri="{FF2B5EF4-FFF2-40B4-BE49-F238E27FC236}">
                <a16:creationId xmlns:a16="http://schemas.microsoft.com/office/drawing/2014/main" id="{B9A16A17-37AF-4D22-BBA4-FF0FC28D16F2}"/>
              </a:ext>
            </a:extLst>
          </p:cNvPr>
          <p:cNvSpPr>
            <a:spLocks noGrp="1"/>
          </p:cNvSpPr>
          <p:nvPr>
            <p:ph type="sldNum" sz="quarter" idx="12"/>
          </p:nvPr>
        </p:nvSpPr>
        <p:spPr/>
        <p:txBody>
          <a:bodyPr/>
          <a:lstStyle/>
          <a:p>
            <a:fld id="{F3281B17-8789-6B4C-B449-7FC9CCFFE3A3}" type="slidenum">
              <a:rPr lang="en-US" smtClean="0"/>
              <a:t>6</a:t>
            </a:fld>
            <a:endParaRPr lang="en-US"/>
          </a:p>
        </p:txBody>
      </p:sp>
      <p:pic>
        <p:nvPicPr>
          <p:cNvPr id="7" name="Picture 5">
            <a:extLst>
              <a:ext uri="{FF2B5EF4-FFF2-40B4-BE49-F238E27FC236}">
                <a16:creationId xmlns:a16="http://schemas.microsoft.com/office/drawing/2014/main" id="{91285F6F-A369-4188-982B-F49459930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2900" y="-512859"/>
            <a:ext cx="2325467" cy="2325467"/>
          </a:xfrm>
          <a:prstGeom prst="rect">
            <a:avLst/>
          </a:prstGeom>
        </p:spPr>
      </p:pic>
    </p:spTree>
    <p:extLst>
      <p:ext uri="{BB962C8B-B14F-4D97-AF65-F5344CB8AC3E}">
        <p14:creationId xmlns:p14="http://schemas.microsoft.com/office/powerpoint/2010/main" val="3504532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D2D17E-50A0-450D-8B80-0CF8E5F84961}"/>
              </a:ext>
            </a:extLst>
          </p:cNvPr>
          <p:cNvSpPr>
            <a:spLocks noGrp="1"/>
          </p:cNvSpPr>
          <p:nvPr>
            <p:ph type="ctrTitle"/>
          </p:nvPr>
        </p:nvSpPr>
        <p:spPr>
          <a:xfrm>
            <a:off x="1354317" y="1214438"/>
            <a:ext cx="9144000" cy="2387600"/>
          </a:xfrm>
        </p:spPr>
        <p:txBody>
          <a:bodyPr/>
          <a:lstStyle/>
          <a:p>
            <a:r>
              <a:rPr lang="en-US" sz="6000" b="1" dirty="0">
                <a:solidFill>
                  <a:srgbClr val="FF6600"/>
                </a:solidFill>
              </a:rPr>
              <a:t>Data Intak Report</a:t>
            </a:r>
            <a:endParaRPr lang="en-US" b="1" dirty="0"/>
          </a:p>
        </p:txBody>
      </p:sp>
      <p:sp>
        <p:nvSpPr>
          <p:cNvPr id="3" name="Sous-titre 2">
            <a:extLst>
              <a:ext uri="{FF2B5EF4-FFF2-40B4-BE49-F238E27FC236}">
                <a16:creationId xmlns:a16="http://schemas.microsoft.com/office/drawing/2014/main" id="{DBBE5967-2B37-4180-AA78-3297A0177D16}"/>
              </a:ext>
            </a:extLst>
          </p:cNvPr>
          <p:cNvSpPr>
            <a:spLocks noGrp="1"/>
          </p:cNvSpPr>
          <p:nvPr>
            <p:ph type="subTitle" idx="1"/>
          </p:nvPr>
        </p:nvSpPr>
        <p:spPr/>
        <p:txBody>
          <a:bodyPr/>
          <a:lstStyle/>
          <a:p>
            <a:endParaRPr lang="en-US"/>
          </a:p>
        </p:txBody>
      </p:sp>
      <p:sp>
        <p:nvSpPr>
          <p:cNvPr id="5" name="Espace réservé de la date 4">
            <a:extLst>
              <a:ext uri="{FF2B5EF4-FFF2-40B4-BE49-F238E27FC236}">
                <a16:creationId xmlns:a16="http://schemas.microsoft.com/office/drawing/2014/main" id="{FA81D1E3-8D74-46A8-BF91-287220BD2A25}"/>
              </a:ext>
            </a:extLst>
          </p:cNvPr>
          <p:cNvSpPr>
            <a:spLocks noGrp="1"/>
          </p:cNvSpPr>
          <p:nvPr>
            <p:ph type="dt" sz="half" idx="10"/>
          </p:nvPr>
        </p:nvSpPr>
        <p:spPr/>
        <p:txBody>
          <a:bodyPr/>
          <a:lstStyle/>
          <a:p>
            <a:fld id="{ECB2A464-315A-4DE6-A228-26D86591F95E}" type="datetime1">
              <a:rPr lang="en-US" smtClean="0"/>
              <a:t>12/29/2021</a:t>
            </a:fld>
            <a:endParaRPr lang="en-US"/>
          </a:p>
        </p:txBody>
      </p:sp>
      <p:sp>
        <p:nvSpPr>
          <p:cNvPr id="6" name="Espace réservé du numéro de diapositive 5">
            <a:extLst>
              <a:ext uri="{FF2B5EF4-FFF2-40B4-BE49-F238E27FC236}">
                <a16:creationId xmlns:a16="http://schemas.microsoft.com/office/drawing/2014/main" id="{C0AAE747-0FFB-4CCB-9338-B721461AC195}"/>
              </a:ext>
            </a:extLst>
          </p:cNvPr>
          <p:cNvSpPr>
            <a:spLocks noGrp="1"/>
          </p:cNvSpPr>
          <p:nvPr>
            <p:ph type="sldNum" sz="quarter" idx="12"/>
          </p:nvPr>
        </p:nvSpPr>
        <p:spPr/>
        <p:txBody>
          <a:bodyPr/>
          <a:lstStyle/>
          <a:p>
            <a:fld id="{F3281B17-8789-6B4C-B449-7FC9CCFFE3A3}" type="slidenum">
              <a:rPr lang="en-US" smtClean="0"/>
              <a:t>7</a:t>
            </a:fld>
            <a:endParaRPr lang="en-US"/>
          </a:p>
        </p:txBody>
      </p:sp>
    </p:spTree>
    <p:extLst>
      <p:ext uri="{BB962C8B-B14F-4D97-AF65-F5344CB8AC3E}">
        <p14:creationId xmlns:p14="http://schemas.microsoft.com/office/powerpoint/2010/main" val="2647491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Intake Report</a:t>
            </a:r>
          </a:p>
        </p:txBody>
      </p:sp>
      <p:sp>
        <p:nvSpPr>
          <p:cNvPr id="2" name="Espace réservé de la date 1">
            <a:extLst>
              <a:ext uri="{FF2B5EF4-FFF2-40B4-BE49-F238E27FC236}">
                <a16:creationId xmlns:a16="http://schemas.microsoft.com/office/drawing/2014/main" id="{9916349D-A568-4B44-AACF-99B21FD0A4DD}"/>
              </a:ext>
            </a:extLst>
          </p:cNvPr>
          <p:cNvSpPr>
            <a:spLocks noGrp="1"/>
          </p:cNvSpPr>
          <p:nvPr>
            <p:ph type="dt" sz="half" idx="10"/>
          </p:nvPr>
        </p:nvSpPr>
        <p:spPr/>
        <p:txBody>
          <a:bodyPr/>
          <a:lstStyle/>
          <a:p>
            <a:fld id="{A107BB3E-7F87-4601-97F5-1D8A5060108C}"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E1D3DB75-A3CD-49C0-A17C-0B77A8193EEE}"/>
              </a:ext>
            </a:extLst>
          </p:cNvPr>
          <p:cNvSpPr>
            <a:spLocks noGrp="1"/>
          </p:cNvSpPr>
          <p:nvPr>
            <p:ph type="sldNum" sz="quarter" idx="12"/>
          </p:nvPr>
        </p:nvSpPr>
        <p:spPr/>
        <p:txBody>
          <a:bodyPr/>
          <a:lstStyle/>
          <a:p>
            <a:fld id="{F3281B17-8789-6B4C-B449-7FC9CCFFE3A3}" type="slidenum">
              <a:rPr lang="en-US" smtClean="0"/>
              <a:t>8</a:t>
            </a:fld>
            <a:endParaRPr lang="en-US"/>
          </a:p>
        </p:txBody>
      </p:sp>
      <p:graphicFrame>
        <p:nvGraphicFramePr>
          <p:cNvPr id="5" name="Tableau 4">
            <a:extLst>
              <a:ext uri="{FF2B5EF4-FFF2-40B4-BE49-F238E27FC236}">
                <a16:creationId xmlns:a16="http://schemas.microsoft.com/office/drawing/2014/main" id="{7AB327DD-72AF-4176-ABF2-E847B3FF13E8}"/>
              </a:ext>
            </a:extLst>
          </p:cNvPr>
          <p:cNvGraphicFramePr>
            <a:graphicFrameLocks noGrp="1"/>
          </p:cNvGraphicFramePr>
          <p:nvPr>
            <p:extLst>
              <p:ext uri="{D42A27DB-BD31-4B8C-83A1-F6EECF244321}">
                <p14:modId xmlns:p14="http://schemas.microsoft.com/office/powerpoint/2010/main" val="3666901573"/>
              </p:ext>
            </p:extLst>
          </p:nvPr>
        </p:nvGraphicFramePr>
        <p:xfrm>
          <a:off x="1273906" y="4109339"/>
          <a:ext cx="3235718" cy="935355"/>
        </p:xfrm>
        <a:graphic>
          <a:graphicData uri="http://schemas.openxmlformats.org/drawingml/2006/table">
            <a:tbl>
              <a:tblPr firstRow="1" firstCol="1" bandRow="1">
                <a:tableStyleId>{5C22544A-7EE6-4342-B048-85BDC9FD1C3A}</a:tableStyleId>
              </a:tblPr>
              <a:tblGrid>
                <a:gridCol w="2312854">
                  <a:extLst>
                    <a:ext uri="{9D8B030D-6E8A-4147-A177-3AD203B41FA5}">
                      <a16:colId xmlns:a16="http://schemas.microsoft.com/office/drawing/2014/main" val="3506467288"/>
                    </a:ext>
                  </a:extLst>
                </a:gridCol>
                <a:gridCol w="922864">
                  <a:extLst>
                    <a:ext uri="{9D8B030D-6E8A-4147-A177-3AD203B41FA5}">
                      <a16:colId xmlns:a16="http://schemas.microsoft.com/office/drawing/2014/main" val="1804205209"/>
                    </a:ext>
                  </a:extLst>
                </a:gridCol>
              </a:tblGrid>
              <a:tr h="139403">
                <a:tc>
                  <a:txBody>
                    <a:bodyPr/>
                    <a:lstStyle/>
                    <a:p>
                      <a:pPr>
                        <a:lnSpc>
                          <a:spcPct val="107000"/>
                        </a:lnSpc>
                        <a:spcAft>
                          <a:spcPts val="800"/>
                        </a:spcAft>
                      </a:pPr>
                      <a:r>
                        <a:rPr lang="en-US" sz="1200">
                          <a:effectLst/>
                        </a:rPr>
                        <a:t>Total number of observations</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a:effectLst/>
                        </a:rPr>
                        <a:t>41188</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8311563"/>
                  </a:ext>
                </a:extLst>
              </a:tr>
              <a:tr h="139403">
                <a:tc>
                  <a:txBody>
                    <a:bodyPr/>
                    <a:lstStyle/>
                    <a:p>
                      <a:pPr>
                        <a:lnSpc>
                          <a:spcPct val="107000"/>
                        </a:lnSpc>
                        <a:spcAft>
                          <a:spcPts val="800"/>
                        </a:spcAft>
                      </a:pPr>
                      <a:r>
                        <a:rPr lang="en-US" sz="1200" dirty="0">
                          <a:effectLst/>
                        </a:rPr>
                        <a:t>Total number of files</a:t>
                      </a:r>
                      <a:endParaRPr lang="fr-T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a:effectLst/>
                        </a:rPr>
                        <a:t>1</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28463342"/>
                  </a:ext>
                </a:extLst>
              </a:tr>
              <a:tr h="139403">
                <a:tc>
                  <a:txBody>
                    <a:bodyPr/>
                    <a:lstStyle/>
                    <a:p>
                      <a:pPr>
                        <a:lnSpc>
                          <a:spcPct val="107000"/>
                        </a:lnSpc>
                        <a:spcAft>
                          <a:spcPts val="800"/>
                        </a:spcAft>
                      </a:pPr>
                      <a:r>
                        <a:rPr lang="en-US" sz="1200">
                          <a:effectLst/>
                        </a:rPr>
                        <a:t>Total number of features</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a:effectLst/>
                        </a:rPr>
                        <a:t>21</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38388770"/>
                  </a:ext>
                </a:extLst>
              </a:tr>
              <a:tr h="139403">
                <a:tc>
                  <a:txBody>
                    <a:bodyPr/>
                    <a:lstStyle/>
                    <a:p>
                      <a:pPr>
                        <a:lnSpc>
                          <a:spcPct val="107000"/>
                        </a:lnSpc>
                        <a:spcAft>
                          <a:spcPts val="800"/>
                        </a:spcAft>
                      </a:pPr>
                      <a:r>
                        <a:rPr lang="en-US" sz="1200">
                          <a:effectLst/>
                        </a:rPr>
                        <a:t>Base format of the file</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a:effectLst/>
                        </a:rPr>
                        <a:t>csv</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93077712"/>
                  </a:ext>
                </a:extLst>
              </a:tr>
              <a:tr h="139403">
                <a:tc>
                  <a:txBody>
                    <a:bodyPr/>
                    <a:lstStyle/>
                    <a:p>
                      <a:pPr>
                        <a:lnSpc>
                          <a:spcPct val="107000"/>
                        </a:lnSpc>
                        <a:spcAft>
                          <a:spcPts val="800"/>
                        </a:spcAft>
                      </a:pPr>
                      <a:r>
                        <a:rPr lang="en-US" sz="1200">
                          <a:effectLst/>
                        </a:rPr>
                        <a:t>Size of the data</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dirty="0">
                          <a:effectLst/>
                        </a:rPr>
                        <a:t>4,70 Mo</a:t>
                      </a:r>
                      <a:endParaRPr lang="fr-T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687060"/>
                  </a:ext>
                </a:extLst>
              </a:tr>
            </a:tbl>
          </a:graphicData>
        </a:graphic>
      </p:graphicFrame>
      <p:sp>
        <p:nvSpPr>
          <p:cNvPr id="6" name="Rectangle 1">
            <a:extLst>
              <a:ext uri="{FF2B5EF4-FFF2-40B4-BE49-F238E27FC236}">
                <a16:creationId xmlns:a16="http://schemas.microsoft.com/office/drawing/2014/main" id="{BFB0A84C-CDBD-4C99-9C7D-833D231211C9}"/>
              </a:ext>
            </a:extLst>
          </p:cNvPr>
          <p:cNvSpPr>
            <a:spLocks noChangeArrowheads="1"/>
          </p:cNvSpPr>
          <p:nvPr/>
        </p:nvSpPr>
        <p:spPr bwMode="auto">
          <a:xfrm>
            <a:off x="1046376" y="1713260"/>
            <a:ext cx="866182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TN" altLang="fr-TN"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Name: Bank Marketing (Campaign)</a:t>
            </a:r>
            <a:endParaRPr kumimoji="0" lang="fr-TN" altLang="fr-T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TN" altLang="fr-TN"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Report date: </a:t>
            </a:r>
            <a:r>
              <a:rPr kumimoji="0" lang="en-US" altLang="fr-TN"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19/12/2021</a:t>
            </a:r>
            <a:endParaRPr kumimoji="0" lang="en-US" altLang="fr-T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TN"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Internship Batch</a:t>
            </a:r>
            <a:r>
              <a:rPr kumimoji="0" lang="en-US" altLang="fr-TN"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fr-TN"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LISUM04</a:t>
            </a:r>
            <a:endParaRPr kumimoji="0" lang="en-US" altLang="fr-T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TN"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Version:</a:t>
            </a:r>
            <a:endParaRPr kumimoji="0" lang="en-US" altLang="fr-T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TN"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intake by: </a:t>
            </a:r>
            <a:r>
              <a:rPr kumimoji="0" lang="en-US" altLang="fr-TN"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Refka</a:t>
            </a:r>
            <a:r>
              <a:rPr kumimoji="0" lang="en-US" altLang="fr-TN"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Mejri and </a:t>
            </a:r>
            <a:r>
              <a:rPr kumimoji="0" lang="en-US" altLang="fr-TN"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Tasnime</a:t>
            </a:r>
            <a:r>
              <a:rPr kumimoji="0" lang="en-US" altLang="fr-TN"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Hamdeni</a:t>
            </a:r>
            <a:endParaRPr kumimoji="0" lang="en-US" altLang="fr-T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TN"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intake reviewer:</a:t>
            </a:r>
            <a:endParaRPr kumimoji="0" lang="en-US" altLang="fr-T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TN"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storage location: </a:t>
            </a:r>
            <a:r>
              <a:rPr kumimoji="0" lang="en-US" altLang="fr-TN"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https://archive.ics.uci.edu/ml/datasets/Bank+Marketing</a:t>
            </a:r>
            <a:r>
              <a:rPr kumimoji="0" lang="en-US" altLang="fr-TN"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fr-TN" sz="16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TN" sz="11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Tabular data details:</a:t>
            </a:r>
            <a:endParaRPr lang="en-US" altLang="fr-TN" sz="11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TN" sz="11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bank-additional-full</a:t>
            </a:r>
            <a:endParaRPr kumimoji="0" lang="en-US" altLang="fr-T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fr-TN" sz="18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au 8">
            <a:extLst>
              <a:ext uri="{FF2B5EF4-FFF2-40B4-BE49-F238E27FC236}">
                <a16:creationId xmlns:a16="http://schemas.microsoft.com/office/drawing/2014/main" id="{52D07932-E6FE-486A-831E-CAD6BFA84316}"/>
              </a:ext>
            </a:extLst>
          </p:cNvPr>
          <p:cNvGraphicFramePr>
            <a:graphicFrameLocks noGrp="1"/>
          </p:cNvGraphicFramePr>
          <p:nvPr>
            <p:extLst>
              <p:ext uri="{D42A27DB-BD31-4B8C-83A1-F6EECF244321}">
                <p14:modId xmlns:p14="http://schemas.microsoft.com/office/powerpoint/2010/main" val="1889300956"/>
              </p:ext>
            </p:extLst>
          </p:nvPr>
        </p:nvGraphicFramePr>
        <p:xfrm>
          <a:off x="5310866" y="4125422"/>
          <a:ext cx="3235718" cy="935355"/>
        </p:xfrm>
        <a:graphic>
          <a:graphicData uri="http://schemas.openxmlformats.org/drawingml/2006/table">
            <a:tbl>
              <a:tblPr firstRow="1" firstCol="1" bandRow="1">
                <a:tableStyleId>{5C22544A-7EE6-4342-B048-85BDC9FD1C3A}</a:tableStyleId>
              </a:tblPr>
              <a:tblGrid>
                <a:gridCol w="2340825">
                  <a:extLst>
                    <a:ext uri="{9D8B030D-6E8A-4147-A177-3AD203B41FA5}">
                      <a16:colId xmlns:a16="http://schemas.microsoft.com/office/drawing/2014/main" val="1454780800"/>
                    </a:ext>
                  </a:extLst>
                </a:gridCol>
                <a:gridCol w="894893">
                  <a:extLst>
                    <a:ext uri="{9D8B030D-6E8A-4147-A177-3AD203B41FA5}">
                      <a16:colId xmlns:a16="http://schemas.microsoft.com/office/drawing/2014/main" val="3320084304"/>
                    </a:ext>
                  </a:extLst>
                </a:gridCol>
              </a:tblGrid>
              <a:tr h="0">
                <a:tc>
                  <a:txBody>
                    <a:bodyPr/>
                    <a:lstStyle/>
                    <a:p>
                      <a:pPr>
                        <a:lnSpc>
                          <a:spcPct val="107000"/>
                        </a:lnSpc>
                        <a:spcAft>
                          <a:spcPts val="800"/>
                        </a:spcAft>
                      </a:pPr>
                      <a:r>
                        <a:rPr lang="en-US" sz="1200">
                          <a:effectLst/>
                        </a:rPr>
                        <a:t>Total number of observations</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a:effectLst/>
                        </a:rPr>
                        <a:t>4119</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30012039"/>
                  </a:ext>
                </a:extLst>
              </a:tr>
              <a:tr h="0">
                <a:tc>
                  <a:txBody>
                    <a:bodyPr/>
                    <a:lstStyle/>
                    <a:p>
                      <a:pPr>
                        <a:lnSpc>
                          <a:spcPct val="107000"/>
                        </a:lnSpc>
                        <a:spcAft>
                          <a:spcPts val="800"/>
                        </a:spcAft>
                      </a:pPr>
                      <a:r>
                        <a:rPr lang="en-US" sz="1200">
                          <a:effectLst/>
                        </a:rPr>
                        <a:t>Total number of files</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dirty="0">
                          <a:effectLst/>
                        </a:rPr>
                        <a:t>1</a:t>
                      </a:r>
                      <a:endParaRPr lang="fr-T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90350145"/>
                  </a:ext>
                </a:extLst>
              </a:tr>
              <a:tr h="0">
                <a:tc>
                  <a:txBody>
                    <a:bodyPr/>
                    <a:lstStyle/>
                    <a:p>
                      <a:pPr>
                        <a:lnSpc>
                          <a:spcPct val="107000"/>
                        </a:lnSpc>
                        <a:spcAft>
                          <a:spcPts val="800"/>
                        </a:spcAft>
                      </a:pPr>
                      <a:r>
                        <a:rPr lang="en-US" sz="1200">
                          <a:effectLst/>
                        </a:rPr>
                        <a:t>Total number of features</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a:effectLst/>
                        </a:rPr>
                        <a:t>21</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75406268"/>
                  </a:ext>
                </a:extLst>
              </a:tr>
              <a:tr h="0">
                <a:tc>
                  <a:txBody>
                    <a:bodyPr/>
                    <a:lstStyle/>
                    <a:p>
                      <a:pPr>
                        <a:lnSpc>
                          <a:spcPct val="107000"/>
                        </a:lnSpc>
                        <a:spcAft>
                          <a:spcPts val="800"/>
                        </a:spcAft>
                      </a:pPr>
                      <a:r>
                        <a:rPr lang="en-US" sz="1200">
                          <a:effectLst/>
                        </a:rPr>
                        <a:t>Base format of the file</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a:effectLst/>
                        </a:rPr>
                        <a:t>csv</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20819901"/>
                  </a:ext>
                </a:extLst>
              </a:tr>
              <a:tr h="0">
                <a:tc>
                  <a:txBody>
                    <a:bodyPr/>
                    <a:lstStyle/>
                    <a:p>
                      <a:pPr>
                        <a:lnSpc>
                          <a:spcPct val="107000"/>
                        </a:lnSpc>
                        <a:spcAft>
                          <a:spcPts val="800"/>
                        </a:spcAft>
                      </a:pPr>
                      <a:r>
                        <a:rPr lang="en-US" sz="1200">
                          <a:effectLst/>
                        </a:rPr>
                        <a:t>Size of the data</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dirty="0">
                          <a:effectLst/>
                        </a:rPr>
                        <a:t>570 Ko</a:t>
                      </a:r>
                      <a:endParaRPr lang="fr-T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10161847"/>
                  </a:ext>
                </a:extLst>
              </a:tr>
            </a:tbl>
          </a:graphicData>
        </a:graphic>
      </p:graphicFrame>
      <p:sp>
        <p:nvSpPr>
          <p:cNvPr id="10" name="Rectangle 3">
            <a:extLst>
              <a:ext uri="{FF2B5EF4-FFF2-40B4-BE49-F238E27FC236}">
                <a16:creationId xmlns:a16="http://schemas.microsoft.com/office/drawing/2014/main" id="{D5A45C31-9DC9-4E82-9855-DE3A353795D3}"/>
              </a:ext>
            </a:extLst>
          </p:cNvPr>
          <p:cNvSpPr>
            <a:spLocks noChangeArrowheads="1"/>
          </p:cNvSpPr>
          <p:nvPr/>
        </p:nvSpPr>
        <p:spPr bwMode="auto">
          <a:xfrm>
            <a:off x="5422384" y="387714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TN" altLang="fr-TN" sz="11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bank-additional</a:t>
            </a:r>
            <a:endParaRPr kumimoji="0" lang="fr-TN" altLang="fr-T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TN" altLang="fr-TN" sz="1800" b="0" i="0" u="none" strike="noStrike" cap="none" normalizeH="0" baseline="0" dirty="0">
              <a:ln>
                <a:noFill/>
              </a:ln>
              <a:solidFill>
                <a:schemeClr val="tx1"/>
              </a:solidFill>
              <a:effectLst/>
              <a:latin typeface="Arial" panose="020B0604020202020204" pitchFamily="34" charset="0"/>
            </a:endParaRPr>
          </a:p>
        </p:txBody>
      </p:sp>
      <p:graphicFrame>
        <p:nvGraphicFramePr>
          <p:cNvPr id="11" name="Tableau 10">
            <a:extLst>
              <a:ext uri="{FF2B5EF4-FFF2-40B4-BE49-F238E27FC236}">
                <a16:creationId xmlns:a16="http://schemas.microsoft.com/office/drawing/2014/main" id="{024F2118-AD3D-4A03-95F3-FAE1B2A7C86D}"/>
              </a:ext>
            </a:extLst>
          </p:cNvPr>
          <p:cNvGraphicFramePr>
            <a:graphicFrameLocks noGrp="1"/>
          </p:cNvGraphicFramePr>
          <p:nvPr>
            <p:extLst>
              <p:ext uri="{D42A27DB-BD31-4B8C-83A1-F6EECF244321}">
                <p14:modId xmlns:p14="http://schemas.microsoft.com/office/powerpoint/2010/main" val="1863937587"/>
              </p:ext>
            </p:extLst>
          </p:nvPr>
        </p:nvGraphicFramePr>
        <p:xfrm>
          <a:off x="1273906" y="5469486"/>
          <a:ext cx="3235718" cy="935355"/>
        </p:xfrm>
        <a:graphic>
          <a:graphicData uri="http://schemas.openxmlformats.org/drawingml/2006/table">
            <a:tbl>
              <a:tblPr firstRow="1" firstCol="1" bandRow="1">
                <a:tableStyleId>{5C22544A-7EE6-4342-B048-85BDC9FD1C3A}</a:tableStyleId>
              </a:tblPr>
              <a:tblGrid>
                <a:gridCol w="2335056">
                  <a:extLst>
                    <a:ext uri="{9D8B030D-6E8A-4147-A177-3AD203B41FA5}">
                      <a16:colId xmlns:a16="http://schemas.microsoft.com/office/drawing/2014/main" val="3491732862"/>
                    </a:ext>
                  </a:extLst>
                </a:gridCol>
                <a:gridCol w="900662">
                  <a:extLst>
                    <a:ext uri="{9D8B030D-6E8A-4147-A177-3AD203B41FA5}">
                      <a16:colId xmlns:a16="http://schemas.microsoft.com/office/drawing/2014/main" val="3821398546"/>
                    </a:ext>
                  </a:extLst>
                </a:gridCol>
              </a:tblGrid>
              <a:tr h="0">
                <a:tc>
                  <a:txBody>
                    <a:bodyPr/>
                    <a:lstStyle/>
                    <a:p>
                      <a:pPr>
                        <a:lnSpc>
                          <a:spcPct val="107000"/>
                        </a:lnSpc>
                        <a:spcAft>
                          <a:spcPts val="800"/>
                        </a:spcAft>
                      </a:pPr>
                      <a:r>
                        <a:rPr lang="en-US" sz="1200" dirty="0">
                          <a:effectLst/>
                        </a:rPr>
                        <a:t>Total number of observations</a:t>
                      </a:r>
                      <a:endParaRPr lang="fr-T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a:effectLst/>
                        </a:rPr>
                        <a:t>45211</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05958452"/>
                  </a:ext>
                </a:extLst>
              </a:tr>
              <a:tr h="0">
                <a:tc>
                  <a:txBody>
                    <a:bodyPr/>
                    <a:lstStyle/>
                    <a:p>
                      <a:pPr>
                        <a:lnSpc>
                          <a:spcPct val="107000"/>
                        </a:lnSpc>
                        <a:spcAft>
                          <a:spcPts val="800"/>
                        </a:spcAft>
                      </a:pPr>
                      <a:r>
                        <a:rPr lang="en-US" sz="1200" dirty="0">
                          <a:effectLst/>
                        </a:rPr>
                        <a:t>Total number of files</a:t>
                      </a:r>
                      <a:endParaRPr lang="fr-T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a:effectLst/>
                        </a:rPr>
                        <a:t>1</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81603077"/>
                  </a:ext>
                </a:extLst>
              </a:tr>
              <a:tr h="0">
                <a:tc>
                  <a:txBody>
                    <a:bodyPr/>
                    <a:lstStyle/>
                    <a:p>
                      <a:pPr>
                        <a:lnSpc>
                          <a:spcPct val="107000"/>
                        </a:lnSpc>
                        <a:spcAft>
                          <a:spcPts val="800"/>
                        </a:spcAft>
                      </a:pPr>
                      <a:r>
                        <a:rPr lang="en-US" sz="1200">
                          <a:effectLst/>
                        </a:rPr>
                        <a:t>Total number of features</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a:effectLst/>
                        </a:rPr>
                        <a:t>17</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09951468"/>
                  </a:ext>
                </a:extLst>
              </a:tr>
              <a:tr h="0">
                <a:tc>
                  <a:txBody>
                    <a:bodyPr/>
                    <a:lstStyle/>
                    <a:p>
                      <a:pPr>
                        <a:lnSpc>
                          <a:spcPct val="107000"/>
                        </a:lnSpc>
                        <a:spcAft>
                          <a:spcPts val="800"/>
                        </a:spcAft>
                      </a:pPr>
                      <a:r>
                        <a:rPr lang="en-US" sz="1200">
                          <a:effectLst/>
                        </a:rPr>
                        <a:t>Base format of the file</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a:effectLst/>
                        </a:rPr>
                        <a:t>csv</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5542351"/>
                  </a:ext>
                </a:extLst>
              </a:tr>
              <a:tr h="0">
                <a:tc>
                  <a:txBody>
                    <a:bodyPr/>
                    <a:lstStyle/>
                    <a:p>
                      <a:pPr>
                        <a:lnSpc>
                          <a:spcPct val="107000"/>
                        </a:lnSpc>
                        <a:spcAft>
                          <a:spcPts val="800"/>
                        </a:spcAft>
                      </a:pPr>
                      <a:r>
                        <a:rPr lang="en-US" sz="1200">
                          <a:effectLst/>
                        </a:rPr>
                        <a:t>Size of the data</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dirty="0">
                          <a:effectLst/>
                        </a:rPr>
                        <a:t>4,83 Mo</a:t>
                      </a:r>
                      <a:endParaRPr lang="fr-T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29652196"/>
                  </a:ext>
                </a:extLst>
              </a:tr>
            </a:tbl>
          </a:graphicData>
        </a:graphic>
      </p:graphicFrame>
      <p:sp>
        <p:nvSpPr>
          <p:cNvPr id="12" name="Rectangle 4">
            <a:extLst>
              <a:ext uri="{FF2B5EF4-FFF2-40B4-BE49-F238E27FC236}">
                <a16:creationId xmlns:a16="http://schemas.microsoft.com/office/drawing/2014/main" id="{3C5735D1-7BCC-434D-842B-65E355F7D471}"/>
              </a:ext>
            </a:extLst>
          </p:cNvPr>
          <p:cNvSpPr>
            <a:spLocks noChangeArrowheads="1"/>
          </p:cNvSpPr>
          <p:nvPr/>
        </p:nvSpPr>
        <p:spPr bwMode="auto">
          <a:xfrm>
            <a:off x="1046376" y="50607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TN" sz="11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Bank-full</a:t>
            </a:r>
            <a:endParaRPr kumimoji="0" lang="en-US" altLang="fr-TN" sz="1800" b="0" i="0" u="none" strike="noStrike" cap="none" normalizeH="0" baseline="0" dirty="0">
              <a:ln>
                <a:noFill/>
              </a:ln>
              <a:solidFill>
                <a:schemeClr val="tx1"/>
              </a:solidFill>
              <a:effectLst/>
              <a:latin typeface="Arial" panose="020B0604020202020204" pitchFamily="34" charset="0"/>
            </a:endParaRPr>
          </a:p>
        </p:txBody>
      </p:sp>
      <p:graphicFrame>
        <p:nvGraphicFramePr>
          <p:cNvPr id="13" name="Tableau 12">
            <a:extLst>
              <a:ext uri="{FF2B5EF4-FFF2-40B4-BE49-F238E27FC236}">
                <a16:creationId xmlns:a16="http://schemas.microsoft.com/office/drawing/2014/main" id="{AE423DC6-C23B-439A-9D21-82CA1FC3B817}"/>
              </a:ext>
            </a:extLst>
          </p:cNvPr>
          <p:cNvGraphicFramePr>
            <a:graphicFrameLocks noGrp="1"/>
          </p:cNvGraphicFramePr>
          <p:nvPr>
            <p:extLst>
              <p:ext uri="{D42A27DB-BD31-4B8C-83A1-F6EECF244321}">
                <p14:modId xmlns:p14="http://schemas.microsoft.com/office/powerpoint/2010/main" val="480294492"/>
              </p:ext>
            </p:extLst>
          </p:nvPr>
        </p:nvGraphicFramePr>
        <p:xfrm>
          <a:off x="5310866" y="5469803"/>
          <a:ext cx="3235718" cy="935355"/>
        </p:xfrm>
        <a:graphic>
          <a:graphicData uri="http://schemas.openxmlformats.org/drawingml/2006/table">
            <a:tbl>
              <a:tblPr firstRow="1" firstCol="1" bandRow="1">
                <a:tableStyleId>{5C22544A-7EE6-4342-B048-85BDC9FD1C3A}</a:tableStyleId>
              </a:tblPr>
              <a:tblGrid>
                <a:gridCol w="2393440">
                  <a:extLst>
                    <a:ext uri="{9D8B030D-6E8A-4147-A177-3AD203B41FA5}">
                      <a16:colId xmlns:a16="http://schemas.microsoft.com/office/drawing/2014/main" val="2649918640"/>
                    </a:ext>
                  </a:extLst>
                </a:gridCol>
                <a:gridCol w="842278">
                  <a:extLst>
                    <a:ext uri="{9D8B030D-6E8A-4147-A177-3AD203B41FA5}">
                      <a16:colId xmlns:a16="http://schemas.microsoft.com/office/drawing/2014/main" val="684357136"/>
                    </a:ext>
                  </a:extLst>
                </a:gridCol>
              </a:tblGrid>
              <a:tr h="0">
                <a:tc>
                  <a:txBody>
                    <a:bodyPr/>
                    <a:lstStyle/>
                    <a:p>
                      <a:pPr>
                        <a:lnSpc>
                          <a:spcPct val="107000"/>
                        </a:lnSpc>
                        <a:spcAft>
                          <a:spcPts val="800"/>
                        </a:spcAft>
                      </a:pPr>
                      <a:r>
                        <a:rPr lang="en-US" sz="1200">
                          <a:effectLst/>
                        </a:rPr>
                        <a:t>Total number of observations</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a:effectLst/>
                        </a:rPr>
                        <a:t>4521</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96518119"/>
                  </a:ext>
                </a:extLst>
              </a:tr>
              <a:tr h="0">
                <a:tc>
                  <a:txBody>
                    <a:bodyPr/>
                    <a:lstStyle/>
                    <a:p>
                      <a:pPr>
                        <a:lnSpc>
                          <a:spcPct val="107000"/>
                        </a:lnSpc>
                        <a:spcAft>
                          <a:spcPts val="800"/>
                        </a:spcAft>
                      </a:pPr>
                      <a:r>
                        <a:rPr lang="en-US" sz="1200">
                          <a:effectLst/>
                        </a:rPr>
                        <a:t>Total number of files</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a:effectLst/>
                        </a:rPr>
                        <a:t>1</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83191712"/>
                  </a:ext>
                </a:extLst>
              </a:tr>
              <a:tr h="0">
                <a:tc>
                  <a:txBody>
                    <a:bodyPr/>
                    <a:lstStyle/>
                    <a:p>
                      <a:pPr>
                        <a:lnSpc>
                          <a:spcPct val="107000"/>
                        </a:lnSpc>
                        <a:spcAft>
                          <a:spcPts val="800"/>
                        </a:spcAft>
                      </a:pPr>
                      <a:r>
                        <a:rPr lang="en-US" sz="1200">
                          <a:effectLst/>
                        </a:rPr>
                        <a:t>Total number of features</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dirty="0">
                          <a:effectLst/>
                        </a:rPr>
                        <a:t>17</a:t>
                      </a:r>
                      <a:endParaRPr lang="fr-T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37838085"/>
                  </a:ext>
                </a:extLst>
              </a:tr>
              <a:tr h="0">
                <a:tc>
                  <a:txBody>
                    <a:bodyPr/>
                    <a:lstStyle/>
                    <a:p>
                      <a:pPr>
                        <a:lnSpc>
                          <a:spcPct val="107000"/>
                        </a:lnSpc>
                        <a:spcAft>
                          <a:spcPts val="800"/>
                        </a:spcAft>
                      </a:pPr>
                      <a:r>
                        <a:rPr lang="en-US" sz="1200">
                          <a:effectLst/>
                        </a:rPr>
                        <a:t>Base format of the file</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dirty="0">
                          <a:effectLst/>
                        </a:rPr>
                        <a:t>csv</a:t>
                      </a:r>
                      <a:endParaRPr lang="fr-T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4493532"/>
                  </a:ext>
                </a:extLst>
              </a:tr>
              <a:tr h="0">
                <a:tc>
                  <a:txBody>
                    <a:bodyPr/>
                    <a:lstStyle/>
                    <a:p>
                      <a:pPr>
                        <a:lnSpc>
                          <a:spcPct val="107000"/>
                        </a:lnSpc>
                        <a:spcAft>
                          <a:spcPts val="800"/>
                        </a:spcAft>
                      </a:pPr>
                      <a:r>
                        <a:rPr lang="en-US" sz="1200">
                          <a:effectLst/>
                        </a:rPr>
                        <a:t>Size of the data</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dirty="0">
                          <a:effectLst/>
                        </a:rPr>
                        <a:t>450 Ko</a:t>
                      </a:r>
                      <a:endParaRPr lang="fr-T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97133839"/>
                  </a:ext>
                </a:extLst>
              </a:tr>
            </a:tbl>
          </a:graphicData>
        </a:graphic>
      </p:graphicFrame>
      <p:sp>
        <p:nvSpPr>
          <p:cNvPr id="14" name="Rectangle 5">
            <a:extLst>
              <a:ext uri="{FF2B5EF4-FFF2-40B4-BE49-F238E27FC236}">
                <a16:creationId xmlns:a16="http://schemas.microsoft.com/office/drawing/2014/main" id="{633B766D-5C81-473A-B960-5EB6B6E3297A}"/>
              </a:ext>
            </a:extLst>
          </p:cNvPr>
          <p:cNvSpPr>
            <a:spLocks noChangeArrowheads="1"/>
          </p:cNvSpPr>
          <p:nvPr/>
        </p:nvSpPr>
        <p:spPr bwMode="auto">
          <a:xfrm>
            <a:off x="5310866" y="5180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TN" sz="11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Bank </a:t>
            </a:r>
            <a:endParaRPr kumimoji="0" lang="en-US" altLang="fr-T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fr-TN" sz="1800" b="0" i="0" u="none" strike="noStrike" cap="none" normalizeH="0" baseline="0" dirty="0">
              <a:ln>
                <a:noFill/>
              </a:ln>
              <a:solidFill>
                <a:schemeClr val="tx1"/>
              </a:solidFill>
              <a:effectLst/>
              <a:latin typeface="Arial" panose="020B0604020202020204" pitchFamily="34" charset="0"/>
            </a:endParaRPr>
          </a:p>
        </p:txBody>
      </p:sp>
      <p:pic>
        <p:nvPicPr>
          <p:cNvPr id="17" name="Picture 5">
            <a:extLst>
              <a:ext uri="{FF2B5EF4-FFF2-40B4-BE49-F238E27FC236}">
                <a16:creationId xmlns:a16="http://schemas.microsoft.com/office/drawing/2014/main" id="{5A2752FC-BC9A-4205-82C6-91FA1DB856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5614" y="-480502"/>
            <a:ext cx="2325467" cy="2325467"/>
          </a:xfrm>
          <a:prstGeom prst="rect">
            <a:avLst/>
          </a:prstGeom>
        </p:spPr>
      </p:pic>
    </p:spTree>
    <p:extLst>
      <p:ext uri="{BB962C8B-B14F-4D97-AF65-F5344CB8AC3E}">
        <p14:creationId xmlns:p14="http://schemas.microsoft.com/office/powerpoint/2010/main" val="1489297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D2D17E-50A0-450D-8B80-0CF8E5F84961}"/>
              </a:ext>
            </a:extLst>
          </p:cNvPr>
          <p:cNvSpPr>
            <a:spLocks noGrp="1"/>
          </p:cNvSpPr>
          <p:nvPr>
            <p:ph type="ctrTitle"/>
          </p:nvPr>
        </p:nvSpPr>
        <p:spPr>
          <a:xfrm>
            <a:off x="1354317" y="1214438"/>
            <a:ext cx="9144000" cy="2387600"/>
          </a:xfrm>
        </p:spPr>
        <p:txBody>
          <a:bodyPr/>
          <a:lstStyle/>
          <a:p>
            <a:r>
              <a:rPr lang="en-US" b="1" dirty="0">
                <a:solidFill>
                  <a:srgbClr val="FF6600"/>
                </a:solidFill>
              </a:rPr>
              <a:t>Data Understanding</a:t>
            </a:r>
            <a:endParaRPr lang="en-US" b="1" dirty="0"/>
          </a:p>
        </p:txBody>
      </p:sp>
      <p:sp>
        <p:nvSpPr>
          <p:cNvPr id="3" name="Sous-titre 2">
            <a:extLst>
              <a:ext uri="{FF2B5EF4-FFF2-40B4-BE49-F238E27FC236}">
                <a16:creationId xmlns:a16="http://schemas.microsoft.com/office/drawing/2014/main" id="{DBBE5967-2B37-4180-AA78-3297A0177D16}"/>
              </a:ext>
            </a:extLst>
          </p:cNvPr>
          <p:cNvSpPr>
            <a:spLocks noGrp="1"/>
          </p:cNvSpPr>
          <p:nvPr>
            <p:ph type="subTitle" idx="1"/>
          </p:nvPr>
        </p:nvSpPr>
        <p:spPr/>
        <p:txBody>
          <a:bodyPr/>
          <a:lstStyle/>
          <a:p>
            <a:endParaRPr lang="en-US"/>
          </a:p>
        </p:txBody>
      </p:sp>
      <p:sp>
        <p:nvSpPr>
          <p:cNvPr id="5" name="Espace réservé de la date 4">
            <a:extLst>
              <a:ext uri="{FF2B5EF4-FFF2-40B4-BE49-F238E27FC236}">
                <a16:creationId xmlns:a16="http://schemas.microsoft.com/office/drawing/2014/main" id="{FA81D1E3-8D74-46A8-BF91-287220BD2A25}"/>
              </a:ext>
            </a:extLst>
          </p:cNvPr>
          <p:cNvSpPr>
            <a:spLocks noGrp="1"/>
          </p:cNvSpPr>
          <p:nvPr>
            <p:ph type="dt" sz="half" idx="10"/>
          </p:nvPr>
        </p:nvSpPr>
        <p:spPr/>
        <p:txBody>
          <a:bodyPr/>
          <a:lstStyle/>
          <a:p>
            <a:fld id="{ECB2A464-315A-4DE6-A228-26D86591F95E}" type="datetime1">
              <a:rPr lang="en-US" smtClean="0"/>
              <a:t>12/29/2021</a:t>
            </a:fld>
            <a:endParaRPr lang="en-US"/>
          </a:p>
        </p:txBody>
      </p:sp>
      <p:sp>
        <p:nvSpPr>
          <p:cNvPr id="6" name="Espace réservé du numéro de diapositive 5">
            <a:extLst>
              <a:ext uri="{FF2B5EF4-FFF2-40B4-BE49-F238E27FC236}">
                <a16:creationId xmlns:a16="http://schemas.microsoft.com/office/drawing/2014/main" id="{C0AAE747-0FFB-4CCB-9338-B721461AC195}"/>
              </a:ext>
            </a:extLst>
          </p:cNvPr>
          <p:cNvSpPr>
            <a:spLocks noGrp="1"/>
          </p:cNvSpPr>
          <p:nvPr>
            <p:ph type="sldNum" sz="quarter" idx="12"/>
          </p:nvPr>
        </p:nvSpPr>
        <p:spPr/>
        <p:txBody>
          <a:bodyPr/>
          <a:lstStyle/>
          <a:p>
            <a:fld id="{F3281B17-8789-6B4C-B449-7FC9CCFFE3A3}" type="slidenum">
              <a:rPr lang="en-US" smtClean="0"/>
              <a:t>9</a:t>
            </a:fld>
            <a:endParaRPr lang="en-US"/>
          </a:p>
        </p:txBody>
      </p:sp>
    </p:spTree>
    <p:extLst>
      <p:ext uri="{BB962C8B-B14F-4D97-AF65-F5344CB8AC3E}">
        <p14:creationId xmlns:p14="http://schemas.microsoft.com/office/powerpoint/2010/main" val="1886899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4113</TotalTime>
  <Words>3019</Words>
  <Application>Microsoft Office PowerPoint</Application>
  <PresentationFormat>Grand écran</PresentationFormat>
  <Paragraphs>390</Paragraphs>
  <Slides>56</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56</vt:i4>
      </vt:variant>
    </vt:vector>
  </HeadingPairs>
  <TitlesOfParts>
    <vt:vector size="63" baseType="lpstr">
      <vt:lpstr>Arial</vt:lpstr>
      <vt:lpstr>Calibri</vt:lpstr>
      <vt:lpstr>Calibri Light</vt:lpstr>
      <vt:lpstr>Cambria Math</vt:lpstr>
      <vt:lpstr>Symbol</vt:lpstr>
      <vt:lpstr>Times New Roman</vt:lpstr>
      <vt:lpstr>Office Theme</vt:lpstr>
      <vt:lpstr>Présentation PowerPoint</vt:lpstr>
      <vt:lpstr>   Agenda</vt:lpstr>
      <vt:lpstr>Project Roadmap and Executive Summary</vt:lpstr>
      <vt:lpstr>Présentation PowerPoint</vt:lpstr>
      <vt:lpstr>Problem description</vt:lpstr>
      <vt:lpstr>Problem description</vt:lpstr>
      <vt:lpstr>Data Intak Report</vt:lpstr>
      <vt:lpstr>Data Intake Report</vt:lpstr>
      <vt:lpstr>Data Understanding</vt:lpstr>
      <vt:lpstr>We have information about 41188 clients in a csv file of size 4.70 Mo. For each client, 21 attributes are available in the data. Some demographic data such as:</vt:lpstr>
      <vt:lpstr>Some data related with the last contact of the current campaign like:</vt:lpstr>
      <vt:lpstr> Some other attributes are as well fully available like:</vt:lpstr>
      <vt:lpstr>Some  social and economic context attributes like: </vt:lpstr>
      <vt:lpstr>Présentation PowerPoint</vt:lpstr>
      <vt:lpstr>Présentation PowerPoint</vt:lpstr>
      <vt:lpstr>Data cleaning</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Exploratory Data Analysis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Model Selection and Model Building</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We can fit the model on the entire training dataset and make predictions on the validation dataset.</vt:lpstr>
      <vt:lpstr>We can evaluate the predictions by comparing them to the expected results in the validation set, then calculate classification accuracy, as well as a confusion matrix and a classification report.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Chamseddine Hamdeni</cp:lastModifiedBy>
  <cp:revision>189</cp:revision>
  <cp:lastPrinted>2019-08-24T08:13:50Z</cp:lastPrinted>
  <dcterms:created xsi:type="dcterms:W3CDTF">2019-08-19T15:39:24Z</dcterms:created>
  <dcterms:modified xsi:type="dcterms:W3CDTF">2021-12-29T15:57:30Z</dcterms:modified>
</cp:coreProperties>
</file>