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82" r:id="rId7"/>
    <p:sldId id="286" r:id="rId8"/>
    <p:sldId id="287" r:id="rId9"/>
    <p:sldId id="283" r:id="rId10"/>
    <p:sldId id="284" r:id="rId11"/>
    <p:sldId id="288" r:id="rId12"/>
    <p:sldId id="289" r:id="rId13"/>
    <p:sldId id="285"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2" autoAdjust="0"/>
    <p:restoredTop sz="94681"/>
  </p:normalViewPr>
  <p:slideViewPr>
    <p:cSldViewPr snapToGrid="0" snapToObjects="1" showGuides="1">
      <p:cViewPr varScale="1">
        <p:scale>
          <a:sx n="77" d="100"/>
          <a:sy n="77" d="100"/>
        </p:scale>
        <p:origin x="552" y="67"/>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10/25/2021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10/25/2021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570073" cy="3139321"/>
          </a:xfrm>
          <a:prstGeom prst="rect">
            <a:avLst/>
          </a:prstGeom>
          <a:solidFill>
            <a:schemeClr val="bg2">
              <a:lumMod val="25000"/>
            </a:schemeClr>
          </a:solidFill>
        </p:spPr>
        <p:txBody>
          <a:bodyPr wrap="none" rtlCol="0">
            <a:spAutoFit/>
          </a:bodyPr>
          <a:lstStyle/>
          <a:p>
            <a:r>
              <a:rPr lang="en-US" sz="5400" dirty="0">
                <a:solidFill>
                  <a:srgbClr val="FF6600"/>
                </a:solidFill>
              </a:rPr>
              <a:t>G2M insight for Cab Investment firm </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kumimoji="0" lang="en-US" sz="5400" b="0" i="0" u="none" strike="noStrike" kern="1200" cap="none" spc="0" normalizeH="0" baseline="0" noProof="0" dirty="0" err="1">
                <a:ln>
                  <a:noFill/>
                </a:ln>
                <a:solidFill>
                  <a:srgbClr val="FF6600"/>
                </a:solidFill>
                <a:effectLst/>
                <a:uLnTx/>
                <a:uFillTx/>
                <a:latin typeface="Calibri" panose="020F0502020204030204"/>
                <a:ea typeface="+mn-ea"/>
                <a:cs typeface="+mn-cs"/>
              </a:rPr>
              <a:t>Tasnime</a:t>
            </a:r>
            <a:r>
              <a:rPr kumimoji="0" lang="en-US" sz="5400" b="0" i="0" u="none" strike="noStrike" kern="1200" cap="none" spc="0" normalizeH="0" baseline="0" noProof="0" dirty="0">
                <a:ln>
                  <a:noFill/>
                </a:ln>
                <a:solidFill>
                  <a:srgbClr val="FF6600"/>
                </a:solidFill>
                <a:effectLst/>
                <a:uLnTx/>
                <a:uFillTx/>
                <a:latin typeface="Calibri" panose="020F0502020204030204"/>
                <a:ea typeface="+mn-ea"/>
                <a:cs typeface="+mn-cs"/>
              </a:rPr>
              <a:t> HAMDENI</a:t>
            </a:r>
            <a:endParaRPr lang="en-US" sz="4000" dirty="0"/>
          </a:p>
          <a:p>
            <a:r>
              <a:rPr lang="en-US" sz="2500">
                <a:solidFill>
                  <a:srgbClr val="FF6600"/>
                </a:solidFill>
              </a:rPr>
              <a:t>25-Oct-2021</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Hypothesis 5: More female than males grab pink cabs </a:t>
            </a:r>
            <a:endParaRPr lang="en-US" sz="4400" b="1" dirty="0">
              <a:solidFill>
                <a:schemeClr val="accent2"/>
              </a:solidFill>
              <a:latin typeface="+mj-lt"/>
            </a:endParaRPr>
          </a:p>
        </p:txBody>
      </p:sp>
      <p:pic>
        <p:nvPicPr>
          <p:cNvPr id="3" name="Espace réservé du contenu 3">
            <a:extLst>
              <a:ext uri="{FF2B5EF4-FFF2-40B4-BE49-F238E27FC236}">
                <a16:creationId xmlns:a16="http://schemas.microsoft.com/office/drawing/2014/main" id="{C1097040-D5C5-4DB2-A424-62855F35018A}"/>
              </a:ext>
            </a:extLst>
          </p:cNvPr>
          <p:cNvPicPr>
            <a:picLocks noGrp="1" noChangeAspect="1"/>
          </p:cNvPicPr>
          <p:nvPr>
            <p:ph idx="1"/>
          </p:nvPr>
        </p:nvPicPr>
        <p:blipFill>
          <a:blip r:embed="rId2"/>
          <a:stretch>
            <a:fillRect/>
          </a:stretch>
        </p:blipFill>
        <p:spPr>
          <a:xfrm>
            <a:off x="2557462" y="2158206"/>
            <a:ext cx="7605171" cy="3961240"/>
          </a:xfrm>
          <a:prstGeom prst="rect">
            <a:avLst/>
          </a:prstGeom>
        </p:spPr>
      </p:pic>
    </p:spTree>
    <p:extLst>
      <p:ext uri="{BB962C8B-B14F-4D97-AF65-F5344CB8AC3E}">
        <p14:creationId xmlns:p14="http://schemas.microsoft.com/office/powerpoint/2010/main" val="133077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Hypothesis 6: Most of Yellow cab users pay with cash </a:t>
            </a:r>
            <a:endParaRPr lang="en-US" sz="4400" b="1" dirty="0">
              <a:solidFill>
                <a:schemeClr val="accent2"/>
              </a:solidFill>
              <a:latin typeface="+mj-lt"/>
            </a:endParaRPr>
          </a:p>
        </p:txBody>
      </p:sp>
      <p:pic>
        <p:nvPicPr>
          <p:cNvPr id="3" name="Espace réservé du contenu 3">
            <a:extLst>
              <a:ext uri="{FF2B5EF4-FFF2-40B4-BE49-F238E27FC236}">
                <a16:creationId xmlns:a16="http://schemas.microsoft.com/office/drawing/2014/main" id="{064AAEA9-01CC-4E45-A906-D3A72BA2E53C}"/>
              </a:ext>
            </a:extLst>
          </p:cNvPr>
          <p:cNvPicPr>
            <a:picLocks noGrp="1" noChangeAspect="1"/>
          </p:cNvPicPr>
          <p:nvPr>
            <p:ph idx="1"/>
          </p:nvPr>
        </p:nvPicPr>
        <p:blipFill>
          <a:blip r:embed="rId2"/>
          <a:stretch>
            <a:fillRect/>
          </a:stretch>
        </p:blipFill>
        <p:spPr>
          <a:xfrm>
            <a:off x="1925038" y="1828800"/>
            <a:ext cx="7709500" cy="4015581"/>
          </a:xfrm>
          <a:prstGeom prst="rect">
            <a:avLst/>
          </a:prstGeom>
        </p:spPr>
      </p:pic>
    </p:spTree>
    <p:extLst>
      <p:ext uri="{BB962C8B-B14F-4D97-AF65-F5344CB8AC3E}">
        <p14:creationId xmlns:p14="http://schemas.microsoft.com/office/powerpoint/2010/main" val="319935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Hypothesis 7: Is there an obvious increase or decrease in the number of transactions as time goes by? </a:t>
            </a:r>
            <a:endParaRPr lang="en-US" sz="4400" b="1" dirty="0">
              <a:solidFill>
                <a:schemeClr val="accent2"/>
              </a:solidFill>
              <a:latin typeface="+mj-lt"/>
            </a:endParaRPr>
          </a:p>
        </p:txBody>
      </p:sp>
      <p:pic>
        <p:nvPicPr>
          <p:cNvPr id="3" name="Picture 2">
            <a:extLst>
              <a:ext uri="{FF2B5EF4-FFF2-40B4-BE49-F238E27FC236}">
                <a16:creationId xmlns:a16="http://schemas.microsoft.com/office/drawing/2014/main" id="{23302299-0F99-400A-81BB-EBA53BF836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3143" y="1975897"/>
            <a:ext cx="6285714" cy="405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54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Hypothesis 8: Does the profit increase when the distance travelled is longer ?</a:t>
            </a:r>
            <a:endParaRPr lang="en-US" sz="4400" b="1" dirty="0">
              <a:solidFill>
                <a:schemeClr val="accent2"/>
              </a:solidFill>
              <a:latin typeface="+mj-lt"/>
            </a:endParaRPr>
          </a:p>
        </p:txBody>
      </p:sp>
      <p:pic>
        <p:nvPicPr>
          <p:cNvPr id="3" name="Espace réservé du contenu 3">
            <a:extLst>
              <a:ext uri="{FF2B5EF4-FFF2-40B4-BE49-F238E27FC236}">
                <a16:creationId xmlns:a16="http://schemas.microsoft.com/office/drawing/2014/main" id="{12AD9CBF-F1A5-4B5C-8F2C-4AB37CA4B4DD}"/>
              </a:ext>
            </a:extLst>
          </p:cNvPr>
          <p:cNvPicPr>
            <a:picLocks noGrp="1" noChangeAspect="1"/>
          </p:cNvPicPr>
          <p:nvPr>
            <p:ph idx="1"/>
          </p:nvPr>
        </p:nvPicPr>
        <p:blipFill>
          <a:blip r:embed="rId2"/>
          <a:stretch>
            <a:fillRect/>
          </a:stretch>
        </p:blipFill>
        <p:spPr>
          <a:xfrm>
            <a:off x="2092569" y="1888399"/>
            <a:ext cx="6181725" cy="4028885"/>
          </a:xfrm>
          <a:prstGeom prst="rect">
            <a:avLst/>
          </a:prstGeom>
        </p:spPr>
      </p:pic>
    </p:spTree>
    <p:extLst>
      <p:ext uri="{BB962C8B-B14F-4D97-AF65-F5344CB8AC3E}">
        <p14:creationId xmlns:p14="http://schemas.microsoft.com/office/powerpoint/2010/main" val="419197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770537"/>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dirty="0"/>
          </a:p>
          <a:p>
            <a:pPr marL="285750" indent="-285750">
              <a:buFont typeface="Arial" panose="020B0604020202020204" pitchFamily="34" charset="0"/>
              <a:buChar char="•"/>
            </a:pPr>
            <a:r>
              <a:rPr lang="en-US" sz="1600" dirty="0"/>
              <a:t>The number of transactions tends to be higher </a:t>
            </a:r>
            <a:r>
              <a:rPr lang="en-US" sz="1600" b="1" dirty="0"/>
              <a:t>in Autumn than in the other seasons</a:t>
            </a:r>
            <a:r>
              <a:rPr lang="en-US" sz="1600" dirty="0"/>
              <a:t>.</a:t>
            </a:r>
          </a:p>
          <a:p>
            <a:pPr marL="285750" indent="-285750">
              <a:buFont typeface="Arial" panose="020B0604020202020204" pitchFamily="34" charset="0"/>
              <a:buChar char="•"/>
            </a:pPr>
            <a:r>
              <a:rPr lang="en-US" sz="1600" dirty="0"/>
              <a:t>The total </a:t>
            </a:r>
            <a:r>
              <a:rPr lang="en-US" sz="1600" b="1" dirty="0"/>
              <a:t>number of transactions is higher </a:t>
            </a:r>
            <a:r>
              <a:rPr lang="en-US" sz="1600" dirty="0"/>
              <a:t>in 2017 and 2018 than in 2016.</a:t>
            </a:r>
          </a:p>
          <a:p>
            <a:pPr marL="285750" indent="-285750">
              <a:buFont typeface="Arial" panose="020B0604020202020204" pitchFamily="34" charset="0"/>
              <a:buChar char="•"/>
            </a:pPr>
            <a:r>
              <a:rPr lang="en-US" sz="1600" dirty="0"/>
              <a:t>Yellow cabs have </a:t>
            </a:r>
            <a:r>
              <a:rPr lang="en-US" sz="1600" b="1" dirty="0"/>
              <a:t>a higher </a:t>
            </a:r>
            <a:r>
              <a:rPr lang="en-US" sz="1600" dirty="0"/>
              <a:t>number of transactions from 2016 to 2018.</a:t>
            </a:r>
          </a:p>
          <a:p>
            <a:pPr marL="285750" indent="-285750">
              <a:buFont typeface="Arial" panose="020B0604020202020204" pitchFamily="34" charset="0"/>
              <a:buChar char="•"/>
            </a:pPr>
            <a:r>
              <a:rPr lang="en-US" sz="1600" dirty="0"/>
              <a:t>For the specific period chosen to be from “</a:t>
            </a:r>
            <a:r>
              <a:rPr lang="en-US" sz="1600" b="1" dirty="0"/>
              <a:t>2016-05-1“ and "2016-10-31, </a:t>
            </a:r>
            <a:r>
              <a:rPr lang="en-US" sz="1600" dirty="0"/>
              <a:t>the total number of transactions in Yellow cabs company is three time the total number of transactions in Pink cabs company</a:t>
            </a:r>
          </a:p>
          <a:p>
            <a:pPr marL="285750" indent="-285750">
              <a:buFont typeface="Arial" panose="020B0604020202020204" pitchFamily="34" charset="0"/>
              <a:buChar char="•"/>
            </a:pPr>
            <a:r>
              <a:rPr lang="en-US" sz="1600" dirty="0"/>
              <a:t>The mean amount </a:t>
            </a:r>
            <a:r>
              <a:rPr lang="en-US" sz="1600" b="1" dirty="0"/>
              <a:t>of Profit for Yellow cabs</a:t>
            </a:r>
            <a:r>
              <a:rPr lang="en-US" sz="1600" dirty="0"/>
              <a:t>’ company is around three times the mean amount of </a:t>
            </a:r>
            <a:r>
              <a:rPr lang="en-US" sz="1600" b="1" dirty="0"/>
              <a:t>Profit for Pink cabs company</a:t>
            </a:r>
          </a:p>
          <a:p>
            <a:pPr marL="285750" indent="-285750">
              <a:buFont typeface="Arial" panose="020B0604020202020204" pitchFamily="34" charset="0"/>
              <a:buChar char="•"/>
            </a:pPr>
            <a:r>
              <a:rPr lang="en-US" sz="1600" b="1" dirty="0"/>
              <a:t>The date of travel </a:t>
            </a:r>
            <a:r>
              <a:rPr lang="en-US" sz="1600" dirty="0"/>
              <a:t>and the transaction ID are highly correlated which indicates that the transaction ID’s include the dates,</a:t>
            </a:r>
          </a:p>
          <a:p>
            <a:pPr marL="285750" indent="-285750">
              <a:buFont typeface="Arial" panose="020B0604020202020204" pitchFamily="34" charset="0"/>
              <a:buChar char="•"/>
            </a:pPr>
            <a:r>
              <a:rPr lang="en-US" sz="1600" dirty="0"/>
              <a:t>The cost of the trip and the price charged are evidently highly correlated</a:t>
            </a:r>
          </a:p>
          <a:p>
            <a:pPr marL="285750" indent="-285750">
              <a:buFont typeface="Arial" panose="020B0604020202020204" pitchFamily="34" charset="0"/>
              <a:buChar char="•"/>
            </a:pPr>
            <a:r>
              <a:rPr lang="en-US" sz="1600" dirty="0"/>
              <a:t>The number of kilometers traveled is </a:t>
            </a:r>
            <a:r>
              <a:rPr lang="en-US" sz="1600" b="1" dirty="0"/>
              <a:t>highly correlated </a:t>
            </a:r>
            <a:r>
              <a:rPr lang="en-US" sz="1600" dirty="0"/>
              <a:t>with the cost of the trip and the price charged</a:t>
            </a:r>
          </a:p>
          <a:p>
            <a:pPr marL="285750" indent="-285750">
              <a:buFont typeface="Arial" panose="020B0604020202020204" pitchFamily="34" charset="0"/>
              <a:buChar char="•"/>
            </a:pPr>
            <a:r>
              <a:rPr lang="en-US" sz="1600" dirty="0"/>
              <a:t>Both companies have </a:t>
            </a:r>
            <a:r>
              <a:rPr lang="en-US" sz="1600" b="1" dirty="0"/>
              <a:t>more male clients </a:t>
            </a:r>
            <a:r>
              <a:rPr lang="en-US" sz="1600" dirty="0"/>
              <a:t>than female. But the difference is more obvious with Yellow cabs’ company</a:t>
            </a:r>
          </a:p>
          <a:p>
            <a:pPr marL="285750" indent="-285750">
              <a:buFont typeface="Arial" panose="020B0604020202020204" pitchFamily="34" charset="0"/>
              <a:buChar char="•"/>
            </a:pPr>
            <a:r>
              <a:rPr lang="en-US" sz="1600" dirty="0"/>
              <a:t>In both companies, most of the clients pay with their </a:t>
            </a:r>
            <a:r>
              <a:rPr lang="en-US" sz="1600" b="1" dirty="0"/>
              <a:t>credit cards </a:t>
            </a:r>
            <a:r>
              <a:rPr lang="en-US" sz="1600" dirty="0"/>
              <a:t>rather than cash.</a:t>
            </a:r>
          </a:p>
          <a:p>
            <a:pPr marL="285750" indent="-285750">
              <a:buFont typeface="Arial" panose="020B0604020202020204" pitchFamily="34" charset="0"/>
              <a:buChar char="•"/>
            </a:pPr>
            <a:r>
              <a:rPr lang="en-US" sz="1600" dirty="0"/>
              <a:t>There </a:t>
            </a:r>
            <a:r>
              <a:rPr lang="en-US" sz="1600" b="1" dirty="0"/>
              <a:t>is no obvious increase nor decrease </a:t>
            </a:r>
            <a:r>
              <a:rPr lang="en-US" sz="1600" dirty="0"/>
              <a:t>in the number of transactions as time goes by.</a:t>
            </a:r>
          </a:p>
          <a:p>
            <a:pPr marL="285750" indent="-285750">
              <a:buFont typeface="Arial" panose="020B0604020202020204" pitchFamily="34" charset="0"/>
              <a:buChar char="•"/>
            </a:pPr>
            <a:r>
              <a:rPr lang="en-US" sz="1600" dirty="0"/>
              <a:t>The profit of the cab companies </a:t>
            </a:r>
            <a:r>
              <a:rPr lang="en-US" sz="1600" b="1" dirty="0"/>
              <a:t>increase when the distance travelled by the client is longer.</a:t>
            </a:r>
          </a:p>
          <a:p>
            <a:endParaRPr lang="en-US" sz="1600" b="1" dirty="0"/>
          </a:p>
          <a:p>
            <a:endParaRPr lang="en-US" sz="1600" b="1"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777766" y="1606339"/>
            <a:ext cx="5962726" cy="5355312"/>
          </a:xfrm>
          <a:prstGeom prst="rect">
            <a:avLst/>
          </a:prstGeom>
          <a:noFill/>
        </p:spPr>
        <p:txBody>
          <a:bodyPr wrap="square" rtlCol="0">
            <a:spAutoFit/>
          </a:bodyPr>
          <a:lstStyle/>
          <a:p>
            <a:endParaRPr lang="en-US" dirty="0"/>
          </a:p>
          <a:p>
            <a:r>
              <a:rPr lang="en-US" b="1" dirty="0"/>
              <a:t>Assumptions:</a:t>
            </a:r>
          </a:p>
          <a:p>
            <a:pPr marL="342900" indent="-342900">
              <a:buFont typeface="+mj-lt"/>
              <a:buAutoNum type="arabicPeriod"/>
            </a:pPr>
            <a:r>
              <a:rPr lang="en-US" dirty="0">
                <a:solidFill>
                  <a:srgbClr val="000000"/>
                </a:solidFill>
              </a:rPr>
              <a:t>S</a:t>
            </a:r>
            <a:r>
              <a:rPr lang="en-US" i="0" dirty="0">
                <a:solidFill>
                  <a:srgbClr val="000000"/>
                </a:solidFill>
                <a:effectLst/>
              </a:rPr>
              <a:t>easonality in number of transactions using the cab service.</a:t>
            </a:r>
          </a:p>
          <a:p>
            <a:pPr marL="342900" indent="-342900">
              <a:buFont typeface="+mj-lt"/>
              <a:buAutoNum type="arabicPeriod"/>
            </a:pPr>
            <a:r>
              <a:rPr lang="en-US" dirty="0"/>
              <a:t>Did the total number of transactions increase or decrease with time? How about for each company?</a:t>
            </a:r>
            <a:endParaRPr lang="en-US" b="1" dirty="0">
              <a:solidFill>
                <a:srgbClr val="000000"/>
              </a:solidFill>
            </a:endParaRPr>
          </a:p>
          <a:p>
            <a:pPr marL="342900" indent="-342900">
              <a:buFont typeface="+mj-lt"/>
              <a:buAutoNum type="arabicPeriod"/>
            </a:pPr>
            <a:r>
              <a:rPr lang="en-US" dirty="0"/>
              <a:t>Which company has maximum cab users at a particular time period?</a:t>
            </a:r>
          </a:p>
          <a:p>
            <a:pPr marL="342900" indent="-342900">
              <a:buFont typeface="+mj-lt"/>
              <a:buAutoNum type="arabicPeriod"/>
            </a:pPr>
            <a:r>
              <a:rPr lang="en-US" dirty="0"/>
              <a:t>Yellow cabs company makes more profit than Pink cabs company.</a:t>
            </a:r>
          </a:p>
          <a:p>
            <a:pPr marL="342900" indent="-342900">
              <a:buFont typeface="+mj-lt"/>
              <a:buAutoNum type="arabicPeriod"/>
            </a:pPr>
            <a:r>
              <a:rPr lang="en-US" dirty="0"/>
              <a:t>More female than males grab pink cabs.</a:t>
            </a:r>
          </a:p>
          <a:p>
            <a:pPr marL="342900" indent="-342900">
              <a:buFont typeface="+mj-lt"/>
              <a:buAutoNum type="arabicPeriod"/>
            </a:pPr>
            <a:r>
              <a:rPr lang="en-US" dirty="0"/>
              <a:t>Most Yellow cab users pay with cash.</a:t>
            </a:r>
          </a:p>
          <a:p>
            <a:pPr marL="342900" indent="-342900">
              <a:buFont typeface="+mj-lt"/>
              <a:buAutoNum type="arabicPeriod"/>
            </a:pPr>
            <a:r>
              <a:rPr lang="en-US" dirty="0"/>
              <a:t>Is there an obvious increase or decrease in the number of transactions as time goes by?</a:t>
            </a:r>
          </a:p>
          <a:p>
            <a:pPr marL="342900" indent="-342900">
              <a:buFont typeface="+mj-lt"/>
              <a:buAutoNum type="arabicPeriod"/>
            </a:pPr>
            <a:r>
              <a:rPr lang="en-US" dirty="0"/>
              <a:t>Does the profit increase when the distance travelled is longer ?</a:t>
            </a:r>
            <a:br>
              <a:rPr lang="en-US" dirty="0"/>
            </a:br>
            <a:endParaRPr lang="en-US" b="1" dirty="0"/>
          </a:p>
          <a:p>
            <a:endParaRPr lang="en-US" b="1" dirty="0"/>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6833303" y="2582035"/>
            <a:ext cx="5213308" cy="2545492"/>
            <a:chOff x="5536376" y="1858363"/>
            <a:chExt cx="5576890"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40" name="TextBox 39">
              <a:extLst>
                <a:ext uri="{FF2B5EF4-FFF2-40B4-BE49-F238E27FC236}">
                  <a16:creationId xmlns:a16="http://schemas.microsoft.com/office/drawing/2014/main" id="{D91ACCB9-E39C-BD40-B428-6A71DF137BDF}"/>
                </a:ext>
              </a:extLst>
            </p:cNvPr>
            <p:cNvSpPr txBox="1"/>
            <p:nvPr/>
          </p:nvSpPr>
          <p:spPr>
            <a:xfrm>
              <a:off x="10915652" y="2887013"/>
              <a:ext cx="197614" cy="367965"/>
            </a:xfrm>
            <a:prstGeom prst="rect">
              <a:avLst/>
            </a:prstGeom>
            <a:noFill/>
          </p:spPr>
          <p:txBody>
            <a:bodyPr wrap="none" rtlCol="0">
              <a:spAutoFit/>
            </a:bodyPr>
            <a:lstStyle/>
            <a:p>
              <a:endParaRPr lang="en-US" sz="1200"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accent2"/>
              </a:solidFill>
              <a:latin typeface="+mj-lt"/>
            </a:endParaRPr>
          </a:p>
          <a:p>
            <a:r>
              <a:rPr lang="en-US" sz="4400" b="1" dirty="0">
                <a:solidFill>
                  <a:schemeClr val="accent2"/>
                </a:solidFill>
                <a:latin typeface="+mj-lt"/>
              </a:rPr>
              <a:t>Hypothesis 1: Seasonality in number of transactions using the cab service</a:t>
            </a:r>
            <a:br>
              <a:rPr lang="en-US" sz="4400" b="1" dirty="0">
                <a:solidFill>
                  <a:schemeClr val="accent2"/>
                </a:solidFill>
                <a:latin typeface="+mj-lt"/>
              </a:rPr>
            </a:br>
            <a:endParaRPr lang="en-US" sz="4400" b="1" dirty="0">
              <a:solidFill>
                <a:schemeClr val="accent2"/>
              </a:solidFill>
              <a:latin typeface="+mj-lt"/>
            </a:endParaRPr>
          </a:p>
        </p:txBody>
      </p:sp>
      <p:pic>
        <p:nvPicPr>
          <p:cNvPr id="18" name="Picture 2">
            <a:extLst>
              <a:ext uri="{FF2B5EF4-FFF2-40B4-BE49-F238E27FC236}">
                <a16:creationId xmlns:a16="http://schemas.microsoft.com/office/drawing/2014/main" id="{72D134A0-363C-47CA-958D-0472118F88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246" y="1561257"/>
            <a:ext cx="7069103" cy="446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201695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Hypothesis 2: Did the total number of transactions increase or decrease with time? How about for each company?</a:t>
            </a:r>
          </a:p>
        </p:txBody>
      </p:sp>
      <p:pic>
        <p:nvPicPr>
          <p:cNvPr id="6" name="Picture 2">
            <a:extLst>
              <a:ext uri="{FF2B5EF4-FFF2-40B4-BE49-F238E27FC236}">
                <a16:creationId xmlns:a16="http://schemas.microsoft.com/office/drawing/2014/main" id="{6EBA2292-F77A-4EA4-AB7A-7EA6B3333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8077" y="2934401"/>
            <a:ext cx="6224954" cy="376533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D6A0BB05-6A49-44CB-AEBA-347F50995BF4}"/>
              </a:ext>
            </a:extLst>
          </p:cNvPr>
          <p:cNvSpPr txBox="1"/>
          <p:nvPr/>
        </p:nvSpPr>
        <p:spPr>
          <a:xfrm>
            <a:off x="492369" y="2324355"/>
            <a:ext cx="7930662" cy="954107"/>
          </a:xfrm>
          <a:prstGeom prst="rect">
            <a:avLst/>
          </a:prstGeom>
          <a:noFill/>
        </p:spPr>
        <p:txBody>
          <a:bodyPr wrap="square">
            <a:spAutoFit/>
          </a:bodyPr>
          <a:lstStyle/>
          <a:p>
            <a:r>
              <a:rPr lang="en-US" sz="2800" b="1" kern="1200" dirty="0">
                <a:latin typeface="+mj-lt"/>
                <a:ea typeface="+mj-ea"/>
                <a:cs typeface="+mj-cs"/>
              </a:rPr>
              <a:t>Total number of transaction by year (2016 to 2019)</a:t>
            </a:r>
            <a:br>
              <a:rPr lang="en-US" sz="2800" b="1" kern="1200" dirty="0">
                <a:latin typeface="+mj-lt"/>
                <a:ea typeface="+mj-ea"/>
                <a:cs typeface="+mj-cs"/>
              </a:rPr>
            </a:br>
            <a:endParaRPr lang="en-US" sz="2800" b="1" dirty="0"/>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94662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Hypothesis 2: Did the total number of transactions increase or decrease with time? How about for each company?</a:t>
            </a:r>
          </a:p>
        </p:txBody>
      </p:sp>
      <p:pic>
        <p:nvPicPr>
          <p:cNvPr id="3" name="Picture 2">
            <a:extLst>
              <a:ext uri="{FF2B5EF4-FFF2-40B4-BE49-F238E27FC236}">
                <a16:creationId xmlns:a16="http://schemas.microsoft.com/office/drawing/2014/main" id="{CEBA6431-7D36-430A-BCC2-DBE643646B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9723" y="2973610"/>
            <a:ext cx="5639451" cy="341118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C6FBAD68-5332-4DDF-B6F5-A22E74CB8E58}"/>
              </a:ext>
            </a:extLst>
          </p:cNvPr>
          <p:cNvSpPr>
            <a:spLocks noGrp="1"/>
          </p:cNvSpPr>
          <p:nvPr>
            <p:ph type="title"/>
          </p:nvPr>
        </p:nvSpPr>
        <p:spPr>
          <a:xfrm>
            <a:off x="409575" y="1894245"/>
            <a:ext cx="10515600" cy="1067221"/>
          </a:xfrm>
        </p:spPr>
        <p:txBody>
          <a:bodyPr>
            <a:normAutofit/>
          </a:bodyPr>
          <a:lstStyle/>
          <a:p>
            <a:r>
              <a:rPr lang="en-US" sz="2800" b="1" dirty="0"/>
              <a:t>Number of transaction by year according to the company</a:t>
            </a:r>
          </a:p>
        </p:txBody>
      </p:sp>
    </p:spTree>
    <p:extLst>
      <p:ext uri="{BB962C8B-B14F-4D97-AF65-F5344CB8AC3E}">
        <p14:creationId xmlns:p14="http://schemas.microsoft.com/office/powerpoint/2010/main" val="240122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80077F-3D11-4E2A-89F9-FEBBD8DECE02}"/>
              </a:ext>
            </a:extLst>
          </p:cNvPr>
          <p:cNvSpPr/>
          <p:nvPr/>
        </p:nvSpPr>
        <p:spPr>
          <a:xfrm>
            <a:off x="0" y="0"/>
            <a:ext cx="12192000" cy="189913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Hypothesis 3: Which company has maximum cab users at a particular time period?</a:t>
            </a:r>
            <a:br>
              <a:rPr lang="en-US" sz="4400" b="1" dirty="0">
                <a:solidFill>
                  <a:schemeClr val="accent2"/>
                </a:solidFill>
                <a:latin typeface="+mj-lt"/>
              </a:rPr>
            </a:br>
            <a:endParaRPr lang="en-US" sz="4400" b="1" dirty="0">
              <a:solidFill>
                <a:schemeClr val="accent2"/>
              </a:solidFill>
              <a:latin typeface="+mj-lt"/>
            </a:endParaRPr>
          </a:p>
        </p:txBody>
      </p:sp>
      <p:sp>
        <p:nvSpPr>
          <p:cNvPr id="4" name="Titre 1">
            <a:extLst>
              <a:ext uri="{FF2B5EF4-FFF2-40B4-BE49-F238E27FC236}">
                <a16:creationId xmlns:a16="http://schemas.microsoft.com/office/drawing/2014/main" id="{F018303B-6866-4FD4-870D-EE2FA672AFF5}"/>
              </a:ext>
            </a:extLst>
          </p:cNvPr>
          <p:cNvSpPr>
            <a:spLocks noGrp="1"/>
          </p:cNvSpPr>
          <p:nvPr>
            <p:ph type="title"/>
          </p:nvPr>
        </p:nvSpPr>
        <p:spPr>
          <a:xfrm>
            <a:off x="521677" y="1899138"/>
            <a:ext cx="10515600" cy="1325563"/>
          </a:xfrm>
        </p:spPr>
        <p:txBody>
          <a:bodyPr>
            <a:normAutofit/>
          </a:bodyPr>
          <a:lstStyle/>
          <a:p>
            <a:r>
              <a:rPr lang="en-US" sz="2800" b="1" dirty="0"/>
              <a:t>For the time period between "2016-05-1“ and "2016-10-31"</a:t>
            </a:r>
          </a:p>
        </p:txBody>
      </p:sp>
      <p:pic>
        <p:nvPicPr>
          <p:cNvPr id="6" name="Espace réservé du contenu 3">
            <a:extLst>
              <a:ext uri="{FF2B5EF4-FFF2-40B4-BE49-F238E27FC236}">
                <a16:creationId xmlns:a16="http://schemas.microsoft.com/office/drawing/2014/main" id="{000DF9BB-7469-448E-BD76-210D6C34863E}"/>
              </a:ext>
            </a:extLst>
          </p:cNvPr>
          <p:cNvPicPr>
            <a:picLocks noGrp="1" noChangeAspect="1"/>
          </p:cNvPicPr>
          <p:nvPr>
            <p:ph idx="1"/>
          </p:nvPr>
        </p:nvPicPr>
        <p:blipFill>
          <a:blip r:embed="rId2"/>
          <a:stretch>
            <a:fillRect/>
          </a:stretch>
        </p:blipFill>
        <p:spPr>
          <a:xfrm>
            <a:off x="3131160" y="2993383"/>
            <a:ext cx="5929679" cy="3864617"/>
          </a:xfrm>
          <a:prstGeom prst="rect">
            <a:avLst/>
          </a:prstGeom>
        </p:spPr>
      </p:pic>
    </p:spTree>
    <p:extLst>
      <p:ext uri="{BB962C8B-B14F-4D97-AF65-F5344CB8AC3E}">
        <p14:creationId xmlns:p14="http://schemas.microsoft.com/office/powerpoint/2010/main" val="333509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Hypothesis 4: Yellow cabs company makes more profit than Pink cabs company</a:t>
            </a:r>
            <a:endParaRPr lang="en-US" sz="4400" b="1" dirty="0">
              <a:solidFill>
                <a:schemeClr val="accent2"/>
              </a:solidFill>
              <a:latin typeface="+mj-lt"/>
            </a:endParaRPr>
          </a:p>
        </p:txBody>
      </p:sp>
      <p:graphicFrame>
        <p:nvGraphicFramePr>
          <p:cNvPr id="2" name="Tableau 2">
            <a:extLst>
              <a:ext uri="{FF2B5EF4-FFF2-40B4-BE49-F238E27FC236}">
                <a16:creationId xmlns:a16="http://schemas.microsoft.com/office/drawing/2014/main" id="{FBE422A6-E18F-4885-A06D-A2057525F979}"/>
              </a:ext>
            </a:extLst>
          </p:cNvPr>
          <p:cNvGraphicFramePr>
            <a:graphicFrameLocks noGrp="1"/>
          </p:cNvGraphicFramePr>
          <p:nvPr>
            <p:extLst>
              <p:ext uri="{D42A27DB-BD31-4B8C-83A1-F6EECF244321}">
                <p14:modId xmlns:p14="http://schemas.microsoft.com/office/powerpoint/2010/main" val="2464093889"/>
              </p:ext>
            </p:extLst>
          </p:nvPr>
        </p:nvGraphicFramePr>
        <p:xfrm>
          <a:off x="1856154" y="2091265"/>
          <a:ext cx="6896989" cy="3398652"/>
        </p:xfrm>
        <a:graphic>
          <a:graphicData uri="http://schemas.openxmlformats.org/drawingml/2006/table">
            <a:tbl>
              <a:tblPr firstRow="1" bandRow="1">
                <a:tableStyleId>{21E4AEA4-8DFA-4A89-87EB-49C32662AFE0}</a:tableStyleId>
              </a:tblPr>
              <a:tblGrid>
                <a:gridCol w="2832989">
                  <a:extLst>
                    <a:ext uri="{9D8B030D-6E8A-4147-A177-3AD203B41FA5}">
                      <a16:colId xmlns:a16="http://schemas.microsoft.com/office/drawing/2014/main" val="2757031590"/>
                    </a:ext>
                  </a:extLst>
                </a:gridCol>
                <a:gridCol w="4064000">
                  <a:extLst>
                    <a:ext uri="{9D8B030D-6E8A-4147-A177-3AD203B41FA5}">
                      <a16:colId xmlns:a16="http://schemas.microsoft.com/office/drawing/2014/main" val="4116910879"/>
                    </a:ext>
                  </a:extLst>
                </a:gridCol>
              </a:tblGrid>
              <a:tr h="564012">
                <a:tc>
                  <a:txBody>
                    <a:bodyPr/>
                    <a:lstStyle/>
                    <a:p>
                      <a:r>
                        <a:rPr lang="en-US" dirty="0"/>
                        <a:t>Yellow cabs</a:t>
                      </a:r>
                    </a:p>
                  </a:txBody>
                  <a:tcPr/>
                </a:tc>
                <a:tc>
                  <a:txBody>
                    <a:bodyPr/>
                    <a:lstStyle/>
                    <a:p>
                      <a:r>
                        <a:rPr lang="en-US" dirty="0"/>
                        <a:t>Pink cabs</a:t>
                      </a:r>
                    </a:p>
                  </a:txBody>
                  <a:tcPr/>
                </a:tc>
                <a:extLst>
                  <a:ext uri="{0D108BD9-81ED-4DB2-BD59-A6C34878D82A}">
                    <a16:rowId xmlns:a16="http://schemas.microsoft.com/office/drawing/2014/main" val="2520988634"/>
                  </a:ext>
                </a:extLst>
              </a:tr>
              <a:tr h="1917375">
                <a:tc>
                  <a:txBody>
                    <a:bodyPr/>
                    <a:lstStyle/>
                    <a:p>
                      <a:r>
                        <a:rPr lang="en-US" dirty="0"/>
                        <a:t>count    274681.000000</a:t>
                      </a:r>
                    </a:p>
                    <a:p>
                      <a:r>
                        <a:rPr lang="en-US" dirty="0"/>
                        <a:t>mean        160.259986</a:t>
                      </a:r>
                    </a:p>
                    <a:p>
                      <a:r>
                        <a:rPr lang="en-US" dirty="0"/>
                        <a:t>std         171.823833</a:t>
                      </a:r>
                    </a:p>
                    <a:p>
                      <a:r>
                        <a:rPr lang="en-US" dirty="0"/>
                        <a:t>min        -176.930800</a:t>
                      </a:r>
                    </a:p>
                    <a:p>
                      <a:r>
                        <a:rPr lang="en-US" dirty="0"/>
                        <a:t>25%          37.180000</a:t>
                      </a:r>
                    </a:p>
                    <a:p>
                      <a:r>
                        <a:rPr lang="en-US" dirty="0"/>
                        <a:t>50%         102.000000</a:t>
                      </a:r>
                    </a:p>
                    <a:p>
                      <a:r>
                        <a:rPr lang="en-US" dirty="0"/>
                        <a:t>75%         228.670400</a:t>
                      </a:r>
                    </a:p>
                    <a:p>
                      <a:r>
                        <a:rPr lang="en-US" dirty="0"/>
                        <a:t>max        1463.966000</a:t>
                      </a:r>
                    </a:p>
                    <a:p>
                      <a:r>
                        <a:rPr lang="en-US" dirty="0"/>
                        <a:t>Name: Profit, </a:t>
                      </a:r>
                      <a:r>
                        <a:rPr lang="en-US" dirty="0" err="1"/>
                        <a:t>dtype</a:t>
                      </a:r>
                      <a:r>
                        <a:rPr lang="en-US" dirty="0"/>
                        <a:t>: float64</a:t>
                      </a:r>
                    </a:p>
                    <a:p>
                      <a:endParaRPr lang="en-US" dirty="0"/>
                    </a:p>
                  </a:txBody>
                  <a:tcPr/>
                </a:tc>
                <a:tc>
                  <a:txBody>
                    <a:bodyPr/>
                    <a:lstStyle/>
                    <a:p>
                      <a:r>
                        <a:rPr lang="en-US" dirty="0"/>
                        <a:t>count    84711.000000</a:t>
                      </a:r>
                    </a:p>
                    <a:p>
                      <a:r>
                        <a:rPr lang="en-US" dirty="0"/>
                        <a:t>mean        62.652174</a:t>
                      </a:r>
                    </a:p>
                    <a:p>
                      <a:r>
                        <a:rPr lang="en-US" dirty="0"/>
                        <a:t>std         77.590378</a:t>
                      </a:r>
                    </a:p>
                    <a:p>
                      <a:r>
                        <a:rPr lang="en-US" dirty="0"/>
                        <a:t>min       -220.060000</a:t>
                      </a:r>
                    </a:p>
                    <a:p>
                      <a:r>
                        <a:rPr lang="en-US" dirty="0"/>
                        <a:t>25%         11.206000</a:t>
                      </a:r>
                    </a:p>
                    <a:p>
                      <a:r>
                        <a:rPr lang="en-US" dirty="0"/>
                        <a:t>50%         41.500000</a:t>
                      </a:r>
                    </a:p>
                    <a:p>
                      <a:r>
                        <a:rPr lang="en-US" dirty="0"/>
                        <a:t>75%         93.965000</a:t>
                      </a:r>
                    </a:p>
                    <a:p>
                      <a:r>
                        <a:rPr lang="en-US" dirty="0"/>
                        <a:t>max       1119.480000</a:t>
                      </a:r>
                    </a:p>
                    <a:p>
                      <a:r>
                        <a:rPr lang="en-US" dirty="0"/>
                        <a:t>Name: Profit, </a:t>
                      </a:r>
                      <a:r>
                        <a:rPr lang="en-US" dirty="0" err="1"/>
                        <a:t>dtype</a:t>
                      </a:r>
                      <a:r>
                        <a:rPr lang="en-US" dirty="0"/>
                        <a:t>: float64</a:t>
                      </a:r>
                    </a:p>
                    <a:p>
                      <a:endParaRPr lang="en-US" dirty="0"/>
                    </a:p>
                  </a:txBody>
                  <a:tcPr/>
                </a:tc>
                <a:extLst>
                  <a:ext uri="{0D108BD9-81ED-4DB2-BD59-A6C34878D82A}">
                    <a16:rowId xmlns:a16="http://schemas.microsoft.com/office/drawing/2014/main" val="475893481"/>
                  </a:ext>
                </a:extLst>
              </a:tr>
            </a:tbl>
          </a:graphicData>
        </a:graphic>
      </p:graphicFrame>
    </p:spTree>
    <p:extLst>
      <p:ext uri="{BB962C8B-B14F-4D97-AF65-F5344CB8AC3E}">
        <p14:creationId xmlns:p14="http://schemas.microsoft.com/office/powerpoint/2010/main" val="118223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Correlation between attributes</a:t>
            </a:r>
            <a:endParaRPr lang="en-US" sz="4400" b="1" dirty="0">
              <a:solidFill>
                <a:schemeClr val="accent2"/>
              </a:solidFill>
              <a:latin typeface="+mj-lt"/>
            </a:endParaRPr>
          </a:p>
        </p:txBody>
      </p:sp>
      <p:pic>
        <p:nvPicPr>
          <p:cNvPr id="3" name="Espace réservé du contenu 3">
            <a:extLst>
              <a:ext uri="{FF2B5EF4-FFF2-40B4-BE49-F238E27FC236}">
                <a16:creationId xmlns:a16="http://schemas.microsoft.com/office/drawing/2014/main" id="{5D8E8C8E-549D-46CC-809B-7B625A8BA210}"/>
              </a:ext>
            </a:extLst>
          </p:cNvPr>
          <p:cNvPicPr>
            <a:picLocks noGrp="1" noChangeAspect="1"/>
          </p:cNvPicPr>
          <p:nvPr>
            <p:ph idx="1"/>
          </p:nvPr>
        </p:nvPicPr>
        <p:blipFill>
          <a:blip r:embed="rId2"/>
          <a:stretch>
            <a:fillRect/>
          </a:stretch>
        </p:blipFill>
        <p:spPr>
          <a:xfrm>
            <a:off x="3305908" y="1871297"/>
            <a:ext cx="4742717" cy="3620660"/>
          </a:xfrm>
          <a:prstGeom prst="rect">
            <a:avLst/>
          </a:prstGeom>
        </p:spPr>
      </p:pic>
    </p:spTree>
    <p:extLst>
      <p:ext uri="{BB962C8B-B14F-4D97-AF65-F5344CB8AC3E}">
        <p14:creationId xmlns:p14="http://schemas.microsoft.com/office/powerpoint/2010/main" val="283095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4085</TotalTime>
  <Words>727</Words>
  <Application>Microsoft Office PowerPoint</Application>
  <PresentationFormat>Grand écran</PresentationFormat>
  <Paragraphs>85</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Office Theme</vt:lpstr>
      <vt:lpstr>Présentation PowerPoint</vt:lpstr>
      <vt:lpstr>Background –G2M(cab industry) case study</vt:lpstr>
      <vt:lpstr>Data Exploration</vt:lpstr>
      <vt:lpstr>Profit Analysis</vt:lpstr>
      <vt:lpstr>Présentation PowerPoint</vt:lpstr>
      <vt:lpstr>Number of transaction by year according to the company</vt:lpstr>
      <vt:lpstr>For the time period between "2016-05-1“ and "2016-10-31"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Tasnim Hamdani</cp:lastModifiedBy>
  <cp:revision>159</cp:revision>
  <cp:lastPrinted>2019-08-24T08:13:50Z</cp:lastPrinted>
  <dcterms:created xsi:type="dcterms:W3CDTF">2019-08-19T15:39:24Z</dcterms:created>
  <dcterms:modified xsi:type="dcterms:W3CDTF">2021-10-25T12:30:52Z</dcterms:modified>
</cp:coreProperties>
</file>