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 an isotope?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f1cde093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f1cde093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Consumers pref take up heavy N because they’re better for building proteins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1cde093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f1cde093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Last step: we need to understand where fractionation reliably occurs for different elements, then we can make begin to understand the data in front of us.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f1cde093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f1cde093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walruses eat? </a:t>
            </a:r>
            <a:br>
              <a:rPr lang="en"/>
            </a:br>
            <a:r>
              <a:rPr lang="en"/>
              <a:t>What do ice seals eat?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some walruses tracking trophically with ice seals if they primarily eat Serripes?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f1cde093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f1cde093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walruses eat seals– we have evidence of this isotopically.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f1cde093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f1cde093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f1cde093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f1cde093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f1cde093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f1cde093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f1cde093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f1cde093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f1cde093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f1cde093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f1cde093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f1cde093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f1cde093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f1cde09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Eating things example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f1cde093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f1cde093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Last step: we need to understand where fractionation reliably occurs for different elements, then we can make begin to understand the data in front of us.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mailto:tholzman@ucsc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6208" y="770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Stable Isotopes</a:t>
            </a:r>
            <a:r>
              <a:rPr lang="en"/>
              <a:t> as </a:t>
            </a:r>
            <a:r>
              <a:rPr b="1" lang="en"/>
              <a:t>Ecological Tools</a:t>
            </a:r>
            <a:endParaRPr b="1"/>
          </a:p>
        </p:txBody>
      </p:sp>
      <p:pic>
        <p:nvPicPr>
          <p:cNvPr descr="ಚಿತ್ರ:Simplified food chain.svg - ವಿಕಿಪೀಡಿಯ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56844" t="0"/>
          <a:stretch/>
        </p:blipFill>
        <p:spPr>
          <a:xfrm>
            <a:off x="-4" y="0"/>
            <a:ext cx="1461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ಚಿತ್ರ:Simplified food chain.svg - ವಿಕಿಪೀಡಿಯ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40705" r="0" t="0"/>
          <a:stretch/>
        </p:blipFill>
        <p:spPr>
          <a:xfrm>
            <a:off x="7136203" y="0"/>
            <a:ext cx="20078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627850" y="-61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Tessa Holzmann (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tholzman@ucsc.edu</a:t>
            </a:r>
            <a:r>
              <a:rPr lang="en" sz="1100">
                <a:solidFill>
                  <a:schemeClr val="dk1"/>
                </a:solidFill>
              </a:rPr>
              <a:t>)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475" y="3450325"/>
            <a:ext cx="6806350" cy="12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27075" y="158950"/>
            <a:ext cx="8520600" cy="49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Example:</a:t>
            </a:r>
            <a:r>
              <a:rPr lang="en" sz="28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δ</a:t>
            </a:r>
            <a:r>
              <a:rPr baseline="30000" lang="en" sz="2800">
                <a:solidFill>
                  <a:schemeClr val="dk1"/>
                </a:solidFill>
              </a:rPr>
              <a:t>15</a:t>
            </a:r>
            <a:r>
              <a:rPr lang="en" sz="2800">
                <a:solidFill>
                  <a:schemeClr val="dk1"/>
                </a:solidFill>
              </a:rPr>
              <a:t>N </a:t>
            </a:r>
            <a:endParaRPr sz="28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Nitrogen (N) is found in your proteins and nucleic acids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The most abundant isotopes of Nitrogen are </a:t>
            </a:r>
            <a:r>
              <a:rPr baseline="30000" lang="en" sz="2500">
                <a:solidFill>
                  <a:schemeClr val="accent5"/>
                </a:solidFill>
              </a:rPr>
              <a:t>15</a:t>
            </a:r>
            <a:r>
              <a:rPr lang="en" sz="2500">
                <a:solidFill>
                  <a:schemeClr val="accent5"/>
                </a:solidFill>
              </a:rPr>
              <a:t>N</a:t>
            </a:r>
            <a:r>
              <a:rPr lang="en" sz="2500">
                <a:solidFill>
                  <a:schemeClr val="dk1"/>
                </a:solidFill>
              </a:rPr>
              <a:t> and </a:t>
            </a:r>
            <a:r>
              <a:rPr baseline="30000" lang="en" sz="2500">
                <a:solidFill>
                  <a:schemeClr val="accent6"/>
                </a:solidFill>
              </a:rPr>
              <a:t>14</a:t>
            </a:r>
            <a:r>
              <a:rPr lang="en" sz="2500">
                <a:solidFill>
                  <a:schemeClr val="accent6"/>
                </a:solidFill>
              </a:rPr>
              <a:t>N</a:t>
            </a:r>
            <a:r>
              <a:rPr lang="en" sz="2500">
                <a:solidFill>
                  <a:schemeClr val="dk1"/>
                </a:solidFill>
              </a:rPr>
              <a:t>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Plants reflect the N composition of the atmosphere (</a:t>
            </a:r>
            <a:r>
              <a:rPr lang="en" sz="2500">
                <a:solidFill>
                  <a:schemeClr val="accent6"/>
                </a:solidFill>
              </a:rPr>
              <a:t>light</a:t>
            </a:r>
            <a:r>
              <a:rPr lang="en" sz="2500">
                <a:solidFill>
                  <a:schemeClr val="dk1"/>
                </a:solidFill>
              </a:rPr>
              <a:t>)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Consumers preferentially take up </a:t>
            </a:r>
            <a:r>
              <a:rPr lang="en" sz="2500">
                <a:solidFill>
                  <a:schemeClr val="accent5"/>
                </a:solidFill>
              </a:rPr>
              <a:t>heavy</a:t>
            </a:r>
            <a:r>
              <a:rPr lang="en" sz="2500">
                <a:solidFill>
                  <a:schemeClr val="dk1"/>
                </a:solidFill>
              </a:rPr>
              <a:t> N from their food (plants/animals)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/>
              <a:t>Stable isotope ecology primarily compares the </a:t>
            </a:r>
            <a:r>
              <a:rPr b="1" lang="en" sz="2900"/>
              <a:t>fractionation</a:t>
            </a:r>
            <a:r>
              <a:rPr lang="en" sz="2900"/>
              <a:t> of individual elements between members of an ecosystem</a:t>
            </a:r>
            <a:r>
              <a:rPr lang="en" sz="2900">
                <a:solidFill>
                  <a:schemeClr val="accent4"/>
                </a:solidFill>
              </a:rPr>
              <a:t> </a:t>
            </a:r>
            <a:r>
              <a:rPr lang="en" sz="2900"/>
              <a:t>to </a:t>
            </a:r>
            <a:r>
              <a:rPr lang="en" sz="2900">
                <a:solidFill>
                  <a:schemeClr val="accent5"/>
                </a:solidFill>
              </a:rPr>
              <a:t>understand their behavior and physiology</a:t>
            </a:r>
            <a:endParaRPr sz="2900">
              <a:solidFill>
                <a:schemeClr val="accent5"/>
              </a:solidFill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2832425" y="3639600"/>
            <a:ext cx="44094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Ahhh… I get it!!! 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75" y="96876"/>
            <a:ext cx="5504675" cy="12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137" y="855175"/>
            <a:ext cx="5004225" cy="3280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4"/>
          <p:cNvCxnSpPr/>
          <p:nvPr/>
        </p:nvCxnSpPr>
        <p:spPr>
          <a:xfrm rot="10800000">
            <a:off x="3456538" y="4367900"/>
            <a:ext cx="4919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4" name="Google Shape;124;p24"/>
          <p:cNvSpPr txBox="1"/>
          <p:nvPr/>
        </p:nvSpPr>
        <p:spPr>
          <a:xfrm>
            <a:off x="3219250" y="4466100"/>
            <a:ext cx="5946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Cold, unproductive water</a:t>
            </a:r>
            <a:r>
              <a:rPr lang="en" sz="1800">
                <a:solidFill>
                  <a:schemeClr val="accent5"/>
                </a:solidFill>
              </a:rPr>
              <a:t>    </a:t>
            </a:r>
            <a:r>
              <a:rPr lang="en" sz="1800">
                <a:solidFill>
                  <a:srgbClr val="00FF00"/>
                </a:solidFill>
              </a:rPr>
              <a:t>        </a:t>
            </a:r>
            <a:r>
              <a:rPr lang="en" sz="1800">
                <a:solidFill>
                  <a:srgbClr val="FF2323"/>
                </a:solidFill>
              </a:rPr>
              <a:t>Warm, productive water</a:t>
            </a:r>
            <a:endParaRPr sz="1800">
              <a:solidFill>
                <a:srgbClr val="FF2323"/>
              </a:solidFill>
            </a:endParaRPr>
          </a:p>
        </p:txBody>
      </p:sp>
      <p:pic>
        <p:nvPicPr>
          <p:cNvPr descr="Walrus Cartoon Vector Clipart image - Free stock photo - Public ..." id="125" name="Google Shape;1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225" y="3312179"/>
            <a:ext cx="2445276" cy="12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6398225" y="2997700"/>
            <a:ext cx="5946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afwd.alaska.gov</a:t>
            </a:r>
            <a:endParaRPr sz="1800">
              <a:solidFill>
                <a:srgbClr val="00FFFF"/>
              </a:solidFill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13" y="1484299"/>
            <a:ext cx="8525974" cy="15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/>
          <p:nvPr/>
        </p:nvSpPr>
        <p:spPr>
          <a:xfrm rot="-846119">
            <a:off x="655362" y="3124255"/>
            <a:ext cx="126822" cy="218937"/>
          </a:xfrm>
          <a:prstGeom prst="triangle">
            <a:avLst>
              <a:gd fmla="val 50000" name="adj"/>
            </a:avLst>
          </a:prstGeom>
          <a:solidFill>
            <a:srgbClr val="FF23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lrus Cartoon Vector Clipart image - Free stock photo - Public ..."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25" y="3271704"/>
            <a:ext cx="2445276" cy="12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/>
          <p:nvPr/>
        </p:nvSpPr>
        <p:spPr>
          <a:xfrm rot="1324685">
            <a:off x="947490" y="3162412"/>
            <a:ext cx="126906" cy="218826"/>
          </a:xfrm>
          <a:prstGeom prst="triangle">
            <a:avLst>
              <a:gd fmla="val 50000" name="adj"/>
            </a:avLst>
          </a:prstGeom>
          <a:solidFill>
            <a:srgbClr val="FF23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25"/>
          <p:cNvCxnSpPr/>
          <p:nvPr/>
        </p:nvCxnSpPr>
        <p:spPr>
          <a:xfrm>
            <a:off x="702025" y="3337625"/>
            <a:ext cx="86400" cy="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5"/>
          <p:cNvCxnSpPr/>
          <p:nvPr/>
        </p:nvCxnSpPr>
        <p:spPr>
          <a:xfrm flipH="1">
            <a:off x="796125" y="3321925"/>
            <a:ext cx="62700" cy="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>
                <a:solidFill>
                  <a:schemeClr val="dk1"/>
                </a:solidFill>
              </a:rPr>
              <a:t>Stable isotope ecology primarily compares the</a:t>
            </a:r>
            <a:r>
              <a:rPr lang="en" sz="2900">
                <a:solidFill>
                  <a:schemeClr val="accent6"/>
                </a:solidFill>
              </a:rPr>
              <a:t> </a:t>
            </a:r>
            <a:r>
              <a:rPr b="1" lang="en" sz="2900">
                <a:solidFill>
                  <a:srgbClr val="FF00FF"/>
                </a:solidFill>
              </a:rPr>
              <a:t>fractionation</a:t>
            </a:r>
            <a:r>
              <a:rPr lang="en" sz="2900">
                <a:solidFill>
                  <a:srgbClr val="FF00FF"/>
                </a:solidFill>
              </a:rPr>
              <a:t> of individual elements </a:t>
            </a:r>
            <a:r>
              <a:rPr lang="en" sz="2900">
                <a:solidFill>
                  <a:schemeClr val="accent4"/>
                </a:solidFill>
              </a:rPr>
              <a:t>between </a:t>
            </a:r>
            <a:r>
              <a:rPr lang="en" sz="2900">
                <a:solidFill>
                  <a:schemeClr val="accent4"/>
                </a:solidFill>
              </a:rPr>
              <a:t>members</a:t>
            </a:r>
            <a:r>
              <a:rPr lang="en" sz="2900">
                <a:solidFill>
                  <a:schemeClr val="accent4"/>
                </a:solidFill>
              </a:rPr>
              <a:t> of an ecosystem to </a:t>
            </a:r>
            <a:r>
              <a:rPr lang="en" sz="2900">
                <a:solidFill>
                  <a:schemeClr val="accent5"/>
                </a:solidFill>
              </a:rPr>
              <a:t>understand their behavior and physiology.</a:t>
            </a:r>
            <a:endParaRPr sz="29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>
                <a:solidFill>
                  <a:srgbClr val="999999"/>
                </a:solidFill>
              </a:rPr>
              <a:t>Stable isotope ecology primarily compares the </a:t>
            </a:r>
            <a:r>
              <a:rPr b="1" lang="en" sz="2900">
                <a:solidFill>
                  <a:srgbClr val="999999"/>
                </a:solidFill>
              </a:rPr>
              <a:t>fractionation</a:t>
            </a:r>
            <a:r>
              <a:rPr lang="en" sz="2900">
                <a:solidFill>
                  <a:srgbClr val="999999"/>
                </a:solidFill>
              </a:rPr>
              <a:t> of individual elements between members of an ecosystem to understand their behavior and physiology</a:t>
            </a:r>
            <a:endParaRPr sz="2900">
              <a:solidFill>
                <a:srgbClr val="999999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832425" y="3639600"/>
            <a:ext cx="32442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Why? How?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inbow Clipart Semi-transparent Free Stock Photo - Public Domain ..."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575" y="1364275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652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Everything you eat and your environment has a distinct chemical/mineral/microbial makeup.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You are what you eat– these things are </a:t>
            </a:r>
            <a:r>
              <a:rPr lang="en" sz="2400">
                <a:solidFill>
                  <a:schemeClr val="dk1"/>
                </a:solidFill>
              </a:rPr>
              <a:t>incorporated</a:t>
            </a:r>
            <a:r>
              <a:rPr lang="en" sz="2400">
                <a:solidFill>
                  <a:schemeClr val="dk1"/>
                </a:solidFill>
              </a:rPr>
              <a:t> into your body and leave “</a:t>
            </a:r>
            <a:r>
              <a:rPr b="1" lang="en" sz="2400">
                <a:solidFill>
                  <a:schemeClr val="accent4"/>
                </a:solidFill>
              </a:rPr>
              <a:t>fingerprints</a:t>
            </a:r>
            <a:r>
              <a:rPr lang="en" sz="2400">
                <a:solidFill>
                  <a:schemeClr val="dk1"/>
                </a:solidFill>
              </a:rPr>
              <a:t>” on </a:t>
            </a:r>
            <a:r>
              <a:rPr lang="en" sz="2400">
                <a:solidFill>
                  <a:schemeClr val="dk1"/>
                </a:solidFill>
              </a:rPr>
              <a:t>your soft and hard tissues.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47475" y="253100"/>
            <a:ext cx="7596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Justification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466675"/>
            <a:ext cx="8520600" cy="3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You may know about</a:t>
            </a:r>
            <a:r>
              <a:rPr lang="en" sz="2400">
                <a:solidFill>
                  <a:schemeClr val="dk1"/>
                </a:solidFill>
              </a:rPr>
              <a:t> tracking the decay of</a:t>
            </a:r>
            <a:r>
              <a:rPr lang="en" sz="2400">
                <a:solidFill>
                  <a:schemeClr val="dk1"/>
                </a:solidFill>
              </a:rPr>
              <a:t> radioisotopes from as a strategy for age dating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However, not all isotopes decay– some are </a:t>
            </a:r>
            <a:r>
              <a:rPr lang="en" sz="2400">
                <a:solidFill>
                  <a:srgbClr val="FF00FF"/>
                </a:solidFill>
              </a:rPr>
              <a:t>stable</a:t>
            </a:r>
            <a:r>
              <a:rPr lang="en" sz="2400">
                <a:solidFill>
                  <a:schemeClr val="dk1"/>
                </a:solidFill>
              </a:rPr>
              <a:t> through time.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Stable isotopes inside an organism’s body</a:t>
            </a:r>
            <a:r>
              <a:rPr b="1" lang="en" sz="2400">
                <a:solidFill>
                  <a:schemeClr val="dk1"/>
                </a:solidFill>
              </a:rPr>
              <a:t> </a:t>
            </a:r>
            <a:r>
              <a:rPr b="1" lang="en" sz="2400">
                <a:solidFill>
                  <a:schemeClr val="accent5"/>
                </a:solidFill>
              </a:rPr>
              <a:t>reflect its life habits</a:t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accent6"/>
                </a:solidFill>
                <a:highlight>
                  <a:srgbClr val="FF00FF"/>
                </a:highlight>
              </a:rPr>
              <a:t>…..</a:t>
            </a:r>
            <a:r>
              <a:rPr i="1" lang="en" sz="3100">
                <a:solidFill>
                  <a:schemeClr val="accent6"/>
                </a:solidFill>
                <a:highlight>
                  <a:srgbClr val="FF00FF"/>
                </a:highlight>
              </a:rPr>
              <a:t>WAIT</a:t>
            </a:r>
            <a:r>
              <a:rPr b="1" lang="en" sz="2400">
                <a:solidFill>
                  <a:schemeClr val="accent6"/>
                </a:solidFill>
                <a:highlight>
                  <a:srgbClr val="FF00FF"/>
                </a:highlight>
              </a:rPr>
              <a:t>!! How </a:t>
            </a:r>
            <a:r>
              <a:rPr lang="en" sz="2400">
                <a:solidFill>
                  <a:schemeClr val="accent6"/>
                </a:solidFill>
                <a:highlight>
                  <a:srgbClr val="FF00FF"/>
                </a:highlight>
              </a:rPr>
              <a:t>do we</a:t>
            </a:r>
            <a:r>
              <a:rPr b="1" lang="en" sz="2400">
                <a:solidFill>
                  <a:schemeClr val="accent6"/>
                </a:solidFill>
                <a:highlight>
                  <a:srgbClr val="FF00FF"/>
                </a:highlight>
              </a:rPr>
              <a:t> distinguish between </a:t>
            </a:r>
            <a:r>
              <a:rPr lang="en" sz="2400">
                <a:solidFill>
                  <a:schemeClr val="accent6"/>
                </a:solidFill>
                <a:highlight>
                  <a:srgbClr val="FF00FF"/>
                </a:highlight>
              </a:rPr>
              <a:t>these</a:t>
            </a:r>
            <a:r>
              <a:rPr b="1" lang="en" sz="2400">
                <a:solidFill>
                  <a:schemeClr val="accent6"/>
                </a:solidFill>
                <a:highlight>
                  <a:srgbClr val="FF00FF"/>
                </a:highlight>
              </a:rPr>
              <a:t> isotopes to discover </a:t>
            </a:r>
            <a:r>
              <a:rPr lang="en" sz="2400">
                <a:solidFill>
                  <a:schemeClr val="accent6"/>
                </a:solidFill>
                <a:highlight>
                  <a:srgbClr val="FF00FF"/>
                </a:highlight>
              </a:rPr>
              <a:t>those</a:t>
            </a:r>
            <a:r>
              <a:rPr b="1" lang="en" sz="2400">
                <a:solidFill>
                  <a:schemeClr val="accent6"/>
                </a:solidFill>
                <a:highlight>
                  <a:srgbClr val="FF00FF"/>
                </a:highlight>
              </a:rPr>
              <a:t> life habits?</a:t>
            </a:r>
            <a:endParaRPr b="1" sz="2400">
              <a:solidFill>
                <a:schemeClr val="accent6"/>
              </a:solidFill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>
                <a:solidFill>
                  <a:srgbClr val="999999"/>
                </a:solidFill>
              </a:rPr>
              <a:t>Stable isotope ecology primarily compares the </a:t>
            </a:r>
            <a:r>
              <a:rPr b="1" lang="en" sz="2900">
                <a:solidFill>
                  <a:srgbClr val="FF00FF"/>
                </a:solidFill>
              </a:rPr>
              <a:t>fractionation</a:t>
            </a:r>
            <a:r>
              <a:rPr lang="en" sz="2900">
                <a:solidFill>
                  <a:srgbClr val="999999"/>
                </a:solidFill>
              </a:rPr>
              <a:t> </a:t>
            </a:r>
            <a:r>
              <a:rPr lang="en" sz="2900">
                <a:solidFill>
                  <a:srgbClr val="FF00FF"/>
                </a:solidFill>
              </a:rPr>
              <a:t>of individual elements </a:t>
            </a:r>
            <a:r>
              <a:rPr lang="en" sz="2900">
                <a:solidFill>
                  <a:srgbClr val="999999"/>
                </a:solidFill>
              </a:rPr>
              <a:t>between members of an ecosystem to understand their behavior and physiology</a:t>
            </a:r>
            <a:endParaRPr sz="2900">
              <a:solidFill>
                <a:srgbClr val="999999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2832425" y="3639600"/>
            <a:ext cx="44094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What does that mean? 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605900"/>
            <a:ext cx="85206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“</a:t>
            </a:r>
            <a:r>
              <a:rPr lang="en" sz="2400">
                <a:solidFill>
                  <a:schemeClr val="accent5"/>
                </a:solidFill>
              </a:rPr>
              <a:t>Light</a:t>
            </a:r>
            <a:r>
              <a:rPr lang="en" sz="2400">
                <a:solidFill>
                  <a:schemeClr val="dk1"/>
                </a:solidFill>
              </a:rPr>
              <a:t>” isotopes are generally </a:t>
            </a:r>
            <a:r>
              <a:rPr lang="en" sz="2400">
                <a:solidFill>
                  <a:schemeClr val="accent5"/>
                </a:solidFill>
              </a:rPr>
              <a:t>more abundant</a:t>
            </a:r>
            <a:r>
              <a:rPr lang="en" sz="2400">
                <a:solidFill>
                  <a:schemeClr val="dk1"/>
                </a:solidFill>
              </a:rPr>
              <a:t>, but….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Reality: 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2323"/>
              </a:buClr>
              <a:buSzPts val="2400"/>
              <a:buChar char="●"/>
            </a:pPr>
            <a:r>
              <a:rPr lang="en" sz="2400">
                <a:solidFill>
                  <a:srgbClr val="FF2323"/>
                </a:solidFill>
              </a:rPr>
              <a:t>Mass difference</a:t>
            </a:r>
            <a:r>
              <a:rPr lang="en" sz="2400" u="sng">
                <a:solidFill>
                  <a:srgbClr val="FF2323"/>
                </a:solidFill>
              </a:rPr>
              <a:t> </a:t>
            </a:r>
            <a:r>
              <a:rPr lang="en" sz="2400">
                <a:solidFill>
                  <a:srgbClr val="FF2323"/>
                </a:solidFill>
              </a:rPr>
              <a:t>between “light” and “heavy” isotopes is in the .000s.</a:t>
            </a:r>
            <a:endParaRPr sz="2400">
              <a:solidFill>
                <a:srgbClr val="FF2323"/>
              </a:solidFill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en" sz="2400">
                <a:solidFill>
                  <a:schemeClr val="accent4"/>
                </a:solidFill>
              </a:rPr>
              <a:t>Mass specs are bad at counting.</a:t>
            </a:r>
            <a:endParaRPr sz="2400">
              <a:solidFill>
                <a:schemeClr val="accent4"/>
              </a:solidFill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●"/>
            </a:pPr>
            <a:r>
              <a:rPr lang="en" sz="2400">
                <a:solidFill>
                  <a:schemeClr val="accent6"/>
                </a:solidFill>
              </a:rPr>
              <a:t>Isotope properties are usually fairly </a:t>
            </a:r>
            <a:r>
              <a:rPr lang="en" sz="2400">
                <a:solidFill>
                  <a:schemeClr val="accent6"/>
                </a:solidFill>
              </a:rPr>
              <a:t>similar. </a:t>
            </a:r>
            <a:endParaRPr sz="24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These things</a:t>
            </a:r>
            <a:r>
              <a:rPr b="1" lang="en" sz="2400">
                <a:solidFill>
                  <a:srgbClr val="00FF00"/>
                </a:solidFill>
              </a:rPr>
              <a:t> won’t help us</a:t>
            </a:r>
            <a:r>
              <a:rPr lang="en" sz="2400">
                <a:solidFill>
                  <a:srgbClr val="00FF00"/>
                </a:solidFill>
              </a:rPr>
              <a:t>. What can?</a:t>
            </a:r>
            <a:endParaRPr sz="2400">
              <a:solidFill>
                <a:srgbClr val="00FF00"/>
              </a:solidFill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647475" y="24500"/>
            <a:ext cx="7596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Isotope Fractionation </a:t>
            </a:r>
            <a:endParaRPr b="1"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758300"/>
            <a:ext cx="8520600" cy="3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There IS a difference in bond and kinetic energy between heavy and light isotopes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Therefore, (</a:t>
            </a:r>
            <a:r>
              <a:rPr lang="en" sz="2100">
                <a:solidFill>
                  <a:schemeClr val="dk1"/>
                </a:solidFill>
              </a:rPr>
              <a:t>usually</a:t>
            </a:r>
            <a:r>
              <a:rPr lang="en" sz="2300">
                <a:solidFill>
                  <a:schemeClr val="dk1"/>
                </a:solidFill>
              </a:rPr>
              <a:t>) </a:t>
            </a:r>
            <a:r>
              <a:rPr b="1" lang="en" sz="2300">
                <a:solidFill>
                  <a:schemeClr val="dk1"/>
                </a:solidFill>
                <a:highlight>
                  <a:srgbClr val="0000FF"/>
                </a:highlight>
              </a:rPr>
              <a:t>light isotopes will react FIRST </a:t>
            </a:r>
            <a:endParaRPr b="1" sz="2300">
              <a:solidFill>
                <a:schemeClr val="dk1"/>
              </a:solidFill>
              <a:highlight>
                <a:srgbClr val="0000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Great!!! so </a:t>
            </a:r>
            <a:r>
              <a:rPr b="1" lang="en" sz="2300">
                <a:solidFill>
                  <a:schemeClr val="lt1"/>
                </a:solidFill>
                <a:highlight>
                  <a:schemeClr val="accent6"/>
                </a:highlight>
              </a:rPr>
              <a:t>if a </a:t>
            </a:r>
            <a:r>
              <a:rPr b="1" lang="en" sz="2300">
                <a:solidFill>
                  <a:schemeClr val="lt1"/>
                </a:solidFill>
                <a:highlight>
                  <a:schemeClr val="accent6"/>
                </a:highlight>
              </a:rPr>
              <a:t>reaction</a:t>
            </a:r>
            <a:r>
              <a:rPr b="1" lang="en" sz="2300">
                <a:solidFill>
                  <a:schemeClr val="lt1"/>
                </a:solidFill>
                <a:highlight>
                  <a:schemeClr val="accent6"/>
                </a:highlight>
              </a:rPr>
              <a:t> does not have 100% yield, you can see FRACTIONATION</a:t>
            </a:r>
            <a:r>
              <a:rPr lang="en" sz="2300">
                <a:solidFill>
                  <a:schemeClr val="dk1"/>
                </a:solidFill>
              </a:rPr>
              <a:t> in stable isotopes of a system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We can use a mass spectrometer to </a:t>
            </a:r>
            <a:r>
              <a:rPr lang="en" sz="2300">
                <a:solidFill>
                  <a:srgbClr val="00FFFF"/>
                </a:solidFill>
              </a:rPr>
              <a:t>measure the ratios</a:t>
            </a:r>
            <a:r>
              <a:rPr lang="en" sz="2300">
                <a:solidFill>
                  <a:schemeClr val="dk1"/>
                </a:solidFill>
              </a:rPr>
              <a:t> between heavy/light isotopes to quantify this fractionation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495075" y="24500"/>
            <a:ext cx="7596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Isotope Fractionation 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/>
              <a:t>Stable isotope ecology primarily compares the </a:t>
            </a:r>
            <a:r>
              <a:rPr b="1" lang="en" sz="2900"/>
              <a:t>fractionation</a:t>
            </a:r>
            <a:r>
              <a:rPr lang="en" sz="2900"/>
              <a:t> of individual elements </a:t>
            </a:r>
            <a:r>
              <a:rPr lang="en" sz="2900">
                <a:solidFill>
                  <a:schemeClr val="accent4"/>
                </a:solidFill>
              </a:rPr>
              <a:t>between members of an ecosystem </a:t>
            </a:r>
            <a:r>
              <a:rPr lang="en" sz="2900"/>
              <a:t>to understand their behavior and physiology</a:t>
            </a:r>
            <a:endParaRPr sz="2900"/>
          </a:p>
        </p:txBody>
      </p:sp>
      <p:sp>
        <p:nvSpPr>
          <p:cNvPr id="104" name="Google Shape;104;p21"/>
          <p:cNvSpPr txBox="1"/>
          <p:nvPr/>
        </p:nvSpPr>
        <p:spPr>
          <a:xfrm>
            <a:off x="2832425" y="3639600"/>
            <a:ext cx="44094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Why are they different? 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