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5"/>
  </p:notesMasterIdLst>
  <p:handoutMasterIdLst>
    <p:handoutMasterId r:id="rId46"/>
  </p:handoutMasterIdLst>
  <p:sldIdLst>
    <p:sldId id="1063" r:id="rId2"/>
    <p:sldId id="1012" r:id="rId3"/>
    <p:sldId id="1128" r:id="rId4"/>
    <p:sldId id="1183" r:id="rId5"/>
    <p:sldId id="1257" r:id="rId6"/>
    <p:sldId id="1184" r:id="rId7"/>
    <p:sldId id="1186" r:id="rId8"/>
    <p:sldId id="1187" r:id="rId9"/>
    <p:sldId id="1232" r:id="rId10"/>
    <p:sldId id="1204" r:id="rId11"/>
    <p:sldId id="1258" r:id="rId12"/>
    <p:sldId id="1259" r:id="rId13"/>
    <p:sldId id="1205" r:id="rId14"/>
    <p:sldId id="1206" r:id="rId15"/>
    <p:sldId id="1207" r:id="rId16"/>
    <p:sldId id="1208" r:id="rId17"/>
    <p:sldId id="1209" r:id="rId18"/>
    <p:sldId id="1210" r:id="rId19"/>
    <p:sldId id="1211" r:id="rId20"/>
    <p:sldId id="1212" r:id="rId21"/>
    <p:sldId id="1213" r:id="rId22"/>
    <p:sldId id="1214" r:id="rId23"/>
    <p:sldId id="1215" r:id="rId24"/>
    <p:sldId id="1234" r:id="rId25"/>
    <p:sldId id="1235" r:id="rId26"/>
    <p:sldId id="1233" r:id="rId27"/>
    <p:sldId id="1216" r:id="rId28"/>
    <p:sldId id="1238" r:id="rId29"/>
    <p:sldId id="1237" r:id="rId30"/>
    <p:sldId id="1239" r:id="rId31"/>
    <p:sldId id="1253" r:id="rId32"/>
    <p:sldId id="1254" r:id="rId33"/>
    <p:sldId id="1255" r:id="rId34"/>
    <p:sldId id="1256" r:id="rId35"/>
    <p:sldId id="1243" r:id="rId36"/>
    <p:sldId id="1244" r:id="rId37"/>
    <p:sldId id="1245" r:id="rId38"/>
    <p:sldId id="1246" r:id="rId39"/>
    <p:sldId id="1247" r:id="rId40"/>
    <p:sldId id="1248" r:id="rId41"/>
    <p:sldId id="1249" r:id="rId42"/>
    <p:sldId id="1250" r:id="rId43"/>
    <p:sldId id="1231" r:id="rId44"/>
  </p:sldIdLst>
  <p:sldSz cx="9144000" cy="6858000" type="overhead"/>
  <p:notesSz cx="7315200" cy="9601200"/>
  <p:defaultTextStyle>
    <a:defPPr>
      <a:defRPr lang="en-US"/>
    </a:defPPr>
    <a:lvl1pPr algn="l" rtl="0" fontAlgn="base">
      <a:spcBef>
        <a:spcPct val="0"/>
      </a:spcBef>
      <a:spcAft>
        <a:spcPct val="0"/>
      </a:spcAft>
      <a:defRPr sz="2000" kern="1200">
        <a:solidFill>
          <a:schemeClr val="hlink"/>
        </a:solidFill>
        <a:latin typeface="Comic Sans MS" pitchFamily="66" charset="0"/>
        <a:ea typeface="+mn-ea"/>
        <a:cs typeface="+mn-cs"/>
      </a:defRPr>
    </a:lvl1pPr>
    <a:lvl2pPr marL="457200" algn="l" rtl="0" fontAlgn="base">
      <a:spcBef>
        <a:spcPct val="0"/>
      </a:spcBef>
      <a:spcAft>
        <a:spcPct val="0"/>
      </a:spcAft>
      <a:defRPr sz="2000" kern="1200">
        <a:solidFill>
          <a:schemeClr val="hlink"/>
        </a:solidFill>
        <a:latin typeface="Comic Sans MS" pitchFamily="66" charset="0"/>
        <a:ea typeface="+mn-ea"/>
        <a:cs typeface="+mn-cs"/>
      </a:defRPr>
    </a:lvl2pPr>
    <a:lvl3pPr marL="914400" algn="l" rtl="0" fontAlgn="base">
      <a:spcBef>
        <a:spcPct val="0"/>
      </a:spcBef>
      <a:spcAft>
        <a:spcPct val="0"/>
      </a:spcAft>
      <a:defRPr sz="2000" kern="1200">
        <a:solidFill>
          <a:schemeClr val="hlink"/>
        </a:solidFill>
        <a:latin typeface="Comic Sans MS" pitchFamily="66" charset="0"/>
        <a:ea typeface="+mn-ea"/>
        <a:cs typeface="+mn-cs"/>
      </a:defRPr>
    </a:lvl3pPr>
    <a:lvl4pPr marL="1371600" algn="l" rtl="0" fontAlgn="base">
      <a:spcBef>
        <a:spcPct val="0"/>
      </a:spcBef>
      <a:spcAft>
        <a:spcPct val="0"/>
      </a:spcAft>
      <a:defRPr sz="2000" kern="1200">
        <a:solidFill>
          <a:schemeClr val="hlink"/>
        </a:solidFill>
        <a:latin typeface="Comic Sans MS" pitchFamily="66" charset="0"/>
        <a:ea typeface="+mn-ea"/>
        <a:cs typeface="+mn-cs"/>
      </a:defRPr>
    </a:lvl4pPr>
    <a:lvl5pPr marL="1828800" algn="l" rtl="0" fontAlgn="base">
      <a:spcBef>
        <a:spcPct val="0"/>
      </a:spcBef>
      <a:spcAft>
        <a:spcPct val="0"/>
      </a:spcAft>
      <a:defRPr sz="2000" kern="1200">
        <a:solidFill>
          <a:schemeClr val="hlink"/>
        </a:solidFill>
        <a:latin typeface="Comic Sans MS" pitchFamily="66" charset="0"/>
        <a:ea typeface="+mn-ea"/>
        <a:cs typeface="+mn-cs"/>
      </a:defRPr>
    </a:lvl5pPr>
    <a:lvl6pPr marL="2286000" algn="l" defTabSz="914400" rtl="0" eaLnBrk="1" latinLnBrk="0" hangingPunct="1">
      <a:defRPr sz="2000" kern="1200">
        <a:solidFill>
          <a:schemeClr val="hlink"/>
        </a:solidFill>
        <a:latin typeface="Comic Sans MS" pitchFamily="66" charset="0"/>
        <a:ea typeface="+mn-ea"/>
        <a:cs typeface="+mn-cs"/>
      </a:defRPr>
    </a:lvl6pPr>
    <a:lvl7pPr marL="2743200" algn="l" defTabSz="914400" rtl="0" eaLnBrk="1" latinLnBrk="0" hangingPunct="1">
      <a:defRPr sz="2000" kern="1200">
        <a:solidFill>
          <a:schemeClr val="hlink"/>
        </a:solidFill>
        <a:latin typeface="Comic Sans MS" pitchFamily="66" charset="0"/>
        <a:ea typeface="+mn-ea"/>
        <a:cs typeface="+mn-cs"/>
      </a:defRPr>
    </a:lvl7pPr>
    <a:lvl8pPr marL="3200400" algn="l" defTabSz="914400" rtl="0" eaLnBrk="1" latinLnBrk="0" hangingPunct="1">
      <a:defRPr sz="2000" kern="1200">
        <a:solidFill>
          <a:schemeClr val="hlink"/>
        </a:solidFill>
        <a:latin typeface="Comic Sans MS" pitchFamily="66" charset="0"/>
        <a:ea typeface="+mn-ea"/>
        <a:cs typeface="+mn-cs"/>
      </a:defRPr>
    </a:lvl8pPr>
    <a:lvl9pPr marL="3657600" algn="l" defTabSz="914400" rtl="0" eaLnBrk="1" latinLnBrk="0" hangingPunct="1">
      <a:defRPr sz="2000" kern="1200">
        <a:solidFill>
          <a:schemeClr val="hlink"/>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68">
          <p15:clr>
            <a:srgbClr val="A4A3A4"/>
          </p15:clr>
        </p15:guide>
        <p15:guide id="2" pos="30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90099"/>
    <a:srgbClr val="660033"/>
    <a:srgbClr val="660066"/>
    <a:srgbClr val="CCECFF"/>
    <a:srgbClr val="FFCC00"/>
    <a:srgbClr val="33CCFF"/>
    <a:srgbClr val="66C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83" autoAdjust="0"/>
    <p:restoredTop sz="79758" autoAdjust="0"/>
  </p:normalViewPr>
  <p:slideViewPr>
    <p:cSldViewPr snapToGrid="0">
      <p:cViewPr varScale="1">
        <p:scale>
          <a:sx n="90" d="100"/>
          <a:sy n="90" d="100"/>
        </p:scale>
        <p:origin x="10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212" y="-102"/>
      </p:cViewPr>
      <p:guideLst>
        <p:guide orient="horz" pos="2268"/>
        <p:guide pos="305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ChangeArrowheads="1"/>
          </p:cNvSpPr>
          <p:nvPr>
            <p:ph type="sldNum" sz="quarter" idx="3"/>
          </p:nvPr>
        </p:nvSpPr>
        <p:spPr bwMode="auto">
          <a:xfrm>
            <a:off x="4143375" y="9120188"/>
            <a:ext cx="3171825" cy="481012"/>
          </a:xfrm>
          <a:prstGeom prst="rect">
            <a:avLst/>
          </a:prstGeom>
          <a:noFill/>
          <a:ln w="9525">
            <a:noFill/>
            <a:miter lim="800000"/>
            <a:headEnd/>
            <a:tailEnd/>
          </a:ln>
          <a:effectLst/>
        </p:spPr>
        <p:txBody>
          <a:bodyPr vert="horz" wrap="square" lIns="19793" tIns="0" rIns="19793" bIns="0" numCol="1" anchor="b" anchorCtr="0" compatLnSpc="1">
            <a:prstTxWarp prst="textNoShape">
              <a:avLst/>
            </a:prstTxWarp>
          </a:bodyPr>
          <a:lstStyle>
            <a:lvl1pPr algn="r" defTabSz="936625" eaLnBrk="0" hangingPunct="0">
              <a:defRPr sz="1000" i="1">
                <a:solidFill>
                  <a:schemeClr val="tx1"/>
                </a:solidFill>
              </a:defRPr>
            </a:lvl1pPr>
          </a:lstStyle>
          <a:p>
            <a:fld id="{60C5F98A-92D6-43D2-B817-AD5F1E87FC74}"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Java_remote_method_invoc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en.wikipedia.org/wiki/Portable_Object_Adapte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Tree>
    <p:extLst>
      <p:ext uri="{BB962C8B-B14F-4D97-AF65-F5344CB8AC3E}">
        <p14:creationId xmlns:p14="http://schemas.microsoft.com/office/powerpoint/2010/main" val="90198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a:noFill/>
          <a:ln w="12700">
            <a:solidFill>
              <a:prstClr val="black"/>
            </a:solidFill>
          </a:ln>
        </p:spPr>
      </p:sp>
      <p:sp>
        <p:nvSpPr>
          <p:cNvPr id="3" name="Notes Placeholder 2"/>
          <p:cNvSpPr>
            <a:spLocks noGrp="1"/>
          </p:cNvSpPr>
          <p:nvPr>
            <p:ph type="body" idx="1"/>
          </p:nvPr>
        </p:nvSpPr>
        <p:spPr>
          <a:xfrm>
            <a:off x="731838" y="4560888"/>
            <a:ext cx="5851525" cy="4319587"/>
          </a:xfrm>
          <a:prstGeom prst="rect">
            <a:avLst/>
          </a:prstGeom>
        </p:spPr>
        <p:txBody>
          <a:bodyPr>
            <a:normAutofit/>
          </a:bodyPr>
          <a:lstStyle/>
          <a:p>
            <a:r>
              <a:rPr lang="en-US" dirty="0"/>
              <a:t>Event channel </a:t>
            </a:r>
          </a:p>
          <a:p>
            <a:pPr marL="228600" indent="-228600">
              <a:buAutoNum type="arabicParenR"/>
            </a:pPr>
            <a:r>
              <a:rPr lang="en-US" dirty="0"/>
              <a:t>Standard CORBA object</a:t>
            </a:r>
          </a:p>
          <a:p>
            <a:pPr marL="228600" indent="-228600">
              <a:buAutoNum type="arabicParenR"/>
            </a:pPr>
            <a:r>
              <a:rPr lang="en-US" dirty="0"/>
              <a:t>Communication</a:t>
            </a:r>
            <a:r>
              <a:rPr lang="en-US" baseline="0" dirty="0"/>
              <a:t> with event channel is through standard CORBA requests</a:t>
            </a:r>
            <a:endParaRPr lang="en-US" dirty="0"/>
          </a:p>
          <a:p>
            <a:r>
              <a:rPr lang="en-US" dirty="0"/>
              <a:t>3) broadcast</a:t>
            </a:r>
            <a:r>
              <a:rPr lang="en-US" baseline="0" dirty="0"/>
              <a:t> repeater</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Tree>
    <p:extLst>
      <p:ext uri="{BB962C8B-B14F-4D97-AF65-F5344CB8AC3E}">
        <p14:creationId xmlns:p14="http://schemas.microsoft.com/office/powerpoint/2010/main" val="3688329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a:noFill/>
          <a:ln w="12700">
            <a:solidFill>
              <a:prstClr val="black"/>
            </a:solidFill>
          </a:ln>
        </p:spPr>
      </p:sp>
      <p:sp>
        <p:nvSpPr>
          <p:cNvPr id="3" name="Notes Placeholder 2"/>
          <p:cNvSpPr>
            <a:spLocks noGrp="1"/>
          </p:cNvSpPr>
          <p:nvPr>
            <p:ph type="body" idx="1"/>
          </p:nvPr>
        </p:nvSpPr>
        <p:spPr>
          <a:xfrm>
            <a:off x="731838" y="4560888"/>
            <a:ext cx="5851525" cy="4319587"/>
          </a:xfrm>
          <a:prstGeom prst="rect">
            <a:avLst/>
          </a:prstGeom>
        </p:spPr>
        <p:txBody>
          <a:bodyPr>
            <a:normAutofit/>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a:noFill/>
          <a:ln w="12700">
            <a:solidFill>
              <a:prstClr val="black"/>
            </a:solidFill>
          </a:ln>
        </p:spPr>
      </p:sp>
      <p:sp>
        <p:nvSpPr>
          <p:cNvPr id="3" name="Notes Placeholder 2"/>
          <p:cNvSpPr>
            <a:spLocks noGrp="1"/>
          </p:cNvSpPr>
          <p:nvPr>
            <p:ph type="body" idx="1"/>
          </p:nvPr>
        </p:nvSpPr>
        <p:spPr>
          <a:xfrm>
            <a:off x="731838" y="4560888"/>
            <a:ext cx="5851525" cy="4319587"/>
          </a:xfrm>
          <a:prstGeom prst="rect">
            <a:avLst/>
          </a:prstGeom>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latin typeface="Arial" charset="0"/>
                <a:ea typeface="+mn-ea"/>
                <a:cs typeface="+mn-cs"/>
              </a:rPr>
              <a:t>http://docs.oracle.com/cd/E13203_01/tuxedo/tux80/creclien/dii.htm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latin typeface="Arial" charset="0"/>
                <a:ea typeface="+mn-ea"/>
                <a:cs typeface="+mn-cs"/>
              </a:rPr>
              <a:t>One of the major differences between static invocation and dynamic invocation is that, while both support synchronous and one-way communication, only dynamic invocation supports deferred synchronous communication.</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DII is often used when deferred synchronous</a:t>
            </a:r>
            <a:r>
              <a:rPr lang="en-US" baseline="0" dirty="0"/>
              <a:t> communication is needed. </a:t>
            </a:r>
            <a:r>
              <a:rPr lang="en-US" sz="1200" b="0" i="0" kern="1200" dirty="0">
                <a:solidFill>
                  <a:schemeClr val="tx1"/>
                </a:solidFill>
                <a:latin typeface="Arial" charset="0"/>
                <a:ea typeface="+mn-ea"/>
                <a:cs typeface="+mn-cs"/>
              </a:rPr>
              <a:t>However, DII is more difficult to program (your code has to do the work of a client stub).</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a:noFill/>
          <a:ln w="12700">
            <a:solidFill>
              <a:prstClr val="black"/>
            </a:solidFill>
          </a:ln>
        </p:spPr>
      </p:sp>
      <p:sp>
        <p:nvSpPr>
          <p:cNvPr id="3" name="Notes Placeholder 2"/>
          <p:cNvSpPr>
            <a:spLocks noGrp="1"/>
          </p:cNvSpPr>
          <p:nvPr>
            <p:ph type="body" idx="1"/>
          </p:nvPr>
        </p:nvSpPr>
        <p:spPr>
          <a:xfrm>
            <a:off x="731838" y="4560888"/>
            <a:ext cx="5851525" cy="4319587"/>
          </a:xfrm>
          <a:prstGeom prst="rect">
            <a:avLst/>
          </a:prstGeom>
        </p:spPr>
        <p:txBody>
          <a:bodyPr>
            <a:normAutofit/>
          </a:bodyPr>
          <a:lstStyle/>
          <a:p>
            <a:r>
              <a:rPr lang="en-US" sz="1200" b="0" i="0" kern="1200" dirty="0">
                <a:solidFill>
                  <a:schemeClr val="tx1"/>
                </a:solidFill>
                <a:latin typeface="Arial" charset="0"/>
                <a:ea typeface="+mn-ea"/>
                <a:cs typeface="+mn-cs"/>
              </a:rPr>
              <a:t>OA is a</a:t>
            </a:r>
            <a:r>
              <a:rPr lang="en-US" sz="1200" b="0" i="0" kern="1200" baseline="0" dirty="0">
                <a:solidFill>
                  <a:schemeClr val="tx1"/>
                </a:solidFill>
                <a:latin typeface="Arial" charset="0"/>
                <a:ea typeface="+mn-ea"/>
                <a:cs typeface="+mn-cs"/>
              </a:rPr>
              <a:t> CORBA object.</a:t>
            </a:r>
          </a:p>
          <a:p>
            <a:endParaRPr lang="en-US" sz="1200" b="0" i="0" kern="1200" dirty="0">
              <a:solidFill>
                <a:schemeClr val="tx1"/>
              </a:solidFill>
              <a:latin typeface="Arial" charset="0"/>
              <a:ea typeface="+mn-ea"/>
              <a:cs typeface="+mn-cs"/>
            </a:endParaRPr>
          </a:p>
          <a:p>
            <a:r>
              <a:rPr lang="en-US" sz="1200" b="0" i="0" kern="1200" dirty="0">
                <a:solidFill>
                  <a:schemeClr val="tx1"/>
                </a:solidFill>
                <a:latin typeface="Arial" charset="0"/>
                <a:ea typeface="+mn-ea"/>
                <a:cs typeface="+mn-cs"/>
              </a:rPr>
              <a:t> </a:t>
            </a:r>
            <a:r>
              <a:rPr lang="en-US" sz="1200" b="0" i="1" kern="1200" dirty="0">
                <a:solidFill>
                  <a:schemeClr val="tx1"/>
                </a:solidFill>
                <a:latin typeface="Arial" charset="0"/>
                <a:ea typeface="+mn-ea"/>
                <a:cs typeface="+mn-cs"/>
              </a:rPr>
              <a:t>object adapter</a:t>
            </a:r>
            <a:r>
              <a:rPr lang="en-US" sz="1200" b="0" i="0" kern="1200" dirty="0">
                <a:solidFill>
                  <a:schemeClr val="tx1"/>
                </a:solidFill>
                <a:latin typeface="Arial" charset="0"/>
                <a:ea typeface="+mn-ea"/>
                <a:cs typeface="+mn-cs"/>
              </a:rPr>
              <a:t> is the mechanism that connects a request using an object reference with the proper code to service that request.</a:t>
            </a:r>
          </a:p>
          <a:p>
            <a:endParaRPr lang="en-US" sz="1200" b="0" i="0" kern="1200" dirty="0">
              <a:solidFill>
                <a:schemeClr val="tx1"/>
              </a:solidFill>
              <a:latin typeface="Arial" charset="0"/>
              <a:ea typeface="+mn-ea"/>
              <a:cs typeface="+mn-cs"/>
            </a:endParaRPr>
          </a:p>
          <a:p>
            <a:r>
              <a:rPr lang="en-US" sz="1200" b="0" i="0" kern="1200" dirty="0">
                <a:solidFill>
                  <a:schemeClr val="tx1"/>
                </a:solidFill>
                <a:latin typeface="Arial" charset="0"/>
                <a:ea typeface="+mn-ea"/>
                <a:cs typeface="+mn-cs"/>
              </a:rPr>
              <a:t>A </a:t>
            </a:r>
            <a:r>
              <a:rPr lang="en-US" sz="1200" b="1" i="0" kern="1200" dirty="0">
                <a:solidFill>
                  <a:schemeClr val="tx1"/>
                </a:solidFill>
                <a:latin typeface="Arial" charset="0"/>
                <a:ea typeface="+mn-ea"/>
                <a:cs typeface="+mn-cs"/>
              </a:rPr>
              <a:t>servant</a:t>
            </a:r>
            <a:r>
              <a:rPr lang="en-US" sz="1200" b="1" i="0" kern="1200" baseline="0" dirty="0">
                <a:solidFill>
                  <a:schemeClr val="tx1"/>
                </a:solidFill>
                <a:latin typeface="Arial" charset="0"/>
                <a:ea typeface="+mn-ea"/>
                <a:cs typeface="+mn-cs"/>
              </a:rPr>
              <a:t> </a:t>
            </a:r>
            <a:r>
              <a:rPr lang="en-US" sz="1200" b="0" i="0" kern="1200" dirty="0">
                <a:solidFill>
                  <a:schemeClr val="tx1"/>
                </a:solidFill>
                <a:latin typeface="Arial" charset="0"/>
                <a:ea typeface="+mn-ea"/>
                <a:cs typeface="+mn-cs"/>
              </a:rPr>
              <a:t>is the invocation target containing methods for handling the </a:t>
            </a:r>
            <a:r>
              <a:rPr lang="en-US" sz="1200" b="0" i="0" u="none" strike="noStrike" kern="1200" dirty="0">
                <a:solidFill>
                  <a:schemeClr val="tx1"/>
                </a:solidFill>
                <a:latin typeface="Arial" charset="0"/>
                <a:ea typeface="+mn-ea"/>
                <a:cs typeface="+mn-cs"/>
                <a:hlinkClick r:id="rId3" tooltip="Java remote method invocation"/>
              </a:rPr>
              <a:t>remote method invocations</a:t>
            </a:r>
            <a:r>
              <a:rPr lang="en-US" sz="1200" b="0" i="0" kern="1200" dirty="0">
                <a:solidFill>
                  <a:schemeClr val="tx1"/>
                </a:solidFill>
                <a:latin typeface="Arial" charset="0"/>
                <a:ea typeface="+mn-ea"/>
                <a:cs typeface="+mn-cs"/>
              </a:rPr>
              <a:t>. In the newer CORBA versions, the remote object on the server side is split into the </a:t>
            </a:r>
            <a:r>
              <a:rPr lang="en-US" sz="1200" b="1" i="0" kern="1200" dirty="0">
                <a:solidFill>
                  <a:schemeClr val="tx1"/>
                </a:solidFill>
                <a:latin typeface="Arial" charset="0"/>
                <a:ea typeface="+mn-ea"/>
                <a:cs typeface="+mn-cs"/>
              </a:rPr>
              <a:t>object</a:t>
            </a:r>
            <a:r>
              <a:rPr lang="en-US" sz="1200" b="0" i="0" kern="1200" dirty="0">
                <a:solidFill>
                  <a:schemeClr val="tx1"/>
                </a:solidFill>
                <a:latin typeface="Arial" charset="0"/>
                <a:ea typeface="+mn-ea"/>
                <a:cs typeface="+mn-cs"/>
              </a:rPr>
              <a:t> </a:t>
            </a:r>
            <a:r>
              <a:rPr lang="en-US" sz="1200" b="0" i="1" kern="1200" dirty="0">
                <a:solidFill>
                  <a:schemeClr val="tx1"/>
                </a:solidFill>
                <a:latin typeface="Arial" charset="0"/>
                <a:ea typeface="+mn-ea"/>
                <a:cs typeface="+mn-cs"/>
              </a:rPr>
              <a:t>(that is exposed to remote invocations)</a:t>
            </a:r>
            <a:r>
              <a:rPr lang="en-US" sz="1200" b="0" i="0" kern="1200" dirty="0">
                <a:solidFill>
                  <a:schemeClr val="tx1"/>
                </a:solidFill>
                <a:latin typeface="Arial" charset="0"/>
                <a:ea typeface="+mn-ea"/>
                <a:cs typeface="+mn-cs"/>
              </a:rPr>
              <a:t> and </a:t>
            </a:r>
            <a:r>
              <a:rPr lang="en-US" sz="1200" b="1" i="0" kern="1200" dirty="0">
                <a:solidFill>
                  <a:schemeClr val="tx1"/>
                </a:solidFill>
                <a:latin typeface="Arial" charset="0"/>
                <a:ea typeface="+mn-ea"/>
                <a:cs typeface="+mn-cs"/>
              </a:rPr>
              <a:t>servant</a:t>
            </a:r>
            <a:r>
              <a:rPr lang="en-US" sz="1200" b="0" i="0" kern="1200" dirty="0">
                <a:solidFill>
                  <a:schemeClr val="tx1"/>
                </a:solidFill>
                <a:latin typeface="Arial" charset="0"/>
                <a:ea typeface="+mn-ea"/>
                <a:cs typeface="+mn-cs"/>
              </a:rPr>
              <a:t> </a:t>
            </a:r>
            <a:r>
              <a:rPr lang="en-US" sz="1200" b="0" i="1" kern="1200" dirty="0">
                <a:solidFill>
                  <a:schemeClr val="tx1"/>
                </a:solidFill>
                <a:latin typeface="Arial" charset="0"/>
                <a:ea typeface="+mn-ea"/>
                <a:cs typeface="+mn-cs"/>
              </a:rPr>
              <a:t>(to which the former part delegates the method calls)</a:t>
            </a:r>
            <a:r>
              <a:rPr lang="en-US" sz="1200" b="0" i="0" kern="1200" dirty="0">
                <a:solidFill>
                  <a:schemeClr val="tx1"/>
                </a:solidFill>
                <a:latin typeface="Arial" charset="0"/>
                <a:ea typeface="+mn-ea"/>
                <a:cs typeface="+mn-cs"/>
              </a:rPr>
              <a:t>. It can be one </a:t>
            </a:r>
            <a:r>
              <a:rPr lang="en-US" sz="1200" b="0" i="1" kern="1200" dirty="0">
                <a:solidFill>
                  <a:schemeClr val="tx1"/>
                </a:solidFill>
                <a:latin typeface="Arial" charset="0"/>
                <a:ea typeface="+mn-ea"/>
                <a:cs typeface="+mn-cs"/>
              </a:rPr>
              <a:t>servant</a:t>
            </a:r>
            <a:r>
              <a:rPr lang="en-US" sz="1200" b="0" i="0" kern="1200" dirty="0">
                <a:solidFill>
                  <a:schemeClr val="tx1"/>
                </a:solidFill>
                <a:latin typeface="Arial" charset="0"/>
                <a:ea typeface="+mn-ea"/>
                <a:cs typeface="+mn-cs"/>
              </a:rPr>
              <a:t> per remote </a:t>
            </a:r>
            <a:r>
              <a:rPr lang="en-US" sz="1200" b="0" i="1" kern="1200" dirty="0">
                <a:solidFill>
                  <a:schemeClr val="tx1"/>
                </a:solidFill>
                <a:latin typeface="Arial" charset="0"/>
                <a:ea typeface="+mn-ea"/>
                <a:cs typeface="+mn-cs"/>
              </a:rPr>
              <a:t>object</a:t>
            </a:r>
            <a:r>
              <a:rPr lang="en-US" sz="1200" b="0" i="0" kern="1200" dirty="0">
                <a:solidFill>
                  <a:schemeClr val="tx1"/>
                </a:solidFill>
                <a:latin typeface="Arial" charset="0"/>
                <a:ea typeface="+mn-ea"/>
                <a:cs typeface="+mn-cs"/>
              </a:rPr>
              <a:t>, or the same servant can support several (possibly all) objects, associated with the given </a:t>
            </a:r>
            <a:r>
              <a:rPr lang="en-US" sz="1200" b="0" i="0" u="none" strike="noStrike" kern="1200" dirty="0">
                <a:solidFill>
                  <a:schemeClr val="tx1"/>
                </a:solidFill>
                <a:latin typeface="Arial" charset="0"/>
                <a:ea typeface="+mn-ea"/>
                <a:cs typeface="+mn-cs"/>
                <a:hlinkClick r:id="rId4" tooltip="Portable Object Adapter"/>
              </a:rPr>
              <a:t>Portable Object Adapter</a:t>
            </a:r>
            <a:r>
              <a:rPr lang="en-US" sz="1200" b="0" i="0" kern="1200" dirty="0">
                <a:solidFill>
                  <a:schemeClr val="tx1"/>
                </a:solidFill>
                <a:latin typeface="Arial" charset="0"/>
                <a:ea typeface="+mn-ea"/>
                <a:cs typeface="+mn-cs"/>
              </a:rPr>
              <a:t>. </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a:noFill/>
          <a:ln w="12700">
            <a:solidFill>
              <a:prstClr val="black"/>
            </a:solidFill>
          </a:ln>
        </p:spPr>
      </p:sp>
      <p:sp>
        <p:nvSpPr>
          <p:cNvPr id="3" name="Notes Placeholder 2"/>
          <p:cNvSpPr>
            <a:spLocks noGrp="1"/>
          </p:cNvSpPr>
          <p:nvPr>
            <p:ph type="body" idx="1"/>
          </p:nvPr>
        </p:nvSpPr>
        <p:spPr>
          <a:xfrm>
            <a:off x="731838" y="4560888"/>
            <a:ext cx="5851525" cy="4319587"/>
          </a:xfrm>
          <a:prstGeom prst="rect">
            <a:avLst/>
          </a:prstGeom>
        </p:spPr>
        <p:txBody>
          <a:bodyPr>
            <a:normAutofit/>
          </a:bodyPr>
          <a:lstStyle/>
          <a:p>
            <a:r>
              <a:rPr lang="en-US" sz="1200" b="0" i="0" kern="1200" dirty="0">
                <a:solidFill>
                  <a:schemeClr val="tx1"/>
                </a:solidFill>
                <a:latin typeface="Arial" charset="0"/>
                <a:ea typeface="+mn-ea"/>
                <a:cs typeface="+mn-cs"/>
              </a:rPr>
              <a:t>Every POA has an </a:t>
            </a:r>
            <a:r>
              <a:rPr lang="en-US" sz="1200" b="1" i="0" kern="1200" dirty="0">
                <a:solidFill>
                  <a:schemeClr val="tx1"/>
                </a:solidFill>
                <a:latin typeface="Arial" charset="0"/>
                <a:ea typeface="+mn-ea"/>
                <a:cs typeface="+mn-cs"/>
              </a:rPr>
              <a:t>Active Object Map</a:t>
            </a:r>
            <a:r>
              <a:rPr lang="en-US" sz="1200" b="0" i="0" kern="1200" dirty="0">
                <a:solidFill>
                  <a:schemeClr val="tx1"/>
                </a:solidFill>
                <a:latin typeface="Arial" charset="0"/>
                <a:ea typeface="+mn-ea"/>
                <a:cs typeface="+mn-cs"/>
              </a:rPr>
              <a:t> that is an abstract implementation that map CORBA Object IDs with servants.  Every CORBA Object ID must be unique for some given POA.  Requests on an interface are first passed from the remote ORB(may be local) to the Local ORB.  The Local ORB passes the request on to the appropriate POA.  Using the Active Object Map, the POA finds the appropriate servant to service the request.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cstate="print"/>
          <a:srcRect/>
          <a:stretch>
            <a:fillRect/>
          </a:stretch>
        </p:blipFill>
        <p:spPr bwMode="auto">
          <a:xfrm>
            <a:off x="76200" y="88900"/>
            <a:ext cx="1309688" cy="366713"/>
          </a:xfrm>
          <a:prstGeom prst="rect">
            <a:avLst/>
          </a:prstGeom>
          <a:noFill/>
          <a:ln w="9525">
            <a:noFill/>
            <a:miter lim="800000"/>
            <a:headEnd/>
            <a:tailEnd/>
          </a:ln>
        </p:spPr>
      </p:pic>
      <p:sp>
        <p:nvSpPr>
          <p:cNvPr id="5" name="Text Box 11"/>
          <p:cNvSpPr txBox="1">
            <a:spLocks noChangeArrowheads="1"/>
          </p:cNvSpPr>
          <p:nvPr userDrawn="1"/>
        </p:nvSpPr>
        <p:spPr bwMode="auto">
          <a:xfrm>
            <a:off x="4876800" y="82550"/>
            <a:ext cx="4267200" cy="336550"/>
          </a:xfrm>
          <a:prstGeom prst="rect">
            <a:avLst/>
          </a:prstGeom>
          <a:noFill/>
          <a:ln w="9525">
            <a:noFill/>
            <a:miter lim="800000"/>
            <a:headEnd/>
            <a:tailEnd/>
          </a:ln>
        </p:spPr>
        <p:txBody>
          <a:bodyPr>
            <a:spAutoFit/>
          </a:bodyPr>
          <a:lstStyle/>
          <a:p>
            <a:pPr algn="r">
              <a:spcBef>
                <a:spcPct val="50000"/>
              </a:spcBef>
            </a:pPr>
            <a:r>
              <a:rPr lang="en-US" sz="1600" b="1">
                <a:solidFill>
                  <a:srgbClr val="FF9933"/>
                </a:solidFill>
                <a:latin typeface="Arial Black" pitchFamily="34" charset="0"/>
              </a:rPr>
              <a:t>CprE 450-550</a:t>
            </a:r>
          </a:p>
        </p:txBody>
      </p:sp>
      <p:sp>
        <p:nvSpPr>
          <p:cNvPr id="3075" name="Rectangle 3"/>
          <p:cNvSpPr>
            <a:spLocks noGrp="1" noChangeArrowheads="1"/>
          </p:cNvSpPr>
          <p:nvPr>
            <p:ph type="ctrTitle" sz="quarter"/>
          </p:nvPr>
        </p:nvSpPr>
        <p:spPr>
          <a:xfrm>
            <a:off x="381000" y="2286000"/>
            <a:ext cx="7772400" cy="1143000"/>
          </a:xfrm>
        </p:spPr>
        <p:txBody>
          <a:bodyPr/>
          <a:lstStyle>
            <a:lvl1pPr>
              <a:defRPr/>
            </a:lvl1pPr>
          </a:lstStyle>
          <a:p>
            <a:r>
              <a:rPr lang="en-US"/>
              <a:t>Click to edit Master title style</a:t>
            </a:r>
          </a:p>
        </p:txBody>
      </p:sp>
      <p:sp>
        <p:nvSpPr>
          <p:cNvPr id="3076" name="Rectangle 4"/>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6" name="Rectangle 5"/>
          <p:cNvSpPr>
            <a:spLocks noGrp="1" noChangeArrowheads="1"/>
          </p:cNvSpPr>
          <p:nvPr>
            <p:ph type="dt" sz="quarter" idx="10"/>
          </p:nvPr>
        </p:nvSpPr>
        <p:spPr>
          <a:xfrm>
            <a:off x="381000" y="6248400"/>
            <a:ext cx="1905000" cy="457200"/>
          </a:xfrm>
        </p:spPr>
        <p:txBody>
          <a:bodyPr/>
          <a:lstStyle>
            <a:lvl1pPr>
              <a:defRPr/>
            </a:lvl1pPr>
          </a:lstStyle>
          <a:p>
            <a:endParaRPr lang="en-US"/>
          </a:p>
        </p:txBody>
      </p:sp>
      <p:sp>
        <p:nvSpPr>
          <p:cNvPr id="7" name="Rectangle 6"/>
          <p:cNvSpPr>
            <a:spLocks noGrp="1" noChangeArrowheads="1"/>
          </p:cNvSpPr>
          <p:nvPr>
            <p:ph type="ftr" sz="quarter" idx="11"/>
          </p:nvPr>
        </p:nvSpPr>
        <p:spPr>
          <a:xfrm>
            <a:off x="3124200" y="6248400"/>
            <a:ext cx="2895600" cy="457200"/>
          </a:xfrm>
        </p:spPr>
        <p:txBody>
          <a:bodyPr/>
          <a:lstStyle>
            <a:lvl1pPr>
              <a:defRPr/>
            </a:lvl1pPr>
          </a:lstStyle>
          <a:p>
            <a:endParaRPr lang="en-US"/>
          </a:p>
        </p:txBody>
      </p:sp>
      <p:sp>
        <p:nvSpPr>
          <p:cNvPr id="8" name="Rectangle 7"/>
          <p:cNvSpPr>
            <a:spLocks noGrp="1" noChangeArrowheads="1"/>
          </p:cNvSpPr>
          <p:nvPr>
            <p:ph type="sldNum" sz="quarter" idx="12"/>
          </p:nvPr>
        </p:nvSpPr>
        <p:spPr>
          <a:xfrm>
            <a:off x="6858000" y="6248400"/>
            <a:ext cx="1905000" cy="457200"/>
          </a:xfrm>
        </p:spPr>
        <p:txBody>
          <a:bodyPr/>
          <a:lstStyle>
            <a:lvl1pPr>
              <a:defRPr/>
            </a:lvl1pPr>
          </a:lstStyle>
          <a:p>
            <a:fld id="{771F5158-08FD-41D6-ADFE-7579ADE00B0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1A16E477-6B39-4D83-BD79-75B1A6A23B9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28600"/>
            <a:ext cx="22288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5341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5210B7D7-EE7E-4BE4-A41D-156858055C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F6A5AB00-2624-4D91-AB47-7A35BCF0245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71A13C38-8A45-4232-BF6B-FBC252BFF97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447800"/>
            <a:ext cx="4381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447800"/>
            <a:ext cx="4381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FC17124F-B30F-4CCF-9229-3D8AD2BE283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endParaRPr lang="en-US"/>
          </a:p>
        </p:txBody>
      </p:sp>
      <p:sp>
        <p:nvSpPr>
          <p:cNvPr id="8" name="Rectangle 6"/>
          <p:cNvSpPr>
            <a:spLocks noGrp="1" noChangeArrowheads="1"/>
          </p:cNvSpPr>
          <p:nvPr>
            <p:ph type="ftr" sz="quarter" idx="11"/>
          </p:nvPr>
        </p:nvSpPr>
        <p:spPr>
          <a:ln/>
        </p:spPr>
        <p:txBody>
          <a:bodyPr/>
          <a:lstStyle>
            <a:lvl1pPr>
              <a:defRPr/>
            </a:lvl1pPr>
          </a:lstStyle>
          <a:p>
            <a:endParaRPr lang="en-US"/>
          </a:p>
        </p:txBody>
      </p:sp>
      <p:sp>
        <p:nvSpPr>
          <p:cNvPr id="9" name="Rectangle 7"/>
          <p:cNvSpPr>
            <a:spLocks noGrp="1" noChangeArrowheads="1"/>
          </p:cNvSpPr>
          <p:nvPr>
            <p:ph type="sldNum" sz="quarter" idx="12"/>
          </p:nvPr>
        </p:nvSpPr>
        <p:spPr>
          <a:ln/>
        </p:spPr>
        <p:txBody>
          <a:bodyPr/>
          <a:lstStyle>
            <a:lvl1pPr>
              <a:defRPr/>
            </a:lvl1pPr>
          </a:lstStyle>
          <a:p>
            <a:fld id="{50176EBF-EACB-40C7-9CCE-29066D81444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endParaRPr lang="en-US"/>
          </a:p>
        </p:txBody>
      </p:sp>
      <p:sp>
        <p:nvSpPr>
          <p:cNvPr id="4" name="Rectangle 6"/>
          <p:cNvSpPr>
            <a:spLocks noGrp="1" noChangeArrowheads="1"/>
          </p:cNvSpPr>
          <p:nvPr>
            <p:ph type="ftr" sz="quarter" idx="11"/>
          </p:nvPr>
        </p:nvSpPr>
        <p:spPr>
          <a:ln/>
        </p:spPr>
        <p:txBody>
          <a:bodyPr/>
          <a:lstStyle>
            <a:lvl1pPr>
              <a:defRPr/>
            </a:lvl1pPr>
          </a:lstStyle>
          <a:p>
            <a:endParaRPr lang="en-US"/>
          </a:p>
        </p:txBody>
      </p:sp>
      <p:sp>
        <p:nvSpPr>
          <p:cNvPr id="5" name="Rectangle 7"/>
          <p:cNvSpPr>
            <a:spLocks noGrp="1" noChangeArrowheads="1"/>
          </p:cNvSpPr>
          <p:nvPr>
            <p:ph type="sldNum" sz="quarter" idx="12"/>
          </p:nvPr>
        </p:nvSpPr>
        <p:spPr>
          <a:ln/>
        </p:spPr>
        <p:txBody>
          <a:bodyPr/>
          <a:lstStyle>
            <a:lvl1pPr>
              <a:defRPr/>
            </a:lvl1pPr>
          </a:lstStyle>
          <a:p>
            <a:fld id="{425BA49A-309B-4F7A-BAA0-4399E81BD37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endParaRPr lang="en-US"/>
          </a:p>
        </p:txBody>
      </p:sp>
      <p:sp>
        <p:nvSpPr>
          <p:cNvPr id="3" name="Rectangle 6"/>
          <p:cNvSpPr>
            <a:spLocks noGrp="1" noChangeArrowheads="1"/>
          </p:cNvSpPr>
          <p:nvPr>
            <p:ph type="ftr" sz="quarter" idx="11"/>
          </p:nvPr>
        </p:nvSpPr>
        <p:spPr>
          <a:ln/>
        </p:spPr>
        <p:txBody>
          <a:bodyPr/>
          <a:lstStyle>
            <a:lvl1pPr>
              <a:defRPr/>
            </a:lvl1pPr>
          </a:lstStyle>
          <a:p>
            <a:endParaRPr lang="en-US"/>
          </a:p>
        </p:txBody>
      </p:sp>
      <p:sp>
        <p:nvSpPr>
          <p:cNvPr id="4" name="Rectangle 7"/>
          <p:cNvSpPr>
            <a:spLocks noGrp="1" noChangeArrowheads="1"/>
          </p:cNvSpPr>
          <p:nvPr>
            <p:ph type="sldNum" sz="quarter" idx="12"/>
          </p:nvPr>
        </p:nvSpPr>
        <p:spPr>
          <a:ln/>
        </p:spPr>
        <p:txBody>
          <a:bodyPr/>
          <a:lstStyle>
            <a:lvl1pPr>
              <a:defRPr/>
            </a:lvl1pPr>
          </a:lstStyle>
          <a:p>
            <a:fld id="{2328B539-8545-4478-9289-4C3AED5D58A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8C0F1742-1E5E-4042-BCC0-C49620E72E4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74BF11D7-0297-4B56-9F83-E5AF000A3C8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1588" y="1371600"/>
            <a:ext cx="8024812" cy="0"/>
          </a:xfrm>
          <a:prstGeom prst="line">
            <a:avLst/>
          </a:prstGeom>
          <a:noFill/>
          <a:ln w="50800">
            <a:solidFill>
              <a:schemeClr val="accent2"/>
            </a:solidFill>
            <a:round/>
            <a:headEnd type="none" w="sm" len="sm"/>
            <a:tailEnd type="none" w="sm" len="sm"/>
          </a:ln>
        </p:spPr>
        <p:txBody>
          <a:bodyPr wrap="none" anchor="ctr"/>
          <a:lstStyle/>
          <a:p>
            <a:endParaRPr lang="en-US"/>
          </a:p>
        </p:txBody>
      </p:sp>
      <p:sp>
        <p:nvSpPr>
          <p:cNvPr id="1027" name="Rectangle 3"/>
          <p:cNvSpPr>
            <a:spLocks noGrp="1" noChangeArrowheads="1"/>
          </p:cNvSpPr>
          <p:nvPr>
            <p:ph type="title"/>
          </p:nvPr>
        </p:nvSpPr>
        <p:spPr bwMode="auto">
          <a:xfrm>
            <a:off x="304800" y="228600"/>
            <a:ext cx="8839200" cy="11049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228600" y="1447800"/>
            <a:ext cx="8915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dt" sz="half" idx="2"/>
          </p:nvPr>
        </p:nvSpPr>
        <p:spPr bwMode="auto">
          <a:xfrm>
            <a:off x="381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solidFill>
                  <a:schemeClr val="tx1"/>
                </a:solidFill>
              </a:defRPr>
            </a:lvl1pPr>
          </a:lstStyle>
          <a:p>
            <a:endParaRPr lang="en-US"/>
          </a:p>
        </p:txBody>
      </p:sp>
      <p:sp>
        <p:nvSpPr>
          <p:cNvPr id="1030" name="Rectangle 6"/>
          <p:cNvSpPr>
            <a:spLocks noGrp="1" noChangeArrowheads="1"/>
          </p:cNvSpPr>
          <p:nvPr>
            <p:ph type="ftr" sz="quarter" idx="3"/>
          </p:nvPr>
        </p:nvSpPr>
        <p:spPr bwMode="auto">
          <a:xfrm>
            <a:off x="3124200" y="61722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solidFill>
                  <a:schemeClr val="tx1"/>
                </a:solidFill>
              </a:defRPr>
            </a:lvl1pPr>
          </a:lstStyle>
          <a:p>
            <a:endParaRPr lang="en-US"/>
          </a:p>
        </p:txBody>
      </p:sp>
      <p:sp>
        <p:nvSpPr>
          <p:cNvPr id="1031" name="Rectangle 7"/>
          <p:cNvSpPr>
            <a:spLocks noGrp="1" noChangeArrowheads="1"/>
          </p:cNvSpPr>
          <p:nvPr>
            <p:ph type="sldNum" sz="quarter" idx="4"/>
          </p:nvPr>
        </p:nvSpPr>
        <p:spPr bwMode="auto">
          <a:xfrm>
            <a:off x="68580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solidFill>
                  <a:schemeClr val="tx1"/>
                </a:solidFill>
              </a:defRPr>
            </a:lvl1pPr>
          </a:lstStyle>
          <a:p>
            <a:fld id="{4395571E-4FC2-4E1A-9065-9DEE0A045239}" type="slidenum">
              <a:rPr lang="en-US"/>
              <a:pPr/>
              <a:t>‹#›</a:t>
            </a:fld>
            <a:endParaRPr lang="en-US"/>
          </a:p>
        </p:txBody>
      </p:sp>
      <p:pic>
        <p:nvPicPr>
          <p:cNvPr id="1032" name="Picture 12"/>
          <p:cNvPicPr>
            <a:picLocks noChangeAspect="1" noChangeArrowheads="1"/>
          </p:cNvPicPr>
          <p:nvPr userDrawn="1"/>
        </p:nvPicPr>
        <p:blipFill>
          <a:blip r:embed="rId13" cstate="print"/>
          <a:srcRect/>
          <a:stretch>
            <a:fillRect/>
          </a:stretch>
        </p:blipFill>
        <p:spPr bwMode="auto">
          <a:xfrm>
            <a:off x="76200" y="88900"/>
            <a:ext cx="1309688" cy="366713"/>
          </a:xfrm>
          <a:prstGeom prst="rect">
            <a:avLst/>
          </a:prstGeom>
          <a:noFill/>
          <a:ln w="9525">
            <a:noFill/>
            <a:miter lim="800000"/>
            <a:headEnd/>
            <a:tailEnd/>
          </a:ln>
        </p:spPr>
      </p:pic>
      <p:sp>
        <p:nvSpPr>
          <p:cNvPr id="1033" name="Text Box 13"/>
          <p:cNvSpPr txBox="1">
            <a:spLocks noChangeArrowheads="1"/>
          </p:cNvSpPr>
          <p:nvPr userDrawn="1"/>
        </p:nvSpPr>
        <p:spPr bwMode="auto">
          <a:xfrm>
            <a:off x="4876800" y="82550"/>
            <a:ext cx="4267200" cy="336550"/>
          </a:xfrm>
          <a:prstGeom prst="rect">
            <a:avLst/>
          </a:prstGeom>
          <a:noFill/>
          <a:ln w="9525">
            <a:noFill/>
            <a:miter lim="800000"/>
            <a:headEnd/>
            <a:tailEnd/>
          </a:ln>
        </p:spPr>
        <p:txBody>
          <a:bodyPr>
            <a:spAutoFit/>
          </a:bodyPr>
          <a:lstStyle/>
          <a:p>
            <a:pPr algn="r">
              <a:spcBef>
                <a:spcPct val="50000"/>
              </a:spcBef>
            </a:pPr>
            <a:r>
              <a:rPr lang="en-US" sz="1600" b="1">
                <a:solidFill>
                  <a:srgbClr val="FF9933"/>
                </a:solidFill>
                <a:latin typeface="Arial Black" pitchFamily="34" charset="0"/>
              </a:rPr>
              <a:t>CprE 450-550</a:t>
            </a:r>
          </a:p>
        </p:txBody>
      </p:sp>
    </p:spTree>
  </p:cSld>
  <p:clrMap bg1="dk2" tx1="lt1" bg2="dk1" tx2="lt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spcBef>
          <a:spcPct val="0"/>
        </a:spcBef>
        <a:spcAft>
          <a:spcPct val="0"/>
        </a:spcAft>
        <a:defRPr sz="3200">
          <a:solidFill>
            <a:schemeClr val="bg2"/>
          </a:solidFill>
          <a:latin typeface="+mj-lt"/>
          <a:ea typeface="+mj-ea"/>
          <a:cs typeface="+mj-cs"/>
        </a:defRPr>
      </a:lvl1pPr>
      <a:lvl2pPr algn="l" rtl="0" eaLnBrk="0" fontAlgn="base" hangingPunct="0">
        <a:spcBef>
          <a:spcPct val="0"/>
        </a:spcBef>
        <a:spcAft>
          <a:spcPct val="0"/>
        </a:spcAft>
        <a:defRPr sz="3200">
          <a:solidFill>
            <a:schemeClr val="bg2"/>
          </a:solidFill>
          <a:latin typeface="Arial Black" pitchFamily="34" charset="0"/>
        </a:defRPr>
      </a:lvl2pPr>
      <a:lvl3pPr algn="l" rtl="0" eaLnBrk="0" fontAlgn="base" hangingPunct="0">
        <a:spcBef>
          <a:spcPct val="0"/>
        </a:spcBef>
        <a:spcAft>
          <a:spcPct val="0"/>
        </a:spcAft>
        <a:defRPr sz="3200">
          <a:solidFill>
            <a:schemeClr val="bg2"/>
          </a:solidFill>
          <a:latin typeface="Arial Black" pitchFamily="34" charset="0"/>
        </a:defRPr>
      </a:lvl3pPr>
      <a:lvl4pPr algn="l" rtl="0" eaLnBrk="0" fontAlgn="base" hangingPunct="0">
        <a:spcBef>
          <a:spcPct val="0"/>
        </a:spcBef>
        <a:spcAft>
          <a:spcPct val="0"/>
        </a:spcAft>
        <a:defRPr sz="3200">
          <a:solidFill>
            <a:schemeClr val="bg2"/>
          </a:solidFill>
          <a:latin typeface="Arial Black" pitchFamily="34" charset="0"/>
        </a:defRPr>
      </a:lvl4pPr>
      <a:lvl5pPr algn="l" rtl="0" eaLnBrk="0" fontAlgn="base" hangingPunct="0">
        <a:spcBef>
          <a:spcPct val="0"/>
        </a:spcBef>
        <a:spcAft>
          <a:spcPct val="0"/>
        </a:spcAft>
        <a:defRPr sz="3200">
          <a:solidFill>
            <a:schemeClr val="bg2"/>
          </a:solidFill>
          <a:latin typeface="Arial Black" pitchFamily="34" charset="0"/>
        </a:defRPr>
      </a:lvl5pPr>
      <a:lvl6pPr marL="457200" algn="l" rtl="0" fontAlgn="base">
        <a:spcBef>
          <a:spcPct val="0"/>
        </a:spcBef>
        <a:spcAft>
          <a:spcPct val="0"/>
        </a:spcAft>
        <a:defRPr sz="3200">
          <a:solidFill>
            <a:schemeClr val="bg2"/>
          </a:solidFill>
          <a:latin typeface="Arial Black" pitchFamily="34" charset="0"/>
        </a:defRPr>
      </a:lvl6pPr>
      <a:lvl7pPr marL="914400" algn="l" rtl="0" fontAlgn="base">
        <a:spcBef>
          <a:spcPct val="0"/>
        </a:spcBef>
        <a:spcAft>
          <a:spcPct val="0"/>
        </a:spcAft>
        <a:defRPr sz="3200">
          <a:solidFill>
            <a:schemeClr val="bg2"/>
          </a:solidFill>
          <a:latin typeface="Arial Black" pitchFamily="34" charset="0"/>
        </a:defRPr>
      </a:lvl7pPr>
      <a:lvl8pPr marL="1371600" algn="l" rtl="0" fontAlgn="base">
        <a:spcBef>
          <a:spcPct val="0"/>
        </a:spcBef>
        <a:spcAft>
          <a:spcPct val="0"/>
        </a:spcAft>
        <a:defRPr sz="3200">
          <a:solidFill>
            <a:schemeClr val="bg2"/>
          </a:solidFill>
          <a:latin typeface="Arial Black" pitchFamily="34" charset="0"/>
        </a:defRPr>
      </a:lvl8pPr>
      <a:lvl9pPr marL="1828800" algn="l" rtl="0" fontAlgn="base">
        <a:spcBef>
          <a:spcPct val="0"/>
        </a:spcBef>
        <a:spcAft>
          <a:spcPct val="0"/>
        </a:spcAft>
        <a:defRPr sz="3200">
          <a:solidFill>
            <a:schemeClr val="bg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Blip>
          <a:blip r:embed="rId14"/>
        </a:buBlip>
        <a:defRPr sz="2400">
          <a:solidFill>
            <a:srgbClr val="0F0C19"/>
          </a:solidFill>
          <a:latin typeface="+mn-lt"/>
          <a:ea typeface="+mn-ea"/>
          <a:cs typeface="+mn-cs"/>
        </a:defRPr>
      </a:lvl1pPr>
      <a:lvl2pPr marL="742950" indent="-285750" algn="l" rtl="0" eaLnBrk="0" fontAlgn="base" hangingPunct="0">
        <a:spcBef>
          <a:spcPct val="20000"/>
        </a:spcBef>
        <a:spcAft>
          <a:spcPct val="0"/>
        </a:spcAft>
        <a:buClr>
          <a:schemeClr val="tx1"/>
        </a:buClr>
        <a:buSzPct val="75000"/>
        <a:buBlip>
          <a:blip r:embed="rId15"/>
        </a:buBlip>
        <a:defRPr sz="2000">
          <a:solidFill>
            <a:srgbClr val="0F0C19"/>
          </a:solidFill>
          <a:latin typeface="+mn-lt"/>
        </a:defRPr>
      </a:lvl2pPr>
      <a:lvl3pPr marL="1143000" indent="-228600" algn="l" rtl="0" eaLnBrk="0" fontAlgn="base" hangingPunct="0">
        <a:spcBef>
          <a:spcPct val="20000"/>
        </a:spcBef>
        <a:spcAft>
          <a:spcPct val="0"/>
        </a:spcAft>
        <a:buClr>
          <a:schemeClr val="tx1"/>
        </a:buClr>
        <a:buSzPct val="75000"/>
        <a:buBlip>
          <a:blip r:embed="rId16"/>
        </a:buBlip>
        <a:defRPr>
          <a:solidFill>
            <a:srgbClr val="0F0C19"/>
          </a:solidFill>
          <a:latin typeface="+mn-lt"/>
        </a:defRPr>
      </a:lvl3pPr>
      <a:lvl4pPr marL="1600200" indent="-228600" algn="l" rtl="0" eaLnBrk="0" fontAlgn="base" hangingPunct="0">
        <a:spcBef>
          <a:spcPct val="20000"/>
        </a:spcBef>
        <a:spcAft>
          <a:spcPct val="0"/>
        </a:spcAft>
        <a:buClr>
          <a:schemeClr val="accent2"/>
        </a:buClr>
        <a:buSzPct val="75000"/>
        <a:buFont typeface="Monotype Sorts" pitchFamily="2" charset="2"/>
        <a:buBlip>
          <a:blip r:embed="rId17"/>
        </a:buBlip>
        <a:defRPr sz="1600">
          <a:solidFill>
            <a:srgbClr val="0F0C19"/>
          </a:solidFill>
          <a:latin typeface="+mn-lt"/>
        </a:defRPr>
      </a:lvl4pPr>
      <a:lvl5pPr marL="2057400" indent="-228600" algn="l" rtl="0" eaLnBrk="0" fontAlgn="base" hangingPunct="0">
        <a:spcBef>
          <a:spcPct val="20000"/>
        </a:spcBef>
        <a:spcAft>
          <a:spcPct val="0"/>
        </a:spcAft>
        <a:buClr>
          <a:schemeClr val="tx1"/>
        </a:buClr>
        <a:buSzPct val="75000"/>
        <a:buBlip>
          <a:blip r:embed="rId18"/>
        </a:buBlip>
        <a:defRPr sz="1400">
          <a:solidFill>
            <a:srgbClr val="0F0C19"/>
          </a:solidFill>
          <a:latin typeface="+mn-lt"/>
        </a:defRPr>
      </a:lvl5pPr>
      <a:lvl6pPr marL="2514600" indent="-228600" algn="l" rtl="0" fontAlgn="base">
        <a:spcBef>
          <a:spcPct val="20000"/>
        </a:spcBef>
        <a:spcAft>
          <a:spcPct val="0"/>
        </a:spcAft>
        <a:buClr>
          <a:schemeClr val="tx1"/>
        </a:buClr>
        <a:buSzPct val="75000"/>
        <a:buBlip>
          <a:blip r:embed="rId18"/>
        </a:buBlip>
        <a:defRPr sz="1400">
          <a:solidFill>
            <a:srgbClr val="0F0C19"/>
          </a:solidFill>
          <a:latin typeface="+mn-lt"/>
        </a:defRPr>
      </a:lvl6pPr>
      <a:lvl7pPr marL="2971800" indent="-228600" algn="l" rtl="0" fontAlgn="base">
        <a:spcBef>
          <a:spcPct val="20000"/>
        </a:spcBef>
        <a:spcAft>
          <a:spcPct val="0"/>
        </a:spcAft>
        <a:buClr>
          <a:schemeClr val="tx1"/>
        </a:buClr>
        <a:buSzPct val="75000"/>
        <a:buBlip>
          <a:blip r:embed="rId18"/>
        </a:buBlip>
        <a:defRPr sz="1400">
          <a:solidFill>
            <a:srgbClr val="0F0C19"/>
          </a:solidFill>
          <a:latin typeface="+mn-lt"/>
        </a:defRPr>
      </a:lvl7pPr>
      <a:lvl8pPr marL="3429000" indent="-228600" algn="l" rtl="0" fontAlgn="base">
        <a:spcBef>
          <a:spcPct val="20000"/>
        </a:spcBef>
        <a:spcAft>
          <a:spcPct val="0"/>
        </a:spcAft>
        <a:buClr>
          <a:schemeClr val="tx1"/>
        </a:buClr>
        <a:buSzPct val="75000"/>
        <a:buBlip>
          <a:blip r:embed="rId18"/>
        </a:buBlip>
        <a:defRPr sz="1400">
          <a:solidFill>
            <a:srgbClr val="0F0C19"/>
          </a:solidFill>
          <a:latin typeface="+mn-lt"/>
        </a:defRPr>
      </a:lvl8pPr>
      <a:lvl9pPr marL="3886200" indent="-228600" algn="l" rtl="0" fontAlgn="base">
        <a:spcBef>
          <a:spcPct val="20000"/>
        </a:spcBef>
        <a:spcAft>
          <a:spcPct val="0"/>
        </a:spcAft>
        <a:buClr>
          <a:schemeClr val="tx1"/>
        </a:buClr>
        <a:buSzPct val="75000"/>
        <a:buBlip>
          <a:blip r:embed="rId18"/>
        </a:buBlip>
        <a:defRPr sz="1400">
          <a:solidFill>
            <a:srgbClr val="0F0C1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6"/>
          <p:cNvSpPr txBox="1">
            <a:spLocks noChangeArrowheads="1"/>
          </p:cNvSpPr>
          <p:nvPr/>
        </p:nvSpPr>
        <p:spPr bwMode="auto">
          <a:xfrm>
            <a:off x="596900" y="3414713"/>
            <a:ext cx="7505700" cy="2677656"/>
          </a:xfrm>
          <a:prstGeom prst="rect">
            <a:avLst/>
          </a:prstGeom>
          <a:noFill/>
          <a:ln w="12700">
            <a:noFill/>
            <a:miter lim="800000"/>
            <a:headEnd type="none" w="sm" len="sm"/>
            <a:tailEnd type="none" w="sm" len="sm"/>
          </a:ln>
        </p:spPr>
        <p:txBody>
          <a:bodyPr>
            <a:spAutoFit/>
          </a:bodyPr>
          <a:lstStyle/>
          <a:p>
            <a:r>
              <a:rPr lang="en-US" b="1" dirty="0">
                <a:solidFill>
                  <a:schemeClr val="bg2"/>
                </a:solidFill>
                <a:latin typeface="Times New Roman" pitchFamily="18" charset="0"/>
              </a:rPr>
              <a:t>Md Shafiqul Islam</a:t>
            </a:r>
          </a:p>
          <a:p>
            <a:endParaRPr lang="en-US" b="1" dirty="0">
              <a:solidFill>
                <a:schemeClr val="bg2"/>
              </a:solidFill>
              <a:latin typeface="Times New Roman" pitchFamily="18" charset="0"/>
            </a:endParaRPr>
          </a:p>
          <a:p>
            <a:r>
              <a:rPr lang="en-US" b="1" dirty="0">
                <a:solidFill>
                  <a:schemeClr val="bg2"/>
                </a:solidFill>
                <a:latin typeface="Times New Roman" pitchFamily="18" charset="0"/>
              </a:rPr>
              <a:t>Department of Electrical and Computer Engineering</a:t>
            </a:r>
          </a:p>
          <a:p>
            <a:r>
              <a:rPr lang="en-US" b="1" dirty="0">
                <a:solidFill>
                  <a:schemeClr val="bg2"/>
                </a:solidFill>
                <a:latin typeface="Times New Roman" pitchFamily="18" charset="0"/>
              </a:rPr>
              <a:t>Iowa State University</a:t>
            </a:r>
          </a:p>
          <a:p>
            <a:endParaRPr lang="en-US" b="1" dirty="0">
              <a:solidFill>
                <a:schemeClr val="bg2"/>
              </a:solidFill>
              <a:latin typeface="Times New Roman" pitchFamily="18" charset="0"/>
            </a:endParaRPr>
          </a:p>
          <a:p>
            <a:endParaRPr lang="en-US" b="1" dirty="0">
              <a:solidFill>
                <a:schemeClr val="bg2"/>
              </a:solidFill>
              <a:latin typeface="Times New Roman" pitchFamily="18" charset="0"/>
            </a:endParaRPr>
          </a:p>
          <a:p>
            <a:endParaRPr lang="en-US" b="1" dirty="0">
              <a:solidFill>
                <a:schemeClr val="bg2"/>
              </a:solidFill>
              <a:latin typeface="Times New Roman" pitchFamily="18" charset="0"/>
            </a:endParaRPr>
          </a:p>
          <a:p>
            <a:endParaRPr lang="en-US" sz="2800" b="1" dirty="0">
              <a:solidFill>
                <a:srgbClr val="FF6600"/>
              </a:solidFill>
              <a:latin typeface="Bookman Old Style" pitchFamily="18" charset="0"/>
            </a:endParaRPr>
          </a:p>
        </p:txBody>
      </p:sp>
      <p:sp>
        <p:nvSpPr>
          <p:cNvPr id="3075" name="Rectangle 5"/>
          <p:cNvSpPr>
            <a:spLocks noChangeArrowheads="1"/>
          </p:cNvSpPr>
          <p:nvPr/>
        </p:nvSpPr>
        <p:spPr bwMode="auto">
          <a:xfrm>
            <a:off x="690563" y="3098800"/>
            <a:ext cx="7277100" cy="88900"/>
          </a:xfrm>
          <a:prstGeom prst="rect">
            <a:avLst/>
          </a:prstGeom>
          <a:solidFill>
            <a:srgbClr val="CCCCFF"/>
          </a:solidFill>
          <a:ln w="12700">
            <a:noFill/>
            <a:miter lim="800000"/>
            <a:headEnd type="none" w="sm" len="sm"/>
            <a:tailEnd type="none" w="sm" len="sm"/>
          </a:ln>
        </p:spPr>
        <p:txBody>
          <a:bodyPr wrap="none" anchor="ctr"/>
          <a:lstStyle/>
          <a:p>
            <a:endParaRPr lang="en-US"/>
          </a:p>
        </p:txBody>
      </p:sp>
      <p:sp>
        <p:nvSpPr>
          <p:cNvPr id="3076" name="Text Box 8"/>
          <p:cNvSpPr txBox="1">
            <a:spLocks noChangeArrowheads="1"/>
          </p:cNvSpPr>
          <p:nvPr/>
        </p:nvSpPr>
        <p:spPr bwMode="auto">
          <a:xfrm>
            <a:off x="0" y="1763713"/>
            <a:ext cx="9144000" cy="1066800"/>
          </a:xfrm>
          <a:prstGeom prst="rect">
            <a:avLst/>
          </a:prstGeom>
          <a:noFill/>
          <a:ln w="9525">
            <a:noFill/>
            <a:miter lim="800000"/>
            <a:headEnd/>
            <a:tailEnd/>
          </a:ln>
        </p:spPr>
        <p:txBody>
          <a:bodyPr>
            <a:spAutoFit/>
          </a:bodyPr>
          <a:lstStyle/>
          <a:p>
            <a:r>
              <a:rPr lang="en-US" sz="3200">
                <a:solidFill>
                  <a:srgbClr val="990033"/>
                </a:solidFill>
                <a:latin typeface="Arial Black" pitchFamily="34" charset="0"/>
              </a:rPr>
              <a:t>Distributed Object-based </a:t>
            </a:r>
            <a:r>
              <a:rPr lang="en-US" sz="3200" dirty="0">
                <a:solidFill>
                  <a:srgbClr val="990033"/>
                </a:solidFill>
                <a:latin typeface="Arial Black" pitchFamily="34" charset="0"/>
              </a:rPr>
              <a:t>Systems CORBA</a:t>
            </a:r>
          </a:p>
        </p:txBody>
      </p:sp>
      <p:grpSp>
        <p:nvGrpSpPr>
          <p:cNvPr id="3077" name="Group 22"/>
          <p:cNvGrpSpPr>
            <a:grpSpLocks/>
          </p:cNvGrpSpPr>
          <p:nvPr/>
        </p:nvGrpSpPr>
        <p:grpSpPr bwMode="auto">
          <a:xfrm>
            <a:off x="6918325" y="3619500"/>
            <a:ext cx="1527175" cy="2020888"/>
            <a:chOff x="4358" y="2280"/>
            <a:chExt cx="962" cy="1273"/>
          </a:xfrm>
        </p:grpSpPr>
        <p:pic>
          <p:nvPicPr>
            <p:cNvPr id="3078" name="Picture 23" descr="cover-small"/>
            <p:cNvPicPr>
              <a:picLocks noChangeAspect="1" noChangeArrowheads="1"/>
            </p:cNvPicPr>
            <p:nvPr/>
          </p:nvPicPr>
          <p:blipFill>
            <a:blip r:embed="rId2" cstate="print"/>
            <a:srcRect/>
            <a:stretch>
              <a:fillRect/>
            </a:stretch>
          </p:blipFill>
          <p:spPr bwMode="auto">
            <a:xfrm>
              <a:off x="4358" y="2280"/>
              <a:ext cx="912" cy="1200"/>
            </a:xfrm>
            <a:prstGeom prst="rect">
              <a:avLst/>
            </a:prstGeom>
            <a:noFill/>
            <a:ln w="9525">
              <a:noFill/>
              <a:miter lim="800000"/>
              <a:headEnd/>
              <a:tailEnd/>
            </a:ln>
          </p:spPr>
        </p:pic>
        <p:pic>
          <p:nvPicPr>
            <p:cNvPr id="3079" name="Picture 24"/>
            <p:cNvPicPr>
              <a:picLocks noChangeAspect="1" noChangeArrowheads="1"/>
            </p:cNvPicPr>
            <p:nvPr/>
          </p:nvPicPr>
          <p:blipFill>
            <a:blip r:embed="rId3" cstate="print"/>
            <a:srcRect/>
            <a:stretch>
              <a:fillRect/>
            </a:stretch>
          </p:blipFill>
          <p:spPr bwMode="auto">
            <a:xfrm>
              <a:off x="4392" y="2318"/>
              <a:ext cx="928" cy="1235"/>
            </a:xfrm>
            <a:prstGeom prst="rect">
              <a:avLst/>
            </a:prstGeom>
            <a:noFill/>
            <a:ln w="38100">
              <a:noFill/>
              <a:miter lim="800000"/>
              <a:headEnd/>
              <a:tailEnd/>
            </a:ln>
          </p:spPr>
        </p:pic>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38175" y="2003425"/>
            <a:ext cx="7754938" cy="3759200"/>
          </a:xfrm>
          <a:prstGeom prst="rect">
            <a:avLst/>
          </a:prstGeom>
          <a:solidFill>
            <a:srgbClr val="99CCFF"/>
          </a:solidFill>
          <a:ln w="38100">
            <a:noFill/>
            <a:miter lim="800000"/>
            <a:headEnd/>
            <a:tailEnd/>
          </a:ln>
        </p:spPr>
        <p:txBody>
          <a:bodyPr wrap="none" anchor="ctr">
            <a:spAutoFit/>
          </a:bodyPr>
          <a:lstStyle/>
          <a:p>
            <a:endParaRPr lang="en-US"/>
          </a:p>
        </p:txBody>
      </p:sp>
      <p:grpSp>
        <p:nvGrpSpPr>
          <p:cNvPr id="11267" name="Group 4"/>
          <p:cNvGrpSpPr>
            <a:grpSpLocks/>
          </p:cNvGrpSpPr>
          <p:nvPr/>
        </p:nvGrpSpPr>
        <p:grpSpPr bwMode="auto">
          <a:xfrm>
            <a:off x="912813" y="2362200"/>
            <a:ext cx="7164387" cy="3225800"/>
            <a:chOff x="575" y="1073"/>
            <a:chExt cx="4687" cy="2447"/>
          </a:xfrm>
        </p:grpSpPr>
        <p:grpSp>
          <p:nvGrpSpPr>
            <p:cNvPr id="11269" name="Group 5"/>
            <p:cNvGrpSpPr>
              <a:grpSpLocks/>
            </p:cNvGrpSpPr>
            <p:nvPr/>
          </p:nvGrpSpPr>
          <p:grpSpPr bwMode="auto">
            <a:xfrm>
              <a:off x="1242" y="1073"/>
              <a:ext cx="3354" cy="382"/>
              <a:chOff x="1328" y="974"/>
              <a:chExt cx="3354" cy="382"/>
            </a:xfrm>
          </p:grpSpPr>
          <p:sp>
            <p:nvSpPr>
              <p:cNvPr id="11300" name="AutoShape 6"/>
              <p:cNvSpPr>
                <a:spLocks noChangeArrowheads="1"/>
              </p:cNvSpPr>
              <p:nvPr/>
            </p:nvSpPr>
            <p:spPr bwMode="auto">
              <a:xfrm>
                <a:off x="1328" y="974"/>
                <a:ext cx="1044" cy="382"/>
              </a:xfrm>
              <a:prstGeom prst="roundRect">
                <a:avLst>
                  <a:gd name="adj" fmla="val 16667"/>
                </a:avLst>
              </a:prstGeom>
              <a:solidFill>
                <a:srgbClr val="00CC66"/>
              </a:solidFill>
              <a:ln w="12700">
                <a:solidFill>
                  <a:srgbClr val="008080"/>
                </a:solidFill>
                <a:round/>
                <a:headEnd type="none" w="sm" len="sm"/>
                <a:tailEnd type="none" w="sm" len="sm"/>
              </a:ln>
            </p:spPr>
            <p:txBody>
              <a:bodyPr wrap="none" anchor="ctr"/>
              <a:lstStyle/>
              <a:p>
                <a:pPr algn="ctr" eaLnBrk="0" hangingPunct="0"/>
                <a:r>
                  <a:rPr lang="en-US" sz="1200" b="1">
                    <a:solidFill>
                      <a:srgbClr val="000000"/>
                    </a:solidFill>
                    <a:latin typeface="Helvetica" pitchFamily="34" charset="0"/>
                  </a:rPr>
                  <a:t>Interface </a:t>
                </a:r>
              </a:p>
              <a:p>
                <a:pPr algn="ctr" eaLnBrk="0" hangingPunct="0"/>
                <a:r>
                  <a:rPr lang="en-US" sz="1200" b="1">
                    <a:solidFill>
                      <a:srgbClr val="000000"/>
                    </a:solidFill>
                    <a:latin typeface="Helvetica" pitchFamily="34" charset="0"/>
                  </a:rPr>
                  <a:t>Repository</a:t>
                </a:r>
              </a:p>
            </p:txBody>
          </p:sp>
          <p:sp>
            <p:nvSpPr>
              <p:cNvPr id="11301" name="AutoShape 7"/>
              <p:cNvSpPr>
                <a:spLocks noChangeArrowheads="1"/>
              </p:cNvSpPr>
              <p:nvPr/>
            </p:nvSpPr>
            <p:spPr bwMode="auto">
              <a:xfrm>
                <a:off x="2461" y="974"/>
                <a:ext cx="1044" cy="382"/>
              </a:xfrm>
              <a:prstGeom prst="roundRect">
                <a:avLst>
                  <a:gd name="adj" fmla="val 16667"/>
                </a:avLst>
              </a:prstGeom>
              <a:solidFill>
                <a:srgbClr val="FFCCCC"/>
              </a:solidFill>
              <a:ln w="12700">
                <a:solidFill>
                  <a:srgbClr val="008080"/>
                </a:solidFill>
                <a:round/>
                <a:headEnd type="none" w="sm" len="sm"/>
                <a:tailEnd type="none" w="sm" len="sm"/>
              </a:ln>
            </p:spPr>
            <p:txBody>
              <a:bodyPr wrap="none" anchor="ctr"/>
              <a:lstStyle/>
              <a:p>
                <a:pPr algn="ctr" eaLnBrk="0" hangingPunct="0"/>
                <a:r>
                  <a:rPr lang="en-US" sz="1200" b="1">
                    <a:solidFill>
                      <a:srgbClr val="000000"/>
                    </a:solidFill>
                    <a:latin typeface="Helvetica" pitchFamily="34" charset="0"/>
                  </a:rPr>
                  <a:t>IDL Compiler</a:t>
                </a:r>
              </a:p>
            </p:txBody>
          </p:sp>
          <p:sp>
            <p:nvSpPr>
              <p:cNvPr id="11302" name="AutoShape 8"/>
              <p:cNvSpPr>
                <a:spLocks noChangeArrowheads="1"/>
              </p:cNvSpPr>
              <p:nvPr/>
            </p:nvSpPr>
            <p:spPr bwMode="auto">
              <a:xfrm>
                <a:off x="3638" y="974"/>
                <a:ext cx="1044" cy="382"/>
              </a:xfrm>
              <a:prstGeom prst="roundRect">
                <a:avLst>
                  <a:gd name="adj" fmla="val 16667"/>
                </a:avLst>
              </a:prstGeom>
              <a:solidFill>
                <a:srgbClr val="FF9966"/>
              </a:solidFill>
              <a:ln w="12700">
                <a:solidFill>
                  <a:srgbClr val="008080"/>
                </a:solidFill>
                <a:round/>
                <a:headEnd type="none" w="sm" len="sm"/>
                <a:tailEnd type="none" w="sm" len="sm"/>
              </a:ln>
            </p:spPr>
            <p:txBody>
              <a:bodyPr wrap="none" anchor="ctr"/>
              <a:lstStyle/>
              <a:p>
                <a:pPr algn="ctr" eaLnBrk="0" hangingPunct="0"/>
                <a:r>
                  <a:rPr lang="en-US" sz="1200" b="1">
                    <a:solidFill>
                      <a:srgbClr val="000000"/>
                    </a:solidFill>
                    <a:latin typeface="Helvetica" pitchFamily="34" charset="0"/>
                  </a:rPr>
                  <a:t>Implementation </a:t>
                </a:r>
              </a:p>
              <a:p>
                <a:pPr algn="ctr" eaLnBrk="0" hangingPunct="0"/>
                <a:r>
                  <a:rPr lang="en-US" sz="1200" b="1">
                    <a:solidFill>
                      <a:srgbClr val="000000"/>
                    </a:solidFill>
                    <a:latin typeface="Helvetica" pitchFamily="34" charset="0"/>
                  </a:rPr>
                  <a:t>Repository</a:t>
                </a:r>
              </a:p>
            </p:txBody>
          </p:sp>
        </p:grpSp>
        <p:grpSp>
          <p:nvGrpSpPr>
            <p:cNvPr id="11270" name="Group 9"/>
            <p:cNvGrpSpPr>
              <a:grpSpLocks/>
            </p:cNvGrpSpPr>
            <p:nvPr/>
          </p:nvGrpSpPr>
          <p:grpSpPr bwMode="auto">
            <a:xfrm>
              <a:off x="575" y="1606"/>
              <a:ext cx="4687" cy="1914"/>
              <a:chOff x="575" y="1606"/>
              <a:chExt cx="4687" cy="1914"/>
            </a:xfrm>
          </p:grpSpPr>
          <p:grpSp>
            <p:nvGrpSpPr>
              <p:cNvPr id="11271" name="Group 10"/>
              <p:cNvGrpSpPr>
                <a:grpSpLocks/>
              </p:cNvGrpSpPr>
              <p:nvPr/>
            </p:nvGrpSpPr>
            <p:grpSpPr bwMode="auto">
              <a:xfrm>
                <a:off x="575" y="1606"/>
                <a:ext cx="1796" cy="1513"/>
                <a:chOff x="575" y="1606"/>
                <a:chExt cx="1796" cy="1513"/>
              </a:xfrm>
            </p:grpSpPr>
            <p:sp>
              <p:nvSpPr>
                <p:cNvPr id="11291" name="Rectangle 11"/>
                <p:cNvSpPr>
                  <a:spLocks noChangeArrowheads="1"/>
                </p:cNvSpPr>
                <p:nvPr/>
              </p:nvSpPr>
              <p:spPr bwMode="auto">
                <a:xfrm>
                  <a:off x="575" y="1606"/>
                  <a:ext cx="1796" cy="1513"/>
                </a:xfrm>
                <a:prstGeom prst="rect">
                  <a:avLst/>
                </a:prstGeom>
                <a:solidFill>
                  <a:srgbClr val="FFFFCC"/>
                </a:solidFill>
                <a:ln w="12700">
                  <a:solidFill>
                    <a:srgbClr val="008080"/>
                  </a:solidFill>
                  <a:miter lim="800000"/>
                  <a:headEnd type="none" w="sm" len="sm"/>
                  <a:tailEnd type="none" w="sm" len="sm"/>
                </a:ln>
              </p:spPr>
              <p:txBody>
                <a:bodyPr wrap="none" anchor="ctr"/>
                <a:lstStyle/>
                <a:p>
                  <a:endParaRPr lang="en-US"/>
                </a:p>
              </p:txBody>
            </p:sp>
            <p:sp>
              <p:nvSpPr>
                <p:cNvPr id="11292" name="AutoShape 12"/>
                <p:cNvSpPr>
                  <a:spLocks noChangeArrowheads="1"/>
                </p:cNvSpPr>
                <p:nvPr/>
              </p:nvSpPr>
              <p:spPr bwMode="auto">
                <a:xfrm>
                  <a:off x="754" y="1735"/>
                  <a:ext cx="1505" cy="407"/>
                </a:xfrm>
                <a:prstGeom prst="roundRect">
                  <a:avLst>
                    <a:gd name="adj" fmla="val 16667"/>
                  </a:avLst>
                </a:prstGeom>
                <a:solidFill>
                  <a:srgbClr val="FEDE96"/>
                </a:solidFill>
                <a:ln w="25400">
                  <a:solidFill>
                    <a:srgbClr val="008080"/>
                  </a:solidFill>
                  <a:round/>
                  <a:headEnd type="none" w="sm" len="sm"/>
                  <a:tailEnd type="none" w="sm" len="sm"/>
                </a:ln>
              </p:spPr>
              <p:txBody>
                <a:bodyPr wrap="none" anchor="ctr"/>
                <a:lstStyle/>
                <a:p>
                  <a:pPr algn="ctr" eaLnBrk="0" hangingPunct="0"/>
                  <a:r>
                    <a:rPr lang="en-US" sz="1100" b="1">
                      <a:solidFill>
                        <a:srgbClr val="000000"/>
                      </a:solidFill>
                      <a:latin typeface="Helvetica" pitchFamily="34" charset="0"/>
                    </a:rPr>
                    <a:t>Client</a:t>
                  </a:r>
                </a:p>
              </p:txBody>
            </p:sp>
            <p:sp>
              <p:nvSpPr>
                <p:cNvPr id="11293" name="AutoShape 13" descr="Wide upward diagonal"/>
                <p:cNvSpPr>
                  <a:spLocks noChangeArrowheads="1"/>
                </p:cNvSpPr>
                <p:nvPr/>
              </p:nvSpPr>
              <p:spPr bwMode="auto">
                <a:xfrm>
                  <a:off x="653" y="2790"/>
                  <a:ext cx="1677" cy="246"/>
                </a:xfrm>
                <a:prstGeom prst="roundRect">
                  <a:avLst>
                    <a:gd name="adj" fmla="val 16667"/>
                  </a:avLst>
                </a:prstGeom>
                <a:pattFill prst="wdUpDiag">
                  <a:fgClr>
                    <a:srgbClr val="99CCFF"/>
                  </a:fgClr>
                  <a:bgClr>
                    <a:srgbClr val="FFFFFF"/>
                  </a:bgClr>
                </a:pattFill>
                <a:ln w="25400">
                  <a:solidFill>
                    <a:srgbClr val="008080"/>
                  </a:solidFill>
                  <a:round/>
                  <a:headEnd type="none" w="sm" len="sm"/>
                  <a:tailEnd type="none" w="sm" len="sm"/>
                </a:ln>
              </p:spPr>
              <p:txBody>
                <a:bodyPr wrap="none" anchor="ctr"/>
                <a:lstStyle/>
                <a:p>
                  <a:pPr algn="ctr" eaLnBrk="0" hangingPunct="0"/>
                  <a:r>
                    <a:rPr lang="en-US" sz="1100" b="1">
                      <a:solidFill>
                        <a:srgbClr val="000000"/>
                      </a:solidFill>
                      <a:latin typeface="Helvetica" pitchFamily="34" charset="0"/>
                    </a:rPr>
                    <a:t>ORB core</a:t>
                  </a:r>
                </a:p>
              </p:txBody>
            </p:sp>
            <p:sp>
              <p:nvSpPr>
                <p:cNvPr id="11294" name="AutoShape 14" descr="Dark vertical"/>
                <p:cNvSpPr>
                  <a:spLocks noChangeArrowheads="1"/>
                </p:cNvSpPr>
                <p:nvPr/>
              </p:nvSpPr>
              <p:spPr bwMode="auto">
                <a:xfrm>
                  <a:off x="690" y="2427"/>
                  <a:ext cx="604" cy="356"/>
                </a:xfrm>
                <a:prstGeom prst="roundRect">
                  <a:avLst>
                    <a:gd name="adj" fmla="val 16667"/>
                  </a:avLst>
                </a:prstGeom>
                <a:pattFill prst="dkVert">
                  <a:fgClr>
                    <a:srgbClr val="FF9966"/>
                  </a:fgClr>
                  <a:bgClr>
                    <a:srgbClr val="FFFFFF"/>
                  </a:bgClr>
                </a:pattFill>
                <a:ln w="25400">
                  <a:solidFill>
                    <a:srgbClr val="008080"/>
                  </a:solidFill>
                  <a:round/>
                  <a:headEnd type="none" w="sm" len="sm"/>
                  <a:tailEnd type="none" w="sm" len="sm"/>
                </a:ln>
              </p:spPr>
              <p:txBody>
                <a:bodyPr wrap="none" anchor="ctr"/>
                <a:lstStyle/>
                <a:p>
                  <a:pPr algn="ctr" eaLnBrk="0" hangingPunct="0"/>
                  <a:r>
                    <a:rPr lang="en-US" sz="1100" b="1">
                      <a:solidFill>
                        <a:srgbClr val="000000"/>
                      </a:solidFill>
                      <a:latin typeface="Helvetica" pitchFamily="34" charset="0"/>
                    </a:rPr>
                    <a:t>Stub</a:t>
                  </a:r>
                  <a:endParaRPr lang="en-US" sz="1200" b="1">
                    <a:solidFill>
                      <a:srgbClr val="000000"/>
                    </a:solidFill>
                    <a:latin typeface="Helvetica" pitchFamily="34" charset="0"/>
                  </a:endParaRPr>
                </a:p>
              </p:txBody>
            </p:sp>
            <p:sp>
              <p:nvSpPr>
                <p:cNvPr id="11295" name="AutoShape 15" descr="Wide downward diagonal"/>
                <p:cNvSpPr>
                  <a:spLocks noChangeArrowheads="1"/>
                </p:cNvSpPr>
                <p:nvPr/>
              </p:nvSpPr>
              <p:spPr bwMode="auto">
                <a:xfrm>
                  <a:off x="1297" y="2425"/>
                  <a:ext cx="605" cy="357"/>
                </a:xfrm>
                <a:prstGeom prst="roundRect">
                  <a:avLst>
                    <a:gd name="adj" fmla="val 16667"/>
                  </a:avLst>
                </a:prstGeom>
                <a:pattFill prst="wdDnDiag">
                  <a:fgClr>
                    <a:srgbClr val="AAFE96"/>
                  </a:fgClr>
                  <a:bgClr>
                    <a:srgbClr val="FFFFFF"/>
                  </a:bgClr>
                </a:pattFill>
                <a:ln w="25400">
                  <a:solidFill>
                    <a:srgbClr val="008080"/>
                  </a:solidFill>
                  <a:round/>
                  <a:headEnd type="none" w="sm" len="sm"/>
                  <a:tailEnd type="none" w="sm" len="sm"/>
                </a:ln>
              </p:spPr>
              <p:txBody>
                <a:bodyPr wrap="none" anchor="ctr"/>
                <a:lstStyle/>
                <a:p>
                  <a:pPr algn="ctr" eaLnBrk="0" hangingPunct="0"/>
                  <a:r>
                    <a:rPr lang="en-US" sz="1100" b="1">
                      <a:solidFill>
                        <a:srgbClr val="000000"/>
                      </a:solidFill>
                      <a:latin typeface="Helvetica" pitchFamily="34" charset="0"/>
                    </a:rPr>
                    <a:t>DII</a:t>
                  </a:r>
                  <a:endParaRPr lang="en-US" sz="1200" b="1">
                    <a:solidFill>
                      <a:srgbClr val="000000"/>
                    </a:solidFill>
                    <a:latin typeface="Helvetica" pitchFamily="34" charset="0"/>
                  </a:endParaRPr>
                </a:p>
              </p:txBody>
            </p:sp>
            <p:sp>
              <p:nvSpPr>
                <p:cNvPr id="11296" name="AutoShape 16" descr="Wide downward diagonal"/>
                <p:cNvSpPr>
                  <a:spLocks noChangeArrowheads="1"/>
                </p:cNvSpPr>
                <p:nvPr/>
              </p:nvSpPr>
              <p:spPr bwMode="auto">
                <a:xfrm>
                  <a:off x="1904" y="2440"/>
                  <a:ext cx="418" cy="344"/>
                </a:xfrm>
                <a:prstGeom prst="roundRect">
                  <a:avLst>
                    <a:gd name="adj" fmla="val 16667"/>
                  </a:avLst>
                </a:prstGeom>
                <a:pattFill prst="wdDnDiag">
                  <a:fgClr>
                    <a:srgbClr val="AAFE96"/>
                  </a:fgClr>
                  <a:bgClr>
                    <a:srgbClr val="FFFFFF"/>
                  </a:bgClr>
                </a:pattFill>
                <a:ln w="25400">
                  <a:solidFill>
                    <a:srgbClr val="008080"/>
                  </a:solidFill>
                  <a:round/>
                  <a:headEnd type="none" w="sm" len="sm"/>
                  <a:tailEnd type="none" w="sm" len="sm"/>
                </a:ln>
              </p:spPr>
              <p:txBody>
                <a:bodyPr wrap="none" anchor="ctr"/>
                <a:lstStyle/>
                <a:p>
                  <a:pPr algn="ctr" eaLnBrk="0" hangingPunct="0"/>
                  <a:r>
                    <a:rPr lang="en-US" sz="1100" b="1">
                      <a:solidFill>
                        <a:srgbClr val="000000"/>
                      </a:solidFill>
                      <a:latin typeface="Helvetica" pitchFamily="34" charset="0"/>
                    </a:rPr>
                    <a:t>ORB</a:t>
                  </a:r>
                </a:p>
                <a:p>
                  <a:pPr algn="ctr" eaLnBrk="0" hangingPunct="0"/>
                  <a:r>
                    <a:rPr lang="en-US" sz="1100" b="1">
                      <a:solidFill>
                        <a:srgbClr val="000000"/>
                      </a:solidFill>
                      <a:latin typeface="Helvetica" pitchFamily="34" charset="0"/>
                    </a:rPr>
                    <a:t>Interface</a:t>
                  </a:r>
                </a:p>
              </p:txBody>
            </p:sp>
            <p:sp>
              <p:nvSpPr>
                <p:cNvPr id="11297" name="Line 17"/>
                <p:cNvSpPr>
                  <a:spLocks noChangeShapeType="1"/>
                </p:cNvSpPr>
                <p:nvPr/>
              </p:nvSpPr>
              <p:spPr bwMode="auto">
                <a:xfrm flipH="1">
                  <a:off x="950" y="2141"/>
                  <a:ext cx="6" cy="287"/>
                </a:xfrm>
                <a:prstGeom prst="line">
                  <a:avLst/>
                </a:prstGeom>
                <a:noFill/>
                <a:ln w="19050">
                  <a:solidFill>
                    <a:srgbClr val="008080"/>
                  </a:solidFill>
                  <a:round/>
                  <a:headEnd type="none" w="sm" len="sm"/>
                  <a:tailEnd type="triangle" w="med" len="med"/>
                </a:ln>
              </p:spPr>
              <p:txBody>
                <a:bodyPr wrap="none" anchor="ctr"/>
                <a:lstStyle/>
                <a:p>
                  <a:endParaRPr lang="en-US"/>
                </a:p>
              </p:txBody>
            </p:sp>
            <p:sp>
              <p:nvSpPr>
                <p:cNvPr id="11298" name="Line 18"/>
                <p:cNvSpPr>
                  <a:spLocks noChangeShapeType="1"/>
                </p:cNvSpPr>
                <p:nvPr/>
              </p:nvSpPr>
              <p:spPr bwMode="auto">
                <a:xfrm flipH="1">
                  <a:off x="1611" y="2154"/>
                  <a:ext cx="7" cy="273"/>
                </a:xfrm>
                <a:prstGeom prst="line">
                  <a:avLst/>
                </a:prstGeom>
                <a:noFill/>
                <a:ln w="19050">
                  <a:solidFill>
                    <a:srgbClr val="008080"/>
                  </a:solidFill>
                  <a:round/>
                  <a:headEnd type="none" w="sm" len="sm"/>
                  <a:tailEnd type="triangle" w="med" len="med"/>
                </a:ln>
              </p:spPr>
              <p:txBody>
                <a:bodyPr wrap="none" anchor="ctr"/>
                <a:lstStyle/>
                <a:p>
                  <a:endParaRPr lang="en-US"/>
                </a:p>
              </p:txBody>
            </p:sp>
            <p:sp>
              <p:nvSpPr>
                <p:cNvPr id="11299" name="Line 19"/>
                <p:cNvSpPr>
                  <a:spLocks noChangeShapeType="1"/>
                </p:cNvSpPr>
                <p:nvPr/>
              </p:nvSpPr>
              <p:spPr bwMode="auto">
                <a:xfrm>
                  <a:off x="2129" y="2128"/>
                  <a:ext cx="6" cy="311"/>
                </a:xfrm>
                <a:prstGeom prst="line">
                  <a:avLst/>
                </a:prstGeom>
                <a:noFill/>
                <a:ln w="19050">
                  <a:solidFill>
                    <a:srgbClr val="008080"/>
                  </a:solidFill>
                  <a:round/>
                  <a:headEnd type="none" w="sm" len="sm"/>
                  <a:tailEnd type="triangle" w="med" len="med"/>
                </a:ln>
              </p:spPr>
              <p:txBody>
                <a:bodyPr wrap="none" anchor="ctr"/>
                <a:lstStyle/>
                <a:p>
                  <a:endParaRPr lang="en-US"/>
                </a:p>
              </p:txBody>
            </p:sp>
          </p:grpSp>
          <p:grpSp>
            <p:nvGrpSpPr>
              <p:cNvPr id="11272" name="Group 20"/>
              <p:cNvGrpSpPr>
                <a:grpSpLocks/>
              </p:cNvGrpSpPr>
              <p:nvPr/>
            </p:nvGrpSpPr>
            <p:grpSpPr bwMode="auto">
              <a:xfrm>
                <a:off x="622" y="3110"/>
                <a:ext cx="4614" cy="410"/>
                <a:chOff x="410" y="2327"/>
                <a:chExt cx="4628" cy="608"/>
              </a:xfrm>
            </p:grpSpPr>
            <p:sp>
              <p:nvSpPr>
                <p:cNvPr id="11287" name="AutoShape 21"/>
                <p:cNvSpPr>
                  <a:spLocks noChangeArrowheads="1"/>
                </p:cNvSpPr>
                <p:nvPr/>
              </p:nvSpPr>
              <p:spPr bwMode="auto">
                <a:xfrm>
                  <a:off x="410" y="2606"/>
                  <a:ext cx="4628" cy="231"/>
                </a:xfrm>
                <a:prstGeom prst="leftRightArrow">
                  <a:avLst>
                    <a:gd name="adj1" fmla="val 41824"/>
                    <a:gd name="adj2" fmla="val 81715"/>
                  </a:avLst>
                </a:prstGeom>
                <a:solidFill>
                  <a:srgbClr val="00CCFF"/>
                </a:solidFill>
                <a:ln w="12700">
                  <a:solidFill>
                    <a:srgbClr val="008080"/>
                  </a:solidFill>
                  <a:miter lim="800000"/>
                  <a:headEnd type="none" w="sm" len="sm"/>
                  <a:tailEnd type="none" w="sm" len="sm"/>
                </a:ln>
              </p:spPr>
              <p:txBody>
                <a:bodyPr wrap="none" anchor="ctr"/>
                <a:lstStyle/>
                <a:p>
                  <a:endParaRPr lang="en-US"/>
                </a:p>
              </p:txBody>
            </p:sp>
            <p:sp>
              <p:nvSpPr>
                <p:cNvPr id="11288" name="AutoShape 22"/>
                <p:cNvSpPr>
                  <a:spLocks noChangeArrowheads="1"/>
                </p:cNvSpPr>
                <p:nvPr/>
              </p:nvSpPr>
              <p:spPr bwMode="auto">
                <a:xfrm>
                  <a:off x="1160" y="2327"/>
                  <a:ext cx="146" cy="346"/>
                </a:xfrm>
                <a:prstGeom prst="upDownArrow">
                  <a:avLst>
                    <a:gd name="adj1" fmla="val 50000"/>
                    <a:gd name="adj2" fmla="val 47397"/>
                  </a:avLst>
                </a:prstGeom>
                <a:solidFill>
                  <a:srgbClr val="00CCFF"/>
                </a:solidFill>
                <a:ln w="12700">
                  <a:solidFill>
                    <a:srgbClr val="008080"/>
                  </a:solidFill>
                  <a:miter lim="800000"/>
                  <a:headEnd type="none" w="sm" len="sm"/>
                  <a:tailEnd type="none" w="sm" len="sm"/>
                </a:ln>
              </p:spPr>
              <p:txBody>
                <a:bodyPr wrap="none" anchor="ctr"/>
                <a:lstStyle/>
                <a:p>
                  <a:endParaRPr lang="en-US"/>
                </a:p>
              </p:txBody>
            </p:sp>
            <p:sp>
              <p:nvSpPr>
                <p:cNvPr id="11289" name="AutoShape 23"/>
                <p:cNvSpPr>
                  <a:spLocks noChangeArrowheads="1"/>
                </p:cNvSpPr>
                <p:nvPr/>
              </p:nvSpPr>
              <p:spPr bwMode="auto">
                <a:xfrm>
                  <a:off x="4119" y="2338"/>
                  <a:ext cx="146" cy="346"/>
                </a:xfrm>
                <a:prstGeom prst="upDownArrow">
                  <a:avLst>
                    <a:gd name="adj1" fmla="val 50000"/>
                    <a:gd name="adj2" fmla="val 47397"/>
                  </a:avLst>
                </a:prstGeom>
                <a:solidFill>
                  <a:srgbClr val="00CCFF"/>
                </a:solidFill>
                <a:ln w="12700">
                  <a:solidFill>
                    <a:srgbClr val="008080"/>
                  </a:solidFill>
                  <a:miter lim="800000"/>
                  <a:headEnd type="none" w="sm" len="sm"/>
                  <a:tailEnd type="none" w="sm" len="sm"/>
                </a:ln>
              </p:spPr>
              <p:txBody>
                <a:bodyPr wrap="none" anchor="ctr"/>
                <a:lstStyle/>
                <a:p>
                  <a:endParaRPr lang="en-US"/>
                </a:p>
              </p:txBody>
            </p:sp>
            <p:sp>
              <p:nvSpPr>
                <p:cNvPr id="11290" name="AutoShape 24"/>
                <p:cNvSpPr>
                  <a:spLocks noChangeArrowheads="1"/>
                </p:cNvSpPr>
                <p:nvPr/>
              </p:nvSpPr>
              <p:spPr bwMode="auto">
                <a:xfrm>
                  <a:off x="2706" y="2543"/>
                  <a:ext cx="91" cy="392"/>
                </a:xfrm>
                <a:prstGeom prst="wave">
                  <a:avLst>
                    <a:gd name="adj1" fmla="val 13005"/>
                    <a:gd name="adj2" fmla="val 0"/>
                  </a:avLst>
                </a:prstGeom>
                <a:solidFill>
                  <a:schemeClr val="bg1"/>
                </a:solidFill>
                <a:ln w="12700">
                  <a:solidFill>
                    <a:srgbClr val="008080"/>
                  </a:solidFill>
                  <a:round/>
                  <a:headEnd type="none" w="sm" len="sm"/>
                  <a:tailEnd type="none" w="sm" len="sm"/>
                </a:ln>
              </p:spPr>
              <p:txBody>
                <a:bodyPr wrap="none" anchor="ctr"/>
                <a:lstStyle/>
                <a:p>
                  <a:endParaRPr lang="en-US"/>
                </a:p>
              </p:txBody>
            </p:sp>
          </p:grpSp>
          <p:sp>
            <p:nvSpPr>
              <p:cNvPr id="11273" name="Line 25"/>
              <p:cNvSpPr>
                <a:spLocks noChangeShapeType="1"/>
              </p:cNvSpPr>
              <p:nvPr/>
            </p:nvSpPr>
            <p:spPr bwMode="auto">
              <a:xfrm flipV="1">
                <a:off x="2330" y="2917"/>
                <a:ext cx="1200" cy="1"/>
              </a:xfrm>
              <a:prstGeom prst="line">
                <a:avLst/>
              </a:prstGeom>
              <a:noFill/>
              <a:ln w="19050">
                <a:solidFill>
                  <a:srgbClr val="008080"/>
                </a:solidFill>
                <a:round/>
                <a:headEnd type="triangle" w="med" len="med"/>
                <a:tailEnd type="triangle" w="med" len="med"/>
              </a:ln>
            </p:spPr>
            <p:txBody>
              <a:bodyPr wrap="none" anchor="ctr"/>
              <a:lstStyle/>
              <a:p>
                <a:endParaRPr lang="en-US"/>
              </a:p>
            </p:txBody>
          </p:sp>
          <p:grpSp>
            <p:nvGrpSpPr>
              <p:cNvPr id="11274" name="Group 26"/>
              <p:cNvGrpSpPr>
                <a:grpSpLocks/>
              </p:cNvGrpSpPr>
              <p:nvPr/>
            </p:nvGrpSpPr>
            <p:grpSpPr bwMode="auto">
              <a:xfrm>
                <a:off x="3444" y="1610"/>
                <a:ext cx="1818" cy="1507"/>
                <a:chOff x="3444" y="1610"/>
                <a:chExt cx="1818" cy="1507"/>
              </a:xfrm>
            </p:grpSpPr>
            <p:sp>
              <p:nvSpPr>
                <p:cNvPr id="11275" name="Rectangle 27"/>
                <p:cNvSpPr>
                  <a:spLocks noChangeArrowheads="1"/>
                </p:cNvSpPr>
                <p:nvPr/>
              </p:nvSpPr>
              <p:spPr bwMode="auto">
                <a:xfrm>
                  <a:off x="3444" y="1610"/>
                  <a:ext cx="1818" cy="1507"/>
                </a:xfrm>
                <a:prstGeom prst="rect">
                  <a:avLst/>
                </a:prstGeom>
                <a:solidFill>
                  <a:srgbClr val="FFFFCC"/>
                </a:solidFill>
                <a:ln w="12700">
                  <a:solidFill>
                    <a:srgbClr val="008080"/>
                  </a:solidFill>
                  <a:miter lim="800000"/>
                  <a:headEnd type="none" w="sm" len="sm"/>
                  <a:tailEnd type="none" w="sm" len="sm"/>
                </a:ln>
              </p:spPr>
              <p:txBody>
                <a:bodyPr wrap="none" anchor="ctr"/>
                <a:lstStyle/>
                <a:p>
                  <a:endParaRPr lang="en-US"/>
                </a:p>
              </p:txBody>
            </p:sp>
            <p:sp>
              <p:nvSpPr>
                <p:cNvPr id="11276" name="AutoShape 28"/>
                <p:cNvSpPr>
                  <a:spLocks noChangeArrowheads="1"/>
                </p:cNvSpPr>
                <p:nvPr/>
              </p:nvSpPr>
              <p:spPr bwMode="auto">
                <a:xfrm>
                  <a:off x="3557" y="1674"/>
                  <a:ext cx="1530" cy="389"/>
                </a:xfrm>
                <a:prstGeom prst="roundRect">
                  <a:avLst>
                    <a:gd name="adj" fmla="val 16667"/>
                  </a:avLst>
                </a:prstGeom>
                <a:solidFill>
                  <a:srgbClr val="FEDE96"/>
                </a:solidFill>
                <a:ln w="25400">
                  <a:solidFill>
                    <a:srgbClr val="008080"/>
                  </a:solidFill>
                  <a:round/>
                  <a:headEnd type="none" w="sm" len="sm"/>
                  <a:tailEnd type="none" w="sm" len="sm"/>
                </a:ln>
              </p:spPr>
              <p:txBody>
                <a:bodyPr wrap="none" anchor="ctr"/>
                <a:lstStyle/>
                <a:p>
                  <a:pPr algn="ctr" eaLnBrk="0" hangingPunct="0"/>
                  <a:r>
                    <a:rPr lang="en-US" sz="1100" b="1">
                      <a:solidFill>
                        <a:srgbClr val="000000"/>
                      </a:solidFill>
                      <a:latin typeface="Helvetica" pitchFamily="34" charset="0"/>
                    </a:rPr>
                    <a:t>Servant</a:t>
                  </a:r>
                </a:p>
              </p:txBody>
            </p:sp>
            <p:sp>
              <p:nvSpPr>
                <p:cNvPr id="11277" name="AutoShape 29" descr="Wide downward diagonal"/>
                <p:cNvSpPr>
                  <a:spLocks noChangeAspect="1" noChangeArrowheads="1"/>
                </p:cNvSpPr>
                <p:nvPr/>
              </p:nvSpPr>
              <p:spPr bwMode="auto">
                <a:xfrm>
                  <a:off x="4446" y="2282"/>
                  <a:ext cx="529" cy="359"/>
                </a:xfrm>
                <a:prstGeom prst="roundRect">
                  <a:avLst>
                    <a:gd name="adj" fmla="val 16667"/>
                  </a:avLst>
                </a:prstGeom>
                <a:pattFill prst="wdDnDiag">
                  <a:fgClr>
                    <a:srgbClr val="AAFE96"/>
                  </a:fgClr>
                  <a:bgClr>
                    <a:srgbClr val="FFFFFF"/>
                  </a:bgClr>
                </a:pattFill>
                <a:ln w="25400">
                  <a:solidFill>
                    <a:srgbClr val="008080"/>
                  </a:solidFill>
                  <a:round/>
                  <a:headEnd type="none" w="sm" len="sm"/>
                  <a:tailEnd type="none" w="sm" len="sm"/>
                </a:ln>
              </p:spPr>
              <p:txBody>
                <a:bodyPr wrap="none" anchor="ctr"/>
                <a:lstStyle/>
                <a:p>
                  <a:pPr algn="ctr" eaLnBrk="0" hangingPunct="0"/>
                  <a:r>
                    <a:rPr lang="en-US" sz="1100" b="1">
                      <a:solidFill>
                        <a:srgbClr val="000000"/>
                      </a:solidFill>
                      <a:latin typeface="Helvetica" pitchFamily="34" charset="0"/>
                    </a:rPr>
                    <a:t>DSI</a:t>
                  </a:r>
                  <a:endParaRPr lang="en-US" sz="1200" b="1">
                    <a:solidFill>
                      <a:srgbClr val="000000"/>
                    </a:solidFill>
                    <a:latin typeface="Helvetica" pitchFamily="34" charset="0"/>
                  </a:endParaRPr>
                </a:p>
              </p:txBody>
            </p:sp>
            <p:sp>
              <p:nvSpPr>
                <p:cNvPr id="11278" name="AutoShape 30" descr="Dark vertical"/>
                <p:cNvSpPr>
                  <a:spLocks noChangeAspect="1" noChangeArrowheads="1"/>
                </p:cNvSpPr>
                <p:nvPr/>
              </p:nvSpPr>
              <p:spPr bwMode="auto">
                <a:xfrm>
                  <a:off x="3921" y="2285"/>
                  <a:ext cx="529" cy="359"/>
                </a:xfrm>
                <a:prstGeom prst="roundRect">
                  <a:avLst>
                    <a:gd name="adj" fmla="val 16667"/>
                  </a:avLst>
                </a:prstGeom>
                <a:pattFill prst="dkVert">
                  <a:fgClr>
                    <a:srgbClr val="FF9966"/>
                  </a:fgClr>
                  <a:bgClr>
                    <a:srgbClr val="FFFFFF"/>
                  </a:bgClr>
                </a:pattFill>
                <a:ln w="25400">
                  <a:solidFill>
                    <a:srgbClr val="008080"/>
                  </a:solidFill>
                  <a:round/>
                  <a:headEnd type="none" w="sm" len="sm"/>
                  <a:tailEnd type="none" w="sm" len="sm"/>
                </a:ln>
              </p:spPr>
              <p:txBody>
                <a:bodyPr wrap="none" anchor="ctr"/>
                <a:lstStyle/>
                <a:p>
                  <a:pPr algn="ctr" eaLnBrk="0" hangingPunct="0"/>
                  <a:r>
                    <a:rPr lang="en-US" sz="1100" b="1">
                      <a:solidFill>
                        <a:srgbClr val="000000"/>
                      </a:solidFill>
                      <a:latin typeface="Helvetica" pitchFamily="34" charset="0"/>
                    </a:rPr>
                    <a:t>Skeleton</a:t>
                  </a:r>
                </a:p>
              </p:txBody>
            </p:sp>
            <p:sp>
              <p:nvSpPr>
                <p:cNvPr id="11279" name="AutoShape 31" descr="Wide downward diagonal"/>
                <p:cNvSpPr>
                  <a:spLocks noChangeAspect="1" noChangeArrowheads="1"/>
                </p:cNvSpPr>
                <p:nvPr/>
              </p:nvSpPr>
              <p:spPr bwMode="auto">
                <a:xfrm>
                  <a:off x="3925" y="2646"/>
                  <a:ext cx="1273" cy="138"/>
                </a:xfrm>
                <a:prstGeom prst="roundRect">
                  <a:avLst>
                    <a:gd name="adj" fmla="val 16667"/>
                  </a:avLst>
                </a:prstGeom>
                <a:pattFill prst="wdDnDiag">
                  <a:fgClr>
                    <a:srgbClr val="AAFE96"/>
                  </a:fgClr>
                  <a:bgClr>
                    <a:srgbClr val="FFFFFF"/>
                  </a:bgClr>
                </a:pattFill>
                <a:ln w="25400">
                  <a:solidFill>
                    <a:srgbClr val="008080"/>
                  </a:solidFill>
                  <a:round/>
                  <a:headEnd type="none" w="sm" len="sm"/>
                  <a:tailEnd type="none" w="sm" len="sm"/>
                </a:ln>
              </p:spPr>
              <p:txBody>
                <a:bodyPr wrap="none" anchor="ctr"/>
                <a:lstStyle/>
                <a:p>
                  <a:pPr algn="ctr" eaLnBrk="0" hangingPunct="0"/>
                  <a:r>
                    <a:rPr lang="en-US" sz="1100" b="1">
                      <a:solidFill>
                        <a:srgbClr val="000000"/>
                      </a:solidFill>
                      <a:latin typeface="Helvetica" pitchFamily="34" charset="0"/>
                    </a:rPr>
                    <a:t>Object Adapter</a:t>
                  </a:r>
                </a:p>
              </p:txBody>
            </p:sp>
            <p:sp>
              <p:nvSpPr>
                <p:cNvPr id="11280" name="Line 32"/>
                <p:cNvSpPr>
                  <a:spLocks noChangeShapeType="1"/>
                </p:cNvSpPr>
                <p:nvPr/>
              </p:nvSpPr>
              <p:spPr bwMode="auto">
                <a:xfrm flipH="1">
                  <a:off x="4627" y="2056"/>
                  <a:ext cx="0" cy="220"/>
                </a:xfrm>
                <a:prstGeom prst="line">
                  <a:avLst/>
                </a:prstGeom>
                <a:noFill/>
                <a:ln w="19050">
                  <a:solidFill>
                    <a:srgbClr val="008080"/>
                  </a:solidFill>
                  <a:round/>
                  <a:headEnd type="triangle" w="med" len="med"/>
                  <a:tailEnd/>
                </a:ln>
              </p:spPr>
              <p:txBody>
                <a:bodyPr wrap="none" anchor="ctr"/>
                <a:lstStyle/>
                <a:p>
                  <a:endParaRPr lang="en-US"/>
                </a:p>
              </p:txBody>
            </p:sp>
            <p:sp>
              <p:nvSpPr>
                <p:cNvPr id="11281" name="Line 33"/>
                <p:cNvSpPr>
                  <a:spLocks noChangeShapeType="1"/>
                </p:cNvSpPr>
                <p:nvPr/>
              </p:nvSpPr>
              <p:spPr bwMode="auto">
                <a:xfrm>
                  <a:off x="4156" y="2055"/>
                  <a:ext cx="0" cy="232"/>
                </a:xfrm>
                <a:prstGeom prst="line">
                  <a:avLst/>
                </a:prstGeom>
                <a:noFill/>
                <a:ln w="19050">
                  <a:solidFill>
                    <a:srgbClr val="008080"/>
                  </a:solidFill>
                  <a:round/>
                  <a:headEnd type="triangle" w="med" len="med"/>
                  <a:tailEnd/>
                </a:ln>
              </p:spPr>
              <p:txBody>
                <a:bodyPr wrap="none" anchor="ctr"/>
                <a:lstStyle/>
                <a:p>
                  <a:endParaRPr lang="en-US"/>
                </a:p>
              </p:txBody>
            </p:sp>
            <p:sp>
              <p:nvSpPr>
                <p:cNvPr id="11282" name="Line 34"/>
                <p:cNvSpPr>
                  <a:spLocks noChangeShapeType="1"/>
                </p:cNvSpPr>
                <p:nvPr/>
              </p:nvSpPr>
              <p:spPr bwMode="auto">
                <a:xfrm>
                  <a:off x="3722" y="2066"/>
                  <a:ext cx="4" cy="368"/>
                </a:xfrm>
                <a:prstGeom prst="line">
                  <a:avLst/>
                </a:prstGeom>
                <a:noFill/>
                <a:ln w="19050">
                  <a:solidFill>
                    <a:srgbClr val="008080"/>
                  </a:solidFill>
                  <a:round/>
                  <a:headEnd type="none" w="sm" len="sm"/>
                  <a:tailEnd type="triangle" w="med" len="med"/>
                </a:ln>
              </p:spPr>
              <p:txBody>
                <a:bodyPr wrap="none" anchor="ctr"/>
                <a:lstStyle/>
                <a:p>
                  <a:endParaRPr lang="en-US"/>
                </a:p>
              </p:txBody>
            </p:sp>
            <p:sp>
              <p:nvSpPr>
                <p:cNvPr id="11283" name="Line 35"/>
                <p:cNvSpPr>
                  <a:spLocks noChangeShapeType="1"/>
                </p:cNvSpPr>
                <p:nvPr/>
              </p:nvSpPr>
              <p:spPr bwMode="auto">
                <a:xfrm>
                  <a:off x="5050" y="2060"/>
                  <a:ext cx="0" cy="218"/>
                </a:xfrm>
                <a:prstGeom prst="line">
                  <a:avLst/>
                </a:prstGeom>
                <a:noFill/>
                <a:ln w="19050">
                  <a:solidFill>
                    <a:srgbClr val="008080"/>
                  </a:solidFill>
                  <a:round/>
                  <a:headEnd type="triangle" w="med" len="med"/>
                  <a:tailEnd type="triangle" w="med" len="med"/>
                </a:ln>
              </p:spPr>
              <p:txBody>
                <a:bodyPr wrap="none" anchor="ctr"/>
                <a:lstStyle/>
                <a:p>
                  <a:endParaRPr lang="en-US"/>
                </a:p>
              </p:txBody>
            </p:sp>
            <p:sp>
              <p:nvSpPr>
                <p:cNvPr id="11284" name="AutoShape 36" descr="Wide downward diagonal"/>
                <p:cNvSpPr>
                  <a:spLocks noChangeAspect="1" noChangeArrowheads="1"/>
                </p:cNvSpPr>
                <p:nvPr/>
              </p:nvSpPr>
              <p:spPr bwMode="auto">
                <a:xfrm>
                  <a:off x="3535" y="2442"/>
                  <a:ext cx="386" cy="332"/>
                </a:xfrm>
                <a:prstGeom prst="roundRect">
                  <a:avLst>
                    <a:gd name="adj" fmla="val 16667"/>
                  </a:avLst>
                </a:prstGeom>
                <a:pattFill prst="wdDnDiag">
                  <a:fgClr>
                    <a:srgbClr val="AAFE96"/>
                  </a:fgClr>
                  <a:bgClr>
                    <a:srgbClr val="FFFFFF"/>
                  </a:bgClr>
                </a:pattFill>
                <a:ln w="25400">
                  <a:solidFill>
                    <a:srgbClr val="008080"/>
                  </a:solidFill>
                  <a:round/>
                  <a:headEnd type="none" w="sm" len="sm"/>
                  <a:tailEnd type="none" w="sm" len="sm"/>
                </a:ln>
              </p:spPr>
              <p:txBody>
                <a:bodyPr wrap="none" anchor="ctr"/>
                <a:lstStyle/>
                <a:p>
                  <a:pPr algn="ctr" eaLnBrk="0" hangingPunct="0"/>
                  <a:r>
                    <a:rPr lang="en-US" sz="1100" b="1">
                      <a:solidFill>
                        <a:srgbClr val="000000"/>
                      </a:solidFill>
                      <a:latin typeface="Helvetica" pitchFamily="34" charset="0"/>
                    </a:rPr>
                    <a:t>ORB</a:t>
                  </a:r>
                </a:p>
                <a:p>
                  <a:pPr algn="ctr" eaLnBrk="0" hangingPunct="0"/>
                  <a:r>
                    <a:rPr lang="en-US" sz="1100" b="1">
                      <a:solidFill>
                        <a:srgbClr val="000000"/>
                      </a:solidFill>
                      <a:latin typeface="Helvetica" pitchFamily="34" charset="0"/>
                    </a:rPr>
                    <a:t>Interface</a:t>
                  </a:r>
                </a:p>
              </p:txBody>
            </p:sp>
            <p:sp>
              <p:nvSpPr>
                <p:cNvPr id="11285" name="AutoShape 37" descr="Wide upward diagonal"/>
                <p:cNvSpPr>
                  <a:spLocks noChangeAspect="1" noChangeArrowheads="1"/>
                </p:cNvSpPr>
                <p:nvPr/>
              </p:nvSpPr>
              <p:spPr bwMode="auto">
                <a:xfrm>
                  <a:off x="3542" y="2787"/>
                  <a:ext cx="1677" cy="249"/>
                </a:xfrm>
                <a:prstGeom prst="roundRect">
                  <a:avLst>
                    <a:gd name="adj" fmla="val 16667"/>
                  </a:avLst>
                </a:prstGeom>
                <a:pattFill prst="wdUpDiag">
                  <a:fgClr>
                    <a:srgbClr val="99CCFF"/>
                  </a:fgClr>
                  <a:bgClr>
                    <a:srgbClr val="FFFFFF"/>
                  </a:bgClr>
                </a:pattFill>
                <a:ln w="25400">
                  <a:solidFill>
                    <a:srgbClr val="008080"/>
                  </a:solidFill>
                  <a:round/>
                  <a:headEnd type="none" w="sm" len="sm"/>
                  <a:tailEnd type="none" w="sm" len="sm"/>
                </a:ln>
              </p:spPr>
              <p:txBody>
                <a:bodyPr wrap="none" anchor="ctr"/>
                <a:lstStyle/>
                <a:p>
                  <a:pPr algn="ctr" eaLnBrk="0" hangingPunct="0"/>
                  <a:r>
                    <a:rPr lang="en-US" sz="1100" b="1">
                      <a:solidFill>
                        <a:srgbClr val="000000"/>
                      </a:solidFill>
                      <a:latin typeface="Helvetica" pitchFamily="34" charset="0"/>
                    </a:rPr>
                    <a:t>ORB core</a:t>
                  </a:r>
                </a:p>
              </p:txBody>
            </p:sp>
            <p:sp>
              <p:nvSpPr>
                <p:cNvPr id="11286" name="AutoShape 38" descr="Wide downward diagonal"/>
                <p:cNvSpPr>
                  <a:spLocks noChangeAspect="1" noChangeArrowheads="1"/>
                </p:cNvSpPr>
                <p:nvPr/>
              </p:nvSpPr>
              <p:spPr bwMode="auto">
                <a:xfrm>
                  <a:off x="4979" y="2278"/>
                  <a:ext cx="222" cy="509"/>
                </a:xfrm>
                <a:prstGeom prst="roundRect">
                  <a:avLst>
                    <a:gd name="adj" fmla="val 16667"/>
                  </a:avLst>
                </a:prstGeom>
                <a:pattFill prst="wdDnDiag">
                  <a:fgClr>
                    <a:srgbClr val="AAFE96"/>
                  </a:fgClr>
                  <a:bgClr>
                    <a:srgbClr val="FFFFFF"/>
                  </a:bgClr>
                </a:pattFill>
                <a:ln w="25400">
                  <a:solidFill>
                    <a:srgbClr val="008080"/>
                  </a:solidFill>
                  <a:round/>
                  <a:headEnd type="none" w="sm" len="sm"/>
                  <a:tailEnd type="none" w="sm" len="sm"/>
                </a:ln>
              </p:spPr>
              <p:txBody>
                <a:bodyPr wrap="none" anchor="ctr"/>
                <a:lstStyle/>
                <a:p>
                  <a:endParaRPr lang="en-US"/>
                </a:p>
              </p:txBody>
            </p:sp>
          </p:grpSp>
        </p:grpSp>
      </p:grpSp>
      <p:sp>
        <p:nvSpPr>
          <p:cNvPr id="11268" name="Rectangle 39"/>
          <p:cNvSpPr>
            <a:spLocks noGrp="1" noChangeArrowheads="1"/>
          </p:cNvSpPr>
          <p:nvPr>
            <p:ph type="title"/>
          </p:nvPr>
        </p:nvSpPr>
        <p:spPr/>
        <p:txBody>
          <a:bodyPr/>
          <a:lstStyle/>
          <a:p>
            <a:pPr eaLnBrk="1" hangingPunct="1"/>
            <a:r>
              <a:rPr lang="en-US" dirty="0"/>
              <a:t>CORBA Components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54C4-F6C3-122C-85ED-9C30C7833DA3}"/>
              </a:ext>
            </a:extLst>
          </p:cNvPr>
          <p:cNvSpPr>
            <a:spLocks noGrp="1"/>
          </p:cNvSpPr>
          <p:nvPr>
            <p:ph type="title"/>
          </p:nvPr>
        </p:nvSpPr>
        <p:spPr/>
        <p:txBody>
          <a:bodyPr/>
          <a:lstStyle/>
          <a:p>
            <a:r>
              <a:rPr lang="en-US" dirty="0"/>
              <a:t>CORBA Client-side Components</a:t>
            </a:r>
          </a:p>
        </p:txBody>
      </p:sp>
      <p:sp>
        <p:nvSpPr>
          <p:cNvPr id="3" name="Content Placeholder 2">
            <a:extLst>
              <a:ext uri="{FF2B5EF4-FFF2-40B4-BE49-F238E27FC236}">
                <a16:creationId xmlns:a16="http://schemas.microsoft.com/office/drawing/2014/main" id="{ABB14EAF-548E-BCE9-81C2-58038359892E}"/>
              </a:ext>
            </a:extLst>
          </p:cNvPr>
          <p:cNvSpPr>
            <a:spLocks noGrp="1"/>
          </p:cNvSpPr>
          <p:nvPr>
            <p:ph idx="1"/>
          </p:nvPr>
        </p:nvSpPr>
        <p:spPr>
          <a:xfrm>
            <a:off x="228600" y="1333500"/>
            <a:ext cx="8915400" cy="5295900"/>
          </a:xfrm>
        </p:spPr>
        <p:txBody>
          <a:bodyPr/>
          <a:lstStyle/>
          <a:p>
            <a:r>
              <a:rPr lang="en-US" sz="2000" b="1" dirty="0">
                <a:latin typeface="Times New Roman" panose="02020603050405020304" pitchFamily="18" charset="0"/>
                <a:cs typeface="Times New Roman" panose="02020603050405020304" pitchFamily="18" charset="0"/>
              </a:rPr>
              <a:t>Stub</a:t>
            </a:r>
          </a:p>
          <a:p>
            <a:pPr lvl="1"/>
            <a:r>
              <a:rPr lang="en-US" sz="1800" dirty="0">
                <a:latin typeface="Times New Roman" panose="02020603050405020304" pitchFamily="18" charset="0"/>
                <a:cs typeface="Times New Roman" panose="02020603050405020304" pitchFamily="18" charset="0"/>
              </a:rPr>
              <a:t>A client-side proxy that represents the remote object.</a:t>
            </a:r>
          </a:p>
          <a:p>
            <a:pPr lvl="1"/>
            <a:r>
              <a:rPr lang="en-US" sz="1800" dirty="0">
                <a:latin typeface="Times New Roman" panose="02020603050405020304" pitchFamily="18" charset="0"/>
                <a:cs typeface="Times New Roman" panose="02020603050405020304" pitchFamily="18" charset="0"/>
              </a:rPr>
              <a:t>Generated from </a:t>
            </a:r>
            <a:r>
              <a:rPr lang="en-US" sz="1800" b="1" dirty="0">
                <a:latin typeface="Times New Roman" panose="02020603050405020304" pitchFamily="18" charset="0"/>
                <a:cs typeface="Times New Roman" panose="02020603050405020304" pitchFamily="18" charset="0"/>
              </a:rPr>
              <a:t>IDL</a:t>
            </a:r>
            <a:r>
              <a:rPr lang="en-US" sz="1800" dirty="0">
                <a:latin typeface="Times New Roman" panose="02020603050405020304" pitchFamily="18" charset="0"/>
                <a:cs typeface="Times New Roman" panose="02020603050405020304" pitchFamily="18" charset="0"/>
              </a:rPr>
              <a:t> that helps in invoking methods on the remote object.</a:t>
            </a:r>
          </a:p>
          <a:p>
            <a:pPr lvl="1"/>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Dynamic Invocation Interface (DII)</a:t>
            </a:r>
          </a:p>
          <a:p>
            <a:pPr lvl="1"/>
            <a:r>
              <a:rPr lang="en-US" sz="1800" dirty="0">
                <a:latin typeface="Times New Roman" panose="02020603050405020304" pitchFamily="18" charset="0"/>
                <a:cs typeface="Times New Roman" panose="02020603050405020304" pitchFamily="18" charset="0"/>
              </a:rPr>
              <a:t>Allows clients to invoke remote methods dynamically (without using stubs).</a:t>
            </a:r>
          </a:p>
          <a:p>
            <a:pPr lvl="1"/>
            <a:r>
              <a:rPr lang="en-US" sz="1800" dirty="0">
                <a:latin typeface="Times New Roman" panose="02020603050405020304" pitchFamily="18" charset="0"/>
                <a:cs typeface="Times New Roman" panose="02020603050405020304" pitchFamily="18" charset="0"/>
              </a:rPr>
              <a:t>Useful when the client does not have prior knowledge of the remote object.</a:t>
            </a:r>
          </a:p>
          <a:p>
            <a:pPr lvl="1"/>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ORB Interface</a:t>
            </a:r>
          </a:p>
          <a:p>
            <a:pPr lvl="1"/>
            <a:r>
              <a:rPr lang="en-US" sz="1800" dirty="0">
                <a:latin typeface="Times New Roman" panose="02020603050405020304" pitchFamily="18" charset="0"/>
                <a:cs typeface="Times New Roman" panose="02020603050405020304" pitchFamily="18" charset="0"/>
              </a:rPr>
              <a:t>provides basic functions for object communication</a:t>
            </a:r>
          </a:p>
          <a:p>
            <a:pPr lvl="1"/>
            <a:r>
              <a:rPr lang="en-US" sz="1800" dirty="0">
                <a:latin typeface="Times New Roman" panose="02020603050405020304" pitchFamily="18" charset="0"/>
                <a:cs typeface="Times New Roman" panose="02020603050405020304" pitchFamily="18" charset="0"/>
              </a:rPr>
              <a:t>Managing requests, responses,  object lifecycle.</a:t>
            </a:r>
          </a:p>
          <a:p>
            <a:pPr lvl="1"/>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ORB Core</a:t>
            </a:r>
          </a:p>
          <a:p>
            <a:pPr lvl="1"/>
            <a:r>
              <a:rPr lang="en-US" sz="1800" dirty="0">
                <a:latin typeface="Times New Roman" panose="02020603050405020304" pitchFamily="18" charset="0"/>
                <a:cs typeface="Times New Roman" panose="02020603050405020304" pitchFamily="18" charset="0"/>
              </a:rPr>
              <a:t>The central component that routes method calls from the client to the server.</a:t>
            </a:r>
          </a:p>
          <a:p>
            <a:pPr lvl="1"/>
            <a:r>
              <a:rPr lang="en-US" sz="1800" dirty="0">
                <a:latin typeface="Times New Roman" panose="02020603050405020304" pitchFamily="18" charset="0"/>
                <a:cs typeface="Times New Roman" panose="02020603050405020304" pitchFamily="18" charset="0"/>
              </a:rPr>
              <a:t>Hides the underlying network details.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17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2223A-1684-15E2-8126-D109F53D0F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E7C889-EB98-6441-9864-0932B8D49255}"/>
              </a:ext>
            </a:extLst>
          </p:cNvPr>
          <p:cNvSpPr>
            <a:spLocks noGrp="1"/>
          </p:cNvSpPr>
          <p:nvPr>
            <p:ph type="title"/>
          </p:nvPr>
        </p:nvSpPr>
        <p:spPr/>
        <p:txBody>
          <a:bodyPr/>
          <a:lstStyle/>
          <a:p>
            <a:r>
              <a:rPr lang="en-US" dirty="0"/>
              <a:t>CORBA Server-side Components</a:t>
            </a:r>
          </a:p>
        </p:txBody>
      </p:sp>
      <p:sp>
        <p:nvSpPr>
          <p:cNvPr id="3" name="Content Placeholder 2">
            <a:extLst>
              <a:ext uri="{FF2B5EF4-FFF2-40B4-BE49-F238E27FC236}">
                <a16:creationId xmlns:a16="http://schemas.microsoft.com/office/drawing/2014/main" id="{2C691AEB-4C0B-FB3D-2680-B2CBCDD20594}"/>
              </a:ext>
            </a:extLst>
          </p:cNvPr>
          <p:cNvSpPr>
            <a:spLocks noGrp="1"/>
          </p:cNvSpPr>
          <p:nvPr>
            <p:ph idx="1"/>
          </p:nvPr>
        </p:nvSpPr>
        <p:spPr>
          <a:xfrm>
            <a:off x="228600" y="1333500"/>
            <a:ext cx="8915400" cy="5295900"/>
          </a:xfrm>
        </p:spPr>
        <p:txBody>
          <a:bodyPr/>
          <a:lstStyle/>
          <a:p>
            <a:r>
              <a:rPr lang="en-US" sz="2000" b="1" dirty="0">
                <a:latin typeface="Times New Roman" panose="02020603050405020304" pitchFamily="18" charset="0"/>
                <a:cs typeface="Times New Roman" panose="02020603050405020304" pitchFamily="18" charset="0"/>
              </a:rPr>
              <a:t>Skeleton</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Generated from IDL and acts as the server-side equivalent of the stub.</a:t>
            </a:r>
          </a:p>
          <a:p>
            <a:pPr lvl="1"/>
            <a:r>
              <a:rPr lang="en-US" sz="1800" dirty="0" err="1">
                <a:latin typeface="Times New Roman" panose="02020603050405020304" pitchFamily="18" charset="0"/>
                <a:cs typeface="Times New Roman" panose="02020603050405020304" pitchFamily="18" charset="0"/>
              </a:rPr>
              <a:t>Unmarshals</a:t>
            </a:r>
            <a:r>
              <a:rPr lang="en-US" sz="1800" dirty="0">
                <a:latin typeface="Times New Roman" panose="02020603050405020304" pitchFamily="18" charset="0"/>
                <a:cs typeface="Times New Roman" panose="02020603050405020304" pitchFamily="18" charset="0"/>
              </a:rPr>
              <a:t>  incoming requests and forwards them to the actual object implementation.</a:t>
            </a:r>
          </a:p>
          <a:p>
            <a:pPr marL="457200" lvl="1" indent="0">
              <a:buNone/>
            </a:pPr>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Dynamic Skeleton Interface (DSI)</a:t>
            </a:r>
            <a:endParaRPr lang="en-US" sz="1800" b="1"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Allows servers to process requests dynamically</a:t>
            </a:r>
          </a:p>
          <a:p>
            <a:pPr lvl="1"/>
            <a:r>
              <a:rPr lang="en-US" sz="1800" dirty="0">
                <a:latin typeface="Times New Roman" panose="02020603050405020304" pitchFamily="18" charset="0"/>
                <a:cs typeface="Times New Roman" panose="02020603050405020304" pitchFamily="18" charset="0"/>
              </a:rPr>
              <a:t>Used when the server does not have a statically generated skeleton.</a:t>
            </a:r>
          </a:p>
          <a:p>
            <a:pPr lvl="1"/>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Object Adapter</a:t>
            </a:r>
          </a:p>
          <a:p>
            <a:pPr lvl="1"/>
            <a:r>
              <a:rPr lang="en-US" sz="1800" dirty="0">
                <a:latin typeface="Times New Roman" panose="02020603050405020304" pitchFamily="18" charset="0"/>
                <a:cs typeface="Times New Roman" panose="02020603050405020304" pitchFamily="18" charset="0"/>
              </a:rPr>
              <a:t>Bridges the ORB with the actual implementation of objects.</a:t>
            </a:r>
          </a:p>
          <a:p>
            <a:pPr lvl="1"/>
            <a:r>
              <a:rPr lang="en-US" sz="1800" dirty="0">
                <a:latin typeface="Times New Roman" panose="02020603050405020304" pitchFamily="18" charset="0"/>
                <a:cs typeface="Times New Roman" panose="02020603050405020304" pitchFamily="18" charset="0"/>
              </a:rPr>
              <a:t>Helps in object activation, request dispatching, and reference management.</a:t>
            </a:r>
          </a:p>
          <a:p>
            <a:pPr lvl="1"/>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ORB Core</a:t>
            </a:r>
          </a:p>
          <a:p>
            <a:pPr lvl="1"/>
            <a:r>
              <a:rPr lang="en-US" sz="1800" dirty="0">
                <a:latin typeface="Times New Roman" panose="02020603050405020304" pitchFamily="18" charset="0"/>
                <a:cs typeface="Times New Roman" panose="02020603050405020304" pitchFamily="18" charset="0"/>
              </a:rPr>
              <a:t>routes requests from the client to the appropriate object.</a:t>
            </a:r>
          </a:p>
          <a:p>
            <a:pPr lvl="1"/>
            <a:r>
              <a:rPr lang="en-US" sz="1800" dirty="0">
                <a:latin typeface="Times New Roman" panose="02020603050405020304" pitchFamily="18" charset="0"/>
                <a:cs typeface="Times New Roman" panose="02020603050405020304" pitchFamily="18" charset="0"/>
              </a:rPr>
              <a:t>Handles protocol communication (like IIOP – Internet Inter-ORB Protocol)</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975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0" y="5956300"/>
            <a:ext cx="9144000" cy="838200"/>
          </a:xfrm>
          <a:prstGeom prst="rect">
            <a:avLst/>
          </a:prstGeom>
          <a:noFill/>
          <a:ln w="9525">
            <a:noFill/>
            <a:miter lim="800000"/>
            <a:headEnd/>
            <a:tailEnd/>
          </a:ln>
        </p:spPr>
        <p:txBody>
          <a:bodyPr/>
          <a:lstStyle/>
          <a:p>
            <a:pPr marL="342900" indent="-342900" algn="ctr">
              <a:spcBef>
                <a:spcPct val="20000"/>
              </a:spcBef>
              <a:buClr>
                <a:schemeClr val="accent2"/>
              </a:buClr>
              <a:buSzPct val="75000"/>
              <a:buFont typeface="Monotype Sorts" pitchFamily="2" charset="2"/>
              <a:buNone/>
            </a:pPr>
            <a:r>
              <a:rPr lang="en-US">
                <a:solidFill>
                  <a:srgbClr val="0F0C19"/>
                </a:solidFill>
                <a:latin typeface="Arial" charset="0"/>
              </a:rPr>
              <a:t>The general organization of a CORBA system.</a:t>
            </a:r>
          </a:p>
        </p:txBody>
      </p:sp>
      <p:pic>
        <p:nvPicPr>
          <p:cNvPr id="12291" name="Picture 4"/>
          <p:cNvPicPr>
            <a:picLocks noChangeAspect="1" noChangeArrowheads="1"/>
          </p:cNvPicPr>
          <p:nvPr/>
        </p:nvPicPr>
        <p:blipFill>
          <a:blip r:embed="rId2" cstate="print"/>
          <a:srcRect l="21379" t="43353" r="19028" b="38670"/>
          <a:stretch>
            <a:fillRect/>
          </a:stretch>
        </p:blipFill>
        <p:spPr bwMode="auto">
          <a:xfrm>
            <a:off x="428625" y="1651000"/>
            <a:ext cx="8334375" cy="3557588"/>
          </a:xfrm>
          <a:prstGeom prst="rect">
            <a:avLst/>
          </a:prstGeom>
          <a:noFill/>
          <a:ln w="9525">
            <a:noFill/>
            <a:miter lim="800000"/>
            <a:headEnd/>
            <a:tailEnd/>
          </a:ln>
        </p:spPr>
      </p:pic>
      <p:sp>
        <p:nvSpPr>
          <p:cNvPr id="12292" name="Rectangle 5"/>
          <p:cNvSpPr>
            <a:spLocks noGrp="1" noChangeArrowheads="1"/>
          </p:cNvSpPr>
          <p:nvPr>
            <p:ph type="title"/>
          </p:nvPr>
        </p:nvSpPr>
        <p:spPr/>
        <p:txBody>
          <a:bodyPr/>
          <a:lstStyle/>
          <a:p>
            <a:pPr eaLnBrk="1" hangingPunct="1"/>
            <a:r>
              <a:rPr lang="en-US"/>
              <a:t>Object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0" y="6448425"/>
            <a:ext cx="9144000" cy="466725"/>
          </a:xfrm>
          <a:prstGeom prst="rect">
            <a:avLst/>
          </a:prstGeom>
          <a:noFill/>
          <a:ln w="9525">
            <a:noFill/>
            <a:miter lim="800000"/>
            <a:headEnd/>
            <a:tailEnd/>
          </a:ln>
        </p:spPr>
        <p:txBody>
          <a:bodyPr/>
          <a:lstStyle/>
          <a:p>
            <a:pPr marL="342900" indent="-342900" algn="ctr">
              <a:spcBef>
                <a:spcPct val="20000"/>
              </a:spcBef>
              <a:buClr>
                <a:schemeClr val="accent2"/>
              </a:buClr>
              <a:buSzPct val="75000"/>
              <a:buFont typeface="Monotype Sorts" pitchFamily="2" charset="2"/>
              <a:buNone/>
            </a:pPr>
            <a:r>
              <a:rPr lang="en-US" sz="1800">
                <a:solidFill>
                  <a:srgbClr val="0F0C19"/>
                </a:solidFill>
                <a:latin typeface="Arial" charset="0"/>
              </a:rPr>
              <a:t>Overview of CORBA services.</a:t>
            </a:r>
          </a:p>
        </p:txBody>
      </p:sp>
      <p:graphicFrame>
        <p:nvGraphicFramePr>
          <p:cNvPr id="1606717" name="Group 61"/>
          <p:cNvGraphicFramePr>
            <a:graphicFrameLocks noGrp="1"/>
          </p:cNvGraphicFramePr>
          <p:nvPr/>
        </p:nvGraphicFramePr>
        <p:xfrm>
          <a:off x="698500" y="1477963"/>
          <a:ext cx="7937500" cy="4922843"/>
        </p:xfrm>
        <a:graphic>
          <a:graphicData uri="http://schemas.openxmlformats.org/drawingml/2006/table">
            <a:tbl>
              <a:tblPr/>
              <a:tblGrid>
                <a:gridCol w="1504950">
                  <a:extLst>
                    <a:ext uri="{9D8B030D-6E8A-4147-A177-3AD203B41FA5}">
                      <a16:colId xmlns:a16="http://schemas.microsoft.com/office/drawing/2014/main" val="20000"/>
                    </a:ext>
                  </a:extLst>
                </a:gridCol>
                <a:gridCol w="6432550">
                  <a:extLst>
                    <a:ext uri="{9D8B030D-6E8A-4147-A177-3AD203B41FA5}">
                      <a16:colId xmlns:a16="http://schemas.microsoft.com/office/drawing/2014/main" val="20001"/>
                    </a:ext>
                  </a:extLst>
                </a:gridCol>
              </a:tblGrid>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1" i="0" u="none" strike="noStrike" cap="none" normalizeH="0" baseline="0" dirty="0">
                          <a:ln>
                            <a:noFill/>
                          </a:ln>
                          <a:solidFill>
                            <a:srgbClr val="0F0C19"/>
                          </a:solidFill>
                          <a:effectLst/>
                          <a:latin typeface="Arial" charset="0"/>
                        </a:rPr>
                        <a:t>Service</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1" i="0" u="none" strike="noStrike" cap="none" normalizeH="0" baseline="0">
                          <a:ln>
                            <a:noFill/>
                          </a:ln>
                          <a:solidFill>
                            <a:srgbClr val="0F0C19"/>
                          </a:solidFill>
                          <a:effectLst/>
                          <a:latin typeface="Arial" charset="0"/>
                        </a:rPr>
                        <a:t>Description</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Collection</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Facilities for grouping objects into lists, queue, sets, etc.</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Query</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dirty="0">
                          <a:ln>
                            <a:noFill/>
                          </a:ln>
                          <a:solidFill>
                            <a:srgbClr val="0F0C19"/>
                          </a:solidFill>
                          <a:effectLst/>
                          <a:latin typeface="Arial" charset="0"/>
                        </a:rPr>
                        <a:t>Facilities for querying collections of objects in a declarative manner</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Concurrency</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dirty="0">
                          <a:ln>
                            <a:noFill/>
                          </a:ln>
                          <a:solidFill>
                            <a:srgbClr val="0F0C19"/>
                          </a:solidFill>
                          <a:effectLst/>
                          <a:latin typeface="Arial" charset="0"/>
                        </a:rPr>
                        <a:t>Facilities to allow concurrent access to shared objects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Transaction</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Flat and nested transactions on method calls over multiple objects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Event</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dirty="0">
                          <a:ln>
                            <a:noFill/>
                          </a:ln>
                          <a:solidFill>
                            <a:srgbClr val="0F0C19"/>
                          </a:solidFill>
                          <a:effectLst/>
                          <a:latin typeface="Arial" charset="0"/>
                        </a:rPr>
                        <a:t>Facilities for asynchronous communication through events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Notification</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dirty="0">
                          <a:ln>
                            <a:noFill/>
                          </a:ln>
                          <a:solidFill>
                            <a:srgbClr val="0F0C19"/>
                          </a:solidFill>
                          <a:effectLst/>
                          <a:latin typeface="Arial" charset="0"/>
                        </a:rPr>
                        <a:t>Advanced facilities for event-based asynchronous communication</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Externalization</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Facilities for marshaling and unmarshaling of objects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Life cycle</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Facilities for creation, deletion, copying, and moving of objects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Licensing</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dirty="0">
                          <a:ln>
                            <a:noFill/>
                          </a:ln>
                          <a:solidFill>
                            <a:srgbClr val="0F0C19"/>
                          </a:solidFill>
                          <a:effectLst/>
                          <a:latin typeface="Arial" charset="0"/>
                        </a:rPr>
                        <a:t>Facilities for attaching a license to an object</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Naming</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Facilities for systemwide name of objects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Property</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Facilities for associating (attribute, value) pairs with objects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Trading</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Facilities to publish and find the services on object has to offer</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2"/>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Persistence</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Facilities for persistently storing objects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3"/>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Relationship</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Facilities for expressing relationships between objects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4"/>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Security</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Mechanisms for secure channels, authorization, and auditing</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5"/>
                  </a:ext>
                </a:extLst>
              </a:tr>
              <a:tr h="28957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Time</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300" b="0" i="0" u="none" strike="noStrike" cap="none" normalizeH="0" baseline="0">
                          <a:ln>
                            <a:noFill/>
                          </a:ln>
                          <a:solidFill>
                            <a:srgbClr val="0F0C19"/>
                          </a:solidFill>
                          <a:effectLst/>
                          <a:latin typeface="Arial" charset="0"/>
                        </a:rPr>
                        <a:t>Provides the current time within specified error margins</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6"/>
                  </a:ext>
                </a:extLst>
              </a:tr>
            </a:tbl>
          </a:graphicData>
        </a:graphic>
      </p:graphicFrame>
      <p:sp>
        <p:nvSpPr>
          <p:cNvPr id="13371" name="Rectangle 62"/>
          <p:cNvSpPr>
            <a:spLocks noGrp="1" noChangeArrowheads="1"/>
          </p:cNvSpPr>
          <p:nvPr>
            <p:ph type="title"/>
          </p:nvPr>
        </p:nvSpPr>
        <p:spPr/>
        <p:txBody>
          <a:bodyPr/>
          <a:lstStyle/>
          <a:p>
            <a:pPr eaLnBrk="1" hangingPunct="1"/>
            <a:r>
              <a:rPr lang="en-US"/>
              <a:t>CORBA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800100" y="5118100"/>
            <a:ext cx="7696200" cy="838200"/>
          </a:xfrm>
          <a:prstGeom prst="rect">
            <a:avLst/>
          </a:prstGeom>
          <a:noFill/>
          <a:ln w="9525">
            <a:noFill/>
            <a:miter lim="800000"/>
            <a:headEnd/>
            <a:tailEnd/>
          </a:ln>
        </p:spPr>
        <p:txBody>
          <a:bodyPr/>
          <a:lstStyle/>
          <a:p>
            <a:pPr marL="342900" indent="-342900" algn="ctr">
              <a:lnSpc>
                <a:spcPct val="90000"/>
              </a:lnSpc>
              <a:spcBef>
                <a:spcPct val="20000"/>
              </a:spcBef>
              <a:buClr>
                <a:schemeClr val="accent2"/>
              </a:buClr>
              <a:buSzPct val="75000"/>
              <a:buFont typeface="Monotype Sorts" pitchFamily="2" charset="2"/>
              <a:buNone/>
            </a:pPr>
            <a:r>
              <a:rPr lang="en-US">
                <a:solidFill>
                  <a:srgbClr val="0F0C19"/>
                </a:solidFill>
                <a:latin typeface="Arial" charset="0"/>
              </a:rPr>
              <a:t>The logical organization of suppliers and consumers of events, following the push-style model.</a:t>
            </a:r>
          </a:p>
        </p:txBody>
      </p:sp>
      <p:pic>
        <p:nvPicPr>
          <p:cNvPr id="14339" name="Picture 4"/>
          <p:cNvPicPr>
            <a:picLocks noChangeAspect="1" noChangeArrowheads="1"/>
          </p:cNvPicPr>
          <p:nvPr/>
        </p:nvPicPr>
        <p:blipFill>
          <a:blip r:embed="rId3" cstate="print"/>
          <a:srcRect l="28862" t="48187" r="24345" b="42296"/>
          <a:stretch>
            <a:fillRect/>
          </a:stretch>
        </p:blipFill>
        <p:spPr bwMode="auto">
          <a:xfrm>
            <a:off x="461963" y="2146300"/>
            <a:ext cx="8339137" cy="2400300"/>
          </a:xfrm>
          <a:prstGeom prst="rect">
            <a:avLst/>
          </a:prstGeom>
          <a:noFill/>
          <a:ln w="9525">
            <a:noFill/>
            <a:miter lim="800000"/>
            <a:headEnd/>
            <a:tailEnd/>
          </a:ln>
        </p:spPr>
      </p:pic>
      <p:sp>
        <p:nvSpPr>
          <p:cNvPr id="14340" name="Rectangle 5"/>
          <p:cNvSpPr>
            <a:spLocks noGrp="1" noChangeArrowheads="1"/>
          </p:cNvSpPr>
          <p:nvPr>
            <p:ph type="title"/>
          </p:nvPr>
        </p:nvSpPr>
        <p:spPr/>
        <p:txBody>
          <a:bodyPr/>
          <a:lstStyle/>
          <a:p>
            <a:pPr eaLnBrk="1" hangingPunct="1"/>
            <a:r>
              <a:rPr lang="en-US"/>
              <a:t>Event and Notification Services (1)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0" y="5105400"/>
            <a:ext cx="9144000" cy="838200"/>
          </a:xfrm>
          <a:prstGeom prst="rect">
            <a:avLst/>
          </a:prstGeom>
          <a:noFill/>
          <a:ln w="9525">
            <a:noFill/>
            <a:miter lim="800000"/>
            <a:headEnd/>
            <a:tailEnd/>
          </a:ln>
        </p:spPr>
        <p:txBody>
          <a:bodyPr/>
          <a:lstStyle/>
          <a:p>
            <a:pPr marL="342900" indent="-342900" algn="ctr">
              <a:spcBef>
                <a:spcPct val="20000"/>
              </a:spcBef>
              <a:buClr>
                <a:schemeClr val="accent2"/>
              </a:buClr>
              <a:buSzPct val="75000"/>
              <a:buFont typeface="Monotype Sorts" pitchFamily="2" charset="2"/>
              <a:buNone/>
            </a:pPr>
            <a:r>
              <a:rPr lang="en-US" sz="2400">
                <a:solidFill>
                  <a:srgbClr val="0F0C19"/>
                </a:solidFill>
                <a:latin typeface="Arial" charset="0"/>
              </a:rPr>
              <a:t>The pull-style model for event delivery in CORBA.</a:t>
            </a:r>
          </a:p>
        </p:txBody>
      </p:sp>
      <p:pic>
        <p:nvPicPr>
          <p:cNvPr id="15363" name="Picture 4"/>
          <p:cNvPicPr>
            <a:picLocks noChangeAspect="1" noChangeArrowheads="1"/>
          </p:cNvPicPr>
          <p:nvPr/>
        </p:nvPicPr>
        <p:blipFill>
          <a:blip r:embed="rId2" cstate="print"/>
          <a:srcRect l="29289" t="48187" r="24345" b="42447"/>
          <a:stretch>
            <a:fillRect/>
          </a:stretch>
        </p:blipFill>
        <p:spPr bwMode="auto">
          <a:xfrm>
            <a:off x="419100" y="2019300"/>
            <a:ext cx="8262938" cy="2362200"/>
          </a:xfrm>
          <a:prstGeom prst="rect">
            <a:avLst/>
          </a:prstGeom>
          <a:noFill/>
          <a:ln w="9525">
            <a:noFill/>
            <a:miter lim="800000"/>
            <a:headEnd/>
            <a:tailEnd/>
          </a:ln>
        </p:spPr>
      </p:pic>
      <p:sp>
        <p:nvSpPr>
          <p:cNvPr id="15364" name="Rectangle 5"/>
          <p:cNvSpPr>
            <a:spLocks noGrp="1" noChangeArrowheads="1"/>
          </p:cNvSpPr>
          <p:nvPr>
            <p:ph type="title"/>
          </p:nvPr>
        </p:nvSpPr>
        <p:spPr/>
        <p:txBody>
          <a:bodyPr/>
          <a:lstStyle/>
          <a:p>
            <a:pPr eaLnBrk="1" hangingPunct="1"/>
            <a:r>
              <a:rPr lang="en-US"/>
              <a:t>Event and Notification Services (2)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0" y="5854700"/>
            <a:ext cx="9144000" cy="838200"/>
          </a:xfrm>
          <a:prstGeom prst="rect">
            <a:avLst/>
          </a:prstGeom>
          <a:noFill/>
          <a:ln w="9525">
            <a:noFill/>
            <a:miter lim="800000"/>
            <a:headEnd/>
            <a:tailEnd/>
          </a:ln>
        </p:spPr>
        <p:txBody>
          <a:bodyPr/>
          <a:lstStyle/>
          <a:p>
            <a:pPr marL="342900" indent="-342900" algn="ctr">
              <a:spcBef>
                <a:spcPct val="20000"/>
              </a:spcBef>
              <a:buClr>
                <a:schemeClr val="accent2"/>
              </a:buClr>
              <a:buSzPct val="75000"/>
              <a:buFont typeface="Monotype Sorts" pitchFamily="2" charset="2"/>
              <a:buNone/>
            </a:pPr>
            <a:r>
              <a:rPr lang="en-US" sz="1800">
                <a:solidFill>
                  <a:srgbClr val="0F0C19"/>
                </a:solidFill>
                <a:latin typeface="Arial" charset="0"/>
              </a:rPr>
              <a:t>CORBA's callback model for asynchronous method invocation.</a:t>
            </a:r>
          </a:p>
        </p:txBody>
      </p:sp>
      <p:pic>
        <p:nvPicPr>
          <p:cNvPr id="16387" name="Picture 4"/>
          <p:cNvPicPr>
            <a:picLocks noChangeAspect="1" noChangeArrowheads="1"/>
          </p:cNvPicPr>
          <p:nvPr/>
        </p:nvPicPr>
        <p:blipFill>
          <a:blip r:embed="rId3" cstate="print"/>
          <a:srcRect l="28435" t="45015" r="24345" b="39577"/>
          <a:stretch>
            <a:fillRect/>
          </a:stretch>
        </p:blipFill>
        <p:spPr bwMode="auto">
          <a:xfrm>
            <a:off x="347663" y="1739900"/>
            <a:ext cx="8415337" cy="3886200"/>
          </a:xfrm>
          <a:prstGeom prst="rect">
            <a:avLst/>
          </a:prstGeom>
          <a:noFill/>
          <a:ln w="9525">
            <a:noFill/>
            <a:miter lim="800000"/>
            <a:headEnd/>
            <a:tailEnd/>
          </a:ln>
        </p:spPr>
      </p:pic>
      <p:sp>
        <p:nvSpPr>
          <p:cNvPr id="16388" name="Rectangle 5"/>
          <p:cNvSpPr>
            <a:spLocks noGrp="1" noChangeArrowheads="1"/>
          </p:cNvSpPr>
          <p:nvPr>
            <p:ph type="title"/>
          </p:nvPr>
        </p:nvSpPr>
        <p:spPr/>
        <p:txBody>
          <a:bodyPr/>
          <a:lstStyle/>
          <a:p>
            <a:pPr eaLnBrk="1" hangingPunct="1"/>
            <a:r>
              <a:rPr lang="en-US" dirty="0"/>
              <a:t>Messaging – Callback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1104900" y="5511800"/>
            <a:ext cx="6019800" cy="838200"/>
          </a:xfrm>
          <a:prstGeom prst="rect">
            <a:avLst/>
          </a:prstGeom>
          <a:noFill/>
          <a:ln w="9525">
            <a:noFill/>
            <a:miter lim="800000"/>
            <a:headEnd/>
            <a:tailEnd/>
          </a:ln>
        </p:spPr>
        <p:txBody>
          <a:bodyPr/>
          <a:lstStyle/>
          <a:p>
            <a:pPr marL="342900" indent="-342900" algn="ctr">
              <a:lnSpc>
                <a:spcPct val="90000"/>
              </a:lnSpc>
              <a:spcBef>
                <a:spcPct val="20000"/>
              </a:spcBef>
              <a:buClr>
                <a:schemeClr val="accent2"/>
              </a:buClr>
              <a:buSzPct val="75000"/>
              <a:buFont typeface="Monotype Sorts" pitchFamily="2" charset="2"/>
              <a:buNone/>
            </a:pPr>
            <a:r>
              <a:rPr lang="en-US">
                <a:solidFill>
                  <a:srgbClr val="0F0C19"/>
                </a:solidFill>
                <a:latin typeface="Arial" charset="0"/>
              </a:rPr>
              <a:t>CORBA'S polling model for asynchronous method invocation.</a:t>
            </a:r>
          </a:p>
        </p:txBody>
      </p:sp>
      <p:pic>
        <p:nvPicPr>
          <p:cNvPr id="17411" name="Picture 4"/>
          <p:cNvPicPr>
            <a:picLocks noChangeAspect="1" noChangeArrowheads="1"/>
          </p:cNvPicPr>
          <p:nvPr/>
        </p:nvPicPr>
        <p:blipFill>
          <a:blip r:embed="rId3" cstate="print"/>
          <a:srcRect l="28862" t="45317" r="24345" b="39728"/>
          <a:stretch>
            <a:fillRect/>
          </a:stretch>
        </p:blipFill>
        <p:spPr bwMode="auto">
          <a:xfrm>
            <a:off x="381000" y="1530350"/>
            <a:ext cx="8339138" cy="3771900"/>
          </a:xfrm>
          <a:prstGeom prst="rect">
            <a:avLst/>
          </a:prstGeom>
          <a:noFill/>
          <a:ln w="9525">
            <a:noFill/>
            <a:miter lim="800000"/>
            <a:headEnd/>
            <a:tailEnd/>
          </a:ln>
        </p:spPr>
      </p:pic>
      <p:sp>
        <p:nvSpPr>
          <p:cNvPr id="17412" name="Rectangle 5"/>
          <p:cNvSpPr>
            <a:spLocks noGrp="1" noChangeArrowheads="1"/>
          </p:cNvSpPr>
          <p:nvPr>
            <p:ph type="title"/>
          </p:nvPr>
        </p:nvSpPr>
        <p:spPr/>
        <p:txBody>
          <a:bodyPr/>
          <a:lstStyle/>
          <a:p>
            <a:pPr eaLnBrk="1" hangingPunct="1"/>
            <a:r>
              <a:rPr lang="en-US" dirty="0"/>
              <a:t>Messaging – Polling Model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570016" y="216724"/>
            <a:ext cx="8051470" cy="1104900"/>
          </a:xfrm>
        </p:spPr>
        <p:txBody>
          <a:bodyPr/>
          <a:lstStyle/>
          <a:p>
            <a:pPr eaLnBrk="1" hangingPunct="1"/>
            <a:r>
              <a:rPr lang="en-US" dirty="0"/>
              <a:t>Static and Dynamic Invocation Interface – client side</a:t>
            </a:r>
          </a:p>
        </p:txBody>
      </p:sp>
      <p:sp>
        <p:nvSpPr>
          <p:cNvPr id="18435" name="Rectangle 5"/>
          <p:cNvSpPr>
            <a:spLocks noGrp="1" noChangeArrowheads="1"/>
          </p:cNvSpPr>
          <p:nvPr>
            <p:ph type="body" idx="1"/>
          </p:nvPr>
        </p:nvSpPr>
        <p:spPr>
          <a:xfrm>
            <a:off x="228600" y="1447800"/>
            <a:ext cx="8499764" cy="5181600"/>
          </a:xfrm>
        </p:spPr>
        <p:txBody>
          <a:bodyPr/>
          <a:lstStyle/>
          <a:p>
            <a:pPr eaLnBrk="1" hangingPunct="1">
              <a:lnSpc>
                <a:spcPct val="90000"/>
              </a:lnSpc>
            </a:pPr>
            <a:r>
              <a:rPr lang="en-US" dirty="0">
                <a:latin typeface="Times New Roman" panose="02020603050405020304" pitchFamily="18" charset="0"/>
                <a:cs typeface="Times New Roman" panose="02020603050405020304" pitchFamily="18" charset="0"/>
              </a:rPr>
              <a:t>Static Invocation Interface (SII)</a:t>
            </a:r>
          </a:p>
          <a:p>
            <a:pPr lvl="1" eaLnBrk="1" hangingPunct="1">
              <a:lnSpc>
                <a:spcPct val="90000"/>
              </a:lnSpc>
            </a:pPr>
            <a:r>
              <a:rPr lang="en-US" dirty="0">
                <a:latin typeface="Times New Roman" panose="02020603050405020304" pitchFamily="18" charset="0"/>
                <a:cs typeface="Times New Roman" panose="02020603050405020304" pitchFamily="18" charset="0"/>
              </a:rPr>
              <a:t>Client knows interface operations in advance </a:t>
            </a:r>
          </a:p>
          <a:p>
            <a:pPr lvl="1" eaLnBrk="1" hangingPunct="1">
              <a:lnSpc>
                <a:spcPct val="90000"/>
              </a:lnSpc>
            </a:pPr>
            <a:r>
              <a:rPr lang="en-US" dirty="0">
                <a:latin typeface="Times New Roman" panose="02020603050405020304" pitchFamily="18" charset="0"/>
                <a:cs typeface="Times New Roman" panose="02020603050405020304" pitchFamily="18" charset="0"/>
              </a:rPr>
              <a:t>Client is compiled with the relevant stub generated by IDL compiler</a:t>
            </a:r>
          </a:p>
          <a:p>
            <a:pPr lvl="1" eaLnBrk="1" hangingPunct="1">
              <a:lnSpc>
                <a:spcPct val="90000"/>
              </a:lnSpc>
            </a:pPr>
            <a:r>
              <a:rPr lang="en-US" dirty="0">
                <a:latin typeface="Times New Roman" panose="02020603050405020304" pitchFamily="18" charset="0"/>
                <a:cs typeface="Times New Roman" panose="02020603050405020304" pitchFamily="18" charset="0"/>
              </a:rPr>
              <a:t>During invocation, the proxy object understands the parameters in an operation and marshals them into the request</a:t>
            </a:r>
          </a:p>
          <a:p>
            <a:pPr lvl="1" eaLnBrk="1" hangingPunct="1">
              <a:lnSpc>
                <a:spcPct val="90000"/>
              </a:lnSpc>
            </a:pPr>
            <a:r>
              <a:rPr lang="en-US" dirty="0">
                <a:latin typeface="Times New Roman" panose="02020603050405020304" pitchFamily="18" charset="0"/>
                <a:cs typeface="Times New Roman" panose="02020603050405020304" pitchFamily="18" charset="0"/>
              </a:rPr>
              <a:t>Faster and optimized execution.</a:t>
            </a:r>
          </a:p>
          <a:p>
            <a:pPr lvl="1" eaLnBrk="1" hangingPunct="1">
              <a:lnSpc>
                <a:spcPct val="90000"/>
              </a:lnSpc>
            </a:pPr>
            <a:r>
              <a:rPr lang="en-US" dirty="0">
                <a:latin typeface="Times New Roman" panose="02020603050405020304" pitchFamily="18" charset="0"/>
                <a:cs typeface="Times New Roman" panose="02020603050405020304" pitchFamily="18" charset="0"/>
              </a:rPr>
              <a:t>Reliable because everything is defined at compile-time.</a:t>
            </a:r>
          </a:p>
          <a:p>
            <a:pPr marL="457200" lvl="1" indent="0" eaLnBrk="1" hangingPunct="1">
              <a:lnSpc>
                <a:spcPct val="90000"/>
              </a:lnSpc>
              <a:buNone/>
            </a:pPr>
            <a:endParaRPr lang="en-US" dirty="0">
              <a:latin typeface="Times New Roman" panose="02020603050405020304" pitchFamily="18" charset="0"/>
              <a:cs typeface="Times New Roman" panose="02020603050405020304" pitchFamily="18" charset="0"/>
            </a:endParaRPr>
          </a:p>
          <a:p>
            <a:pPr eaLnBrk="1" hangingPunct="1">
              <a:lnSpc>
                <a:spcPct val="90000"/>
              </a:lnSpc>
            </a:pPr>
            <a:r>
              <a:rPr lang="en-US" dirty="0">
                <a:latin typeface="Times New Roman" panose="02020603050405020304" pitchFamily="18" charset="0"/>
                <a:cs typeface="Times New Roman" panose="02020603050405020304" pitchFamily="18" charset="0"/>
              </a:rPr>
              <a:t>Dynamic Invocation Interface (DII)</a:t>
            </a:r>
          </a:p>
          <a:p>
            <a:pPr lvl="1" eaLnBrk="1" hangingPunct="1">
              <a:lnSpc>
                <a:spcPct val="90000"/>
              </a:lnSpc>
            </a:pPr>
            <a:r>
              <a:rPr lang="en-US" dirty="0">
                <a:latin typeface="Times New Roman" panose="02020603050405020304" pitchFamily="18" charset="0"/>
                <a:cs typeface="Times New Roman" panose="02020603050405020304" pitchFamily="18" charset="0"/>
              </a:rPr>
              <a:t>A client may not always have the stub available at compile time</a:t>
            </a:r>
          </a:p>
          <a:p>
            <a:pPr lvl="2" eaLnBrk="1" hangingPunct="1">
              <a:lnSpc>
                <a:spcPct val="90000"/>
              </a:lnSpc>
            </a:pPr>
            <a:r>
              <a:rPr lang="en-US" dirty="0">
                <a:latin typeface="Times New Roman" panose="02020603050405020304" pitchFamily="18" charset="0"/>
                <a:cs typeface="Times New Roman" panose="02020603050405020304" pitchFamily="18" charset="0"/>
              </a:rPr>
              <a:t>application example: automated testing system</a:t>
            </a:r>
          </a:p>
          <a:p>
            <a:pPr lvl="1" eaLnBrk="1" hangingPunct="1">
              <a:lnSpc>
                <a:spcPct val="90000"/>
              </a:lnSpc>
            </a:pPr>
            <a:r>
              <a:rPr lang="en-US" dirty="0">
                <a:latin typeface="Times New Roman" panose="02020603050405020304" pitchFamily="18" charset="0"/>
                <a:cs typeface="Times New Roman" panose="02020603050405020304" pitchFamily="18" charset="0"/>
              </a:rPr>
              <a:t>Allows clients to discover operation parameters using </a:t>
            </a:r>
            <a:r>
              <a:rPr lang="en-US" b="1" dirty="0">
                <a:solidFill>
                  <a:schemeClr val="accent5">
                    <a:lumMod val="25000"/>
                  </a:schemeClr>
                </a:solidFill>
                <a:latin typeface="Times New Roman" panose="02020603050405020304" pitchFamily="18" charset="0"/>
                <a:cs typeface="Times New Roman" panose="02020603050405020304" pitchFamily="18" charset="0"/>
              </a:rPr>
              <a:t>Interface Repository</a:t>
            </a:r>
            <a:r>
              <a:rPr lang="en-US" dirty="0">
                <a:latin typeface="Times New Roman" panose="02020603050405020304" pitchFamily="18" charset="0"/>
                <a:cs typeface="Times New Roman" panose="02020603050405020304" pitchFamily="18" charset="0"/>
              </a:rPr>
              <a:t> and create requests dynamically</a:t>
            </a:r>
          </a:p>
          <a:p>
            <a:pPr lvl="1" eaLnBrk="1" hangingPunct="1">
              <a:lnSpc>
                <a:spcPct val="90000"/>
              </a:lnSpc>
            </a:pPr>
            <a:r>
              <a:rPr lang="en-US" dirty="0">
                <a:latin typeface="Times New Roman" panose="02020603050405020304" pitchFamily="18" charset="0"/>
                <a:cs typeface="Times New Roman" panose="02020603050405020304" pitchFamily="18" charset="0"/>
              </a:rPr>
              <a:t>Can adapt to changing or unknown interfaces.</a:t>
            </a:r>
          </a:p>
          <a:p>
            <a:pPr lvl="1" eaLnBrk="1" hangingPunct="1">
              <a:lnSpc>
                <a:spcPct val="90000"/>
              </a:lnSpc>
            </a:pPr>
            <a:r>
              <a:rPr lang="en-US" dirty="0">
                <a:latin typeface="Times New Roman" panose="02020603050405020304" pitchFamily="18" charset="0"/>
                <a:cs typeface="Times New Roman" panose="02020603050405020304" pitchFamily="18" charset="0"/>
              </a:rPr>
              <a:t>Useful for automated testing and dynamic service discovery.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Outline for Today’s Talk</a:t>
            </a:r>
          </a:p>
        </p:txBody>
      </p:sp>
      <p:sp>
        <p:nvSpPr>
          <p:cNvPr id="4099" name="Rectangle 3"/>
          <p:cNvSpPr>
            <a:spLocks noGrp="1" noChangeArrowheads="1"/>
          </p:cNvSpPr>
          <p:nvPr>
            <p:ph type="body" idx="1"/>
          </p:nvPr>
        </p:nvSpPr>
        <p:spPr>
          <a:xfrm>
            <a:off x="228600" y="1620838"/>
            <a:ext cx="8915400" cy="5008562"/>
          </a:xfrm>
        </p:spPr>
        <p:txBody>
          <a:bodyPr/>
          <a:lstStyle/>
          <a:p>
            <a:pPr marL="381000" indent="-381000" eaLnBrk="1" hangingPunct="1">
              <a:lnSpc>
                <a:spcPct val="90000"/>
              </a:lnSpc>
            </a:pPr>
            <a:r>
              <a:rPr lang="en-US" sz="2000" dirty="0"/>
              <a:t>Role of CORBA and need for object oriented distributed computing</a:t>
            </a:r>
          </a:p>
          <a:p>
            <a:pPr marL="381000" indent="-381000" eaLnBrk="1" hangingPunct="1">
              <a:lnSpc>
                <a:spcPct val="90000"/>
              </a:lnSpc>
            </a:pPr>
            <a:r>
              <a:rPr lang="en-US" sz="2000" dirty="0"/>
              <a:t>Overview of CORBA architecture and its various components</a:t>
            </a:r>
          </a:p>
          <a:p>
            <a:pPr marL="381000" indent="-381000" eaLnBrk="1" hangingPunct="1">
              <a:lnSpc>
                <a:spcPct val="90000"/>
              </a:lnSpc>
            </a:pPr>
            <a:r>
              <a:rPr lang="en-US" sz="2000" dirty="0"/>
              <a:t>CORBA client-server example</a:t>
            </a:r>
          </a:p>
          <a:p>
            <a:pPr marL="381000" indent="-381000" eaLnBrk="1" hangingPunct="1">
              <a:lnSpc>
                <a:spcPct val="90000"/>
              </a:lnSpc>
            </a:pPr>
            <a:r>
              <a:rPr lang="en-US" sz="2000" dirty="0"/>
              <a:t>Coding with IDL</a:t>
            </a:r>
          </a:p>
          <a:p>
            <a:pPr marL="381000" indent="-381000" eaLnBrk="1" hangingPunct="1">
              <a:lnSpc>
                <a:spcPct val="90000"/>
              </a:lnSpc>
            </a:pPr>
            <a:endParaRPr lang="en-US" sz="2000" dirty="0">
              <a:solidFill>
                <a:srgbClr val="660033"/>
              </a:solidFill>
            </a:endParaRPr>
          </a:p>
          <a:p>
            <a:pPr marL="800100" lvl="1" indent="-342900" eaLnBrk="1" hangingPunct="1">
              <a:lnSpc>
                <a:spcPct val="90000"/>
              </a:lnSpc>
            </a:pPr>
            <a:endParaRPr lang="en-US" sz="1800" dirty="0">
              <a:solidFill>
                <a:srgbClr val="660033"/>
              </a:solidFill>
            </a:endParaRPr>
          </a:p>
          <a:p>
            <a:pPr marL="381000" indent="-381000" eaLnBrk="1" hangingPunct="1">
              <a:lnSpc>
                <a:spcPct val="90000"/>
              </a:lnSpc>
            </a:pPr>
            <a:endParaRPr lang="en-US" sz="2000" dirty="0">
              <a:solidFill>
                <a:srgbClr val="660033"/>
              </a:solidFill>
            </a:endParaRPr>
          </a:p>
          <a:p>
            <a:pPr marL="381000" indent="-381000" eaLnBrk="1" hangingPunct="1">
              <a:lnSpc>
                <a:spcPct val="90000"/>
              </a:lnSpc>
            </a:pPr>
            <a:endParaRPr lang="en-US" sz="2000" dirty="0">
              <a:solidFill>
                <a:srgbClr val="66003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t>Interface Repository (IFR)</a:t>
            </a:r>
          </a:p>
        </p:txBody>
      </p:sp>
      <p:sp>
        <p:nvSpPr>
          <p:cNvPr id="19459" name="Rectangle 5"/>
          <p:cNvSpPr>
            <a:spLocks noGrp="1" noChangeArrowheads="1"/>
          </p:cNvSpPr>
          <p:nvPr>
            <p:ph type="body" idx="1"/>
          </p:nvPr>
        </p:nvSpPr>
        <p:spPr>
          <a:xfrm>
            <a:off x="228600" y="1447800"/>
            <a:ext cx="8772896" cy="5181600"/>
          </a:xfrm>
        </p:spPr>
        <p:txBody>
          <a:bodyPr/>
          <a:lstStyle/>
          <a:p>
            <a:pPr eaLnBrk="1" hangingPunct="1"/>
            <a:r>
              <a:rPr lang="en-US" dirty="0">
                <a:latin typeface="Times New Roman" panose="02020603050405020304" pitchFamily="18" charset="0"/>
                <a:cs typeface="Times New Roman" panose="02020603050405020304" pitchFamily="18" charset="0"/>
              </a:rPr>
              <a:t>IFR is a distributed service in CORBA </a:t>
            </a:r>
          </a:p>
          <a:p>
            <a:pPr lvl="1" eaLnBrk="1" hangingPunct="1"/>
            <a:r>
              <a:rPr lang="en-US" dirty="0">
                <a:latin typeface="Times New Roman" panose="02020603050405020304" pitchFamily="18" charset="0"/>
                <a:cs typeface="Times New Roman" panose="02020603050405020304" pitchFamily="18" charset="0"/>
              </a:rPr>
              <a:t>stores and manages persistent objects representing IDL information</a:t>
            </a:r>
          </a:p>
          <a:p>
            <a:pPr lvl="1" eaLnBrk="1" hangingPunct="1"/>
            <a:r>
              <a:rPr lang="en-US" dirty="0">
                <a:latin typeface="Times New Roman" panose="02020603050405020304" pitchFamily="18" charset="0"/>
                <a:cs typeface="Times New Roman" panose="02020603050405020304" pitchFamily="18" charset="0"/>
              </a:rPr>
              <a:t> It provides runtime access to IDL descriptions for clients and servers.</a:t>
            </a:r>
          </a:p>
          <a:p>
            <a:pPr marL="457200" lvl="1" indent="0" eaLnBrk="1" hangingPunct="1">
              <a:buNone/>
            </a:pPr>
            <a:endParaRPr lang="en-US" dirty="0">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rPr>
              <a:t>Provides type information necessary to issue requests using the DII</a:t>
            </a:r>
          </a:p>
          <a:p>
            <a:pPr lvl="1" eaLnBrk="1" hangingPunct="1"/>
            <a:r>
              <a:rPr lang="en-US" dirty="0">
                <a:latin typeface="Times New Roman" panose="02020603050405020304" pitchFamily="18" charset="0"/>
                <a:cs typeface="Times New Roman" panose="02020603050405020304" pitchFamily="18" charset="0"/>
              </a:rPr>
              <a:t>allows clients to invoke methods dynamically without precompiled stubs</a:t>
            </a:r>
          </a:p>
          <a:p>
            <a:pPr eaLnBrk="1" hangingPunct="1"/>
            <a:endParaRPr lang="en-US" dirty="0">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rPr>
              <a:t>Also stores additional information like </a:t>
            </a:r>
          </a:p>
          <a:p>
            <a:pPr lvl="1" eaLnBrk="1" hangingPunct="1"/>
            <a:r>
              <a:rPr lang="en-US" dirty="0">
                <a:latin typeface="Times New Roman" panose="02020603050405020304" pitchFamily="18" charset="0"/>
                <a:cs typeface="Times New Roman" panose="02020603050405020304" pitchFamily="18" charset="0"/>
              </a:rPr>
              <a:t>debugging info  </a:t>
            </a:r>
          </a:p>
          <a:p>
            <a:pPr lvl="1" eaLnBrk="1" hangingPunct="1"/>
            <a:r>
              <a:rPr lang="en-US" dirty="0">
                <a:latin typeface="Times New Roman" panose="02020603050405020304" pitchFamily="18" charset="0"/>
                <a:cs typeface="Times New Roman" panose="02020603050405020304" pitchFamily="18" charset="0"/>
              </a:rPr>
              <a:t>libraries of stubs or skeletons etc.</a:t>
            </a:r>
          </a:p>
          <a:p>
            <a:pPr eaLnBrk="1" hangingPunct="1"/>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dirty="0"/>
              <a:t>Static and Dynamic Skeleton Interface – server side</a:t>
            </a:r>
          </a:p>
        </p:txBody>
      </p:sp>
      <p:sp>
        <p:nvSpPr>
          <p:cNvPr id="20483" name="Rectangle 5"/>
          <p:cNvSpPr>
            <a:spLocks noGrp="1" noChangeArrowheads="1"/>
          </p:cNvSpPr>
          <p:nvPr>
            <p:ph type="body" idx="1"/>
          </p:nvPr>
        </p:nvSpPr>
        <p:spPr/>
        <p:txBody>
          <a:bodyPr/>
          <a:lstStyle/>
          <a:p>
            <a:pPr eaLnBrk="1" hangingPunct="1"/>
            <a:r>
              <a:rPr lang="en-US"/>
              <a:t>Static Skeleton Interface (SSI)</a:t>
            </a:r>
          </a:p>
          <a:p>
            <a:pPr lvl="1" eaLnBrk="1" hangingPunct="1"/>
            <a:r>
              <a:rPr lang="en-US"/>
              <a:t>Similar to SII, but on server side</a:t>
            </a:r>
          </a:p>
          <a:p>
            <a:pPr lvl="1" eaLnBrk="1" hangingPunct="1"/>
            <a:r>
              <a:rPr lang="en-US"/>
              <a:t>Knows the operation types at compile time</a:t>
            </a:r>
          </a:p>
          <a:p>
            <a:pPr lvl="1" eaLnBrk="1" hangingPunct="1"/>
            <a:r>
              <a:rPr lang="en-US"/>
              <a:t>Performs request demarshaling and dispatching</a:t>
            </a:r>
            <a:r>
              <a:rPr lang="en-US" sz="2400"/>
              <a:t> </a:t>
            </a:r>
          </a:p>
          <a:p>
            <a:pPr eaLnBrk="1" hangingPunct="1">
              <a:buFont typeface="Monotype Sorts" pitchFamily="2" charset="2"/>
              <a:buNone/>
            </a:pPr>
            <a:endParaRPr lang="en-US"/>
          </a:p>
          <a:p>
            <a:pPr eaLnBrk="1" hangingPunct="1"/>
            <a:r>
              <a:rPr lang="en-US"/>
              <a:t>Dynamic Skeleton Interface (DSI)</a:t>
            </a:r>
          </a:p>
          <a:p>
            <a:pPr lvl="1" eaLnBrk="1" hangingPunct="1"/>
            <a:r>
              <a:rPr lang="en-US"/>
              <a:t>Similar to DII, but on server side</a:t>
            </a:r>
          </a:p>
          <a:p>
            <a:pPr lvl="1" eaLnBrk="1" hangingPunct="1"/>
            <a:r>
              <a:rPr lang="en-US"/>
              <a:t>Generic skeleton interface for all objects</a:t>
            </a:r>
            <a:r>
              <a:rPr lang="en-US" sz="2400"/>
              <a:t> </a:t>
            </a:r>
          </a:p>
          <a:p>
            <a:pPr eaLnBrk="1" hangingPunct="1"/>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0" y="5614988"/>
            <a:ext cx="9144000" cy="838200"/>
          </a:xfrm>
          <a:prstGeom prst="rect">
            <a:avLst/>
          </a:prstGeom>
          <a:noFill/>
          <a:ln w="9525">
            <a:noFill/>
            <a:miter lim="800000"/>
            <a:headEnd/>
            <a:tailEnd/>
          </a:ln>
        </p:spPr>
        <p:txBody>
          <a:bodyPr/>
          <a:lstStyle/>
          <a:p>
            <a:pPr marL="342900" indent="-342900" algn="ctr">
              <a:spcBef>
                <a:spcPct val="20000"/>
              </a:spcBef>
              <a:buClr>
                <a:schemeClr val="accent2"/>
              </a:buClr>
              <a:buSzPct val="75000"/>
              <a:buFont typeface="Monotype Sorts" pitchFamily="2" charset="2"/>
              <a:buNone/>
            </a:pPr>
            <a:r>
              <a:rPr lang="en-US" dirty="0">
                <a:solidFill>
                  <a:srgbClr val="0F0C19"/>
                </a:solidFill>
                <a:latin typeface="Arial" charset="0"/>
              </a:rPr>
              <a:t>Invocation models supported in CORBA.</a:t>
            </a:r>
          </a:p>
        </p:txBody>
      </p:sp>
      <p:graphicFrame>
        <p:nvGraphicFramePr>
          <p:cNvPr id="1614852" name="Group 4"/>
          <p:cNvGraphicFramePr>
            <a:graphicFrameLocks noGrp="1"/>
          </p:cNvGraphicFramePr>
          <p:nvPr/>
        </p:nvGraphicFramePr>
        <p:xfrm>
          <a:off x="436563" y="1625600"/>
          <a:ext cx="7889875" cy="3227388"/>
        </p:xfrm>
        <a:graphic>
          <a:graphicData uri="http://schemas.openxmlformats.org/drawingml/2006/table">
            <a:tbl>
              <a:tblPr/>
              <a:tblGrid>
                <a:gridCol w="1806575">
                  <a:extLst>
                    <a:ext uri="{9D8B030D-6E8A-4147-A177-3AD203B41FA5}">
                      <a16:colId xmlns:a16="http://schemas.microsoft.com/office/drawing/2014/main" val="20000"/>
                    </a:ext>
                  </a:extLst>
                </a:gridCol>
                <a:gridCol w="2622550">
                  <a:extLst>
                    <a:ext uri="{9D8B030D-6E8A-4147-A177-3AD203B41FA5}">
                      <a16:colId xmlns:a16="http://schemas.microsoft.com/office/drawing/2014/main" val="20001"/>
                    </a:ext>
                  </a:extLst>
                </a:gridCol>
                <a:gridCol w="3460750">
                  <a:extLst>
                    <a:ext uri="{9D8B030D-6E8A-4147-A177-3AD203B41FA5}">
                      <a16:colId xmlns:a16="http://schemas.microsoft.com/office/drawing/2014/main" val="20002"/>
                    </a:ext>
                  </a:extLst>
                </a:gridCol>
              </a:tblGrid>
              <a:tr h="4841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1" i="0" u="none" strike="noStrike" cap="none" normalizeH="0" baseline="0" dirty="0">
                          <a:ln>
                            <a:noFill/>
                          </a:ln>
                          <a:solidFill>
                            <a:srgbClr val="0F0C19"/>
                          </a:solidFill>
                          <a:effectLst/>
                          <a:latin typeface="Arial" charset="0"/>
                        </a:rPr>
                        <a:t>Request 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1" i="0" u="none" strike="noStrike" cap="none" normalizeH="0" baseline="0">
                          <a:ln>
                            <a:noFill/>
                          </a:ln>
                          <a:solidFill>
                            <a:srgbClr val="0F0C19"/>
                          </a:solidFill>
                          <a:effectLst/>
                          <a:latin typeface="Arial" charset="0"/>
                        </a:rPr>
                        <a:t>Failure semantics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1" i="0" u="none" strike="noStrike" cap="none" normalizeH="0" baseline="0">
                          <a:ln>
                            <a:noFill/>
                          </a:ln>
                          <a:solidFill>
                            <a:srgbClr val="0F0C19"/>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914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Synchronous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At-most-once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Caller blocks until a response is returned or an exception is raised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914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One-way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Best effort delivery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dirty="0">
                          <a:ln>
                            <a:noFill/>
                          </a:ln>
                          <a:solidFill>
                            <a:srgbClr val="0F0C19"/>
                          </a:solidFill>
                          <a:effectLst/>
                          <a:latin typeface="Arial" charset="0"/>
                        </a:rPr>
                        <a:t>Caller continues immediately after sending out the request; there is no response.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914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Deferred synchronous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At-most-once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dirty="0">
                          <a:ln>
                            <a:noFill/>
                          </a:ln>
                          <a:solidFill>
                            <a:srgbClr val="0F0C19"/>
                          </a:solidFill>
                          <a:effectLst/>
                          <a:latin typeface="Arial" charset="0"/>
                        </a:rPr>
                        <a:t>Caller continues immediately; later poll to see if response is returned or block to wait for response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bl>
          </a:graphicData>
        </a:graphic>
      </p:graphicFrame>
      <p:sp>
        <p:nvSpPr>
          <p:cNvPr id="21529" name="Rectangle 28"/>
          <p:cNvSpPr>
            <a:spLocks noGrp="1" noChangeArrowheads="1"/>
          </p:cNvSpPr>
          <p:nvPr>
            <p:ph type="title"/>
          </p:nvPr>
        </p:nvSpPr>
        <p:spPr/>
        <p:txBody>
          <a:bodyPr/>
          <a:lstStyle/>
          <a:p>
            <a:pPr eaLnBrk="1" hangingPunct="1"/>
            <a:r>
              <a:rPr lang="en-US"/>
              <a:t>Object Invocation Models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473075" y="1474788"/>
            <a:ext cx="7772400" cy="4114800"/>
          </a:xfrm>
          <a:prstGeom prst="rect">
            <a:avLst/>
          </a:prstGeom>
          <a:noFill/>
          <a:ln w="9525">
            <a:noFill/>
            <a:miter lim="800000"/>
            <a:headEnd/>
            <a:tailEnd/>
          </a:ln>
        </p:spPr>
        <p:txBody>
          <a:bodyPr/>
          <a:lstStyle/>
          <a:p>
            <a:pPr marL="342900" indent="-342900">
              <a:spcBef>
                <a:spcPct val="20000"/>
              </a:spcBef>
              <a:buClr>
                <a:schemeClr val="accent2"/>
              </a:buClr>
              <a:buSzPct val="75000"/>
              <a:buFont typeface="Monotype Sorts" pitchFamily="2" charset="2"/>
              <a:buBlip>
                <a:blip r:embed="rId3"/>
              </a:buBlip>
            </a:pPr>
            <a:r>
              <a:rPr lang="en-US" dirty="0">
                <a:solidFill>
                  <a:srgbClr val="0F0C19"/>
                </a:solidFill>
                <a:latin typeface="Times New Roman" panose="02020603050405020304" pitchFamily="18" charset="0"/>
                <a:cs typeface="Times New Roman" panose="02020603050405020304" pitchFamily="18" charset="0"/>
              </a:rPr>
              <a:t>Manage server-side resources </a:t>
            </a:r>
          </a:p>
          <a:p>
            <a:pPr marL="342900" indent="-342900">
              <a:spcBef>
                <a:spcPct val="20000"/>
              </a:spcBef>
              <a:buClr>
                <a:schemeClr val="accent2"/>
              </a:buClr>
              <a:buSzPct val="75000"/>
              <a:buFont typeface="Monotype Sorts" pitchFamily="2" charset="2"/>
              <a:buBlip>
                <a:blip r:embed="rId3"/>
              </a:buBlip>
            </a:pPr>
            <a:r>
              <a:rPr lang="en-US" dirty="0">
                <a:solidFill>
                  <a:srgbClr val="0F0C19"/>
                </a:solidFill>
                <a:latin typeface="Times New Roman" panose="02020603050405020304" pitchFamily="18" charset="0"/>
                <a:cs typeface="Times New Roman" panose="02020603050405020304" pitchFamily="18" charset="0"/>
              </a:rPr>
              <a:t>Implementations of objects must be registered with the OA</a:t>
            </a:r>
          </a:p>
          <a:p>
            <a:pPr marL="342900" indent="-342900">
              <a:spcBef>
                <a:spcPct val="20000"/>
              </a:spcBef>
              <a:buClr>
                <a:schemeClr val="accent2"/>
              </a:buClr>
              <a:buSzPct val="75000"/>
              <a:buFont typeface="Monotype Sorts" pitchFamily="2" charset="2"/>
              <a:buBlip>
                <a:blip r:embed="rId3"/>
              </a:buBlip>
            </a:pPr>
            <a:r>
              <a:rPr lang="en-US" dirty="0">
                <a:solidFill>
                  <a:srgbClr val="0F0C19"/>
                </a:solidFill>
                <a:latin typeface="Times New Roman" panose="02020603050405020304" pitchFamily="18" charset="0"/>
                <a:cs typeface="Times New Roman" panose="02020603050405020304" pitchFamily="18" charset="0"/>
              </a:rPr>
              <a:t>OA maps a client request (specified by object reference) to the implementation of the object</a:t>
            </a:r>
          </a:p>
          <a:p>
            <a:pPr marL="342900" indent="-342900">
              <a:spcBef>
                <a:spcPct val="20000"/>
              </a:spcBef>
              <a:buClr>
                <a:schemeClr val="accent2"/>
              </a:buClr>
              <a:buSzPct val="75000"/>
              <a:buFont typeface="Monotype Sorts" pitchFamily="2" charset="2"/>
              <a:buBlip>
                <a:blip r:embed="rId3"/>
              </a:buBlip>
            </a:pPr>
            <a:r>
              <a:rPr lang="en-US" dirty="0">
                <a:solidFill>
                  <a:srgbClr val="0F0C19"/>
                </a:solidFill>
                <a:latin typeface="Times New Roman" panose="02020603050405020304" pitchFamily="18" charset="0"/>
                <a:cs typeface="Times New Roman" panose="02020603050405020304" pitchFamily="18" charset="0"/>
              </a:rPr>
              <a:t>Activate and deactivate objects</a:t>
            </a:r>
          </a:p>
          <a:p>
            <a:pPr marL="342900" indent="-342900">
              <a:spcBef>
                <a:spcPct val="20000"/>
              </a:spcBef>
              <a:buClr>
                <a:schemeClr val="accent2"/>
              </a:buClr>
              <a:buSzPct val="75000"/>
              <a:buFont typeface="Monotype Sorts" pitchFamily="2" charset="2"/>
              <a:buBlip>
                <a:blip r:embed="rId3"/>
              </a:buBlip>
            </a:pPr>
            <a:r>
              <a:rPr lang="en-US" dirty="0">
                <a:solidFill>
                  <a:srgbClr val="0F0C19"/>
                </a:solidFill>
                <a:latin typeface="Times New Roman" panose="02020603050405020304" pitchFamily="18" charset="0"/>
                <a:cs typeface="Times New Roman" panose="02020603050405020304" pitchFamily="18" charset="0"/>
              </a:rPr>
              <a:t>Allowing varied methods of implementation facilitates integration of legacy applications </a:t>
            </a:r>
          </a:p>
          <a:p>
            <a:pPr marL="342900" indent="-342900">
              <a:spcBef>
                <a:spcPct val="20000"/>
              </a:spcBef>
              <a:buClr>
                <a:schemeClr val="accent2"/>
              </a:buClr>
              <a:buSzPct val="75000"/>
              <a:buFont typeface="Monotype Sorts" pitchFamily="2" charset="2"/>
              <a:buBlip>
                <a:blip r:embed="rId3"/>
              </a:buBlip>
            </a:pPr>
            <a:r>
              <a:rPr lang="en-US" dirty="0">
                <a:solidFill>
                  <a:srgbClr val="0F0C19"/>
                </a:solidFill>
                <a:latin typeface="Times New Roman" panose="02020603050405020304" pitchFamily="18" charset="0"/>
                <a:cs typeface="Times New Roman" panose="02020603050405020304" pitchFamily="18" charset="0"/>
              </a:rPr>
              <a:t>Two types – </a:t>
            </a:r>
            <a:r>
              <a:rPr lang="en-US" b="1" dirty="0">
                <a:solidFill>
                  <a:srgbClr val="0F0C19"/>
                </a:solidFill>
                <a:latin typeface="Times New Roman" panose="02020603050405020304" pitchFamily="18" charset="0"/>
                <a:cs typeface="Times New Roman" panose="02020603050405020304" pitchFamily="18" charset="0"/>
              </a:rPr>
              <a:t>BOA</a:t>
            </a:r>
            <a:r>
              <a:rPr lang="en-US" dirty="0">
                <a:solidFill>
                  <a:srgbClr val="0F0C19"/>
                </a:solidFill>
                <a:latin typeface="Times New Roman" panose="02020603050405020304" pitchFamily="18" charset="0"/>
                <a:cs typeface="Times New Roman" panose="02020603050405020304" pitchFamily="18" charset="0"/>
              </a:rPr>
              <a:t> (basic, </a:t>
            </a:r>
            <a:r>
              <a:rPr lang="en-US" dirty="0">
                <a:latin typeface="Times New Roman" panose="02020603050405020304" pitchFamily="18" charset="0"/>
                <a:cs typeface="Times New Roman" panose="02020603050405020304" pitchFamily="18" charset="0"/>
              </a:rPr>
              <a:t>deprecated</a:t>
            </a:r>
            <a:r>
              <a:rPr lang="en-US" dirty="0">
                <a:solidFill>
                  <a:srgbClr val="0F0C19"/>
                </a:solidFill>
                <a:latin typeface="Times New Roman" panose="02020603050405020304" pitchFamily="18" charset="0"/>
                <a:cs typeface="Times New Roman" panose="02020603050405020304" pitchFamily="18" charset="0"/>
              </a:rPr>
              <a:t>) and </a:t>
            </a:r>
            <a:r>
              <a:rPr lang="en-US" b="1" dirty="0">
                <a:solidFill>
                  <a:srgbClr val="0F0C19"/>
                </a:solidFill>
                <a:latin typeface="Times New Roman" panose="02020603050405020304" pitchFamily="18" charset="0"/>
                <a:cs typeface="Times New Roman" panose="02020603050405020304" pitchFamily="18" charset="0"/>
              </a:rPr>
              <a:t>POA (portable)</a:t>
            </a:r>
          </a:p>
        </p:txBody>
      </p:sp>
      <p:pic>
        <p:nvPicPr>
          <p:cNvPr id="22531" name="Picture 4" descr="fig1"/>
          <p:cNvPicPr>
            <a:picLocks noChangeAspect="1" noChangeArrowheads="1"/>
          </p:cNvPicPr>
          <p:nvPr/>
        </p:nvPicPr>
        <p:blipFill>
          <a:blip r:embed="rId4" cstate="print"/>
          <a:srcRect/>
          <a:stretch>
            <a:fillRect/>
          </a:stretch>
        </p:blipFill>
        <p:spPr bwMode="auto">
          <a:xfrm>
            <a:off x="1314450" y="4364038"/>
            <a:ext cx="7191375" cy="2109787"/>
          </a:xfrm>
          <a:prstGeom prst="rect">
            <a:avLst/>
          </a:prstGeom>
          <a:noFill/>
          <a:ln w="9525">
            <a:noFill/>
            <a:miter lim="800000"/>
            <a:headEnd/>
            <a:tailEnd/>
          </a:ln>
        </p:spPr>
      </p:pic>
      <p:sp>
        <p:nvSpPr>
          <p:cNvPr id="22532" name="Rectangle 5"/>
          <p:cNvSpPr>
            <a:spLocks noGrp="1" noChangeArrowheads="1"/>
          </p:cNvSpPr>
          <p:nvPr>
            <p:ph type="title"/>
          </p:nvPr>
        </p:nvSpPr>
        <p:spPr/>
        <p:txBody>
          <a:bodyPr/>
          <a:lstStyle/>
          <a:p>
            <a:pPr eaLnBrk="1" hangingPunct="1"/>
            <a:r>
              <a:rPr lang="en-US"/>
              <a:t>Object Adaptor (OA)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1066800" y="5435600"/>
            <a:ext cx="8077200" cy="838200"/>
          </a:xfrm>
          <a:prstGeom prst="rect">
            <a:avLst/>
          </a:prstGeom>
          <a:noFill/>
          <a:ln w="9525">
            <a:noFill/>
            <a:miter lim="800000"/>
            <a:headEnd/>
            <a:tailEnd/>
          </a:ln>
        </p:spPr>
        <p:txBody>
          <a:bodyPr/>
          <a:lstStyle/>
          <a:p>
            <a:pPr marL="609600" indent="-609600">
              <a:lnSpc>
                <a:spcPct val="90000"/>
              </a:lnSpc>
              <a:spcBef>
                <a:spcPct val="20000"/>
              </a:spcBef>
              <a:buClr>
                <a:schemeClr val="accent2"/>
              </a:buClr>
              <a:buSzPct val="75000"/>
              <a:buFont typeface="Monotype Sorts" pitchFamily="2" charset="2"/>
              <a:buNone/>
            </a:pPr>
            <a:r>
              <a:rPr lang="en-US" sz="1800">
                <a:solidFill>
                  <a:srgbClr val="0F0C19"/>
                </a:solidFill>
                <a:latin typeface="Arial" charset="0"/>
              </a:rPr>
              <a:t>Mapping of CORBA object identifiers to servants.</a:t>
            </a:r>
          </a:p>
          <a:p>
            <a:pPr marL="609600" indent="-609600">
              <a:lnSpc>
                <a:spcPct val="90000"/>
              </a:lnSpc>
              <a:spcBef>
                <a:spcPct val="20000"/>
              </a:spcBef>
              <a:buClr>
                <a:schemeClr val="accent2"/>
              </a:buClr>
              <a:buSzPct val="75000"/>
              <a:buFontTx/>
              <a:buAutoNum type="alphaLcParenR"/>
            </a:pPr>
            <a:r>
              <a:rPr lang="en-US" sz="1800">
                <a:solidFill>
                  <a:srgbClr val="0F0C19"/>
                </a:solidFill>
                <a:latin typeface="Arial" charset="0"/>
              </a:rPr>
              <a:t>The POA supports multiple servants.</a:t>
            </a:r>
          </a:p>
          <a:p>
            <a:pPr marL="609600" indent="-609600">
              <a:lnSpc>
                <a:spcPct val="90000"/>
              </a:lnSpc>
              <a:spcBef>
                <a:spcPct val="20000"/>
              </a:spcBef>
              <a:buClr>
                <a:schemeClr val="accent2"/>
              </a:buClr>
              <a:buSzPct val="75000"/>
              <a:buFontTx/>
              <a:buAutoNum type="alphaLcParenR"/>
            </a:pPr>
            <a:r>
              <a:rPr lang="en-US" sz="1800">
                <a:solidFill>
                  <a:srgbClr val="0F0C19"/>
                </a:solidFill>
                <a:latin typeface="Arial" charset="0"/>
              </a:rPr>
              <a:t>The POA supports a single servant.</a:t>
            </a:r>
          </a:p>
        </p:txBody>
      </p:sp>
      <p:pic>
        <p:nvPicPr>
          <p:cNvPr id="23555" name="Picture 4"/>
          <p:cNvPicPr>
            <a:picLocks noChangeAspect="1" noChangeArrowheads="1"/>
          </p:cNvPicPr>
          <p:nvPr/>
        </p:nvPicPr>
        <p:blipFill>
          <a:blip r:embed="rId3" cstate="print"/>
          <a:srcRect l="19882" t="43051" r="17317" b="37160"/>
          <a:stretch>
            <a:fillRect/>
          </a:stretch>
        </p:blipFill>
        <p:spPr bwMode="auto">
          <a:xfrm>
            <a:off x="347663" y="1473200"/>
            <a:ext cx="8453437" cy="3770313"/>
          </a:xfrm>
          <a:prstGeom prst="rect">
            <a:avLst/>
          </a:prstGeom>
          <a:noFill/>
          <a:ln w="9525">
            <a:noFill/>
            <a:miter lim="800000"/>
            <a:headEnd/>
            <a:tailEnd/>
          </a:ln>
        </p:spPr>
      </p:pic>
      <p:sp>
        <p:nvSpPr>
          <p:cNvPr id="23556" name="Rectangle 5"/>
          <p:cNvSpPr>
            <a:spLocks noGrp="1" noChangeArrowheads="1"/>
          </p:cNvSpPr>
          <p:nvPr>
            <p:ph type="title"/>
          </p:nvPr>
        </p:nvSpPr>
        <p:spPr/>
        <p:txBody>
          <a:bodyPr/>
          <a:lstStyle/>
          <a:p>
            <a:pPr eaLnBrk="1" hangingPunct="1"/>
            <a:r>
              <a:rPr lang="en-US"/>
              <a:t>Portable Object Adaptor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4922838"/>
            <a:ext cx="9144000" cy="838200"/>
          </a:xfrm>
          <a:prstGeom prst="rect">
            <a:avLst/>
          </a:prstGeom>
          <a:noFill/>
          <a:ln w="9525">
            <a:noFill/>
            <a:miter lim="800000"/>
            <a:headEnd/>
            <a:tailEnd/>
          </a:ln>
        </p:spPr>
        <p:txBody>
          <a:bodyPr/>
          <a:lstStyle/>
          <a:p>
            <a:pPr marL="342900" indent="-342900" algn="ctr">
              <a:spcBef>
                <a:spcPct val="20000"/>
              </a:spcBef>
              <a:buClr>
                <a:schemeClr val="accent2"/>
              </a:buClr>
              <a:buSzPct val="75000"/>
              <a:buFont typeface="Monotype Sorts" pitchFamily="2" charset="2"/>
              <a:buNone/>
            </a:pPr>
            <a:r>
              <a:rPr lang="en-US" dirty="0">
                <a:solidFill>
                  <a:srgbClr val="0F0C19"/>
                </a:solidFill>
                <a:latin typeface="Arial" charset="0"/>
              </a:rPr>
              <a:t>Code: Changing a C++ object into a CORBA object.</a:t>
            </a:r>
          </a:p>
          <a:p>
            <a:pPr marL="342900" indent="-342900" algn="ctr">
              <a:spcBef>
                <a:spcPct val="20000"/>
              </a:spcBef>
              <a:buClr>
                <a:schemeClr val="accent2"/>
              </a:buClr>
              <a:buSzPct val="75000"/>
              <a:buFont typeface="Monotype Sorts" pitchFamily="2" charset="2"/>
              <a:buNone/>
            </a:pPr>
            <a:r>
              <a:rPr lang="en-US" dirty="0">
                <a:solidFill>
                  <a:schemeClr val="accent5">
                    <a:lumMod val="25000"/>
                  </a:schemeClr>
                </a:solidFill>
                <a:latin typeface="Arial" charset="0"/>
              </a:rPr>
              <a:t>NOTE: CORBA object is a “virtual” entity</a:t>
            </a:r>
          </a:p>
        </p:txBody>
      </p:sp>
      <p:sp>
        <p:nvSpPr>
          <p:cNvPr id="24579" name="Text Box 4"/>
          <p:cNvSpPr txBox="1">
            <a:spLocks noChangeArrowheads="1"/>
          </p:cNvSpPr>
          <p:nvPr/>
        </p:nvSpPr>
        <p:spPr bwMode="auto">
          <a:xfrm>
            <a:off x="344488" y="2416175"/>
            <a:ext cx="8350250" cy="1603375"/>
          </a:xfrm>
          <a:prstGeom prst="rect">
            <a:avLst/>
          </a:prstGeom>
          <a:noFill/>
          <a:ln w="9525">
            <a:noFill/>
            <a:miter lim="800000"/>
            <a:headEnd/>
            <a:tailEnd/>
          </a:ln>
        </p:spPr>
        <p:txBody>
          <a:bodyPr>
            <a:spAutoFit/>
          </a:bodyPr>
          <a:lstStyle/>
          <a:p>
            <a:pPr>
              <a:spcBef>
                <a:spcPct val="50000"/>
              </a:spcBef>
            </a:pPr>
            <a:r>
              <a:rPr lang="en-US" sz="1800" dirty="0" err="1">
                <a:solidFill>
                  <a:srgbClr val="000000"/>
                </a:solidFill>
                <a:latin typeface="Arial" charset="0"/>
              </a:rPr>
              <a:t>My_servant</a:t>
            </a:r>
            <a:r>
              <a:rPr lang="en-US" sz="1800" dirty="0">
                <a:solidFill>
                  <a:srgbClr val="000000"/>
                </a:solidFill>
                <a:latin typeface="Arial" charset="0"/>
              </a:rPr>
              <a:t> *</a:t>
            </a:r>
            <a:r>
              <a:rPr lang="en-US" sz="1800" dirty="0" err="1">
                <a:solidFill>
                  <a:srgbClr val="000000"/>
                </a:solidFill>
                <a:latin typeface="Arial" charset="0"/>
              </a:rPr>
              <a:t>my_object</a:t>
            </a:r>
            <a:r>
              <a:rPr lang="en-US" sz="1800" dirty="0">
                <a:solidFill>
                  <a:srgbClr val="000000"/>
                </a:solidFill>
                <a:latin typeface="Arial" charset="0"/>
              </a:rPr>
              <a:t>;		// Declare a reference to a C++ object</a:t>
            </a:r>
            <a:br>
              <a:rPr lang="en-US" sz="1800" dirty="0">
                <a:solidFill>
                  <a:srgbClr val="000000"/>
                </a:solidFill>
                <a:latin typeface="Arial" charset="0"/>
              </a:rPr>
            </a:br>
            <a:r>
              <a:rPr lang="en-US" sz="1800" dirty="0">
                <a:solidFill>
                  <a:srgbClr val="000000"/>
                </a:solidFill>
                <a:latin typeface="Arial" charset="0"/>
              </a:rPr>
              <a:t>CORBA::</a:t>
            </a:r>
            <a:r>
              <a:rPr lang="en-US" sz="1800" dirty="0" err="1">
                <a:solidFill>
                  <a:srgbClr val="000000"/>
                </a:solidFill>
                <a:latin typeface="Arial" charset="0"/>
              </a:rPr>
              <a:t>Objectid_var</a:t>
            </a:r>
            <a:r>
              <a:rPr lang="en-US" sz="1800" dirty="0">
                <a:solidFill>
                  <a:srgbClr val="000000"/>
                </a:solidFill>
                <a:latin typeface="Arial" charset="0"/>
              </a:rPr>
              <a:t> </a:t>
            </a:r>
            <a:r>
              <a:rPr lang="en-US" sz="1800" dirty="0" err="1">
                <a:solidFill>
                  <a:srgbClr val="000000"/>
                </a:solidFill>
                <a:latin typeface="Arial" charset="0"/>
              </a:rPr>
              <a:t>oid</a:t>
            </a:r>
            <a:r>
              <a:rPr lang="en-US" sz="1800" dirty="0">
                <a:solidFill>
                  <a:srgbClr val="000000"/>
                </a:solidFill>
                <a:latin typeface="Arial" charset="0"/>
              </a:rPr>
              <a:t>;		// Declare a CORBA object identifier</a:t>
            </a:r>
          </a:p>
          <a:p>
            <a:pPr>
              <a:spcBef>
                <a:spcPct val="50000"/>
              </a:spcBef>
            </a:pPr>
            <a:r>
              <a:rPr lang="en-US" sz="1800" dirty="0" err="1">
                <a:solidFill>
                  <a:srgbClr val="000000"/>
                </a:solidFill>
                <a:latin typeface="Arial" charset="0"/>
              </a:rPr>
              <a:t>my_object</a:t>
            </a:r>
            <a:r>
              <a:rPr lang="en-US" sz="1800" dirty="0">
                <a:solidFill>
                  <a:srgbClr val="000000"/>
                </a:solidFill>
                <a:latin typeface="Arial" charset="0"/>
              </a:rPr>
              <a:t> = new </a:t>
            </a:r>
            <a:r>
              <a:rPr lang="en-US" sz="1800" dirty="0" err="1">
                <a:solidFill>
                  <a:srgbClr val="000000"/>
                </a:solidFill>
                <a:latin typeface="Arial" charset="0"/>
              </a:rPr>
              <a:t>MyServant</a:t>
            </a:r>
            <a:r>
              <a:rPr lang="en-US" sz="1800" dirty="0">
                <a:solidFill>
                  <a:srgbClr val="000000"/>
                </a:solidFill>
                <a:latin typeface="Arial" charset="0"/>
              </a:rPr>
              <a:t>;	// Create a new C++ object</a:t>
            </a:r>
            <a:br>
              <a:rPr lang="en-US" sz="1800" dirty="0">
                <a:solidFill>
                  <a:srgbClr val="000000"/>
                </a:solidFill>
                <a:latin typeface="Arial" charset="0"/>
              </a:rPr>
            </a:br>
            <a:r>
              <a:rPr lang="en-US" sz="1800" dirty="0" err="1">
                <a:solidFill>
                  <a:srgbClr val="000000"/>
                </a:solidFill>
                <a:latin typeface="Arial" charset="0"/>
              </a:rPr>
              <a:t>oid</a:t>
            </a:r>
            <a:r>
              <a:rPr lang="en-US" sz="1800" dirty="0">
                <a:solidFill>
                  <a:srgbClr val="000000"/>
                </a:solidFill>
                <a:latin typeface="Arial" charset="0"/>
              </a:rPr>
              <a:t> = </a:t>
            </a:r>
            <a:r>
              <a:rPr lang="en-US" sz="1800" dirty="0" err="1">
                <a:solidFill>
                  <a:srgbClr val="000000"/>
                </a:solidFill>
                <a:latin typeface="Arial" charset="0"/>
              </a:rPr>
              <a:t>poa</a:t>
            </a:r>
            <a:r>
              <a:rPr lang="en-US" sz="1800" dirty="0">
                <a:solidFill>
                  <a:srgbClr val="000000"/>
                </a:solidFill>
                <a:latin typeface="Arial" charset="0"/>
              </a:rPr>
              <a:t> -&gt;</a:t>
            </a:r>
            <a:r>
              <a:rPr lang="en-US" sz="1800" dirty="0" err="1">
                <a:solidFill>
                  <a:srgbClr val="000000"/>
                </a:solidFill>
                <a:latin typeface="Arial" charset="0"/>
              </a:rPr>
              <a:t>activate_object</a:t>
            </a:r>
            <a:r>
              <a:rPr lang="en-US" sz="1800" dirty="0">
                <a:solidFill>
                  <a:srgbClr val="000000"/>
                </a:solidFill>
                <a:latin typeface="Arial" charset="0"/>
              </a:rPr>
              <a:t> (</a:t>
            </a:r>
            <a:r>
              <a:rPr lang="en-US" sz="1800" dirty="0" err="1">
                <a:solidFill>
                  <a:srgbClr val="000000"/>
                </a:solidFill>
                <a:latin typeface="Arial" charset="0"/>
              </a:rPr>
              <a:t>my_object</a:t>
            </a:r>
            <a:r>
              <a:rPr lang="en-US" sz="1800" dirty="0">
                <a:solidFill>
                  <a:srgbClr val="000000"/>
                </a:solidFill>
                <a:latin typeface="Arial" charset="0"/>
              </a:rPr>
              <a:t>);	</a:t>
            </a:r>
            <a:br>
              <a:rPr lang="en-US" sz="1800" dirty="0">
                <a:solidFill>
                  <a:srgbClr val="000000"/>
                </a:solidFill>
                <a:latin typeface="Arial" charset="0"/>
              </a:rPr>
            </a:br>
            <a:r>
              <a:rPr lang="en-US" sz="1800" dirty="0">
                <a:solidFill>
                  <a:srgbClr val="000000"/>
                </a:solidFill>
                <a:latin typeface="Arial" charset="0"/>
              </a:rPr>
              <a:t>				// Register C++ object as CORBA OBJECT</a:t>
            </a:r>
          </a:p>
        </p:txBody>
      </p:sp>
      <p:sp>
        <p:nvSpPr>
          <p:cNvPr id="24580" name="Rectangle 5"/>
          <p:cNvSpPr>
            <a:spLocks noGrp="1" noChangeArrowheads="1"/>
          </p:cNvSpPr>
          <p:nvPr>
            <p:ph type="title"/>
          </p:nvPr>
        </p:nvSpPr>
        <p:spPr/>
        <p:txBody>
          <a:bodyPr/>
          <a:lstStyle/>
          <a:p>
            <a:pPr eaLnBrk="1" hangingPunct="1"/>
            <a:r>
              <a:rPr lang="en-US"/>
              <a:t>Portable Object Adaptor (2)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150813" y="5851525"/>
            <a:ext cx="9144000" cy="838200"/>
          </a:xfrm>
          <a:prstGeom prst="rect">
            <a:avLst/>
          </a:prstGeom>
          <a:noFill/>
          <a:ln w="9525">
            <a:noFill/>
            <a:miter lim="800000"/>
            <a:headEnd/>
            <a:tailEnd/>
          </a:ln>
        </p:spPr>
        <p:txBody>
          <a:bodyPr/>
          <a:lstStyle/>
          <a:p>
            <a:pPr marL="342900" indent="-342900" algn="ctr">
              <a:spcBef>
                <a:spcPct val="20000"/>
              </a:spcBef>
              <a:buClr>
                <a:schemeClr val="accent2"/>
              </a:buClr>
              <a:buSzPct val="75000"/>
              <a:buFont typeface="Monotype Sorts" pitchFamily="2" charset="2"/>
              <a:buNone/>
            </a:pPr>
            <a:r>
              <a:rPr lang="en-US" sz="2400" dirty="0">
                <a:solidFill>
                  <a:srgbClr val="0F0C19"/>
                </a:solidFill>
                <a:latin typeface="Arial" charset="0"/>
              </a:rPr>
              <a:t>Figure: logical placement of interceptors in CORBA.</a:t>
            </a:r>
          </a:p>
          <a:p>
            <a:pPr marL="342900" indent="-342900" algn="ctr">
              <a:spcBef>
                <a:spcPct val="20000"/>
              </a:spcBef>
              <a:buClr>
                <a:schemeClr val="accent2"/>
              </a:buClr>
              <a:buSzPct val="75000"/>
              <a:buFont typeface="Monotype Sorts" pitchFamily="2" charset="2"/>
              <a:buNone/>
            </a:pPr>
            <a:r>
              <a:rPr lang="en-US" sz="2400" dirty="0">
                <a:solidFill>
                  <a:srgbClr val="0F0C19"/>
                </a:solidFill>
                <a:latin typeface="Arial" charset="0"/>
              </a:rPr>
              <a:t>Interceptor: code inserted by users into the ORB invocation flow.</a:t>
            </a:r>
          </a:p>
        </p:txBody>
      </p:sp>
      <p:pic>
        <p:nvPicPr>
          <p:cNvPr id="25603" name="Picture 4"/>
          <p:cNvPicPr>
            <a:picLocks noChangeAspect="1" noChangeArrowheads="1"/>
          </p:cNvPicPr>
          <p:nvPr/>
        </p:nvPicPr>
        <p:blipFill>
          <a:blip r:embed="rId2" cstate="print"/>
          <a:srcRect l="28220" t="43051" r="26938" b="37160"/>
          <a:stretch>
            <a:fillRect/>
          </a:stretch>
        </p:blipFill>
        <p:spPr bwMode="auto">
          <a:xfrm>
            <a:off x="1443038" y="1447800"/>
            <a:ext cx="7053262" cy="4405313"/>
          </a:xfrm>
          <a:prstGeom prst="rect">
            <a:avLst/>
          </a:prstGeom>
          <a:noFill/>
          <a:ln w="9525">
            <a:noFill/>
            <a:miter lim="800000"/>
            <a:headEnd/>
            <a:tailEnd/>
          </a:ln>
        </p:spPr>
      </p:pic>
      <p:sp>
        <p:nvSpPr>
          <p:cNvPr id="25604" name="Rectangle 5"/>
          <p:cNvSpPr>
            <a:spLocks noGrp="1" noChangeArrowheads="1"/>
          </p:cNvSpPr>
          <p:nvPr>
            <p:ph type="title"/>
          </p:nvPr>
        </p:nvSpPr>
        <p:spPr/>
        <p:txBody>
          <a:bodyPr/>
          <a:lstStyle/>
          <a:p>
            <a:pPr eaLnBrk="1" hangingPunct="1"/>
            <a:r>
              <a:rPr lang="en-US"/>
              <a:t>Interceptors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a:t>Interoperability</a:t>
            </a:r>
          </a:p>
        </p:txBody>
      </p:sp>
      <p:sp>
        <p:nvSpPr>
          <p:cNvPr id="26627" name="Rectangle 5"/>
          <p:cNvSpPr>
            <a:spLocks noGrp="1" noChangeArrowheads="1"/>
          </p:cNvSpPr>
          <p:nvPr>
            <p:ph type="body" idx="1"/>
          </p:nvPr>
        </p:nvSpPr>
        <p:spPr/>
        <p:txBody>
          <a:bodyPr/>
          <a:lstStyle/>
          <a:p>
            <a:pPr eaLnBrk="1" hangingPunct="1"/>
            <a:r>
              <a:rPr lang="en-US" sz="1800" dirty="0"/>
              <a:t>GIOP (General Interoperability Protocol) </a:t>
            </a:r>
          </a:p>
          <a:p>
            <a:pPr lvl="1" eaLnBrk="1" hangingPunct="1"/>
            <a:r>
              <a:rPr lang="en-US" sz="1600" dirty="0"/>
              <a:t>Abstract protocol for communication between different ORB products</a:t>
            </a:r>
          </a:p>
          <a:p>
            <a:pPr lvl="1" eaLnBrk="1" hangingPunct="1"/>
            <a:r>
              <a:rPr lang="en-US" sz="1600" dirty="0"/>
              <a:t>Specifies message types</a:t>
            </a:r>
          </a:p>
          <a:p>
            <a:pPr lvl="2" eaLnBrk="1" hangingPunct="1"/>
            <a:r>
              <a:rPr lang="en-US" sz="1600" dirty="0"/>
              <a:t>Request, Reply, </a:t>
            </a:r>
            <a:r>
              <a:rPr lang="en-US" sz="1600" dirty="0" err="1"/>
              <a:t>LocateRequest</a:t>
            </a:r>
            <a:r>
              <a:rPr lang="en-US" sz="1600" dirty="0"/>
              <a:t>, </a:t>
            </a:r>
            <a:r>
              <a:rPr lang="en-US" sz="1600" dirty="0" err="1"/>
              <a:t>LocateReply</a:t>
            </a:r>
            <a:r>
              <a:rPr lang="en-US" sz="1600" dirty="0"/>
              <a:t>, </a:t>
            </a:r>
            <a:r>
              <a:rPr lang="en-US" sz="1600" dirty="0" err="1"/>
              <a:t>CancelRequest</a:t>
            </a:r>
            <a:r>
              <a:rPr lang="en-US" sz="1600" dirty="0"/>
              <a:t>, </a:t>
            </a:r>
            <a:r>
              <a:rPr lang="en-US" sz="1600" dirty="0" err="1"/>
              <a:t>CloseConnection</a:t>
            </a:r>
            <a:r>
              <a:rPr lang="en-US" sz="1600" dirty="0"/>
              <a:t>, </a:t>
            </a:r>
            <a:r>
              <a:rPr lang="en-US" sz="1600" dirty="0" err="1"/>
              <a:t>MessageError</a:t>
            </a:r>
            <a:endParaRPr lang="en-US" sz="1600" dirty="0"/>
          </a:p>
          <a:p>
            <a:pPr lvl="1" eaLnBrk="1" hangingPunct="1"/>
            <a:r>
              <a:rPr lang="en-US" sz="1600" dirty="0"/>
              <a:t>Specifies data format</a:t>
            </a:r>
          </a:p>
          <a:p>
            <a:pPr lvl="2" eaLnBrk="1" hangingPunct="1"/>
            <a:r>
              <a:rPr lang="en-US" sz="1600" dirty="0"/>
              <a:t>CDR (common data representations</a:t>
            </a:r>
          </a:p>
          <a:p>
            <a:pPr lvl="2" eaLnBrk="1" hangingPunct="1"/>
            <a:endParaRPr lang="en-US" sz="1600" dirty="0"/>
          </a:p>
          <a:p>
            <a:pPr eaLnBrk="1" hangingPunct="1"/>
            <a:r>
              <a:rPr lang="en-US" sz="2400" dirty="0"/>
              <a:t>IIOP (Internet Inter-ORB Protocol) </a:t>
            </a:r>
          </a:p>
          <a:p>
            <a:pPr lvl="1" eaLnBrk="1" hangingPunct="1"/>
            <a:r>
              <a:rPr lang="en-US" sz="1600" dirty="0"/>
              <a:t>Mapping of GIOP over TCP/IP</a:t>
            </a:r>
          </a:p>
          <a:p>
            <a:pPr lvl="1" eaLnBrk="1" hangingPunct="1"/>
            <a:r>
              <a:rPr lang="en-US" sz="1600" dirty="0"/>
              <a:t>IIOP - IOR contains a host name and port number as endpoint info</a:t>
            </a:r>
          </a:p>
          <a:p>
            <a:pPr lvl="1" eaLnBrk="1" hangingPunct="1">
              <a:buNone/>
            </a:pP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5651500"/>
            <a:ext cx="9144000" cy="838200"/>
          </a:xfrm>
          <a:prstGeom prst="rect">
            <a:avLst/>
          </a:prstGeom>
          <a:noFill/>
          <a:ln w="9525">
            <a:noFill/>
            <a:miter lim="800000"/>
            <a:headEnd/>
            <a:tailEnd/>
          </a:ln>
        </p:spPr>
        <p:txBody>
          <a:bodyPr/>
          <a:lstStyle/>
          <a:p>
            <a:pPr marL="342900" indent="-342900" algn="ctr">
              <a:spcBef>
                <a:spcPct val="20000"/>
              </a:spcBef>
              <a:buClr>
                <a:schemeClr val="accent2"/>
              </a:buClr>
              <a:buSzPct val="75000"/>
              <a:buFont typeface="Monotype Sorts" pitchFamily="2" charset="2"/>
              <a:buNone/>
            </a:pPr>
            <a:r>
              <a:rPr lang="en-US" sz="2400">
                <a:solidFill>
                  <a:srgbClr val="0F0C19"/>
                </a:solidFill>
                <a:latin typeface="Arial" charset="0"/>
              </a:rPr>
              <a:t>GIOP message types.</a:t>
            </a:r>
          </a:p>
        </p:txBody>
      </p:sp>
      <p:graphicFrame>
        <p:nvGraphicFramePr>
          <p:cNvPr id="1679363" name="Group 3"/>
          <p:cNvGraphicFramePr>
            <a:graphicFrameLocks noGrp="1"/>
          </p:cNvGraphicFramePr>
          <p:nvPr/>
        </p:nvGraphicFramePr>
        <p:xfrm>
          <a:off x="419100" y="1714500"/>
          <a:ext cx="8407400" cy="3144838"/>
        </p:xfrm>
        <a:graphic>
          <a:graphicData uri="http://schemas.openxmlformats.org/drawingml/2006/table">
            <a:tbl>
              <a:tblPr/>
              <a:tblGrid>
                <a:gridCol w="2041525">
                  <a:extLst>
                    <a:ext uri="{9D8B030D-6E8A-4147-A177-3AD203B41FA5}">
                      <a16:colId xmlns:a16="http://schemas.microsoft.com/office/drawing/2014/main" val="20000"/>
                    </a:ext>
                  </a:extLst>
                </a:gridCol>
                <a:gridCol w="1370013">
                  <a:extLst>
                    <a:ext uri="{9D8B030D-6E8A-4147-A177-3AD203B41FA5}">
                      <a16:colId xmlns:a16="http://schemas.microsoft.com/office/drawing/2014/main" val="20001"/>
                    </a:ext>
                  </a:extLst>
                </a:gridCol>
                <a:gridCol w="4995862">
                  <a:extLst>
                    <a:ext uri="{9D8B030D-6E8A-4147-A177-3AD203B41FA5}">
                      <a16:colId xmlns:a16="http://schemas.microsoft.com/office/drawing/2014/main" val="20002"/>
                    </a:ext>
                  </a:extLst>
                </a:gridCol>
              </a:tblGrid>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1" i="0" u="none" strike="noStrike" cap="none" normalizeH="0" baseline="0">
                          <a:ln>
                            <a:noFill/>
                          </a:ln>
                          <a:solidFill>
                            <a:srgbClr val="0F0C19"/>
                          </a:solidFill>
                          <a:effectLst/>
                          <a:latin typeface="Arial" charset="0"/>
                        </a:rPr>
                        <a:t>Message type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1" i="0" u="none" strike="noStrike" cap="none" normalizeH="0" baseline="0">
                          <a:ln>
                            <a:noFill/>
                          </a:ln>
                          <a:solidFill>
                            <a:srgbClr val="0F0C19"/>
                          </a:solidFill>
                          <a:effectLst/>
                          <a:latin typeface="Arial" charset="0"/>
                        </a:rPr>
                        <a:t>Originator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1" i="0" u="none" strike="noStrike" cap="none" normalizeH="0" baseline="0">
                          <a:ln>
                            <a:noFill/>
                          </a:ln>
                          <a:solidFill>
                            <a:srgbClr val="0F0C19"/>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Request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Client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Contains an invocation request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Reply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Server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Contains the response to an invocation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LocateRequest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Client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Contains a request on the exact location of an object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LocateReply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Server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Contains location information on an object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CancelRequest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Client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Indicates client no longer expects a reply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CloseConnection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Both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Indication that connection will be closed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MessageError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Both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Contains information on an error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Fragment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Both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sz="1400" b="0" i="0" u="none" strike="noStrike" cap="none" normalizeH="0" baseline="0">
                          <a:ln>
                            <a:noFill/>
                          </a:ln>
                          <a:solidFill>
                            <a:srgbClr val="0F0C19"/>
                          </a:solidFill>
                          <a:effectLst/>
                          <a:latin typeface="Arial" charset="0"/>
                        </a:rPr>
                        <a:t>Part (fragment) of a larger message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bl>
          </a:graphicData>
        </a:graphic>
      </p:graphicFrame>
      <p:sp>
        <p:nvSpPr>
          <p:cNvPr id="27693" name="Rectangle 45"/>
          <p:cNvSpPr>
            <a:spLocks noGrp="1" noChangeArrowheads="1"/>
          </p:cNvSpPr>
          <p:nvPr>
            <p:ph type="title"/>
          </p:nvPr>
        </p:nvSpPr>
        <p:spPr/>
        <p:txBody>
          <a:bodyPr/>
          <a:lstStyle/>
          <a:p>
            <a:pPr eaLnBrk="1" hangingPunct="1"/>
            <a:r>
              <a:rPr lang="en-US"/>
              <a:t>Interoperability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0" y="5994400"/>
            <a:ext cx="9144000" cy="838200"/>
          </a:xfrm>
          <a:prstGeom prst="rect">
            <a:avLst/>
          </a:prstGeom>
          <a:noFill/>
          <a:ln w="9525">
            <a:noFill/>
            <a:miter lim="800000"/>
            <a:headEnd/>
            <a:tailEnd/>
          </a:ln>
        </p:spPr>
        <p:txBody>
          <a:bodyPr/>
          <a:lstStyle/>
          <a:p>
            <a:pPr marL="342900" indent="-342900" algn="ctr">
              <a:spcBef>
                <a:spcPct val="20000"/>
              </a:spcBef>
              <a:buClr>
                <a:schemeClr val="accent2"/>
              </a:buClr>
              <a:buSzPct val="75000"/>
              <a:buFont typeface="Monotype Sorts" pitchFamily="2" charset="2"/>
              <a:buNone/>
            </a:pPr>
            <a:r>
              <a:rPr lang="en-US" sz="2400">
                <a:solidFill>
                  <a:srgbClr val="0F0C19"/>
                </a:solidFill>
                <a:latin typeface="Arial" charset="0"/>
              </a:rPr>
              <a:t>Indirect binding in CORBA.</a:t>
            </a:r>
          </a:p>
        </p:txBody>
      </p:sp>
      <p:pic>
        <p:nvPicPr>
          <p:cNvPr id="29699" name="Picture 4"/>
          <p:cNvPicPr>
            <a:picLocks noChangeAspect="1" noChangeArrowheads="1"/>
          </p:cNvPicPr>
          <p:nvPr/>
        </p:nvPicPr>
        <p:blipFill>
          <a:blip r:embed="rId2" cstate="print"/>
          <a:srcRect l="28220" t="44109" r="24345" b="38368"/>
          <a:stretch>
            <a:fillRect/>
          </a:stretch>
        </p:blipFill>
        <p:spPr bwMode="auto">
          <a:xfrm>
            <a:off x="266700" y="1422400"/>
            <a:ext cx="8453438" cy="4419600"/>
          </a:xfrm>
          <a:prstGeom prst="rect">
            <a:avLst/>
          </a:prstGeom>
          <a:noFill/>
          <a:ln w="9525">
            <a:noFill/>
            <a:miter lim="800000"/>
            <a:headEnd/>
            <a:tailEnd/>
          </a:ln>
        </p:spPr>
      </p:pic>
      <p:sp>
        <p:nvSpPr>
          <p:cNvPr id="29700" name="Rectangle 5"/>
          <p:cNvSpPr>
            <a:spLocks noGrp="1" noChangeArrowheads="1"/>
          </p:cNvSpPr>
          <p:nvPr>
            <p:ph type="title"/>
          </p:nvPr>
        </p:nvSpPr>
        <p:spPr/>
        <p:txBody>
          <a:bodyPr/>
          <a:lstStyle/>
          <a:p>
            <a:pPr eaLnBrk="1" hangingPunct="1"/>
            <a:r>
              <a:rPr lang="en-US" dirty="0"/>
              <a:t>Object References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a:t>Readings for Today’s Lecture</a:t>
            </a:r>
          </a:p>
        </p:txBody>
      </p:sp>
      <p:sp>
        <p:nvSpPr>
          <p:cNvPr id="5123" name="Rectangle 4"/>
          <p:cNvSpPr>
            <a:spLocks noGrp="1" noChangeArrowheads="1"/>
          </p:cNvSpPr>
          <p:nvPr>
            <p:ph type="body" idx="1"/>
          </p:nvPr>
        </p:nvSpPr>
        <p:spPr>
          <a:xfrm>
            <a:off x="228600" y="1447800"/>
            <a:ext cx="8131629" cy="5181600"/>
          </a:xfrm>
        </p:spPr>
        <p:txBody>
          <a:bodyPr/>
          <a:lstStyle/>
          <a:p>
            <a:pPr eaLnBrk="1" hangingPunct="1"/>
            <a:endParaRPr lang="en-US" sz="2000" dirty="0">
              <a:solidFill>
                <a:srgbClr val="000000"/>
              </a:solidFill>
            </a:endParaRPr>
          </a:p>
          <a:p>
            <a:pPr eaLnBrk="1" hangingPunct="1"/>
            <a:r>
              <a:rPr lang="en-US" sz="2000" dirty="0">
                <a:solidFill>
                  <a:srgbClr val="000000"/>
                </a:solidFill>
              </a:rPr>
              <a:t>Chapter 10 of “Distributed Systems: Principles and Paradigms”</a:t>
            </a:r>
          </a:p>
          <a:p>
            <a:pPr eaLnBrk="1" hangingPunct="1"/>
            <a:endParaRPr lang="en-US" sz="2000" dirty="0">
              <a:solidFill>
                <a:srgbClr val="000000"/>
              </a:solidFill>
            </a:endParaRPr>
          </a:p>
          <a:p>
            <a:pPr eaLnBrk="1" hangingPunct="1"/>
            <a:r>
              <a:rPr lang="en-US" sz="1800" dirty="0">
                <a:solidFill>
                  <a:srgbClr val="000000"/>
                </a:solidFill>
              </a:rPr>
              <a:t>References</a:t>
            </a:r>
          </a:p>
          <a:p>
            <a:pPr lvl="1" eaLnBrk="1" hangingPunct="1">
              <a:buClr>
                <a:schemeClr val="bg2"/>
              </a:buClr>
              <a:buFont typeface="Wingdings" pitchFamily="2" charset="2"/>
              <a:buChar char="Ø"/>
            </a:pPr>
            <a:r>
              <a:rPr lang="en-US" sz="1600" b="1" dirty="0">
                <a:solidFill>
                  <a:srgbClr val="000000"/>
                </a:solidFill>
              </a:rPr>
              <a:t>http://www.corba.org/</a:t>
            </a:r>
          </a:p>
          <a:p>
            <a:pPr lvl="1" eaLnBrk="1" hangingPunct="1">
              <a:buClr>
                <a:schemeClr val="bg2"/>
              </a:buClr>
              <a:buFont typeface="Wingdings" pitchFamily="2" charset="2"/>
              <a:buChar char="Ø"/>
            </a:pPr>
            <a:r>
              <a:rPr lang="en-US" sz="1600" b="1" dirty="0">
                <a:solidFill>
                  <a:srgbClr val="000000"/>
                </a:solidFill>
              </a:rPr>
              <a:t>http://www.omg.org/gettingstarted/</a:t>
            </a:r>
          </a:p>
          <a:p>
            <a:pPr lvl="1" eaLnBrk="1" hangingPunct="1">
              <a:buClr>
                <a:schemeClr val="bg2"/>
              </a:buClr>
              <a:buFont typeface="Wingdings" pitchFamily="2" charset="2"/>
              <a:buChar char="Ø"/>
            </a:pPr>
            <a:r>
              <a:rPr lang="en-US" sz="1600" b="1" dirty="0">
                <a:solidFill>
                  <a:srgbClr val="000000"/>
                </a:solidFill>
              </a:rPr>
              <a:t>http://www.omg.org/gettingstarted/readingroom.htm</a:t>
            </a:r>
          </a:p>
          <a:p>
            <a:pPr lvl="1" eaLnBrk="1" hangingPunct="1">
              <a:buClr>
                <a:schemeClr val="bg2"/>
              </a:buClr>
              <a:buFont typeface="Wingdings" pitchFamily="2" charset="2"/>
              <a:buChar char="Ø"/>
            </a:pPr>
            <a:r>
              <a:rPr lang="en-US" sz="1600" b="1" dirty="0">
                <a:solidFill>
                  <a:srgbClr val="000000"/>
                </a:solidFill>
              </a:rPr>
              <a:t>“Understanding CORBA”</a:t>
            </a:r>
          </a:p>
          <a:p>
            <a:pPr lvl="1" eaLnBrk="1" hangingPunct="1">
              <a:buClr>
                <a:schemeClr val="bg2"/>
              </a:buClr>
              <a:buFont typeface="Wingdings" pitchFamily="2" charset="2"/>
              <a:buChar char="Ø"/>
            </a:pPr>
            <a:r>
              <a:rPr lang="en-US" sz="1600" b="1" dirty="0"/>
              <a:t>“Examples of Writing CORBA Applications”, http://www.cs.wustl.edu/~schmidt/PDF/corba-apps4.pdf</a:t>
            </a:r>
          </a:p>
          <a:p>
            <a:pPr lvl="1" eaLnBrk="1" hangingPunct="1">
              <a:buClr>
                <a:schemeClr val="bg2"/>
              </a:buClr>
              <a:buFont typeface="Wingdings" pitchFamily="2" charset="2"/>
              <a:buChar char="Ø"/>
            </a:pPr>
            <a:r>
              <a:rPr lang="en-US" sz="1600" b="1" dirty="0"/>
              <a:t>“Introduction to Distributed Object Programming with CORBA</a:t>
            </a:r>
            <a:r>
              <a:rPr lang="en-US" sz="1600" dirty="0"/>
              <a:t> </a:t>
            </a:r>
            <a:r>
              <a:rPr lang="en-US" sz="1600" b="1" dirty="0"/>
              <a:t>”, http://www.cs.wustl.edu/~schmidt/PDF/corba4.pdf</a:t>
            </a:r>
          </a:p>
          <a:p>
            <a:pPr lvl="1" eaLnBrk="1" hangingPunct="1">
              <a:buClr>
                <a:schemeClr val="bg2"/>
              </a:buClr>
              <a:buFont typeface="Wingdings" pitchFamily="2" charset="2"/>
              <a:buChar char="Ø"/>
            </a:pPr>
            <a:r>
              <a:rPr lang="en-US" sz="1600" b="1" dirty="0">
                <a:solidFill>
                  <a:srgbClr val="000000"/>
                </a:solidFill>
              </a:rPr>
              <a:t>Real life examples, </a:t>
            </a:r>
            <a:r>
              <a:rPr lang="en-US" sz="1600" dirty="0">
                <a:solidFill>
                  <a:srgbClr val="000000"/>
                </a:solidFill>
              </a:rPr>
              <a:t>http://www.dre.vanderbilt.edu/~schmidt/TAO-users.html</a:t>
            </a:r>
          </a:p>
          <a:p>
            <a:pPr eaLnBrk="1" hangingPunct="1"/>
            <a:endParaRPr lang="en-US" sz="2000" dirty="0">
              <a:solidFill>
                <a:srgbClr val="000000"/>
              </a:solidFill>
            </a:endParaRPr>
          </a:p>
          <a:p>
            <a:pPr eaLnBrk="1" hangingPunct="1"/>
            <a:endParaRPr lang="en-US" sz="2000"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54000" y="1447800"/>
            <a:ext cx="7772400" cy="5257800"/>
          </a:xfrm>
          <a:prstGeom prst="rect">
            <a:avLst/>
          </a:prstGeom>
          <a:noFill/>
          <a:ln w="9525">
            <a:noFill/>
            <a:miter lim="800000"/>
            <a:headEnd/>
            <a:tailEnd/>
          </a:ln>
        </p:spPr>
        <p:txBody>
          <a:bodyPr/>
          <a:lstStyle/>
          <a:p>
            <a:pPr marL="342900" indent="-342900">
              <a:spcBef>
                <a:spcPct val="20000"/>
              </a:spcBef>
              <a:buClr>
                <a:schemeClr val="accent2"/>
              </a:buClr>
              <a:buSzPct val="75000"/>
              <a:buFont typeface="Monotype Sorts" pitchFamily="2" charset="2"/>
              <a:buBlip>
                <a:blip r:embed="rId2"/>
              </a:buBlip>
            </a:pPr>
            <a:r>
              <a:rPr lang="en-US" sz="2400" dirty="0">
                <a:solidFill>
                  <a:srgbClr val="0F0C19"/>
                </a:solidFill>
                <a:latin typeface="Times New Roman" panose="02020603050405020304" pitchFamily="18" charset="0"/>
                <a:cs typeface="Times New Roman" panose="02020603050405020304" pitchFamily="18" charset="0"/>
              </a:rPr>
              <a:t>Steps in developing a CORBA server and client</a:t>
            </a:r>
          </a:p>
          <a:p>
            <a:pPr marL="742950" lvl="1" indent="-285750">
              <a:spcBef>
                <a:spcPct val="20000"/>
              </a:spcBef>
              <a:buClr>
                <a:schemeClr val="accent1"/>
              </a:buClr>
              <a:buSzPct val="75000"/>
              <a:buFontTx/>
              <a:buBlip>
                <a:blip r:embed="rId3"/>
              </a:buBlip>
            </a:pPr>
            <a:r>
              <a:rPr lang="en-US" dirty="0">
                <a:solidFill>
                  <a:srgbClr val="0F0C19"/>
                </a:solidFill>
                <a:latin typeface="Times New Roman" panose="02020603050405020304" pitchFamily="18" charset="0"/>
                <a:cs typeface="Times New Roman" panose="02020603050405020304" pitchFamily="18" charset="0"/>
              </a:rPr>
              <a:t>Design your application interface and specify them in OMG IDL (Interface Definition Language)</a:t>
            </a:r>
          </a:p>
          <a:p>
            <a:pPr marL="742950" lvl="1" indent="-285750">
              <a:spcBef>
                <a:spcPct val="20000"/>
              </a:spcBef>
              <a:buClr>
                <a:schemeClr val="accent1"/>
              </a:buClr>
              <a:buSzPct val="75000"/>
              <a:buFontTx/>
              <a:buBlip>
                <a:blip r:embed="rId3"/>
              </a:buBlip>
            </a:pPr>
            <a:r>
              <a:rPr lang="en-US" dirty="0">
                <a:solidFill>
                  <a:srgbClr val="0F0C19"/>
                </a:solidFill>
                <a:latin typeface="Times New Roman" panose="02020603050405020304" pitchFamily="18" charset="0"/>
                <a:cs typeface="Times New Roman" panose="02020603050405020304" pitchFamily="18" charset="0"/>
              </a:rPr>
              <a:t>Run the IDL specs through IDL compiler of language of your choice, say C++, to generate client-side stub and server-side skeleton</a:t>
            </a:r>
          </a:p>
          <a:p>
            <a:pPr marL="742950" lvl="1" indent="-285750">
              <a:spcBef>
                <a:spcPct val="20000"/>
              </a:spcBef>
              <a:buClr>
                <a:schemeClr val="accent1"/>
              </a:buClr>
              <a:buSzPct val="75000"/>
              <a:buFontTx/>
              <a:buBlip>
                <a:blip r:embed="rId3"/>
              </a:buBlip>
            </a:pPr>
            <a:r>
              <a:rPr lang="en-US" dirty="0">
                <a:solidFill>
                  <a:srgbClr val="0F0C19"/>
                </a:solidFill>
                <a:latin typeface="Times New Roman" panose="02020603050405020304" pitchFamily="18" charset="0"/>
                <a:cs typeface="Times New Roman" panose="02020603050405020304" pitchFamily="18" charset="0"/>
              </a:rPr>
              <a:t>Implement server side interfaces using C++ classes (called servants)</a:t>
            </a:r>
          </a:p>
          <a:p>
            <a:pPr marL="742950" lvl="1" indent="-285750">
              <a:spcBef>
                <a:spcPct val="20000"/>
              </a:spcBef>
              <a:buClr>
                <a:schemeClr val="accent1"/>
              </a:buClr>
              <a:buSzPct val="75000"/>
              <a:buFontTx/>
              <a:buBlip>
                <a:blip r:embed="rId3"/>
              </a:buBlip>
            </a:pPr>
            <a:r>
              <a:rPr lang="en-US" dirty="0">
                <a:solidFill>
                  <a:srgbClr val="0F0C19"/>
                </a:solidFill>
                <a:latin typeface="Times New Roman" panose="02020603050405020304" pitchFamily="18" charset="0"/>
                <a:cs typeface="Times New Roman" panose="02020603050405020304" pitchFamily="18" charset="0"/>
              </a:rPr>
              <a:t>Implement the server program that instantiates the servants</a:t>
            </a:r>
          </a:p>
          <a:p>
            <a:pPr marL="742950" lvl="1" indent="-285750">
              <a:spcBef>
                <a:spcPct val="20000"/>
              </a:spcBef>
              <a:buClr>
                <a:schemeClr val="accent1"/>
              </a:buClr>
              <a:buSzPct val="75000"/>
              <a:buFontTx/>
              <a:buBlip>
                <a:blip r:embed="rId3"/>
              </a:buBlip>
            </a:pPr>
            <a:r>
              <a:rPr lang="en-US" dirty="0">
                <a:solidFill>
                  <a:srgbClr val="0F0C19"/>
                </a:solidFill>
                <a:latin typeface="Times New Roman" panose="02020603050405020304" pitchFamily="18" charset="0"/>
                <a:cs typeface="Times New Roman" panose="02020603050405020304" pitchFamily="18" charset="0"/>
              </a:rPr>
              <a:t>Compile the server program along with the skeleton code using a C++ compiler</a:t>
            </a:r>
          </a:p>
          <a:p>
            <a:pPr marL="742950" lvl="1" indent="-285750">
              <a:spcBef>
                <a:spcPct val="20000"/>
              </a:spcBef>
              <a:buClr>
                <a:schemeClr val="accent1"/>
              </a:buClr>
              <a:buSzPct val="75000"/>
              <a:buFontTx/>
              <a:buBlip>
                <a:blip r:embed="rId3"/>
              </a:buBlip>
            </a:pPr>
            <a:r>
              <a:rPr lang="en-US" dirty="0">
                <a:solidFill>
                  <a:srgbClr val="0F0C19"/>
                </a:solidFill>
                <a:latin typeface="Times New Roman" panose="02020603050405020304" pitchFamily="18" charset="0"/>
                <a:cs typeface="Times New Roman" panose="02020603050405020304" pitchFamily="18" charset="0"/>
              </a:rPr>
              <a:t>Implement the client program</a:t>
            </a:r>
          </a:p>
          <a:p>
            <a:pPr marL="742950" lvl="1" indent="-285750">
              <a:spcBef>
                <a:spcPct val="20000"/>
              </a:spcBef>
              <a:buClr>
                <a:schemeClr val="accent1"/>
              </a:buClr>
              <a:buSzPct val="75000"/>
              <a:buFontTx/>
              <a:buBlip>
                <a:blip r:embed="rId3"/>
              </a:buBlip>
            </a:pPr>
            <a:r>
              <a:rPr lang="en-US" dirty="0">
                <a:solidFill>
                  <a:srgbClr val="0F0C19"/>
                </a:solidFill>
                <a:latin typeface="Times New Roman" panose="02020603050405020304" pitchFamily="18" charset="0"/>
                <a:cs typeface="Times New Roman" panose="02020603050405020304" pitchFamily="18" charset="0"/>
              </a:rPr>
              <a:t>Compile the client program along with the stub code</a:t>
            </a:r>
          </a:p>
          <a:p>
            <a:pPr marL="342900" indent="-342900">
              <a:spcBef>
                <a:spcPct val="20000"/>
              </a:spcBef>
              <a:buClr>
                <a:schemeClr val="accent2"/>
              </a:buClr>
              <a:buSzPct val="75000"/>
              <a:buFont typeface="Monotype Sorts" pitchFamily="2" charset="2"/>
              <a:buBlip>
                <a:blip r:embed="rId2"/>
              </a:buBlip>
            </a:pPr>
            <a:endParaRPr lang="en-US" dirty="0">
              <a:solidFill>
                <a:srgbClr val="0F0C19"/>
              </a:solidFill>
              <a:latin typeface="Times New Roman" panose="02020603050405020304" pitchFamily="18" charset="0"/>
              <a:cs typeface="Times New Roman" panose="02020603050405020304" pitchFamily="18" charset="0"/>
            </a:endParaRPr>
          </a:p>
        </p:txBody>
      </p:sp>
      <p:sp>
        <p:nvSpPr>
          <p:cNvPr id="31747" name="Rectangle 3"/>
          <p:cNvSpPr>
            <a:spLocks noGrp="1" noChangeArrowheads="1"/>
          </p:cNvSpPr>
          <p:nvPr>
            <p:ph type="title"/>
          </p:nvPr>
        </p:nvSpPr>
        <p:spPr/>
        <p:txBody>
          <a:bodyPr/>
          <a:lstStyle/>
          <a:p>
            <a:pPr eaLnBrk="1" hangingPunct="1"/>
            <a:r>
              <a:rPr lang="en-US"/>
              <a:t>CORBA Application Development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t>Interface and Servant</a:t>
            </a:r>
          </a:p>
        </p:txBody>
      </p:sp>
      <p:sp>
        <p:nvSpPr>
          <p:cNvPr id="32771" name="TextBox 3"/>
          <p:cNvSpPr txBox="1">
            <a:spLocks noChangeArrowheads="1"/>
          </p:cNvSpPr>
          <p:nvPr/>
        </p:nvSpPr>
        <p:spPr bwMode="auto">
          <a:xfrm>
            <a:off x="371475" y="1447800"/>
            <a:ext cx="2462213" cy="1385888"/>
          </a:xfrm>
          <a:prstGeom prst="rect">
            <a:avLst/>
          </a:prstGeom>
          <a:noFill/>
          <a:ln w="9525">
            <a:noFill/>
            <a:miter lim="800000"/>
            <a:headEnd/>
            <a:tailEnd/>
          </a:ln>
        </p:spPr>
        <p:txBody>
          <a:bodyPr>
            <a:spAutoFit/>
          </a:bodyPr>
          <a:lstStyle/>
          <a:p>
            <a:r>
              <a:rPr lang="en-US" sz="1200" dirty="0">
                <a:solidFill>
                  <a:schemeClr val="bg2"/>
                </a:solidFill>
              </a:rPr>
              <a:t>module </a:t>
            </a:r>
            <a:r>
              <a:rPr lang="en-US" sz="1200" dirty="0" err="1">
                <a:solidFill>
                  <a:schemeClr val="bg2"/>
                </a:solidFill>
              </a:rPr>
              <a:t>HelloApp</a:t>
            </a:r>
            <a:endParaRPr lang="en-US" sz="1200" dirty="0">
              <a:solidFill>
                <a:schemeClr val="bg2"/>
              </a:solidFill>
            </a:endParaRPr>
          </a:p>
          <a:p>
            <a:r>
              <a:rPr lang="en-US" sz="1200" dirty="0">
                <a:solidFill>
                  <a:schemeClr val="bg2"/>
                </a:solidFill>
              </a:rPr>
              <a:t>{</a:t>
            </a:r>
          </a:p>
          <a:p>
            <a:r>
              <a:rPr lang="en-US" sz="1200" dirty="0">
                <a:solidFill>
                  <a:schemeClr val="bg2"/>
                </a:solidFill>
              </a:rPr>
              <a:t>  interface Hello</a:t>
            </a:r>
          </a:p>
          <a:p>
            <a:r>
              <a:rPr lang="en-US" sz="1200" dirty="0">
                <a:solidFill>
                  <a:schemeClr val="bg2"/>
                </a:solidFill>
              </a:rPr>
              <a:t>  {</a:t>
            </a:r>
          </a:p>
          <a:p>
            <a:r>
              <a:rPr lang="en-US" sz="1200" dirty="0">
                <a:solidFill>
                  <a:schemeClr val="bg2"/>
                </a:solidFill>
              </a:rPr>
              <a:t>  string </a:t>
            </a:r>
            <a:r>
              <a:rPr lang="en-US" sz="1200" dirty="0" err="1">
                <a:solidFill>
                  <a:schemeClr val="bg2"/>
                </a:solidFill>
              </a:rPr>
              <a:t>sayHello</a:t>
            </a:r>
            <a:r>
              <a:rPr lang="en-US" sz="1200" dirty="0">
                <a:solidFill>
                  <a:schemeClr val="bg2"/>
                </a:solidFill>
              </a:rPr>
              <a:t>();</a:t>
            </a:r>
          </a:p>
          <a:p>
            <a:r>
              <a:rPr lang="en-US" sz="1200" dirty="0">
                <a:solidFill>
                  <a:schemeClr val="bg2"/>
                </a:solidFill>
              </a:rPr>
              <a:t>  };</a:t>
            </a:r>
          </a:p>
          <a:p>
            <a:r>
              <a:rPr lang="en-US" sz="1200" dirty="0">
                <a:solidFill>
                  <a:schemeClr val="bg2"/>
                </a:solidFill>
              </a:rPr>
              <a:t>};</a:t>
            </a:r>
          </a:p>
        </p:txBody>
      </p:sp>
      <p:sp>
        <p:nvSpPr>
          <p:cNvPr id="5" name="TextBox 4"/>
          <p:cNvSpPr txBox="1"/>
          <p:nvPr/>
        </p:nvSpPr>
        <p:spPr>
          <a:xfrm>
            <a:off x="381000" y="3178175"/>
            <a:ext cx="3692525" cy="3524250"/>
          </a:xfrm>
          <a:prstGeom prst="rect">
            <a:avLst/>
          </a:prstGeom>
          <a:noFill/>
        </p:spPr>
        <p:txBody>
          <a:bodyPr>
            <a:spAutoFit/>
          </a:bodyPr>
          <a:lstStyle/>
          <a:p>
            <a:r>
              <a:rPr lang="en-US" sz="1400" dirty="0" err="1">
                <a:solidFill>
                  <a:srgbClr val="E53900"/>
                </a:solidFill>
              </a:rPr>
              <a:t>Servent</a:t>
            </a:r>
            <a:r>
              <a:rPr lang="en-US" sz="1400" dirty="0">
                <a:solidFill>
                  <a:srgbClr val="E53900"/>
                </a:solidFill>
              </a:rPr>
              <a:t> code </a:t>
            </a:r>
          </a:p>
          <a:p>
            <a:r>
              <a:rPr lang="en-US" sz="1100" dirty="0">
                <a:solidFill>
                  <a:schemeClr val="bg2"/>
                </a:solidFill>
              </a:rPr>
              <a:t>import HelloApp.*; </a:t>
            </a:r>
          </a:p>
          <a:p>
            <a:r>
              <a:rPr lang="en-US" sz="1100" dirty="0">
                <a:solidFill>
                  <a:schemeClr val="bg2"/>
                </a:solidFill>
              </a:rPr>
              <a:t>import </a:t>
            </a:r>
            <a:r>
              <a:rPr lang="en-US" sz="1100" dirty="0" err="1">
                <a:solidFill>
                  <a:schemeClr val="bg2"/>
                </a:solidFill>
              </a:rPr>
              <a:t>org.omg.CosNaming</a:t>
            </a:r>
            <a:r>
              <a:rPr lang="en-US" sz="1100" dirty="0">
                <a:solidFill>
                  <a:schemeClr val="bg2"/>
                </a:solidFill>
              </a:rPr>
              <a:t>.*;</a:t>
            </a:r>
          </a:p>
          <a:p>
            <a:r>
              <a:rPr lang="en-US" sz="1100" dirty="0">
                <a:solidFill>
                  <a:schemeClr val="bg2"/>
                </a:solidFill>
              </a:rPr>
              <a:t>import </a:t>
            </a:r>
            <a:r>
              <a:rPr lang="en-US" sz="1100" dirty="0" err="1">
                <a:solidFill>
                  <a:schemeClr val="bg2"/>
                </a:solidFill>
              </a:rPr>
              <a:t>org.omg.CosNaming.NamingContextPackage</a:t>
            </a:r>
            <a:r>
              <a:rPr lang="en-US" sz="1100" dirty="0">
                <a:solidFill>
                  <a:schemeClr val="bg2"/>
                </a:solidFill>
              </a:rPr>
              <a:t>.*;</a:t>
            </a:r>
          </a:p>
          <a:p>
            <a:r>
              <a:rPr lang="en-US" sz="1100" dirty="0">
                <a:solidFill>
                  <a:schemeClr val="bg2"/>
                </a:solidFill>
              </a:rPr>
              <a:t>import </a:t>
            </a:r>
            <a:r>
              <a:rPr lang="en-US" sz="1100" dirty="0" err="1">
                <a:solidFill>
                  <a:schemeClr val="bg2"/>
                </a:solidFill>
              </a:rPr>
              <a:t>org.omg.CORBA</a:t>
            </a:r>
            <a:r>
              <a:rPr lang="en-US" sz="1100" dirty="0">
                <a:solidFill>
                  <a:schemeClr val="bg2"/>
                </a:solidFill>
              </a:rPr>
              <a:t>.*;</a:t>
            </a:r>
          </a:p>
          <a:p>
            <a:r>
              <a:rPr lang="en-US" sz="1100" dirty="0">
                <a:solidFill>
                  <a:schemeClr val="bg2"/>
                </a:solidFill>
              </a:rPr>
              <a:t>import </a:t>
            </a:r>
            <a:r>
              <a:rPr lang="en-US" sz="1100" dirty="0" err="1">
                <a:solidFill>
                  <a:schemeClr val="bg2"/>
                </a:solidFill>
              </a:rPr>
              <a:t>org.omg.PortableServer</a:t>
            </a:r>
            <a:r>
              <a:rPr lang="en-US" sz="1100" dirty="0">
                <a:solidFill>
                  <a:schemeClr val="bg2"/>
                </a:solidFill>
              </a:rPr>
              <a:t>.*;</a:t>
            </a:r>
          </a:p>
          <a:p>
            <a:r>
              <a:rPr lang="en-US" sz="1100" dirty="0">
                <a:solidFill>
                  <a:schemeClr val="bg2"/>
                </a:solidFill>
              </a:rPr>
              <a:t>import </a:t>
            </a:r>
            <a:r>
              <a:rPr lang="en-US" sz="1100" dirty="0" err="1">
                <a:solidFill>
                  <a:schemeClr val="bg2"/>
                </a:solidFill>
              </a:rPr>
              <a:t>org.omg.PortableServer.POA</a:t>
            </a:r>
            <a:r>
              <a:rPr lang="en-US" sz="1100" dirty="0">
                <a:solidFill>
                  <a:schemeClr val="bg2"/>
                </a:solidFill>
              </a:rPr>
              <a:t>;</a:t>
            </a:r>
          </a:p>
          <a:p>
            <a:r>
              <a:rPr lang="en-US" sz="1100" dirty="0">
                <a:solidFill>
                  <a:schemeClr val="bg2"/>
                </a:solidFill>
              </a:rPr>
              <a:t>import </a:t>
            </a:r>
            <a:r>
              <a:rPr lang="en-US" sz="1100" dirty="0" err="1">
                <a:solidFill>
                  <a:schemeClr val="bg2"/>
                </a:solidFill>
              </a:rPr>
              <a:t>java.util.Properties</a:t>
            </a:r>
            <a:r>
              <a:rPr lang="en-US" sz="1100" dirty="0">
                <a:solidFill>
                  <a:schemeClr val="bg2"/>
                </a:solidFill>
              </a:rPr>
              <a:t>;</a:t>
            </a:r>
          </a:p>
          <a:p>
            <a:endParaRPr lang="en-US" sz="1100" dirty="0">
              <a:solidFill>
                <a:schemeClr val="bg2"/>
              </a:solidFill>
            </a:endParaRPr>
          </a:p>
          <a:p>
            <a:r>
              <a:rPr lang="en-US" sz="1100" dirty="0">
                <a:solidFill>
                  <a:schemeClr val="bg2"/>
                </a:solidFill>
              </a:rPr>
              <a:t>class </a:t>
            </a:r>
            <a:r>
              <a:rPr lang="en-US" sz="1100" dirty="0" err="1">
                <a:solidFill>
                  <a:schemeClr val="bg2"/>
                </a:solidFill>
              </a:rPr>
              <a:t>HelloImpl</a:t>
            </a:r>
            <a:r>
              <a:rPr lang="en-US" sz="1100" dirty="0">
                <a:solidFill>
                  <a:schemeClr val="bg2"/>
                </a:solidFill>
              </a:rPr>
              <a:t> extends </a:t>
            </a:r>
            <a:r>
              <a:rPr lang="en-US" sz="1100" dirty="0" err="1">
                <a:solidFill>
                  <a:schemeClr val="bg2"/>
                </a:solidFill>
              </a:rPr>
              <a:t>HelloPOA</a:t>
            </a:r>
            <a:r>
              <a:rPr lang="en-US" sz="1100" dirty="0">
                <a:solidFill>
                  <a:schemeClr val="bg2"/>
                </a:solidFill>
              </a:rPr>
              <a:t> {</a:t>
            </a:r>
          </a:p>
          <a:p>
            <a:r>
              <a:rPr lang="en-US" sz="1100" dirty="0">
                <a:solidFill>
                  <a:schemeClr val="bg2"/>
                </a:solidFill>
              </a:rPr>
              <a:t>  private ORB </a:t>
            </a:r>
            <a:r>
              <a:rPr lang="en-US" sz="1100" dirty="0" err="1">
                <a:solidFill>
                  <a:schemeClr val="bg2"/>
                </a:solidFill>
              </a:rPr>
              <a:t>orb</a:t>
            </a:r>
            <a:r>
              <a:rPr lang="en-US" sz="1100" dirty="0">
                <a:solidFill>
                  <a:schemeClr val="bg2"/>
                </a:solidFill>
              </a:rPr>
              <a:t>;</a:t>
            </a:r>
          </a:p>
          <a:p>
            <a:endParaRPr lang="en-US" sz="1100" dirty="0">
              <a:solidFill>
                <a:schemeClr val="bg2"/>
              </a:solidFill>
            </a:endParaRPr>
          </a:p>
          <a:p>
            <a:r>
              <a:rPr lang="en-US" sz="1100" dirty="0">
                <a:solidFill>
                  <a:schemeClr val="bg2"/>
                </a:solidFill>
              </a:rPr>
              <a:t>  public void </a:t>
            </a:r>
            <a:r>
              <a:rPr lang="en-US" sz="1100" dirty="0" err="1">
                <a:solidFill>
                  <a:schemeClr val="bg2"/>
                </a:solidFill>
              </a:rPr>
              <a:t>setORB</a:t>
            </a:r>
            <a:r>
              <a:rPr lang="en-US" sz="1100" dirty="0">
                <a:solidFill>
                  <a:schemeClr val="bg2"/>
                </a:solidFill>
              </a:rPr>
              <a:t>(ORB </a:t>
            </a:r>
            <a:r>
              <a:rPr lang="en-US" sz="1100" dirty="0" err="1">
                <a:solidFill>
                  <a:schemeClr val="bg2"/>
                </a:solidFill>
              </a:rPr>
              <a:t>orb_val</a:t>
            </a:r>
            <a:r>
              <a:rPr lang="en-US" sz="1100" dirty="0">
                <a:solidFill>
                  <a:schemeClr val="bg2"/>
                </a:solidFill>
              </a:rPr>
              <a:t>) {</a:t>
            </a:r>
          </a:p>
          <a:p>
            <a:r>
              <a:rPr lang="en-US" sz="1100" dirty="0">
                <a:solidFill>
                  <a:schemeClr val="bg2"/>
                </a:solidFill>
              </a:rPr>
              <a:t>    orb = </a:t>
            </a:r>
            <a:r>
              <a:rPr lang="en-US" sz="1100" dirty="0" err="1">
                <a:solidFill>
                  <a:schemeClr val="bg2"/>
                </a:solidFill>
              </a:rPr>
              <a:t>orb_val</a:t>
            </a:r>
            <a:r>
              <a:rPr lang="en-US" sz="1100" dirty="0">
                <a:solidFill>
                  <a:schemeClr val="bg2"/>
                </a:solidFill>
              </a:rPr>
              <a:t>; </a:t>
            </a:r>
          </a:p>
          <a:p>
            <a:r>
              <a:rPr lang="en-US" sz="1100" dirty="0">
                <a:solidFill>
                  <a:schemeClr val="bg2"/>
                </a:solidFill>
              </a:rPr>
              <a:t>  }</a:t>
            </a:r>
          </a:p>
          <a:p>
            <a:r>
              <a:rPr lang="en-US" sz="1100" dirty="0">
                <a:solidFill>
                  <a:schemeClr val="bg2"/>
                </a:solidFill>
              </a:rPr>
              <a:t>  // implement </a:t>
            </a:r>
            <a:r>
              <a:rPr lang="en-US" sz="1100" dirty="0" err="1">
                <a:solidFill>
                  <a:schemeClr val="bg2"/>
                </a:solidFill>
              </a:rPr>
              <a:t>sayHello</a:t>
            </a:r>
            <a:r>
              <a:rPr lang="en-US" sz="1100" dirty="0">
                <a:solidFill>
                  <a:schemeClr val="bg2"/>
                </a:solidFill>
              </a:rPr>
              <a:t>() method</a:t>
            </a:r>
          </a:p>
          <a:p>
            <a:r>
              <a:rPr lang="en-US" sz="1100" dirty="0">
                <a:solidFill>
                  <a:schemeClr val="bg2"/>
                </a:solidFill>
              </a:rPr>
              <a:t>  public String </a:t>
            </a:r>
            <a:r>
              <a:rPr lang="en-US" sz="1100" dirty="0" err="1">
                <a:solidFill>
                  <a:schemeClr val="bg2"/>
                </a:solidFill>
              </a:rPr>
              <a:t>sayHello</a:t>
            </a:r>
            <a:r>
              <a:rPr lang="en-US" sz="1100" dirty="0">
                <a:solidFill>
                  <a:schemeClr val="bg2"/>
                </a:solidFill>
              </a:rPr>
              <a:t>() {</a:t>
            </a:r>
          </a:p>
          <a:p>
            <a:r>
              <a:rPr lang="en-US" sz="1100" dirty="0">
                <a:solidFill>
                  <a:schemeClr val="bg2"/>
                </a:solidFill>
              </a:rPr>
              <a:t>    return "\</a:t>
            </a:r>
            <a:r>
              <a:rPr lang="en-US" sz="1100" dirty="0" err="1">
                <a:solidFill>
                  <a:schemeClr val="bg2"/>
                </a:solidFill>
              </a:rPr>
              <a:t>nHello</a:t>
            </a:r>
            <a:r>
              <a:rPr lang="en-US" sz="1100" dirty="0">
                <a:solidFill>
                  <a:schemeClr val="bg2"/>
                </a:solidFill>
              </a:rPr>
              <a:t> world !!\n";</a:t>
            </a:r>
          </a:p>
          <a:p>
            <a:r>
              <a:rPr lang="en-US" sz="1100" dirty="0">
                <a:solidFill>
                  <a:schemeClr val="bg2"/>
                </a:solidFill>
              </a:rPr>
              <a:t>  }</a:t>
            </a:r>
          </a:p>
          <a:p>
            <a:r>
              <a:rPr lang="en-US" sz="1100" dirty="0">
                <a:solidFill>
                  <a:schemeClr val="bg2"/>
                </a:solidFill>
              </a:rPr>
              <a:t>}</a:t>
            </a:r>
          </a:p>
        </p:txBody>
      </p:sp>
      <p:sp>
        <p:nvSpPr>
          <p:cNvPr id="32773" name="TextBox 5"/>
          <p:cNvSpPr txBox="1">
            <a:spLocks noChangeArrowheads="1"/>
          </p:cNvSpPr>
          <p:nvPr/>
        </p:nvSpPr>
        <p:spPr bwMode="auto">
          <a:xfrm>
            <a:off x="3721100" y="1484313"/>
            <a:ext cx="4689475" cy="1693862"/>
          </a:xfrm>
          <a:prstGeom prst="rect">
            <a:avLst/>
          </a:prstGeom>
          <a:noFill/>
          <a:ln w="9525">
            <a:noFill/>
            <a:miter lim="800000"/>
            <a:headEnd/>
            <a:tailEnd/>
          </a:ln>
        </p:spPr>
        <p:txBody>
          <a:bodyPr>
            <a:spAutoFit/>
          </a:bodyPr>
          <a:lstStyle/>
          <a:p>
            <a:r>
              <a:rPr lang="en-US" sz="1400" dirty="0" err="1"/>
              <a:t>idlj</a:t>
            </a:r>
            <a:r>
              <a:rPr lang="en-US" sz="1400" dirty="0"/>
              <a:t> -fall Hello.idl</a:t>
            </a:r>
          </a:p>
          <a:p>
            <a:r>
              <a:rPr lang="en-US" sz="1400" dirty="0"/>
              <a:t>Generates:</a:t>
            </a:r>
          </a:p>
          <a:p>
            <a:pPr>
              <a:buFont typeface="Arial" charset="0"/>
              <a:buChar char="•"/>
            </a:pPr>
            <a:r>
              <a:rPr lang="en-US" sz="1400" dirty="0"/>
              <a:t>HelloPOA.java: server skeleton</a:t>
            </a:r>
          </a:p>
          <a:p>
            <a:pPr>
              <a:buFont typeface="Arial" charset="0"/>
              <a:buChar char="•"/>
            </a:pPr>
            <a:r>
              <a:rPr lang="en-US" sz="1400" dirty="0"/>
              <a:t>_HelloStub.java: client stub</a:t>
            </a:r>
          </a:p>
          <a:p>
            <a:pPr>
              <a:buFont typeface="Arial" charset="0"/>
              <a:buChar char="•"/>
            </a:pPr>
            <a:r>
              <a:rPr lang="en-US" sz="1400" dirty="0"/>
              <a:t>HelloOperations.java: contains the method </a:t>
            </a:r>
            <a:r>
              <a:rPr lang="en-US" sz="1400" dirty="0" err="1"/>
              <a:t>sayHello</a:t>
            </a:r>
            <a:r>
              <a:rPr lang="en-US" sz="1400" dirty="0"/>
              <a:t>()</a:t>
            </a:r>
          </a:p>
          <a:p>
            <a:pPr>
              <a:buFont typeface="Arial" charset="0"/>
              <a:buChar char="•"/>
            </a:pPr>
            <a:r>
              <a:rPr lang="en-US" sz="1400" dirty="0"/>
              <a:t>Hello.java, HelloHelper.java, HelloHolder.java,</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04800" y="228600"/>
            <a:ext cx="8839200" cy="668338"/>
          </a:xfrm>
        </p:spPr>
        <p:txBody>
          <a:bodyPr/>
          <a:lstStyle/>
          <a:p>
            <a:pPr eaLnBrk="1" hangingPunct="1"/>
            <a:r>
              <a:rPr lang="en-US"/>
              <a:t>Server</a:t>
            </a:r>
          </a:p>
        </p:txBody>
      </p:sp>
      <p:sp>
        <p:nvSpPr>
          <p:cNvPr id="3" name="TextBox 2"/>
          <p:cNvSpPr txBox="1"/>
          <p:nvPr/>
        </p:nvSpPr>
        <p:spPr>
          <a:xfrm>
            <a:off x="533400" y="1357313"/>
            <a:ext cx="6464300" cy="5478462"/>
          </a:xfrm>
          <a:prstGeom prst="rect">
            <a:avLst/>
          </a:prstGeom>
          <a:noFill/>
        </p:spPr>
        <p:txBody>
          <a:bodyPr>
            <a:spAutoFit/>
          </a:bodyPr>
          <a:lstStyle/>
          <a:p>
            <a:r>
              <a:rPr lang="en-US" sz="1000" dirty="0">
                <a:solidFill>
                  <a:schemeClr val="bg2"/>
                </a:solidFill>
              </a:rPr>
              <a:t>public class </a:t>
            </a:r>
            <a:r>
              <a:rPr lang="en-US" sz="1000" dirty="0" err="1">
                <a:solidFill>
                  <a:schemeClr val="bg2"/>
                </a:solidFill>
              </a:rPr>
              <a:t>HelloServer</a:t>
            </a:r>
            <a:r>
              <a:rPr lang="en-US" sz="1000" dirty="0">
                <a:solidFill>
                  <a:schemeClr val="bg2"/>
                </a:solidFill>
              </a:rPr>
              <a:t> {</a:t>
            </a:r>
          </a:p>
          <a:p>
            <a:r>
              <a:rPr lang="en-US" sz="1000" dirty="0">
                <a:solidFill>
                  <a:schemeClr val="bg2"/>
                </a:solidFill>
              </a:rPr>
              <a:t>  public static void main(String </a:t>
            </a:r>
            <a:r>
              <a:rPr lang="en-US" sz="1000" dirty="0" err="1">
                <a:solidFill>
                  <a:schemeClr val="bg2"/>
                </a:solidFill>
              </a:rPr>
              <a:t>args</a:t>
            </a:r>
            <a:r>
              <a:rPr lang="en-US" sz="1000" dirty="0">
                <a:solidFill>
                  <a:schemeClr val="bg2"/>
                </a:solidFill>
              </a:rPr>
              <a:t>[]) {</a:t>
            </a:r>
          </a:p>
          <a:p>
            <a:r>
              <a:rPr lang="en-US" sz="1000" dirty="0">
                <a:solidFill>
                  <a:schemeClr val="bg2"/>
                </a:solidFill>
              </a:rPr>
              <a:t>      </a:t>
            </a:r>
            <a:r>
              <a:rPr lang="en-US" sz="1000" dirty="0">
                <a:solidFill>
                  <a:srgbClr val="E53900"/>
                </a:solidFill>
              </a:rPr>
              <a:t>// create and initialize the ORB</a:t>
            </a:r>
          </a:p>
          <a:p>
            <a:r>
              <a:rPr lang="en-US" sz="1000" dirty="0">
                <a:solidFill>
                  <a:schemeClr val="bg2"/>
                </a:solidFill>
              </a:rPr>
              <a:t>      ORB </a:t>
            </a:r>
            <a:r>
              <a:rPr lang="en-US" sz="1000" dirty="0" err="1">
                <a:solidFill>
                  <a:schemeClr val="bg2"/>
                </a:solidFill>
              </a:rPr>
              <a:t>orb</a:t>
            </a:r>
            <a:r>
              <a:rPr lang="en-US" sz="1000" dirty="0">
                <a:solidFill>
                  <a:schemeClr val="bg2"/>
                </a:solidFill>
              </a:rPr>
              <a:t> = </a:t>
            </a:r>
            <a:r>
              <a:rPr lang="en-US" sz="1000" dirty="0" err="1">
                <a:solidFill>
                  <a:schemeClr val="bg2"/>
                </a:solidFill>
              </a:rPr>
              <a:t>ORB.init</a:t>
            </a:r>
            <a:r>
              <a:rPr lang="en-US" sz="1000" dirty="0">
                <a:solidFill>
                  <a:schemeClr val="bg2"/>
                </a:solidFill>
              </a:rPr>
              <a:t>(</a:t>
            </a:r>
            <a:r>
              <a:rPr lang="en-US" sz="1000" dirty="0" err="1">
                <a:solidFill>
                  <a:schemeClr val="bg2"/>
                </a:solidFill>
              </a:rPr>
              <a:t>args</a:t>
            </a:r>
            <a:r>
              <a:rPr lang="en-US" sz="1000" dirty="0">
                <a:solidFill>
                  <a:schemeClr val="bg2"/>
                </a:solidFill>
              </a:rPr>
              <a:t>, null);</a:t>
            </a:r>
          </a:p>
          <a:p>
            <a:endParaRPr lang="en-US" sz="1000" dirty="0">
              <a:solidFill>
                <a:schemeClr val="bg2"/>
              </a:solidFill>
            </a:endParaRPr>
          </a:p>
          <a:p>
            <a:r>
              <a:rPr lang="en-US" sz="1000" dirty="0">
                <a:solidFill>
                  <a:srgbClr val="E53900"/>
                </a:solidFill>
              </a:rPr>
              <a:t>      // get reference to </a:t>
            </a:r>
            <a:r>
              <a:rPr lang="en-US" sz="1000" dirty="0" err="1">
                <a:solidFill>
                  <a:srgbClr val="E53900"/>
                </a:solidFill>
              </a:rPr>
              <a:t>rootPOA</a:t>
            </a:r>
            <a:r>
              <a:rPr lang="en-US" sz="1000" dirty="0">
                <a:solidFill>
                  <a:srgbClr val="E53900"/>
                </a:solidFill>
              </a:rPr>
              <a:t> &amp; activate the </a:t>
            </a:r>
            <a:r>
              <a:rPr lang="en-US" sz="1000" dirty="0" err="1">
                <a:solidFill>
                  <a:srgbClr val="E53900"/>
                </a:solidFill>
              </a:rPr>
              <a:t>POAManager</a:t>
            </a:r>
            <a:endParaRPr lang="en-US" sz="1000" dirty="0">
              <a:solidFill>
                <a:srgbClr val="E53900"/>
              </a:solidFill>
            </a:endParaRPr>
          </a:p>
          <a:p>
            <a:r>
              <a:rPr lang="en-US" sz="1000" dirty="0">
                <a:solidFill>
                  <a:schemeClr val="bg2"/>
                </a:solidFill>
              </a:rPr>
              <a:t>      POA </a:t>
            </a:r>
            <a:r>
              <a:rPr lang="en-US" sz="1000" dirty="0" err="1">
                <a:solidFill>
                  <a:schemeClr val="bg2"/>
                </a:solidFill>
              </a:rPr>
              <a:t>rootpoa</a:t>
            </a:r>
            <a:r>
              <a:rPr lang="en-US" sz="1000" dirty="0">
                <a:solidFill>
                  <a:schemeClr val="bg2"/>
                </a:solidFill>
              </a:rPr>
              <a:t> = </a:t>
            </a:r>
            <a:r>
              <a:rPr lang="en-US" sz="1000" dirty="0" err="1">
                <a:solidFill>
                  <a:schemeClr val="bg2"/>
                </a:solidFill>
              </a:rPr>
              <a:t>POAHelper.narrow</a:t>
            </a:r>
            <a:r>
              <a:rPr lang="en-US" sz="1000" dirty="0">
                <a:solidFill>
                  <a:schemeClr val="bg2"/>
                </a:solidFill>
              </a:rPr>
              <a:t>(</a:t>
            </a:r>
            <a:r>
              <a:rPr lang="en-US" sz="1000" dirty="0" err="1">
                <a:solidFill>
                  <a:schemeClr val="bg2"/>
                </a:solidFill>
              </a:rPr>
              <a:t>orb.resolve_initial_references</a:t>
            </a:r>
            <a:r>
              <a:rPr lang="en-US" sz="1000" dirty="0">
                <a:solidFill>
                  <a:schemeClr val="bg2"/>
                </a:solidFill>
              </a:rPr>
              <a:t>("</a:t>
            </a:r>
            <a:r>
              <a:rPr lang="en-US" sz="1000" dirty="0" err="1">
                <a:solidFill>
                  <a:schemeClr val="bg2"/>
                </a:solidFill>
              </a:rPr>
              <a:t>RootPOA</a:t>
            </a:r>
            <a:r>
              <a:rPr lang="en-US" sz="1000" dirty="0">
                <a:solidFill>
                  <a:schemeClr val="bg2"/>
                </a:solidFill>
              </a:rPr>
              <a:t>"));</a:t>
            </a:r>
          </a:p>
          <a:p>
            <a:r>
              <a:rPr lang="en-US" sz="1000" dirty="0">
                <a:solidFill>
                  <a:schemeClr val="bg2"/>
                </a:solidFill>
              </a:rPr>
              <a:t>      </a:t>
            </a:r>
            <a:r>
              <a:rPr lang="en-US" sz="1000" dirty="0" err="1">
                <a:solidFill>
                  <a:schemeClr val="bg2"/>
                </a:solidFill>
              </a:rPr>
              <a:t>rootpoa.the_POAManager</a:t>
            </a:r>
            <a:r>
              <a:rPr lang="en-US" sz="1000" dirty="0">
                <a:solidFill>
                  <a:schemeClr val="bg2"/>
                </a:solidFill>
              </a:rPr>
              <a:t>().activate();</a:t>
            </a:r>
          </a:p>
          <a:p>
            <a:endParaRPr lang="en-US" sz="1000" dirty="0">
              <a:solidFill>
                <a:schemeClr val="bg2"/>
              </a:solidFill>
            </a:endParaRPr>
          </a:p>
          <a:p>
            <a:r>
              <a:rPr lang="en-US" sz="1000" dirty="0">
                <a:solidFill>
                  <a:schemeClr val="bg2"/>
                </a:solidFill>
              </a:rPr>
              <a:t>      </a:t>
            </a:r>
            <a:r>
              <a:rPr lang="en-US" sz="1000" dirty="0">
                <a:solidFill>
                  <a:srgbClr val="E53900"/>
                </a:solidFill>
              </a:rPr>
              <a:t>// create servant and register it with the ORB</a:t>
            </a:r>
          </a:p>
          <a:p>
            <a:r>
              <a:rPr lang="en-US" sz="1000" dirty="0">
                <a:solidFill>
                  <a:schemeClr val="bg2"/>
                </a:solidFill>
              </a:rPr>
              <a:t>      </a:t>
            </a:r>
            <a:r>
              <a:rPr lang="en-US" sz="1000" dirty="0" err="1">
                <a:solidFill>
                  <a:schemeClr val="bg2"/>
                </a:solidFill>
              </a:rPr>
              <a:t>HelloImpl</a:t>
            </a:r>
            <a:r>
              <a:rPr lang="en-US" sz="1000" dirty="0">
                <a:solidFill>
                  <a:schemeClr val="bg2"/>
                </a:solidFill>
              </a:rPr>
              <a:t> </a:t>
            </a:r>
            <a:r>
              <a:rPr lang="en-US" sz="1000" dirty="0" err="1">
                <a:solidFill>
                  <a:schemeClr val="bg2"/>
                </a:solidFill>
              </a:rPr>
              <a:t>helloImpl</a:t>
            </a:r>
            <a:r>
              <a:rPr lang="en-US" sz="1000" dirty="0">
                <a:solidFill>
                  <a:schemeClr val="bg2"/>
                </a:solidFill>
              </a:rPr>
              <a:t> = new </a:t>
            </a:r>
            <a:r>
              <a:rPr lang="en-US" sz="1000" dirty="0" err="1">
                <a:solidFill>
                  <a:schemeClr val="bg2"/>
                </a:solidFill>
              </a:rPr>
              <a:t>HelloImpl</a:t>
            </a:r>
            <a:r>
              <a:rPr lang="en-US" sz="1000" dirty="0">
                <a:solidFill>
                  <a:schemeClr val="bg2"/>
                </a:solidFill>
              </a:rPr>
              <a:t>();</a:t>
            </a:r>
          </a:p>
          <a:p>
            <a:r>
              <a:rPr lang="en-US" sz="1000" dirty="0">
                <a:solidFill>
                  <a:schemeClr val="bg2"/>
                </a:solidFill>
              </a:rPr>
              <a:t>      </a:t>
            </a:r>
            <a:r>
              <a:rPr lang="en-US" sz="1000" dirty="0" err="1">
                <a:solidFill>
                  <a:schemeClr val="bg2"/>
                </a:solidFill>
              </a:rPr>
              <a:t>helloImpl.setORB</a:t>
            </a:r>
            <a:r>
              <a:rPr lang="en-US" sz="1000" dirty="0">
                <a:solidFill>
                  <a:schemeClr val="bg2"/>
                </a:solidFill>
              </a:rPr>
              <a:t>(orb); </a:t>
            </a:r>
          </a:p>
          <a:p>
            <a:endParaRPr lang="en-US" sz="1000" dirty="0">
              <a:solidFill>
                <a:schemeClr val="bg2"/>
              </a:solidFill>
            </a:endParaRPr>
          </a:p>
          <a:p>
            <a:r>
              <a:rPr lang="en-US" sz="1000" dirty="0">
                <a:solidFill>
                  <a:srgbClr val="E53900"/>
                </a:solidFill>
              </a:rPr>
              <a:t>      // get object reference from the servant</a:t>
            </a:r>
          </a:p>
          <a:p>
            <a:r>
              <a:rPr lang="en-US" sz="1000" dirty="0">
                <a:solidFill>
                  <a:schemeClr val="bg2"/>
                </a:solidFill>
              </a:rPr>
              <a:t>      </a:t>
            </a:r>
            <a:r>
              <a:rPr lang="en-US" sz="1000" dirty="0" err="1">
                <a:solidFill>
                  <a:schemeClr val="bg2"/>
                </a:solidFill>
              </a:rPr>
              <a:t>org.omg.CORBA.Object</a:t>
            </a:r>
            <a:r>
              <a:rPr lang="en-US" sz="1000" dirty="0">
                <a:solidFill>
                  <a:schemeClr val="bg2"/>
                </a:solidFill>
              </a:rPr>
              <a:t> ref = </a:t>
            </a:r>
            <a:r>
              <a:rPr lang="en-US" sz="1000" dirty="0" err="1">
                <a:solidFill>
                  <a:schemeClr val="bg2"/>
                </a:solidFill>
              </a:rPr>
              <a:t>rootpoa.servant_to_reference</a:t>
            </a:r>
            <a:r>
              <a:rPr lang="en-US" sz="1000" dirty="0">
                <a:solidFill>
                  <a:schemeClr val="bg2"/>
                </a:solidFill>
              </a:rPr>
              <a:t>(</a:t>
            </a:r>
            <a:r>
              <a:rPr lang="en-US" sz="1000" dirty="0" err="1">
                <a:solidFill>
                  <a:schemeClr val="bg2"/>
                </a:solidFill>
              </a:rPr>
              <a:t>helloImpl</a:t>
            </a:r>
            <a:r>
              <a:rPr lang="en-US" sz="1000" dirty="0">
                <a:solidFill>
                  <a:schemeClr val="bg2"/>
                </a:solidFill>
              </a:rPr>
              <a:t>);</a:t>
            </a:r>
          </a:p>
          <a:p>
            <a:r>
              <a:rPr lang="en-US" sz="1000" dirty="0">
                <a:solidFill>
                  <a:schemeClr val="bg2"/>
                </a:solidFill>
              </a:rPr>
              <a:t>      Hello </a:t>
            </a:r>
            <a:r>
              <a:rPr lang="en-US" sz="1000" dirty="0" err="1">
                <a:solidFill>
                  <a:schemeClr val="bg2"/>
                </a:solidFill>
              </a:rPr>
              <a:t>href</a:t>
            </a:r>
            <a:r>
              <a:rPr lang="en-US" sz="1000" dirty="0">
                <a:solidFill>
                  <a:schemeClr val="bg2"/>
                </a:solidFill>
              </a:rPr>
              <a:t> = </a:t>
            </a:r>
            <a:r>
              <a:rPr lang="en-US" sz="1000" dirty="0" err="1">
                <a:solidFill>
                  <a:schemeClr val="bg2"/>
                </a:solidFill>
              </a:rPr>
              <a:t>HelloHelper.narrow</a:t>
            </a:r>
            <a:r>
              <a:rPr lang="en-US" sz="1000" dirty="0">
                <a:solidFill>
                  <a:schemeClr val="bg2"/>
                </a:solidFill>
              </a:rPr>
              <a:t>(ref);</a:t>
            </a:r>
          </a:p>
          <a:p>
            <a:r>
              <a:rPr lang="en-US" sz="1000" dirty="0">
                <a:solidFill>
                  <a:schemeClr val="bg2"/>
                </a:solidFill>
              </a:rPr>
              <a:t>	  </a:t>
            </a:r>
          </a:p>
          <a:p>
            <a:r>
              <a:rPr lang="en-US" sz="1000" dirty="0">
                <a:solidFill>
                  <a:schemeClr val="bg2"/>
                </a:solidFill>
              </a:rPr>
              <a:t>      </a:t>
            </a:r>
            <a:r>
              <a:rPr lang="en-US" sz="1000" dirty="0">
                <a:solidFill>
                  <a:srgbClr val="E53900"/>
                </a:solidFill>
              </a:rPr>
              <a:t>// get the root naming context. </a:t>
            </a:r>
            <a:r>
              <a:rPr lang="en-US" sz="1000" dirty="0" err="1">
                <a:solidFill>
                  <a:srgbClr val="E53900"/>
                </a:solidFill>
              </a:rPr>
              <a:t>NameService</a:t>
            </a:r>
            <a:r>
              <a:rPr lang="en-US" sz="1000" dirty="0">
                <a:solidFill>
                  <a:srgbClr val="E53900"/>
                </a:solidFill>
              </a:rPr>
              <a:t> invokes the name service</a:t>
            </a:r>
          </a:p>
          <a:p>
            <a:r>
              <a:rPr lang="en-US" sz="1000" dirty="0">
                <a:solidFill>
                  <a:schemeClr val="bg2"/>
                </a:solidFill>
              </a:rPr>
              <a:t>      </a:t>
            </a:r>
            <a:r>
              <a:rPr lang="en-US" sz="1000" dirty="0" err="1">
                <a:solidFill>
                  <a:schemeClr val="bg2"/>
                </a:solidFill>
              </a:rPr>
              <a:t>org.omg.CORBA.Object</a:t>
            </a:r>
            <a:r>
              <a:rPr lang="en-US" sz="1000" dirty="0">
                <a:solidFill>
                  <a:schemeClr val="bg2"/>
                </a:solidFill>
              </a:rPr>
              <a:t> </a:t>
            </a:r>
            <a:r>
              <a:rPr lang="en-US" sz="1000" dirty="0" err="1">
                <a:solidFill>
                  <a:schemeClr val="bg2"/>
                </a:solidFill>
              </a:rPr>
              <a:t>objRef</a:t>
            </a:r>
            <a:r>
              <a:rPr lang="en-US" sz="1000" dirty="0">
                <a:solidFill>
                  <a:schemeClr val="bg2"/>
                </a:solidFill>
              </a:rPr>
              <a:t> = </a:t>
            </a:r>
            <a:r>
              <a:rPr lang="en-US" sz="1000" dirty="0" err="1">
                <a:solidFill>
                  <a:schemeClr val="bg2"/>
                </a:solidFill>
              </a:rPr>
              <a:t>orb.resolve_initial_references</a:t>
            </a:r>
            <a:r>
              <a:rPr lang="en-US" sz="1000" dirty="0">
                <a:solidFill>
                  <a:schemeClr val="bg2"/>
                </a:solidFill>
              </a:rPr>
              <a:t>("</a:t>
            </a:r>
            <a:r>
              <a:rPr lang="en-US" sz="1000" dirty="0" err="1">
                <a:solidFill>
                  <a:schemeClr val="bg2"/>
                </a:solidFill>
              </a:rPr>
              <a:t>NameService</a:t>
            </a:r>
            <a:r>
              <a:rPr lang="en-US" sz="1000" dirty="0">
                <a:solidFill>
                  <a:schemeClr val="bg2"/>
                </a:solidFill>
              </a:rPr>
              <a:t>");</a:t>
            </a:r>
          </a:p>
          <a:p>
            <a:endParaRPr lang="en-US" sz="1000" dirty="0">
              <a:solidFill>
                <a:schemeClr val="bg2"/>
              </a:solidFill>
            </a:endParaRPr>
          </a:p>
          <a:p>
            <a:r>
              <a:rPr lang="en-US" sz="1000" dirty="0">
                <a:solidFill>
                  <a:schemeClr val="bg2"/>
                </a:solidFill>
              </a:rPr>
              <a:t>      </a:t>
            </a:r>
            <a:r>
              <a:rPr lang="en-US" sz="1000" dirty="0">
                <a:solidFill>
                  <a:srgbClr val="E53900"/>
                </a:solidFill>
              </a:rPr>
              <a:t>// Use </a:t>
            </a:r>
            <a:r>
              <a:rPr lang="en-US" sz="1000" dirty="0" err="1">
                <a:solidFill>
                  <a:srgbClr val="E53900"/>
                </a:solidFill>
              </a:rPr>
              <a:t>NamingContextExt</a:t>
            </a:r>
            <a:r>
              <a:rPr lang="en-US" sz="1000" dirty="0">
                <a:solidFill>
                  <a:srgbClr val="E53900"/>
                </a:solidFill>
              </a:rPr>
              <a:t> which is part of the Interoperable</a:t>
            </a:r>
          </a:p>
          <a:p>
            <a:r>
              <a:rPr lang="en-US" sz="1000" dirty="0">
                <a:solidFill>
                  <a:srgbClr val="E53900"/>
                </a:solidFill>
              </a:rPr>
              <a:t>      // Naming Service (INS) specification.</a:t>
            </a:r>
          </a:p>
          <a:p>
            <a:r>
              <a:rPr lang="en-US" sz="1000" dirty="0">
                <a:solidFill>
                  <a:schemeClr val="bg2"/>
                </a:solidFill>
              </a:rPr>
              <a:t>      </a:t>
            </a:r>
            <a:r>
              <a:rPr lang="en-US" sz="1000" dirty="0" err="1">
                <a:solidFill>
                  <a:schemeClr val="bg2"/>
                </a:solidFill>
              </a:rPr>
              <a:t>NamingContextExt</a:t>
            </a:r>
            <a:r>
              <a:rPr lang="en-US" sz="1000" dirty="0">
                <a:solidFill>
                  <a:schemeClr val="bg2"/>
                </a:solidFill>
              </a:rPr>
              <a:t> </a:t>
            </a:r>
            <a:r>
              <a:rPr lang="en-US" sz="1000" dirty="0" err="1">
                <a:solidFill>
                  <a:schemeClr val="bg2"/>
                </a:solidFill>
              </a:rPr>
              <a:t>ncRef</a:t>
            </a:r>
            <a:r>
              <a:rPr lang="en-US" sz="1000" dirty="0">
                <a:solidFill>
                  <a:schemeClr val="bg2"/>
                </a:solidFill>
              </a:rPr>
              <a:t> = </a:t>
            </a:r>
            <a:r>
              <a:rPr lang="en-US" sz="1000" dirty="0" err="1">
                <a:solidFill>
                  <a:schemeClr val="bg2"/>
                </a:solidFill>
              </a:rPr>
              <a:t>NamingContextExtHelper.narrow</a:t>
            </a:r>
            <a:r>
              <a:rPr lang="en-US" sz="1000" dirty="0">
                <a:solidFill>
                  <a:schemeClr val="bg2"/>
                </a:solidFill>
              </a:rPr>
              <a:t>(</a:t>
            </a:r>
            <a:r>
              <a:rPr lang="en-US" sz="1000" dirty="0" err="1">
                <a:solidFill>
                  <a:schemeClr val="bg2"/>
                </a:solidFill>
              </a:rPr>
              <a:t>objRef</a:t>
            </a:r>
            <a:r>
              <a:rPr lang="en-US" sz="1000" dirty="0">
                <a:solidFill>
                  <a:schemeClr val="bg2"/>
                </a:solidFill>
              </a:rPr>
              <a:t>);</a:t>
            </a:r>
          </a:p>
          <a:p>
            <a:endParaRPr lang="en-US" sz="1000" dirty="0">
              <a:solidFill>
                <a:schemeClr val="bg2"/>
              </a:solidFill>
            </a:endParaRPr>
          </a:p>
          <a:p>
            <a:r>
              <a:rPr lang="en-US" sz="1000" dirty="0">
                <a:solidFill>
                  <a:schemeClr val="bg2"/>
                </a:solidFill>
              </a:rPr>
              <a:t>      </a:t>
            </a:r>
            <a:r>
              <a:rPr lang="en-US" sz="1000" dirty="0">
                <a:solidFill>
                  <a:srgbClr val="E53900"/>
                </a:solidFill>
              </a:rPr>
              <a:t>// bind the Object Reference in Naming</a:t>
            </a:r>
          </a:p>
          <a:p>
            <a:r>
              <a:rPr lang="en-US" sz="1000" dirty="0">
                <a:solidFill>
                  <a:schemeClr val="bg2"/>
                </a:solidFill>
              </a:rPr>
              <a:t>      String name = "Hello";</a:t>
            </a:r>
          </a:p>
          <a:p>
            <a:r>
              <a:rPr lang="en-US" sz="1000" dirty="0">
                <a:solidFill>
                  <a:schemeClr val="bg2"/>
                </a:solidFill>
              </a:rPr>
              <a:t>      </a:t>
            </a:r>
            <a:r>
              <a:rPr lang="en-US" sz="1000" dirty="0" err="1">
                <a:solidFill>
                  <a:schemeClr val="bg2"/>
                </a:solidFill>
              </a:rPr>
              <a:t>NameComponent</a:t>
            </a:r>
            <a:r>
              <a:rPr lang="en-US" sz="1000" dirty="0">
                <a:solidFill>
                  <a:schemeClr val="bg2"/>
                </a:solidFill>
              </a:rPr>
              <a:t> path[] = </a:t>
            </a:r>
            <a:r>
              <a:rPr lang="en-US" sz="1000" dirty="0" err="1">
                <a:solidFill>
                  <a:schemeClr val="bg2"/>
                </a:solidFill>
              </a:rPr>
              <a:t>ncRef.to_name</a:t>
            </a:r>
            <a:r>
              <a:rPr lang="en-US" sz="1000" dirty="0">
                <a:solidFill>
                  <a:schemeClr val="bg2"/>
                </a:solidFill>
              </a:rPr>
              <a:t>( name );</a:t>
            </a:r>
          </a:p>
          <a:p>
            <a:r>
              <a:rPr lang="en-US" sz="1000" dirty="0">
                <a:solidFill>
                  <a:schemeClr val="bg2"/>
                </a:solidFill>
              </a:rPr>
              <a:t>      </a:t>
            </a:r>
            <a:r>
              <a:rPr lang="en-US" sz="1000" dirty="0" err="1">
                <a:solidFill>
                  <a:schemeClr val="bg2"/>
                </a:solidFill>
              </a:rPr>
              <a:t>ncRef.rebind</a:t>
            </a:r>
            <a:r>
              <a:rPr lang="en-US" sz="1000" dirty="0">
                <a:solidFill>
                  <a:schemeClr val="bg2"/>
                </a:solidFill>
              </a:rPr>
              <a:t>(path, </a:t>
            </a:r>
            <a:r>
              <a:rPr lang="en-US" sz="1000" dirty="0" err="1">
                <a:solidFill>
                  <a:schemeClr val="bg2"/>
                </a:solidFill>
              </a:rPr>
              <a:t>href</a:t>
            </a:r>
            <a:r>
              <a:rPr lang="en-US" sz="1000" dirty="0">
                <a:solidFill>
                  <a:schemeClr val="bg2"/>
                </a:solidFill>
              </a:rPr>
              <a:t>);</a:t>
            </a:r>
          </a:p>
          <a:p>
            <a:endParaRPr lang="en-US" sz="1000" dirty="0">
              <a:solidFill>
                <a:schemeClr val="bg2"/>
              </a:solidFill>
            </a:endParaRPr>
          </a:p>
          <a:p>
            <a:r>
              <a:rPr lang="en-US" sz="1000" dirty="0">
                <a:solidFill>
                  <a:schemeClr val="bg2"/>
                </a:solidFill>
              </a:rPr>
              <a:t>      </a:t>
            </a:r>
            <a:r>
              <a:rPr lang="en-US" sz="1000" dirty="0" err="1">
                <a:solidFill>
                  <a:schemeClr val="bg2"/>
                </a:solidFill>
              </a:rPr>
              <a:t>System.out.println</a:t>
            </a:r>
            <a:r>
              <a:rPr lang="en-US" sz="1000" dirty="0">
                <a:solidFill>
                  <a:schemeClr val="bg2"/>
                </a:solidFill>
              </a:rPr>
              <a:t>("</a:t>
            </a:r>
            <a:r>
              <a:rPr lang="en-US" sz="1000" dirty="0" err="1">
                <a:solidFill>
                  <a:schemeClr val="bg2"/>
                </a:solidFill>
              </a:rPr>
              <a:t>HelloServer</a:t>
            </a:r>
            <a:r>
              <a:rPr lang="en-US" sz="1000" dirty="0">
                <a:solidFill>
                  <a:schemeClr val="bg2"/>
                </a:solidFill>
              </a:rPr>
              <a:t> ready and waiting ...");</a:t>
            </a:r>
          </a:p>
          <a:p>
            <a:endParaRPr lang="en-US" sz="1000" dirty="0">
              <a:solidFill>
                <a:schemeClr val="bg2"/>
              </a:solidFill>
            </a:endParaRPr>
          </a:p>
          <a:p>
            <a:r>
              <a:rPr lang="en-US" sz="1000" dirty="0">
                <a:solidFill>
                  <a:schemeClr val="bg2"/>
                </a:solidFill>
              </a:rPr>
              <a:t>      </a:t>
            </a:r>
            <a:r>
              <a:rPr lang="en-US" sz="1000" dirty="0">
                <a:solidFill>
                  <a:srgbClr val="E53900"/>
                </a:solidFill>
              </a:rPr>
              <a:t>// wait for invocations from clients</a:t>
            </a:r>
          </a:p>
          <a:p>
            <a:r>
              <a:rPr lang="en-US" sz="1000" dirty="0">
                <a:solidFill>
                  <a:schemeClr val="bg2"/>
                </a:solidFill>
              </a:rPr>
              <a:t>      </a:t>
            </a:r>
            <a:r>
              <a:rPr lang="en-US" sz="1000" dirty="0" err="1">
                <a:solidFill>
                  <a:schemeClr val="bg2"/>
                </a:solidFill>
              </a:rPr>
              <a:t>orb.run</a:t>
            </a:r>
            <a:r>
              <a:rPr lang="en-US" sz="1000" dirty="0">
                <a:solidFill>
                  <a:schemeClr val="bg2"/>
                </a:solidFill>
              </a:rPr>
              <a:t>();</a:t>
            </a:r>
          </a:p>
          <a:p>
            <a:r>
              <a:rPr lang="en-US" sz="1000" dirty="0">
                <a:solidFill>
                  <a:schemeClr val="bg2"/>
                </a:solidFill>
              </a:rPr>
              <a:t>    } </a:t>
            </a:r>
          </a:p>
          <a:p>
            <a:r>
              <a:rPr lang="en-US" sz="1000" dirty="0">
                <a:solidFill>
                  <a:schemeClr val="bg2"/>
                </a:solidFill>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t>Client </a:t>
            </a:r>
          </a:p>
        </p:txBody>
      </p:sp>
      <p:sp>
        <p:nvSpPr>
          <p:cNvPr id="34819" name="TextBox 2"/>
          <p:cNvSpPr txBox="1">
            <a:spLocks noChangeArrowheads="1"/>
          </p:cNvSpPr>
          <p:nvPr/>
        </p:nvSpPr>
        <p:spPr bwMode="auto">
          <a:xfrm>
            <a:off x="153988" y="1181100"/>
            <a:ext cx="5530850" cy="4939814"/>
          </a:xfrm>
          <a:prstGeom prst="rect">
            <a:avLst/>
          </a:prstGeom>
          <a:noFill/>
          <a:ln w="9525">
            <a:noFill/>
            <a:miter lim="800000"/>
            <a:headEnd/>
            <a:tailEnd/>
          </a:ln>
        </p:spPr>
        <p:txBody>
          <a:bodyPr wrap="square">
            <a:spAutoFit/>
          </a:bodyPr>
          <a:lstStyle/>
          <a:p>
            <a:r>
              <a:rPr lang="en-US" sz="900" dirty="0">
                <a:solidFill>
                  <a:schemeClr val="bg2"/>
                </a:solidFill>
              </a:rPr>
              <a:t>import HelloApp.*;</a:t>
            </a:r>
          </a:p>
          <a:p>
            <a:r>
              <a:rPr lang="en-US" sz="900" dirty="0">
                <a:solidFill>
                  <a:schemeClr val="bg2"/>
                </a:solidFill>
              </a:rPr>
              <a:t>import </a:t>
            </a:r>
            <a:r>
              <a:rPr lang="en-US" sz="900" dirty="0" err="1">
                <a:solidFill>
                  <a:schemeClr val="bg2"/>
                </a:solidFill>
              </a:rPr>
              <a:t>org.omg.CosNaming</a:t>
            </a:r>
            <a:r>
              <a:rPr lang="en-US" sz="900" dirty="0">
                <a:solidFill>
                  <a:schemeClr val="bg2"/>
                </a:solidFill>
              </a:rPr>
              <a:t>.*;</a:t>
            </a:r>
          </a:p>
          <a:p>
            <a:r>
              <a:rPr lang="en-US" sz="900" dirty="0">
                <a:solidFill>
                  <a:schemeClr val="bg2"/>
                </a:solidFill>
              </a:rPr>
              <a:t>import </a:t>
            </a:r>
            <a:r>
              <a:rPr lang="en-US" sz="900" dirty="0" err="1">
                <a:solidFill>
                  <a:schemeClr val="bg2"/>
                </a:solidFill>
              </a:rPr>
              <a:t>org.omg.CosNaming.NamingContextPackage</a:t>
            </a:r>
            <a:r>
              <a:rPr lang="en-US" sz="900" dirty="0">
                <a:solidFill>
                  <a:schemeClr val="bg2"/>
                </a:solidFill>
              </a:rPr>
              <a:t>.*;</a:t>
            </a:r>
          </a:p>
          <a:p>
            <a:r>
              <a:rPr lang="en-US" sz="900" dirty="0">
                <a:solidFill>
                  <a:schemeClr val="bg2"/>
                </a:solidFill>
              </a:rPr>
              <a:t>import </a:t>
            </a:r>
            <a:r>
              <a:rPr lang="en-US" sz="900" dirty="0" err="1">
                <a:solidFill>
                  <a:schemeClr val="bg2"/>
                </a:solidFill>
              </a:rPr>
              <a:t>org.omg.CORBA</a:t>
            </a:r>
            <a:r>
              <a:rPr lang="en-US" sz="900" dirty="0">
                <a:solidFill>
                  <a:schemeClr val="bg2"/>
                </a:solidFill>
              </a:rPr>
              <a:t>.*;</a:t>
            </a:r>
          </a:p>
          <a:p>
            <a:endParaRPr lang="en-US" sz="900" dirty="0">
              <a:solidFill>
                <a:schemeClr val="bg2"/>
              </a:solidFill>
            </a:endParaRPr>
          </a:p>
          <a:p>
            <a:r>
              <a:rPr lang="en-US" sz="900" dirty="0">
                <a:solidFill>
                  <a:schemeClr val="bg2"/>
                </a:solidFill>
              </a:rPr>
              <a:t>public class </a:t>
            </a:r>
            <a:r>
              <a:rPr lang="en-US" sz="900" dirty="0" err="1">
                <a:solidFill>
                  <a:schemeClr val="bg2"/>
                </a:solidFill>
              </a:rPr>
              <a:t>HelloClient</a:t>
            </a:r>
            <a:endParaRPr lang="en-US" sz="900" dirty="0">
              <a:solidFill>
                <a:schemeClr val="bg2"/>
              </a:solidFill>
            </a:endParaRPr>
          </a:p>
          <a:p>
            <a:r>
              <a:rPr lang="en-US" sz="900" dirty="0">
                <a:solidFill>
                  <a:schemeClr val="bg2"/>
                </a:solidFill>
              </a:rPr>
              <a:t>{</a:t>
            </a:r>
          </a:p>
          <a:p>
            <a:r>
              <a:rPr lang="en-US" sz="900" dirty="0">
                <a:solidFill>
                  <a:schemeClr val="bg2"/>
                </a:solidFill>
              </a:rPr>
              <a:t>  static Hello </a:t>
            </a:r>
            <a:r>
              <a:rPr lang="en-US" sz="900" dirty="0" err="1">
                <a:solidFill>
                  <a:schemeClr val="bg2"/>
                </a:solidFill>
              </a:rPr>
              <a:t>helloImpl</a:t>
            </a:r>
            <a:r>
              <a:rPr lang="en-US" sz="900" dirty="0">
                <a:solidFill>
                  <a:schemeClr val="bg2"/>
                </a:solidFill>
              </a:rPr>
              <a:t>;</a:t>
            </a:r>
          </a:p>
          <a:p>
            <a:endParaRPr lang="en-US" sz="900" dirty="0">
              <a:solidFill>
                <a:schemeClr val="bg2"/>
              </a:solidFill>
            </a:endParaRPr>
          </a:p>
          <a:p>
            <a:r>
              <a:rPr lang="en-US" sz="900" dirty="0">
                <a:solidFill>
                  <a:schemeClr val="bg2"/>
                </a:solidFill>
              </a:rPr>
              <a:t>  public static void main(String </a:t>
            </a:r>
            <a:r>
              <a:rPr lang="en-US" sz="900" dirty="0" err="1">
                <a:solidFill>
                  <a:schemeClr val="bg2"/>
                </a:solidFill>
              </a:rPr>
              <a:t>args</a:t>
            </a:r>
            <a:r>
              <a:rPr lang="en-US" sz="900" dirty="0">
                <a:solidFill>
                  <a:schemeClr val="bg2"/>
                </a:solidFill>
              </a:rPr>
              <a:t>[])</a:t>
            </a:r>
          </a:p>
          <a:p>
            <a:r>
              <a:rPr lang="en-US" sz="900" dirty="0">
                <a:solidFill>
                  <a:schemeClr val="bg2"/>
                </a:solidFill>
              </a:rPr>
              <a:t>    {</a:t>
            </a:r>
          </a:p>
          <a:p>
            <a:r>
              <a:rPr lang="en-US" sz="900" dirty="0">
                <a:solidFill>
                  <a:schemeClr val="bg2"/>
                </a:solidFill>
              </a:rPr>
              <a:t>      try{</a:t>
            </a:r>
          </a:p>
          <a:p>
            <a:r>
              <a:rPr lang="en-US" sz="900" dirty="0">
                <a:solidFill>
                  <a:srgbClr val="C00000"/>
                </a:solidFill>
              </a:rPr>
              <a:t>        // create and initialize the ORB</a:t>
            </a:r>
          </a:p>
          <a:p>
            <a:r>
              <a:rPr lang="en-US" sz="900" dirty="0">
                <a:solidFill>
                  <a:schemeClr val="bg2"/>
                </a:solidFill>
              </a:rPr>
              <a:t>        ORB </a:t>
            </a:r>
            <a:r>
              <a:rPr lang="en-US" sz="900" dirty="0" err="1">
                <a:solidFill>
                  <a:schemeClr val="bg2"/>
                </a:solidFill>
              </a:rPr>
              <a:t>orb</a:t>
            </a:r>
            <a:r>
              <a:rPr lang="en-US" sz="900" dirty="0">
                <a:solidFill>
                  <a:schemeClr val="bg2"/>
                </a:solidFill>
              </a:rPr>
              <a:t> = </a:t>
            </a:r>
            <a:r>
              <a:rPr lang="en-US" sz="900" dirty="0" err="1">
                <a:solidFill>
                  <a:schemeClr val="bg2"/>
                </a:solidFill>
              </a:rPr>
              <a:t>ORB.init</a:t>
            </a:r>
            <a:r>
              <a:rPr lang="en-US" sz="900" dirty="0">
                <a:solidFill>
                  <a:schemeClr val="bg2"/>
                </a:solidFill>
              </a:rPr>
              <a:t>(</a:t>
            </a:r>
            <a:r>
              <a:rPr lang="en-US" sz="900" dirty="0" err="1">
                <a:solidFill>
                  <a:schemeClr val="bg2"/>
                </a:solidFill>
              </a:rPr>
              <a:t>args</a:t>
            </a:r>
            <a:r>
              <a:rPr lang="en-US" sz="900" dirty="0">
                <a:solidFill>
                  <a:schemeClr val="bg2"/>
                </a:solidFill>
              </a:rPr>
              <a:t>, null);</a:t>
            </a:r>
          </a:p>
          <a:p>
            <a:endParaRPr lang="en-US" sz="900" dirty="0">
              <a:solidFill>
                <a:schemeClr val="bg2"/>
              </a:solidFill>
            </a:endParaRPr>
          </a:p>
          <a:p>
            <a:r>
              <a:rPr lang="en-US" sz="900" dirty="0">
                <a:solidFill>
                  <a:schemeClr val="bg2"/>
                </a:solidFill>
              </a:rPr>
              <a:t>        </a:t>
            </a:r>
            <a:r>
              <a:rPr lang="en-US" sz="900" dirty="0">
                <a:solidFill>
                  <a:srgbClr val="C00000"/>
                </a:solidFill>
              </a:rPr>
              <a:t>// get the root naming context</a:t>
            </a:r>
          </a:p>
          <a:p>
            <a:r>
              <a:rPr lang="en-US" sz="900" dirty="0">
                <a:solidFill>
                  <a:schemeClr val="bg2"/>
                </a:solidFill>
              </a:rPr>
              <a:t>        </a:t>
            </a:r>
            <a:r>
              <a:rPr lang="en-US" sz="900" dirty="0" err="1">
                <a:solidFill>
                  <a:schemeClr val="bg2"/>
                </a:solidFill>
              </a:rPr>
              <a:t>org.omg.CORBA.Object</a:t>
            </a:r>
            <a:r>
              <a:rPr lang="en-US" sz="900" dirty="0">
                <a:solidFill>
                  <a:schemeClr val="bg2"/>
                </a:solidFill>
              </a:rPr>
              <a:t> </a:t>
            </a:r>
            <a:r>
              <a:rPr lang="en-US" sz="900" dirty="0" err="1">
                <a:solidFill>
                  <a:schemeClr val="bg2"/>
                </a:solidFill>
              </a:rPr>
              <a:t>objRef</a:t>
            </a:r>
            <a:r>
              <a:rPr lang="en-US" sz="900" dirty="0">
                <a:solidFill>
                  <a:schemeClr val="bg2"/>
                </a:solidFill>
              </a:rPr>
              <a:t> =  </a:t>
            </a:r>
            <a:r>
              <a:rPr lang="en-US" sz="900" dirty="0" err="1">
                <a:solidFill>
                  <a:schemeClr val="bg2"/>
                </a:solidFill>
              </a:rPr>
              <a:t>orb.resolve_initial_references</a:t>
            </a:r>
            <a:r>
              <a:rPr lang="en-US" sz="900" dirty="0">
                <a:solidFill>
                  <a:schemeClr val="bg2"/>
                </a:solidFill>
              </a:rPr>
              <a:t>("</a:t>
            </a:r>
            <a:r>
              <a:rPr lang="en-US" sz="900" dirty="0" err="1">
                <a:solidFill>
                  <a:schemeClr val="bg2"/>
                </a:solidFill>
              </a:rPr>
              <a:t>NameService</a:t>
            </a:r>
            <a:r>
              <a:rPr lang="en-US" sz="900" dirty="0">
                <a:solidFill>
                  <a:schemeClr val="bg2"/>
                </a:solidFill>
              </a:rPr>
              <a:t>");</a:t>
            </a:r>
          </a:p>
          <a:p>
            <a:r>
              <a:rPr lang="en-US" sz="900" dirty="0">
                <a:solidFill>
                  <a:srgbClr val="C00000"/>
                </a:solidFill>
              </a:rPr>
              <a:t>        // Use </a:t>
            </a:r>
            <a:r>
              <a:rPr lang="en-US" sz="900" dirty="0" err="1">
                <a:solidFill>
                  <a:srgbClr val="C00000"/>
                </a:solidFill>
              </a:rPr>
              <a:t>NamingContextExt</a:t>
            </a:r>
            <a:r>
              <a:rPr lang="en-US" sz="900" dirty="0">
                <a:solidFill>
                  <a:srgbClr val="C00000"/>
                </a:solidFill>
              </a:rPr>
              <a:t> instead of </a:t>
            </a:r>
            <a:r>
              <a:rPr lang="en-US" sz="900" dirty="0" err="1">
                <a:solidFill>
                  <a:srgbClr val="C00000"/>
                </a:solidFill>
              </a:rPr>
              <a:t>NamingContext</a:t>
            </a:r>
            <a:r>
              <a:rPr lang="en-US" sz="900" dirty="0">
                <a:solidFill>
                  <a:srgbClr val="C00000"/>
                </a:solidFill>
              </a:rPr>
              <a:t>. This is </a:t>
            </a:r>
          </a:p>
          <a:p>
            <a:r>
              <a:rPr lang="en-US" sz="900" dirty="0">
                <a:solidFill>
                  <a:srgbClr val="C00000"/>
                </a:solidFill>
              </a:rPr>
              <a:t>        // part of the Interoperable naming Service.  </a:t>
            </a:r>
          </a:p>
          <a:p>
            <a:r>
              <a:rPr lang="en-US" sz="900" dirty="0">
                <a:solidFill>
                  <a:schemeClr val="bg2"/>
                </a:solidFill>
              </a:rPr>
              <a:t>        </a:t>
            </a:r>
            <a:r>
              <a:rPr lang="en-US" sz="900" dirty="0" err="1">
                <a:solidFill>
                  <a:schemeClr val="bg2"/>
                </a:solidFill>
              </a:rPr>
              <a:t>NamingContextExt</a:t>
            </a:r>
            <a:r>
              <a:rPr lang="en-US" sz="900" dirty="0">
                <a:solidFill>
                  <a:schemeClr val="bg2"/>
                </a:solidFill>
              </a:rPr>
              <a:t> </a:t>
            </a:r>
            <a:r>
              <a:rPr lang="en-US" sz="900" dirty="0" err="1">
                <a:solidFill>
                  <a:schemeClr val="bg2"/>
                </a:solidFill>
              </a:rPr>
              <a:t>ncRef</a:t>
            </a:r>
            <a:r>
              <a:rPr lang="en-US" sz="900" dirty="0">
                <a:solidFill>
                  <a:schemeClr val="bg2"/>
                </a:solidFill>
              </a:rPr>
              <a:t> = </a:t>
            </a:r>
            <a:r>
              <a:rPr lang="en-US" sz="900" dirty="0" err="1">
                <a:solidFill>
                  <a:schemeClr val="bg2"/>
                </a:solidFill>
              </a:rPr>
              <a:t>NamingContextExtHelper.narrow</a:t>
            </a:r>
            <a:r>
              <a:rPr lang="en-US" sz="900" dirty="0">
                <a:solidFill>
                  <a:schemeClr val="bg2"/>
                </a:solidFill>
              </a:rPr>
              <a:t>(</a:t>
            </a:r>
            <a:r>
              <a:rPr lang="en-US" sz="900" dirty="0" err="1">
                <a:solidFill>
                  <a:schemeClr val="bg2"/>
                </a:solidFill>
              </a:rPr>
              <a:t>objRef</a:t>
            </a:r>
            <a:r>
              <a:rPr lang="en-US" sz="900" dirty="0">
                <a:solidFill>
                  <a:schemeClr val="bg2"/>
                </a:solidFill>
              </a:rPr>
              <a:t>);</a:t>
            </a:r>
          </a:p>
          <a:p>
            <a:r>
              <a:rPr lang="en-US" sz="900" dirty="0">
                <a:solidFill>
                  <a:schemeClr val="bg2"/>
                </a:solidFill>
              </a:rPr>
              <a:t> </a:t>
            </a:r>
          </a:p>
          <a:p>
            <a:r>
              <a:rPr lang="en-US" sz="900" dirty="0">
                <a:solidFill>
                  <a:srgbClr val="C00000"/>
                </a:solidFill>
              </a:rPr>
              <a:t>        // resolve the Object Reference in Naming</a:t>
            </a:r>
          </a:p>
          <a:p>
            <a:r>
              <a:rPr lang="en-US" sz="900" dirty="0">
                <a:solidFill>
                  <a:schemeClr val="bg2"/>
                </a:solidFill>
              </a:rPr>
              <a:t>        String name = "Hello";</a:t>
            </a:r>
          </a:p>
          <a:p>
            <a:r>
              <a:rPr lang="en-US" sz="900" dirty="0">
                <a:solidFill>
                  <a:schemeClr val="bg2"/>
                </a:solidFill>
              </a:rPr>
              <a:t>        </a:t>
            </a:r>
            <a:r>
              <a:rPr lang="en-US" sz="900" dirty="0" err="1">
                <a:solidFill>
                  <a:schemeClr val="bg2"/>
                </a:solidFill>
              </a:rPr>
              <a:t>helloImpl</a:t>
            </a:r>
            <a:r>
              <a:rPr lang="en-US" sz="900" dirty="0">
                <a:solidFill>
                  <a:schemeClr val="bg2"/>
                </a:solidFill>
              </a:rPr>
              <a:t> = </a:t>
            </a:r>
            <a:r>
              <a:rPr lang="en-US" sz="900" dirty="0" err="1">
                <a:solidFill>
                  <a:schemeClr val="bg2"/>
                </a:solidFill>
              </a:rPr>
              <a:t>HelloHelper.narrow</a:t>
            </a:r>
            <a:r>
              <a:rPr lang="en-US" sz="900" dirty="0">
                <a:solidFill>
                  <a:schemeClr val="bg2"/>
                </a:solidFill>
              </a:rPr>
              <a:t>(</a:t>
            </a:r>
            <a:r>
              <a:rPr lang="en-US" sz="900" dirty="0" err="1">
                <a:solidFill>
                  <a:schemeClr val="bg2"/>
                </a:solidFill>
              </a:rPr>
              <a:t>ncRef.resolve_str</a:t>
            </a:r>
            <a:r>
              <a:rPr lang="en-US" sz="900" dirty="0">
                <a:solidFill>
                  <a:schemeClr val="bg2"/>
                </a:solidFill>
              </a:rPr>
              <a:t>(name));</a:t>
            </a:r>
          </a:p>
          <a:p>
            <a:endParaRPr lang="en-US" sz="900" dirty="0">
              <a:solidFill>
                <a:schemeClr val="bg2"/>
              </a:solidFill>
            </a:endParaRPr>
          </a:p>
          <a:p>
            <a:r>
              <a:rPr lang="en-US" sz="900" dirty="0">
                <a:solidFill>
                  <a:schemeClr val="bg2"/>
                </a:solidFill>
              </a:rPr>
              <a:t>        </a:t>
            </a:r>
            <a:r>
              <a:rPr lang="en-US" sz="900" dirty="0" err="1">
                <a:solidFill>
                  <a:schemeClr val="bg2"/>
                </a:solidFill>
              </a:rPr>
              <a:t>System.out.println</a:t>
            </a:r>
            <a:r>
              <a:rPr lang="en-US" sz="900" dirty="0">
                <a:solidFill>
                  <a:schemeClr val="bg2"/>
                </a:solidFill>
              </a:rPr>
              <a:t>("Obtained a handle on server object: " + </a:t>
            </a:r>
            <a:r>
              <a:rPr lang="en-US" sz="900" dirty="0" err="1">
                <a:solidFill>
                  <a:schemeClr val="bg2"/>
                </a:solidFill>
              </a:rPr>
              <a:t>helloImpl</a:t>
            </a:r>
            <a:r>
              <a:rPr lang="en-US" sz="900" dirty="0">
                <a:solidFill>
                  <a:schemeClr val="bg2"/>
                </a:solidFill>
              </a:rPr>
              <a:t>);</a:t>
            </a:r>
          </a:p>
          <a:p>
            <a:r>
              <a:rPr lang="en-US" sz="900" dirty="0">
                <a:solidFill>
                  <a:schemeClr val="bg2"/>
                </a:solidFill>
              </a:rPr>
              <a:t>        </a:t>
            </a:r>
            <a:r>
              <a:rPr lang="en-US" sz="900" dirty="0" err="1">
                <a:solidFill>
                  <a:schemeClr val="bg2"/>
                </a:solidFill>
              </a:rPr>
              <a:t>System.out.println</a:t>
            </a:r>
            <a:r>
              <a:rPr lang="en-US" sz="900" dirty="0">
                <a:solidFill>
                  <a:schemeClr val="bg2"/>
                </a:solidFill>
              </a:rPr>
              <a:t>(</a:t>
            </a:r>
            <a:r>
              <a:rPr lang="en-US" sz="900" dirty="0" err="1">
                <a:solidFill>
                  <a:schemeClr val="bg2"/>
                </a:solidFill>
              </a:rPr>
              <a:t>helloImpl.sayHello</a:t>
            </a:r>
            <a:r>
              <a:rPr lang="en-US" sz="900" dirty="0">
                <a:solidFill>
                  <a:schemeClr val="bg2"/>
                </a:solidFill>
              </a:rPr>
              <a:t>());</a:t>
            </a:r>
          </a:p>
          <a:p>
            <a:endParaRPr lang="en-US" sz="900" dirty="0">
              <a:solidFill>
                <a:schemeClr val="bg2"/>
              </a:solidFill>
            </a:endParaRPr>
          </a:p>
          <a:p>
            <a:r>
              <a:rPr lang="en-US" sz="900" dirty="0">
                <a:solidFill>
                  <a:schemeClr val="bg2"/>
                </a:solidFill>
              </a:rPr>
              <a:t>	} catch (Exception e) {</a:t>
            </a:r>
          </a:p>
          <a:p>
            <a:r>
              <a:rPr lang="en-US" sz="900" dirty="0">
                <a:solidFill>
                  <a:schemeClr val="bg2"/>
                </a:solidFill>
              </a:rPr>
              <a:t>          	  </a:t>
            </a:r>
            <a:r>
              <a:rPr lang="en-US" sz="900" dirty="0" err="1">
                <a:solidFill>
                  <a:schemeClr val="bg2"/>
                </a:solidFill>
              </a:rPr>
              <a:t>System.out.println</a:t>
            </a:r>
            <a:r>
              <a:rPr lang="en-US" sz="900" dirty="0">
                <a:solidFill>
                  <a:schemeClr val="bg2"/>
                </a:solidFill>
              </a:rPr>
              <a:t>("ERROR : " + e) ;</a:t>
            </a:r>
          </a:p>
          <a:p>
            <a:r>
              <a:rPr lang="en-US" sz="900" dirty="0">
                <a:solidFill>
                  <a:schemeClr val="bg2"/>
                </a:solidFill>
              </a:rPr>
              <a:t>	  </a:t>
            </a:r>
            <a:r>
              <a:rPr lang="en-US" sz="900" dirty="0" err="1">
                <a:solidFill>
                  <a:schemeClr val="bg2"/>
                </a:solidFill>
              </a:rPr>
              <a:t>e.printStackTrace</a:t>
            </a:r>
            <a:r>
              <a:rPr lang="en-US" sz="900" dirty="0">
                <a:solidFill>
                  <a:schemeClr val="bg2"/>
                </a:solidFill>
              </a:rPr>
              <a:t>(</a:t>
            </a:r>
            <a:r>
              <a:rPr lang="en-US" sz="900" dirty="0" err="1">
                <a:solidFill>
                  <a:schemeClr val="bg2"/>
                </a:solidFill>
              </a:rPr>
              <a:t>System.out</a:t>
            </a:r>
            <a:r>
              <a:rPr lang="en-US" sz="900" dirty="0">
                <a:solidFill>
                  <a:schemeClr val="bg2"/>
                </a:solidFill>
              </a:rPr>
              <a:t>);</a:t>
            </a:r>
          </a:p>
          <a:p>
            <a:r>
              <a:rPr lang="en-US" sz="900" dirty="0">
                <a:solidFill>
                  <a:schemeClr val="bg2"/>
                </a:solidFill>
              </a:rPr>
              <a:t>	  }</a:t>
            </a:r>
          </a:p>
          <a:p>
            <a:r>
              <a:rPr lang="en-US" sz="900" dirty="0">
                <a:solidFill>
                  <a:schemeClr val="bg2"/>
                </a:solidFill>
              </a:rPr>
              <a:t>    }</a:t>
            </a:r>
          </a:p>
          <a:p>
            <a:endParaRPr lang="en-US" sz="900" dirty="0">
              <a:solidFill>
                <a:schemeClr val="bg2"/>
              </a:solidFill>
            </a:endParaRPr>
          </a:p>
          <a:p>
            <a:r>
              <a:rPr lang="en-US" sz="900" dirty="0">
                <a:solidFill>
                  <a:schemeClr val="bg2"/>
                </a:solidFill>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Compilation and running</a:t>
            </a:r>
          </a:p>
        </p:txBody>
      </p:sp>
      <p:sp>
        <p:nvSpPr>
          <p:cNvPr id="35843" name="TextBox 2"/>
          <p:cNvSpPr txBox="1">
            <a:spLocks noChangeArrowheads="1"/>
          </p:cNvSpPr>
          <p:nvPr/>
        </p:nvSpPr>
        <p:spPr bwMode="auto">
          <a:xfrm>
            <a:off x="366712" y="2579906"/>
            <a:ext cx="8410575" cy="4278094"/>
          </a:xfrm>
          <a:prstGeom prst="rect">
            <a:avLst/>
          </a:prstGeom>
          <a:noFill/>
          <a:ln w="9525">
            <a:noFill/>
            <a:miter lim="800000"/>
            <a:headEnd/>
            <a:tailEnd/>
          </a:ln>
        </p:spPr>
        <p:txBody>
          <a:bodyPr>
            <a:spAutoFit/>
          </a:bodyPr>
          <a:lstStyle/>
          <a:p>
            <a:r>
              <a:rPr lang="en-US" sz="1800" dirty="0">
                <a:solidFill>
                  <a:srgbClr val="0F0C19"/>
                </a:solidFill>
                <a:latin typeface="Arial" charset="0"/>
              </a:rPr>
              <a:t>0) Compile the </a:t>
            </a:r>
            <a:r>
              <a:rPr lang="en-US" sz="1800" dirty="0" err="1">
                <a:solidFill>
                  <a:srgbClr val="0F0C19"/>
                </a:solidFill>
                <a:latin typeface="Arial" charset="0"/>
              </a:rPr>
              <a:t>idl</a:t>
            </a:r>
            <a:r>
              <a:rPr lang="en-US" sz="1800" dirty="0">
                <a:solidFill>
                  <a:srgbClr val="0F0C19"/>
                </a:solidFill>
                <a:latin typeface="Arial" charset="0"/>
              </a:rPr>
              <a:t> file:</a:t>
            </a:r>
          </a:p>
          <a:p>
            <a:r>
              <a:rPr lang="en-US" sz="1800" dirty="0">
                <a:solidFill>
                  <a:srgbClr val="0F0C19"/>
                </a:solidFill>
                <a:latin typeface="Arial" charset="0"/>
              </a:rPr>
              <a:t>	</a:t>
            </a:r>
            <a:r>
              <a:rPr lang="en-US" sz="1800" i="1" dirty="0" err="1">
                <a:solidFill>
                  <a:schemeClr val="bg2"/>
                </a:solidFill>
                <a:latin typeface="Arial" charset="0"/>
              </a:rPr>
              <a:t>idlj</a:t>
            </a:r>
            <a:r>
              <a:rPr lang="en-US" sz="1800" i="1" dirty="0">
                <a:solidFill>
                  <a:schemeClr val="bg2"/>
                </a:solidFill>
                <a:latin typeface="Arial" charset="0"/>
              </a:rPr>
              <a:t> -fall Hello.idl</a:t>
            </a:r>
          </a:p>
          <a:p>
            <a:endParaRPr lang="en-US" sz="1800" dirty="0">
              <a:solidFill>
                <a:srgbClr val="0F0C19"/>
              </a:solidFill>
              <a:latin typeface="Arial" charset="0"/>
            </a:endParaRPr>
          </a:p>
          <a:p>
            <a:r>
              <a:rPr lang="en-US" sz="1800" dirty="0">
                <a:solidFill>
                  <a:srgbClr val="0F0C19"/>
                </a:solidFill>
                <a:latin typeface="Arial" charset="0"/>
              </a:rPr>
              <a:t>1) Compile the source files:</a:t>
            </a:r>
          </a:p>
          <a:p>
            <a:pPr lvl="1"/>
            <a:r>
              <a:rPr lang="en-US" sz="1800" i="1" dirty="0">
                <a:solidFill>
                  <a:srgbClr val="0F0C19"/>
                </a:solidFill>
                <a:latin typeface="Arial" charset="0"/>
              </a:rPr>
              <a:t>	</a:t>
            </a:r>
            <a:r>
              <a:rPr lang="en-US" sz="1800" i="1" dirty="0" err="1">
                <a:solidFill>
                  <a:schemeClr val="bg2"/>
                </a:solidFill>
                <a:latin typeface="Arial" charset="0"/>
              </a:rPr>
              <a:t>javac</a:t>
            </a:r>
            <a:r>
              <a:rPr lang="en-US" sz="1800" i="1" dirty="0">
                <a:solidFill>
                  <a:schemeClr val="bg2"/>
                </a:solidFill>
                <a:latin typeface="Arial" charset="0"/>
              </a:rPr>
              <a:t> *.java </a:t>
            </a:r>
            <a:r>
              <a:rPr lang="en-US" sz="1800" i="1" dirty="0" err="1">
                <a:solidFill>
                  <a:schemeClr val="bg2"/>
                </a:solidFill>
                <a:latin typeface="Arial" charset="0"/>
              </a:rPr>
              <a:t>HelloApp</a:t>
            </a:r>
            <a:r>
              <a:rPr lang="en-US" sz="1800" i="1" dirty="0">
                <a:solidFill>
                  <a:schemeClr val="bg2"/>
                </a:solidFill>
                <a:latin typeface="Arial" charset="0"/>
              </a:rPr>
              <a:t>/*.java</a:t>
            </a:r>
          </a:p>
          <a:p>
            <a:endParaRPr lang="en-US" sz="1800" dirty="0">
              <a:solidFill>
                <a:srgbClr val="0F0C19"/>
              </a:solidFill>
              <a:latin typeface="Arial" charset="0"/>
            </a:endParaRPr>
          </a:p>
          <a:p>
            <a:r>
              <a:rPr lang="en-US" sz="1800" dirty="0">
                <a:solidFill>
                  <a:srgbClr val="0F0C19"/>
                </a:solidFill>
                <a:latin typeface="Arial" charset="0"/>
              </a:rPr>
              <a:t>2) To start </a:t>
            </a:r>
            <a:r>
              <a:rPr lang="en-US" sz="1800" dirty="0" err="1">
                <a:solidFill>
                  <a:srgbClr val="0F0C19"/>
                </a:solidFill>
                <a:latin typeface="Arial" charset="0"/>
              </a:rPr>
              <a:t>orbd</a:t>
            </a:r>
            <a:r>
              <a:rPr lang="en-US" sz="1800" dirty="0">
                <a:solidFill>
                  <a:srgbClr val="0F0C19"/>
                </a:solidFill>
                <a:latin typeface="Arial" charset="0"/>
              </a:rPr>
              <a:t> from a UNIX command shell, enter:</a:t>
            </a:r>
          </a:p>
          <a:p>
            <a:r>
              <a:rPr lang="en-US" sz="1800" dirty="0">
                <a:solidFill>
                  <a:srgbClr val="0F0C19"/>
                </a:solidFill>
                <a:latin typeface="Arial" charset="0"/>
              </a:rPr>
              <a:t>	</a:t>
            </a:r>
            <a:r>
              <a:rPr lang="en-US" sz="1800" i="1" dirty="0" err="1">
                <a:solidFill>
                  <a:schemeClr val="bg2"/>
                </a:solidFill>
                <a:latin typeface="Arial" charset="0"/>
              </a:rPr>
              <a:t>orbd</a:t>
            </a:r>
            <a:r>
              <a:rPr lang="en-US" sz="1800" i="1" dirty="0">
                <a:solidFill>
                  <a:schemeClr val="bg2"/>
                </a:solidFill>
                <a:latin typeface="Arial" charset="0"/>
              </a:rPr>
              <a:t> -</a:t>
            </a:r>
            <a:r>
              <a:rPr lang="en-US" sz="1800" i="1" dirty="0" err="1">
                <a:solidFill>
                  <a:schemeClr val="bg2"/>
                </a:solidFill>
                <a:latin typeface="Arial" charset="0"/>
              </a:rPr>
              <a:t>ORBInitialPort</a:t>
            </a:r>
            <a:r>
              <a:rPr lang="en-US" sz="1800" i="1" dirty="0">
                <a:solidFill>
                  <a:schemeClr val="bg2"/>
                </a:solidFill>
                <a:latin typeface="Arial" charset="0"/>
              </a:rPr>
              <a:t> 1050&amp;</a:t>
            </a:r>
          </a:p>
          <a:p>
            <a:endParaRPr lang="en-US" sz="1800" dirty="0">
              <a:solidFill>
                <a:srgbClr val="0F0C19"/>
              </a:solidFill>
              <a:latin typeface="Arial" charset="0"/>
            </a:endParaRPr>
          </a:p>
          <a:p>
            <a:r>
              <a:rPr lang="en-US" sz="1800" dirty="0">
                <a:solidFill>
                  <a:srgbClr val="0F0C19"/>
                </a:solidFill>
                <a:latin typeface="Arial" charset="0"/>
              </a:rPr>
              <a:t>3) To start the Hello server from a UNIX command shell, enter:</a:t>
            </a:r>
          </a:p>
          <a:p>
            <a:r>
              <a:rPr lang="en-US" sz="1800" dirty="0">
                <a:solidFill>
                  <a:srgbClr val="0F0C19"/>
                </a:solidFill>
                <a:latin typeface="Arial" charset="0"/>
              </a:rPr>
              <a:t>	</a:t>
            </a:r>
            <a:r>
              <a:rPr lang="en-US" altLang="zh-CN" sz="1800" i="1" dirty="0">
                <a:solidFill>
                  <a:schemeClr val="bg2"/>
                </a:solidFill>
                <a:latin typeface="Arial" charset="0"/>
              </a:rPr>
              <a:t>j</a:t>
            </a:r>
            <a:r>
              <a:rPr lang="en-US" sz="1800" i="1" dirty="0">
                <a:solidFill>
                  <a:schemeClr val="bg2"/>
                </a:solidFill>
                <a:latin typeface="Arial" charset="0"/>
              </a:rPr>
              <a:t>ava </a:t>
            </a:r>
            <a:r>
              <a:rPr lang="en-US" sz="1800" i="1" dirty="0" err="1">
                <a:solidFill>
                  <a:schemeClr val="bg2"/>
                </a:solidFill>
                <a:latin typeface="Arial" charset="0"/>
              </a:rPr>
              <a:t>HelloServer</a:t>
            </a:r>
            <a:r>
              <a:rPr lang="en-US" sz="1800" i="1" dirty="0">
                <a:solidFill>
                  <a:schemeClr val="bg2"/>
                </a:solidFill>
                <a:latin typeface="Arial" charset="0"/>
              </a:rPr>
              <a:t> -</a:t>
            </a:r>
            <a:r>
              <a:rPr lang="en-US" sz="1800" i="1" dirty="0" err="1">
                <a:solidFill>
                  <a:schemeClr val="bg2"/>
                </a:solidFill>
                <a:latin typeface="Arial" charset="0"/>
              </a:rPr>
              <a:t>ORBInitialPort</a:t>
            </a:r>
            <a:r>
              <a:rPr lang="en-US" sz="1800" i="1" dirty="0">
                <a:solidFill>
                  <a:schemeClr val="bg2"/>
                </a:solidFill>
                <a:latin typeface="Arial" charset="0"/>
              </a:rPr>
              <a:t> 1050 -</a:t>
            </a:r>
            <a:r>
              <a:rPr lang="en-US" sz="1800" i="1" dirty="0" err="1">
                <a:solidFill>
                  <a:schemeClr val="bg2"/>
                </a:solidFill>
                <a:latin typeface="Arial" charset="0"/>
              </a:rPr>
              <a:t>ORBInitialHost</a:t>
            </a:r>
            <a:r>
              <a:rPr lang="en-US" sz="1800" i="1" dirty="0">
                <a:solidFill>
                  <a:schemeClr val="bg2"/>
                </a:solidFill>
                <a:latin typeface="Arial" charset="0"/>
              </a:rPr>
              <a:t> localhost&amp;</a:t>
            </a:r>
          </a:p>
          <a:p>
            <a:endParaRPr lang="en-US" sz="1800" dirty="0">
              <a:solidFill>
                <a:srgbClr val="0F0C19"/>
              </a:solidFill>
              <a:latin typeface="Arial" charset="0"/>
            </a:endParaRPr>
          </a:p>
          <a:p>
            <a:r>
              <a:rPr lang="en-US" sz="1800" dirty="0">
                <a:solidFill>
                  <a:srgbClr val="0F0C19"/>
                </a:solidFill>
                <a:latin typeface="Arial" charset="0"/>
              </a:rPr>
              <a:t>4) Run the client application:</a:t>
            </a:r>
          </a:p>
          <a:p>
            <a:r>
              <a:rPr lang="en-US" sz="1800" dirty="0">
                <a:solidFill>
                  <a:srgbClr val="0F0C19"/>
                </a:solidFill>
                <a:latin typeface="Arial" charset="0"/>
              </a:rPr>
              <a:t>	</a:t>
            </a:r>
            <a:r>
              <a:rPr lang="en-US" sz="1800" i="1" dirty="0">
                <a:solidFill>
                  <a:schemeClr val="bg2"/>
                </a:solidFill>
                <a:latin typeface="Arial" charset="0"/>
              </a:rPr>
              <a:t>java</a:t>
            </a:r>
            <a:r>
              <a:rPr lang="zh-CN" altLang="en-US" sz="1800" i="1" dirty="0">
                <a:solidFill>
                  <a:schemeClr val="bg2"/>
                </a:solidFill>
                <a:latin typeface="Arial" charset="0"/>
              </a:rPr>
              <a:t> </a:t>
            </a:r>
            <a:r>
              <a:rPr lang="en-US" sz="1800" i="1" dirty="0" err="1">
                <a:solidFill>
                  <a:schemeClr val="bg2"/>
                </a:solidFill>
                <a:latin typeface="Arial" charset="0"/>
              </a:rPr>
              <a:t>HelloClient</a:t>
            </a:r>
            <a:r>
              <a:rPr lang="en-US" sz="1800" i="1" dirty="0">
                <a:solidFill>
                  <a:schemeClr val="bg2"/>
                </a:solidFill>
                <a:latin typeface="Arial" charset="0"/>
              </a:rPr>
              <a:t> -</a:t>
            </a:r>
            <a:r>
              <a:rPr lang="en-US" sz="1800" i="1" dirty="0" err="1">
                <a:solidFill>
                  <a:schemeClr val="bg2"/>
                </a:solidFill>
                <a:latin typeface="Arial" charset="0"/>
              </a:rPr>
              <a:t>ORBInitialPort</a:t>
            </a:r>
            <a:r>
              <a:rPr lang="en-US" sz="1800" i="1" dirty="0">
                <a:solidFill>
                  <a:schemeClr val="bg2"/>
                </a:solidFill>
                <a:latin typeface="Arial" charset="0"/>
              </a:rPr>
              <a:t> 1050 -</a:t>
            </a:r>
            <a:r>
              <a:rPr lang="en-US" sz="1800" i="1" dirty="0" err="1">
                <a:solidFill>
                  <a:schemeClr val="bg2"/>
                </a:solidFill>
                <a:latin typeface="Arial" charset="0"/>
              </a:rPr>
              <a:t>ORBInitialHost</a:t>
            </a:r>
            <a:r>
              <a:rPr lang="en-US" sz="1800" i="1" dirty="0">
                <a:solidFill>
                  <a:schemeClr val="bg2"/>
                </a:solidFill>
                <a:latin typeface="Arial" charset="0"/>
              </a:rPr>
              <a:t> localhost</a:t>
            </a:r>
          </a:p>
          <a:p>
            <a:endParaRPr lang="en-US" i="1" dirty="0">
              <a:solidFill>
                <a:schemeClr val="bg2"/>
              </a:solidFill>
            </a:endParaRPr>
          </a:p>
        </p:txBody>
      </p:sp>
      <p:sp>
        <p:nvSpPr>
          <p:cNvPr id="2" name="TextBox 1">
            <a:extLst>
              <a:ext uri="{FF2B5EF4-FFF2-40B4-BE49-F238E27FC236}">
                <a16:creationId xmlns:a16="http://schemas.microsoft.com/office/drawing/2014/main" id="{94B72A95-A5C5-E85A-49F8-C6F0F6C87F5E}"/>
              </a:ext>
            </a:extLst>
          </p:cNvPr>
          <p:cNvSpPr txBox="1"/>
          <p:nvPr/>
        </p:nvSpPr>
        <p:spPr>
          <a:xfrm>
            <a:off x="468000" y="1713600"/>
            <a:ext cx="7992000" cy="707886"/>
          </a:xfrm>
          <a:prstGeom prst="rect">
            <a:avLst/>
          </a:prstGeom>
          <a:noFill/>
        </p:spPr>
        <p:txBody>
          <a:bodyPr wrap="square" rtlCol="0">
            <a:spAutoFit/>
          </a:bodyPr>
          <a:lstStyle/>
          <a:p>
            <a:r>
              <a:rPr lang="en-US" dirty="0"/>
              <a:t>Connect to "research-4.ece.iastate.edu". If you are off campus, please use a VPN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spect="1" noChangeArrowheads="1"/>
          </p:cNvSpPr>
          <p:nvPr/>
        </p:nvSpPr>
        <p:spPr bwMode="auto">
          <a:xfrm>
            <a:off x="292100" y="1460499"/>
            <a:ext cx="8769334" cy="4642589"/>
          </a:xfrm>
          <a:prstGeom prst="rect">
            <a:avLst/>
          </a:prstGeom>
          <a:noFill/>
          <a:ln w="9525">
            <a:noFill/>
            <a:miter lim="800000"/>
            <a:headEnd/>
            <a:tailEnd/>
          </a:ln>
        </p:spPr>
        <p:txBody>
          <a:bodyPr/>
          <a:lstStyle/>
          <a:p>
            <a:pPr marL="342900" indent="-342900">
              <a:spcBef>
                <a:spcPct val="20000"/>
              </a:spcBef>
              <a:buClr>
                <a:schemeClr val="accent2"/>
              </a:buClr>
              <a:buSzPct val="75000"/>
              <a:buFont typeface="Monotype Sorts" pitchFamily="2" charset="2"/>
              <a:buBlip>
                <a:blip r:embed="rId2"/>
              </a:buBlip>
            </a:pPr>
            <a:r>
              <a:rPr lang="en-US" sz="1800" dirty="0">
                <a:solidFill>
                  <a:srgbClr val="0F0C19"/>
                </a:solidFill>
                <a:latin typeface="Arial" charset="0"/>
              </a:rPr>
              <a:t>Separates object implementation from interface</a:t>
            </a:r>
          </a:p>
          <a:p>
            <a:pPr marL="342900" indent="-342900">
              <a:spcBef>
                <a:spcPct val="20000"/>
              </a:spcBef>
              <a:buClr>
                <a:schemeClr val="accent2"/>
              </a:buClr>
              <a:buSzPct val="75000"/>
              <a:buFont typeface="Monotype Sorts" pitchFamily="2" charset="2"/>
              <a:buBlip>
                <a:blip r:embed="rId2"/>
              </a:buBlip>
            </a:pPr>
            <a:r>
              <a:rPr lang="en-US" sz="1800" dirty="0">
                <a:solidFill>
                  <a:srgbClr val="0F0C19"/>
                </a:solidFill>
                <a:latin typeface="Arial" charset="0"/>
              </a:rPr>
              <a:t>Basically a declarative language, similar in appearance to C++</a:t>
            </a:r>
          </a:p>
          <a:p>
            <a:pPr marL="342900" indent="-342900">
              <a:spcBef>
                <a:spcPct val="20000"/>
              </a:spcBef>
              <a:buClr>
                <a:schemeClr val="accent2"/>
              </a:buClr>
              <a:buSzPct val="75000"/>
              <a:buFont typeface="Monotype Sorts" pitchFamily="2" charset="2"/>
              <a:buBlip>
                <a:blip r:embed="rId2"/>
              </a:buBlip>
            </a:pPr>
            <a:r>
              <a:rPr lang="en-US" sz="1800" dirty="0">
                <a:solidFill>
                  <a:srgbClr val="0F0C19"/>
                </a:solidFill>
                <a:latin typeface="Arial" charset="0"/>
              </a:rPr>
              <a:t>A means by which the object implementation tells clients what operations are available and how to invoke them.</a:t>
            </a:r>
          </a:p>
          <a:p>
            <a:pPr marL="342900" indent="-342900">
              <a:spcBef>
                <a:spcPct val="20000"/>
              </a:spcBef>
              <a:buClr>
                <a:schemeClr val="accent2"/>
              </a:buClr>
              <a:buSzPct val="75000"/>
              <a:buFont typeface="Monotype Sorts" pitchFamily="2" charset="2"/>
              <a:buBlip>
                <a:blip r:embed="rId2"/>
              </a:buBlip>
            </a:pPr>
            <a:r>
              <a:rPr lang="en-US" sz="1800" dirty="0">
                <a:solidFill>
                  <a:srgbClr val="0F0C19"/>
                </a:solidFill>
                <a:latin typeface="Arial" charset="0"/>
              </a:rPr>
              <a:t>Mapped to a particular programming language (C , C++, Java) by an IDL compiler</a:t>
            </a:r>
          </a:p>
          <a:p>
            <a:pPr marL="342900" indent="-342900">
              <a:spcBef>
                <a:spcPct val="20000"/>
              </a:spcBef>
              <a:buClr>
                <a:schemeClr val="accent2"/>
              </a:buClr>
              <a:buSzPct val="75000"/>
              <a:buFont typeface="Monotype Sorts" pitchFamily="2" charset="2"/>
              <a:buBlip>
                <a:blip r:embed="rId2"/>
              </a:buBlip>
            </a:pPr>
            <a:r>
              <a:rPr lang="en-US" sz="1800" dirty="0">
                <a:solidFill>
                  <a:srgbClr val="0F0C19"/>
                </a:solidFill>
                <a:latin typeface="Arial" charset="0"/>
              </a:rPr>
              <a:t>IDL compilation produces stubs/skeletons</a:t>
            </a:r>
          </a:p>
          <a:p>
            <a:pPr marL="742950" lvl="1" indent="-285750">
              <a:spcBef>
                <a:spcPct val="20000"/>
              </a:spcBef>
              <a:buClr>
                <a:schemeClr val="tx1"/>
              </a:buClr>
              <a:buSzPct val="75000"/>
              <a:buFontTx/>
              <a:buBlip>
                <a:blip r:embed="rId3"/>
              </a:buBlip>
            </a:pPr>
            <a:r>
              <a:rPr lang="en-US" sz="1800" dirty="0">
                <a:solidFill>
                  <a:srgbClr val="0F0C19"/>
                </a:solidFill>
                <a:latin typeface="Arial" charset="0"/>
              </a:rPr>
              <a:t>stub - local function call for the client</a:t>
            </a:r>
          </a:p>
          <a:p>
            <a:pPr marL="742950" lvl="1" indent="-285750">
              <a:spcBef>
                <a:spcPct val="20000"/>
              </a:spcBef>
              <a:buClr>
                <a:schemeClr val="tx1"/>
              </a:buClr>
              <a:buSzPct val="75000"/>
              <a:buFontTx/>
              <a:buBlip>
                <a:blip r:embed="rId3"/>
              </a:buBlip>
            </a:pPr>
            <a:r>
              <a:rPr lang="en-US" sz="1800" dirty="0">
                <a:solidFill>
                  <a:srgbClr val="0F0C19"/>
                </a:solidFill>
                <a:latin typeface="Arial" charset="0"/>
              </a:rPr>
              <a:t>skeleton - server side of the object implementation</a:t>
            </a:r>
          </a:p>
          <a:p>
            <a:pPr marL="342900" indent="-342900">
              <a:spcBef>
                <a:spcPct val="20000"/>
              </a:spcBef>
              <a:buClr>
                <a:schemeClr val="accent2"/>
              </a:buClr>
              <a:buSzPct val="75000"/>
              <a:buFont typeface="Monotype Sorts" pitchFamily="2" charset="2"/>
              <a:buBlip>
                <a:blip r:embed="rId2"/>
              </a:buBlip>
            </a:pPr>
            <a:r>
              <a:rPr lang="en-US" sz="1800" dirty="0">
                <a:solidFill>
                  <a:srgbClr val="0F0C19"/>
                </a:solidFill>
                <a:latin typeface="Arial" charset="0"/>
              </a:rPr>
              <a:t>Client - Server communication is facilitated by stubs &amp; Skeletons</a:t>
            </a:r>
          </a:p>
          <a:p>
            <a:pPr marL="342900" indent="-342900">
              <a:spcBef>
                <a:spcPct val="20000"/>
              </a:spcBef>
              <a:buClr>
                <a:schemeClr val="accent2"/>
              </a:buClr>
              <a:buSzPct val="75000"/>
              <a:buFont typeface="Monotype Sorts" pitchFamily="2" charset="2"/>
              <a:buBlip>
                <a:blip r:embed="rId2"/>
              </a:buBlip>
            </a:pPr>
            <a:endParaRPr lang="en-US" sz="1800" dirty="0">
              <a:solidFill>
                <a:srgbClr val="0F0C19"/>
              </a:solidFill>
              <a:latin typeface="Arial" charset="0"/>
            </a:endParaRPr>
          </a:p>
        </p:txBody>
      </p:sp>
      <p:sp>
        <p:nvSpPr>
          <p:cNvPr id="36867" name="Rectangle 3"/>
          <p:cNvSpPr>
            <a:spLocks noChangeArrowheads="1"/>
          </p:cNvSpPr>
          <p:nvPr/>
        </p:nvSpPr>
        <p:spPr bwMode="auto">
          <a:xfrm>
            <a:off x="1130300" y="5201395"/>
            <a:ext cx="12192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sz="1600">
                <a:solidFill>
                  <a:schemeClr val="tx1"/>
                </a:solidFill>
                <a:latin typeface="Times New Roman" pitchFamily="18" charset="0"/>
              </a:rPr>
              <a:t>IDL Specs</a:t>
            </a:r>
          </a:p>
        </p:txBody>
      </p:sp>
      <p:sp>
        <p:nvSpPr>
          <p:cNvPr id="36868" name="Rectangle 4"/>
          <p:cNvSpPr>
            <a:spLocks noChangeArrowheads="1"/>
          </p:cNvSpPr>
          <p:nvPr/>
        </p:nvSpPr>
        <p:spPr bwMode="auto">
          <a:xfrm>
            <a:off x="3340100" y="5201395"/>
            <a:ext cx="12192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sz="1600">
                <a:solidFill>
                  <a:schemeClr val="tx1"/>
                </a:solidFill>
                <a:latin typeface="Times New Roman" pitchFamily="18" charset="0"/>
              </a:rPr>
              <a:t>IDL Compiler</a:t>
            </a:r>
          </a:p>
        </p:txBody>
      </p:sp>
      <p:sp>
        <p:nvSpPr>
          <p:cNvPr id="36869" name="Rectangle 5"/>
          <p:cNvSpPr>
            <a:spLocks noChangeArrowheads="1"/>
          </p:cNvSpPr>
          <p:nvPr/>
        </p:nvSpPr>
        <p:spPr bwMode="auto">
          <a:xfrm>
            <a:off x="5640388" y="4667995"/>
            <a:ext cx="12192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sz="1600">
                <a:solidFill>
                  <a:schemeClr val="tx1"/>
                </a:solidFill>
                <a:latin typeface="Times New Roman" pitchFamily="18" charset="0"/>
              </a:rPr>
              <a:t>Stub</a:t>
            </a:r>
          </a:p>
        </p:txBody>
      </p:sp>
      <p:sp>
        <p:nvSpPr>
          <p:cNvPr id="36870" name="Rectangle 6"/>
          <p:cNvSpPr>
            <a:spLocks noChangeArrowheads="1"/>
          </p:cNvSpPr>
          <p:nvPr/>
        </p:nvSpPr>
        <p:spPr bwMode="auto">
          <a:xfrm>
            <a:off x="5608638" y="5952283"/>
            <a:ext cx="12192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sz="1600">
                <a:solidFill>
                  <a:schemeClr val="tx1"/>
                </a:solidFill>
                <a:latin typeface="Times New Roman" pitchFamily="18" charset="0"/>
              </a:rPr>
              <a:t>Skeleton</a:t>
            </a:r>
          </a:p>
        </p:txBody>
      </p:sp>
      <p:sp>
        <p:nvSpPr>
          <p:cNvPr id="36871" name="AutoShape 7"/>
          <p:cNvSpPr>
            <a:spLocks noChangeArrowheads="1"/>
          </p:cNvSpPr>
          <p:nvPr/>
        </p:nvSpPr>
        <p:spPr bwMode="auto">
          <a:xfrm>
            <a:off x="2578100" y="5353795"/>
            <a:ext cx="457200" cy="228600"/>
          </a:xfrm>
          <a:prstGeom prst="rightArrow">
            <a:avLst>
              <a:gd name="adj1" fmla="val 50000"/>
              <a:gd name="adj2" fmla="val 50000"/>
            </a:avLst>
          </a:prstGeom>
          <a:solidFill>
            <a:schemeClr val="bg2"/>
          </a:solidFill>
          <a:ln w="12700" cap="sq">
            <a:solidFill>
              <a:schemeClr val="tx1"/>
            </a:solidFill>
            <a:miter lim="800000"/>
            <a:headEnd type="none" w="sm" len="sm"/>
            <a:tailEnd type="none" w="sm" len="sm"/>
          </a:ln>
        </p:spPr>
        <p:txBody>
          <a:bodyPr wrap="none" anchor="ctr"/>
          <a:lstStyle/>
          <a:p>
            <a:endParaRPr lang="en-US"/>
          </a:p>
        </p:txBody>
      </p:sp>
      <p:sp>
        <p:nvSpPr>
          <p:cNvPr id="36872" name="AutoShape 8"/>
          <p:cNvSpPr>
            <a:spLocks noChangeArrowheads="1"/>
          </p:cNvSpPr>
          <p:nvPr/>
        </p:nvSpPr>
        <p:spPr bwMode="auto">
          <a:xfrm rot="2083330">
            <a:off x="4789488" y="5661770"/>
            <a:ext cx="520700" cy="228600"/>
          </a:xfrm>
          <a:prstGeom prst="rightArrow">
            <a:avLst>
              <a:gd name="adj1" fmla="val 50000"/>
              <a:gd name="adj2" fmla="val 58379"/>
            </a:avLst>
          </a:prstGeom>
          <a:solidFill>
            <a:schemeClr val="bg2"/>
          </a:solidFill>
          <a:ln w="12700" cap="sq">
            <a:solidFill>
              <a:schemeClr val="tx1"/>
            </a:solidFill>
            <a:miter lim="800000"/>
            <a:headEnd type="none" w="sm" len="sm"/>
            <a:tailEnd type="none" w="sm" len="sm"/>
          </a:ln>
        </p:spPr>
        <p:txBody>
          <a:bodyPr wrap="none" anchor="ctr"/>
          <a:lstStyle/>
          <a:p>
            <a:endParaRPr lang="en-US"/>
          </a:p>
        </p:txBody>
      </p:sp>
      <p:sp>
        <p:nvSpPr>
          <p:cNvPr id="36873" name="AutoShape 9"/>
          <p:cNvSpPr>
            <a:spLocks noChangeArrowheads="1"/>
          </p:cNvSpPr>
          <p:nvPr/>
        </p:nvSpPr>
        <p:spPr bwMode="auto">
          <a:xfrm rot="-1957798">
            <a:off x="4787900" y="5048995"/>
            <a:ext cx="457200" cy="228600"/>
          </a:xfrm>
          <a:prstGeom prst="rightArrow">
            <a:avLst>
              <a:gd name="adj1" fmla="val 50000"/>
              <a:gd name="adj2" fmla="val 50000"/>
            </a:avLst>
          </a:prstGeom>
          <a:solidFill>
            <a:schemeClr val="bg2"/>
          </a:solidFill>
          <a:ln w="12700" cap="sq">
            <a:solidFill>
              <a:schemeClr val="tx1"/>
            </a:solidFill>
            <a:miter lim="800000"/>
            <a:headEnd type="none" w="sm" len="sm"/>
            <a:tailEnd type="none" w="sm" len="sm"/>
          </a:ln>
        </p:spPr>
        <p:txBody>
          <a:bodyPr wrap="none" anchor="ctr"/>
          <a:lstStyle/>
          <a:p>
            <a:endParaRPr lang="en-US"/>
          </a:p>
        </p:txBody>
      </p:sp>
      <p:sp>
        <p:nvSpPr>
          <p:cNvPr id="36874" name="Rectangle 10"/>
          <p:cNvSpPr>
            <a:spLocks noGrp="1" noChangeArrowheads="1"/>
          </p:cNvSpPr>
          <p:nvPr>
            <p:ph type="title"/>
          </p:nvPr>
        </p:nvSpPr>
        <p:spPr/>
        <p:txBody>
          <a:bodyPr/>
          <a:lstStyle/>
          <a:p>
            <a:pPr eaLnBrk="1" hangingPunct="1"/>
            <a:r>
              <a:rPr lang="en-US"/>
              <a:t>Interface definition Language (IDL)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Coding with IDL</a:t>
            </a:r>
          </a:p>
        </p:txBody>
      </p:sp>
      <p:sp>
        <p:nvSpPr>
          <p:cNvPr id="37891" name="Rectangle 3"/>
          <p:cNvSpPr>
            <a:spLocks noChangeArrowheads="1"/>
          </p:cNvSpPr>
          <p:nvPr/>
        </p:nvSpPr>
        <p:spPr bwMode="auto">
          <a:xfrm>
            <a:off x="3201988" y="1655763"/>
            <a:ext cx="1277937" cy="404812"/>
          </a:xfrm>
          <a:prstGeom prst="rect">
            <a:avLst/>
          </a:prstGeom>
          <a:noFill/>
          <a:ln w="38100">
            <a:solidFill>
              <a:srgbClr val="000000"/>
            </a:solidFill>
            <a:miter lim="800000"/>
            <a:headEnd/>
            <a:tailEnd/>
          </a:ln>
        </p:spPr>
        <p:txBody>
          <a:bodyPr wrap="none" anchor="ctr">
            <a:spAutoFit/>
          </a:bodyPr>
          <a:lstStyle/>
          <a:p>
            <a:pPr algn="ctr"/>
            <a:r>
              <a:rPr lang="en-US" sz="1800"/>
              <a:t>CORP.IDL</a:t>
            </a:r>
          </a:p>
        </p:txBody>
      </p:sp>
      <p:sp>
        <p:nvSpPr>
          <p:cNvPr id="37892" name="Rectangle 4"/>
          <p:cNvSpPr>
            <a:spLocks noChangeArrowheads="1"/>
          </p:cNvSpPr>
          <p:nvPr/>
        </p:nvSpPr>
        <p:spPr bwMode="auto">
          <a:xfrm>
            <a:off x="2390775" y="2268538"/>
            <a:ext cx="1365250" cy="679450"/>
          </a:xfrm>
          <a:prstGeom prst="rect">
            <a:avLst/>
          </a:prstGeom>
          <a:noFill/>
          <a:ln w="38100">
            <a:solidFill>
              <a:srgbClr val="000000"/>
            </a:solidFill>
            <a:miter lim="800000"/>
            <a:headEnd/>
            <a:tailEnd/>
          </a:ln>
        </p:spPr>
        <p:txBody>
          <a:bodyPr wrap="none" anchor="ctr">
            <a:spAutoFit/>
          </a:bodyPr>
          <a:lstStyle/>
          <a:p>
            <a:pPr algn="ctr"/>
            <a:r>
              <a:rPr lang="en-US" sz="1800"/>
              <a:t>Interface </a:t>
            </a:r>
          </a:p>
          <a:p>
            <a:pPr algn="ctr"/>
            <a:r>
              <a:rPr lang="en-US" sz="1800"/>
              <a:t>Repository</a:t>
            </a:r>
          </a:p>
        </p:txBody>
      </p:sp>
      <p:sp>
        <p:nvSpPr>
          <p:cNvPr id="37893" name="Rectangle 5"/>
          <p:cNvSpPr>
            <a:spLocks noChangeArrowheads="1"/>
          </p:cNvSpPr>
          <p:nvPr/>
        </p:nvSpPr>
        <p:spPr bwMode="auto">
          <a:xfrm>
            <a:off x="2757488" y="3306763"/>
            <a:ext cx="2233612" cy="404812"/>
          </a:xfrm>
          <a:prstGeom prst="rect">
            <a:avLst/>
          </a:prstGeom>
          <a:noFill/>
          <a:ln w="38100">
            <a:solidFill>
              <a:srgbClr val="000000"/>
            </a:solidFill>
            <a:miter lim="800000"/>
            <a:headEnd/>
            <a:tailEnd/>
          </a:ln>
        </p:spPr>
        <p:txBody>
          <a:bodyPr wrap="none" anchor="ctr">
            <a:spAutoFit/>
          </a:bodyPr>
          <a:lstStyle/>
          <a:p>
            <a:pPr algn="ctr"/>
            <a:r>
              <a:rPr lang="en-US" sz="1800"/>
              <a:t>OMG IDL Compiler</a:t>
            </a:r>
          </a:p>
        </p:txBody>
      </p:sp>
      <p:sp>
        <p:nvSpPr>
          <p:cNvPr id="37894" name="Rectangle 6"/>
          <p:cNvSpPr>
            <a:spLocks noChangeArrowheads="1"/>
          </p:cNvSpPr>
          <p:nvPr/>
        </p:nvSpPr>
        <p:spPr bwMode="auto">
          <a:xfrm>
            <a:off x="1235075" y="4264025"/>
            <a:ext cx="1712913" cy="679450"/>
          </a:xfrm>
          <a:prstGeom prst="rect">
            <a:avLst/>
          </a:prstGeom>
          <a:noFill/>
          <a:ln w="38100">
            <a:solidFill>
              <a:srgbClr val="000000"/>
            </a:solidFill>
            <a:miter lim="800000"/>
            <a:headEnd/>
            <a:tailEnd/>
          </a:ln>
        </p:spPr>
        <p:txBody>
          <a:bodyPr wrap="none" anchor="ctr">
            <a:spAutoFit/>
          </a:bodyPr>
          <a:lstStyle/>
          <a:p>
            <a:pPr algn="ctr"/>
            <a:r>
              <a:rPr lang="en-US" sz="1800"/>
              <a:t>CORP_cstub.c</a:t>
            </a:r>
          </a:p>
          <a:p>
            <a:pPr algn="ctr"/>
            <a:r>
              <a:rPr lang="en-US" sz="1800"/>
              <a:t>Client Stub</a:t>
            </a:r>
          </a:p>
        </p:txBody>
      </p:sp>
      <p:sp>
        <p:nvSpPr>
          <p:cNvPr id="37895" name="Rectangle 7"/>
          <p:cNvSpPr>
            <a:spLocks noChangeArrowheads="1"/>
          </p:cNvSpPr>
          <p:nvPr/>
        </p:nvSpPr>
        <p:spPr bwMode="auto">
          <a:xfrm>
            <a:off x="3141663" y="4265613"/>
            <a:ext cx="1446212" cy="679450"/>
          </a:xfrm>
          <a:prstGeom prst="rect">
            <a:avLst/>
          </a:prstGeom>
          <a:noFill/>
          <a:ln w="38100">
            <a:solidFill>
              <a:srgbClr val="000000"/>
            </a:solidFill>
            <a:miter lim="800000"/>
            <a:headEnd/>
            <a:tailEnd/>
          </a:ln>
        </p:spPr>
        <p:txBody>
          <a:bodyPr wrap="none" anchor="ctr">
            <a:spAutoFit/>
          </a:bodyPr>
          <a:lstStyle/>
          <a:p>
            <a:pPr algn="ctr"/>
            <a:r>
              <a:rPr lang="en-US" sz="1800"/>
              <a:t>CORP.h</a:t>
            </a:r>
          </a:p>
          <a:p>
            <a:pPr algn="ctr"/>
            <a:r>
              <a:rPr lang="en-US" sz="1800"/>
              <a:t>Header file</a:t>
            </a:r>
          </a:p>
        </p:txBody>
      </p:sp>
      <p:sp>
        <p:nvSpPr>
          <p:cNvPr id="37896" name="Rectangle 8"/>
          <p:cNvSpPr>
            <a:spLocks noChangeArrowheads="1"/>
          </p:cNvSpPr>
          <p:nvPr/>
        </p:nvSpPr>
        <p:spPr bwMode="auto">
          <a:xfrm>
            <a:off x="4805363" y="4265613"/>
            <a:ext cx="1973262" cy="679450"/>
          </a:xfrm>
          <a:prstGeom prst="rect">
            <a:avLst/>
          </a:prstGeom>
          <a:noFill/>
          <a:ln w="38100">
            <a:solidFill>
              <a:srgbClr val="000000"/>
            </a:solidFill>
            <a:miter lim="800000"/>
            <a:headEnd/>
            <a:tailEnd/>
          </a:ln>
        </p:spPr>
        <p:txBody>
          <a:bodyPr wrap="none" anchor="ctr">
            <a:spAutoFit/>
          </a:bodyPr>
          <a:lstStyle/>
          <a:p>
            <a:pPr algn="ctr"/>
            <a:r>
              <a:rPr lang="en-US" sz="1800"/>
              <a:t>CORP_sskel.c</a:t>
            </a:r>
          </a:p>
          <a:p>
            <a:pPr algn="ctr"/>
            <a:r>
              <a:rPr lang="en-US" sz="1800"/>
              <a:t>Server Skeleton</a:t>
            </a:r>
          </a:p>
        </p:txBody>
      </p:sp>
      <p:sp>
        <p:nvSpPr>
          <p:cNvPr id="37897" name="Rectangle 9"/>
          <p:cNvSpPr>
            <a:spLocks noChangeArrowheads="1"/>
          </p:cNvSpPr>
          <p:nvPr/>
        </p:nvSpPr>
        <p:spPr bwMode="auto">
          <a:xfrm>
            <a:off x="1520825" y="5670550"/>
            <a:ext cx="2089150" cy="404813"/>
          </a:xfrm>
          <a:prstGeom prst="rect">
            <a:avLst/>
          </a:prstGeom>
          <a:noFill/>
          <a:ln w="38100">
            <a:solidFill>
              <a:srgbClr val="000000"/>
            </a:solidFill>
            <a:miter lim="800000"/>
            <a:headEnd/>
            <a:tailEnd/>
          </a:ln>
        </p:spPr>
        <p:txBody>
          <a:bodyPr wrap="none" anchor="ctr">
            <a:spAutoFit/>
          </a:bodyPr>
          <a:lstStyle/>
          <a:p>
            <a:pPr algn="ctr"/>
            <a:r>
              <a:rPr lang="en-US" sz="1800"/>
              <a:t>Client Application</a:t>
            </a:r>
          </a:p>
        </p:txBody>
      </p:sp>
      <p:sp>
        <p:nvSpPr>
          <p:cNvPr id="37898" name="Rectangle 10"/>
          <p:cNvSpPr>
            <a:spLocks noChangeArrowheads="1"/>
          </p:cNvSpPr>
          <p:nvPr/>
        </p:nvSpPr>
        <p:spPr bwMode="auto">
          <a:xfrm>
            <a:off x="3981450" y="5686425"/>
            <a:ext cx="2212975" cy="404813"/>
          </a:xfrm>
          <a:prstGeom prst="rect">
            <a:avLst/>
          </a:prstGeom>
          <a:noFill/>
          <a:ln w="38100">
            <a:solidFill>
              <a:srgbClr val="000000"/>
            </a:solidFill>
            <a:miter lim="800000"/>
            <a:headEnd/>
            <a:tailEnd/>
          </a:ln>
        </p:spPr>
        <p:txBody>
          <a:bodyPr wrap="none" anchor="ctr">
            <a:spAutoFit/>
          </a:bodyPr>
          <a:lstStyle/>
          <a:p>
            <a:pPr algn="ctr"/>
            <a:r>
              <a:rPr lang="en-US" sz="1800"/>
              <a:t>Server Application</a:t>
            </a:r>
          </a:p>
        </p:txBody>
      </p:sp>
      <p:sp>
        <p:nvSpPr>
          <p:cNvPr id="37899" name="Line 11"/>
          <p:cNvSpPr>
            <a:spLocks noChangeShapeType="1"/>
          </p:cNvSpPr>
          <p:nvPr/>
        </p:nvSpPr>
        <p:spPr bwMode="auto">
          <a:xfrm flipH="1">
            <a:off x="3055938" y="2955925"/>
            <a:ext cx="12700" cy="312738"/>
          </a:xfrm>
          <a:prstGeom prst="line">
            <a:avLst/>
          </a:prstGeom>
          <a:noFill/>
          <a:ln w="38100">
            <a:solidFill>
              <a:srgbClr val="000000"/>
            </a:solidFill>
            <a:round/>
            <a:headEnd/>
            <a:tailEnd type="triangle" w="med" len="med"/>
          </a:ln>
        </p:spPr>
        <p:txBody>
          <a:bodyPr>
            <a:spAutoFit/>
          </a:bodyPr>
          <a:lstStyle/>
          <a:p>
            <a:endParaRPr lang="en-US"/>
          </a:p>
        </p:txBody>
      </p:sp>
      <p:sp>
        <p:nvSpPr>
          <p:cNvPr id="37900" name="Line 12"/>
          <p:cNvSpPr>
            <a:spLocks noChangeShapeType="1"/>
          </p:cNvSpPr>
          <p:nvPr/>
        </p:nvSpPr>
        <p:spPr bwMode="auto">
          <a:xfrm>
            <a:off x="4121150" y="2079625"/>
            <a:ext cx="0" cy="1201738"/>
          </a:xfrm>
          <a:prstGeom prst="line">
            <a:avLst/>
          </a:prstGeom>
          <a:noFill/>
          <a:ln w="38100">
            <a:solidFill>
              <a:srgbClr val="000000"/>
            </a:solidFill>
            <a:round/>
            <a:headEnd/>
            <a:tailEnd type="triangle" w="med" len="med"/>
          </a:ln>
        </p:spPr>
        <p:txBody>
          <a:bodyPr wrap="none">
            <a:spAutoFit/>
          </a:bodyPr>
          <a:lstStyle/>
          <a:p>
            <a:endParaRPr lang="en-US"/>
          </a:p>
        </p:txBody>
      </p:sp>
      <p:sp>
        <p:nvSpPr>
          <p:cNvPr id="37901" name="Line 13"/>
          <p:cNvSpPr>
            <a:spLocks noChangeShapeType="1"/>
          </p:cNvSpPr>
          <p:nvPr/>
        </p:nvSpPr>
        <p:spPr bwMode="auto">
          <a:xfrm>
            <a:off x="3835400" y="3719513"/>
            <a:ext cx="0" cy="527050"/>
          </a:xfrm>
          <a:prstGeom prst="line">
            <a:avLst/>
          </a:prstGeom>
          <a:noFill/>
          <a:ln w="38100">
            <a:solidFill>
              <a:srgbClr val="000000"/>
            </a:solidFill>
            <a:round/>
            <a:headEnd/>
            <a:tailEnd type="triangle" w="med" len="med"/>
          </a:ln>
        </p:spPr>
        <p:txBody>
          <a:bodyPr wrap="none">
            <a:spAutoFit/>
          </a:bodyPr>
          <a:lstStyle/>
          <a:p>
            <a:endParaRPr lang="en-US"/>
          </a:p>
        </p:txBody>
      </p:sp>
      <p:sp>
        <p:nvSpPr>
          <p:cNvPr id="37902" name="Line 14"/>
          <p:cNvSpPr>
            <a:spLocks noChangeShapeType="1"/>
          </p:cNvSpPr>
          <p:nvPr/>
        </p:nvSpPr>
        <p:spPr bwMode="auto">
          <a:xfrm>
            <a:off x="1816100" y="3957638"/>
            <a:ext cx="4070350" cy="0"/>
          </a:xfrm>
          <a:prstGeom prst="line">
            <a:avLst/>
          </a:prstGeom>
          <a:noFill/>
          <a:ln w="38100">
            <a:solidFill>
              <a:srgbClr val="000000"/>
            </a:solidFill>
            <a:round/>
            <a:headEnd/>
            <a:tailEnd/>
          </a:ln>
        </p:spPr>
        <p:txBody>
          <a:bodyPr wrap="none">
            <a:spAutoFit/>
          </a:bodyPr>
          <a:lstStyle/>
          <a:p>
            <a:endParaRPr lang="en-US"/>
          </a:p>
        </p:txBody>
      </p:sp>
      <p:sp>
        <p:nvSpPr>
          <p:cNvPr id="37903" name="Line 15"/>
          <p:cNvSpPr>
            <a:spLocks noChangeShapeType="1"/>
          </p:cNvSpPr>
          <p:nvPr/>
        </p:nvSpPr>
        <p:spPr bwMode="auto">
          <a:xfrm>
            <a:off x="1828800" y="3957638"/>
            <a:ext cx="12700" cy="263525"/>
          </a:xfrm>
          <a:prstGeom prst="line">
            <a:avLst/>
          </a:prstGeom>
          <a:noFill/>
          <a:ln w="38100">
            <a:solidFill>
              <a:srgbClr val="000000"/>
            </a:solidFill>
            <a:round/>
            <a:headEnd/>
            <a:tailEnd type="triangle" w="med" len="med"/>
          </a:ln>
        </p:spPr>
        <p:txBody>
          <a:bodyPr wrap="none">
            <a:spAutoFit/>
          </a:bodyPr>
          <a:lstStyle/>
          <a:p>
            <a:endParaRPr lang="en-US"/>
          </a:p>
        </p:txBody>
      </p:sp>
      <p:sp>
        <p:nvSpPr>
          <p:cNvPr id="37904" name="Line 16"/>
          <p:cNvSpPr>
            <a:spLocks noChangeShapeType="1"/>
          </p:cNvSpPr>
          <p:nvPr/>
        </p:nvSpPr>
        <p:spPr bwMode="auto">
          <a:xfrm>
            <a:off x="5875338" y="3933825"/>
            <a:ext cx="0" cy="274638"/>
          </a:xfrm>
          <a:prstGeom prst="line">
            <a:avLst/>
          </a:prstGeom>
          <a:noFill/>
          <a:ln w="38100">
            <a:solidFill>
              <a:srgbClr val="000000"/>
            </a:solidFill>
            <a:round/>
            <a:headEnd/>
            <a:tailEnd type="triangle" w="med" len="med"/>
          </a:ln>
        </p:spPr>
        <p:txBody>
          <a:bodyPr wrap="none">
            <a:spAutoFit/>
          </a:bodyPr>
          <a:lstStyle/>
          <a:p>
            <a:endParaRPr lang="en-US"/>
          </a:p>
        </p:txBody>
      </p:sp>
      <p:sp>
        <p:nvSpPr>
          <p:cNvPr id="37905" name="Line 17"/>
          <p:cNvSpPr>
            <a:spLocks noChangeShapeType="1"/>
          </p:cNvSpPr>
          <p:nvPr/>
        </p:nvSpPr>
        <p:spPr bwMode="auto">
          <a:xfrm>
            <a:off x="2092325" y="4960938"/>
            <a:ext cx="0" cy="650875"/>
          </a:xfrm>
          <a:prstGeom prst="line">
            <a:avLst/>
          </a:prstGeom>
          <a:noFill/>
          <a:ln w="38100">
            <a:solidFill>
              <a:srgbClr val="000000"/>
            </a:solidFill>
            <a:round/>
            <a:headEnd/>
            <a:tailEnd type="triangle" w="med" len="med"/>
          </a:ln>
        </p:spPr>
        <p:txBody>
          <a:bodyPr wrap="none">
            <a:spAutoFit/>
          </a:bodyPr>
          <a:lstStyle/>
          <a:p>
            <a:endParaRPr lang="en-US"/>
          </a:p>
        </p:txBody>
      </p:sp>
      <p:sp>
        <p:nvSpPr>
          <p:cNvPr id="37906" name="Line 18"/>
          <p:cNvSpPr>
            <a:spLocks noChangeShapeType="1"/>
          </p:cNvSpPr>
          <p:nvPr/>
        </p:nvSpPr>
        <p:spPr bwMode="auto">
          <a:xfrm>
            <a:off x="3370263" y="4960938"/>
            <a:ext cx="0" cy="700087"/>
          </a:xfrm>
          <a:prstGeom prst="line">
            <a:avLst/>
          </a:prstGeom>
          <a:noFill/>
          <a:ln w="38100">
            <a:solidFill>
              <a:srgbClr val="000000"/>
            </a:solidFill>
            <a:round/>
            <a:headEnd/>
            <a:tailEnd type="triangle" w="med" len="med"/>
          </a:ln>
        </p:spPr>
        <p:txBody>
          <a:bodyPr wrap="none">
            <a:spAutoFit/>
          </a:bodyPr>
          <a:lstStyle/>
          <a:p>
            <a:endParaRPr lang="en-US"/>
          </a:p>
        </p:txBody>
      </p:sp>
      <p:sp>
        <p:nvSpPr>
          <p:cNvPr id="37907" name="Line 19"/>
          <p:cNvSpPr>
            <a:spLocks noChangeShapeType="1"/>
          </p:cNvSpPr>
          <p:nvPr/>
        </p:nvSpPr>
        <p:spPr bwMode="auto">
          <a:xfrm>
            <a:off x="4271963" y="4935538"/>
            <a:ext cx="12700" cy="750887"/>
          </a:xfrm>
          <a:prstGeom prst="line">
            <a:avLst/>
          </a:prstGeom>
          <a:noFill/>
          <a:ln w="38100">
            <a:solidFill>
              <a:srgbClr val="000000"/>
            </a:solidFill>
            <a:round/>
            <a:headEnd/>
            <a:tailEnd type="triangle" w="med" len="med"/>
          </a:ln>
        </p:spPr>
        <p:txBody>
          <a:bodyPr wrap="none">
            <a:spAutoFit/>
          </a:bodyPr>
          <a:lstStyle/>
          <a:p>
            <a:endParaRPr lang="en-US"/>
          </a:p>
        </p:txBody>
      </p:sp>
      <p:sp>
        <p:nvSpPr>
          <p:cNvPr id="37908" name="Line 20"/>
          <p:cNvSpPr>
            <a:spLocks noChangeShapeType="1"/>
          </p:cNvSpPr>
          <p:nvPr/>
        </p:nvSpPr>
        <p:spPr bwMode="auto">
          <a:xfrm>
            <a:off x="5749925" y="4960938"/>
            <a:ext cx="23813" cy="688975"/>
          </a:xfrm>
          <a:prstGeom prst="line">
            <a:avLst/>
          </a:prstGeom>
          <a:noFill/>
          <a:ln w="38100">
            <a:solidFill>
              <a:srgbClr val="000000"/>
            </a:solidFill>
            <a:round/>
            <a:headEnd/>
            <a:tailEnd type="triangle" w="med" len="med"/>
          </a:ln>
        </p:spPr>
        <p:txBody>
          <a:bodyPr wrap="none">
            <a:spAutoFit/>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Coding with IDL (cont.)</a:t>
            </a:r>
          </a:p>
        </p:txBody>
      </p:sp>
      <p:sp>
        <p:nvSpPr>
          <p:cNvPr id="38915" name="Rectangle 3"/>
          <p:cNvSpPr>
            <a:spLocks noGrp="1" noChangeArrowheads="1"/>
          </p:cNvSpPr>
          <p:nvPr>
            <p:ph type="body" idx="1"/>
          </p:nvPr>
        </p:nvSpPr>
        <p:spPr/>
        <p:txBody>
          <a:bodyPr/>
          <a:lstStyle/>
          <a:p>
            <a:pPr eaLnBrk="1" hangingPunct="1">
              <a:buFont typeface="Monotype Sorts" pitchFamily="2" charset="2"/>
              <a:buNone/>
            </a:pPr>
            <a:r>
              <a:rPr lang="en-US" sz="1300"/>
              <a:t>//File CORP.IDL</a:t>
            </a:r>
          </a:p>
          <a:p>
            <a:pPr eaLnBrk="1" hangingPunct="1">
              <a:buFont typeface="Monotype Sorts" pitchFamily="2" charset="2"/>
              <a:buNone/>
            </a:pPr>
            <a:endParaRPr lang="en-US" sz="1300"/>
          </a:p>
          <a:p>
            <a:pPr eaLnBrk="1" hangingPunct="1">
              <a:buFont typeface="Monotype Sorts" pitchFamily="2" charset="2"/>
              <a:buNone/>
            </a:pPr>
            <a:r>
              <a:rPr lang="en-US" sz="1300"/>
              <a:t>Module CORP</a:t>
            </a:r>
          </a:p>
          <a:p>
            <a:pPr eaLnBrk="1" hangingPunct="1">
              <a:buFont typeface="Monotype Sorts" pitchFamily="2" charset="2"/>
              <a:buNone/>
            </a:pPr>
            <a:r>
              <a:rPr lang="en-US" sz="1300"/>
              <a:t>{</a:t>
            </a:r>
          </a:p>
          <a:p>
            <a:pPr eaLnBrk="1" hangingPunct="1">
              <a:buFont typeface="Monotype Sorts" pitchFamily="2" charset="2"/>
              <a:buNone/>
            </a:pPr>
            <a:r>
              <a:rPr lang="en-US" sz="1300"/>
              <a:t>	typedef long BadgeNum;</a:t>
            </a:r>
          </a:p>
          <a:p>
            <a:pPr eaLnBrk="1" hangingPunct="1">
              <a:buFont typeface="Monotype Sorts" pitchFamily="2" charset="2"/>
              <a:buNone/>
            </a:pPr>
            <a:r>
              <a:rPr lang="en-US" sz="1300"/>
              <a:t>	typedef long DeptNum;</a:t>
            </a:r>
          </a:p>
          <a:p>
            <a:pPr eaLnBrk="1" hangingPunct="1">
              <a:buFont typeface="Monotype Sorts" pitchFamily="2" charset="2"/>
              <a:buNone/>
            </a:pPr>
            <a:r>
              <a:rPr lang="en-US" sz="1300"/>
              <a:t>	enum DismissalCode {DISMISS_FIRED, DISMISS_QUIT}</a:t>
            </a:r>
          </a:p>
          <a:p>
            <a:pPr eaLnBrk="1" hangingPunct="1">
              <a:buFont typeface="Monotype Sorts" pitchFamily="2" charset="2"/>
              <a:buNone/>
            </a:pPr>
            <a:endParaRPr lang="en-US" sz="1300"/>
          </a:p>
          <a:p>
            <a:pPr eaLnBrk="1" hangingPunct="1">
              <a:buFont typeface="Monotype Sorts" pitchFamily="2" charset="2"/>
              <a:buNone/>
            </a:pPr>
            <a:r>
              <a:rPr lang="en-US" sz="1300"/>
              <a:t>	Interface Employee</a:t>
            </a:r>
          </a:p>
          <a:p>
            <a:pPr eaLnBrk="1" hangingPunct="1">
              <a:buFont typeface="Monotype Sorts" pitchFamily="2" charset="2"/>
              <a:buNone/>
            </a:pPr>
            <a:r>
              <a:rPr lang="en-US" sz="1300"/>
              <a:t>	{</a:t>
            </a:r>
          </a:p>
          <a:p>
            <a:pPr eaLnBrk="1" hangingPunct="1">
              <a:buFont typeface="Monotype Sorts" pitchFamily="2" charset="2"/>
              <a:buNone/>
            </a:pPr>
            <a:r>
              <a:rPr lang="en-US" sz="1300"/>
              <a:t>		void promote(in char newjobclass);</a:t>
            </a:r>
          </a:p>
          <a:p>
            <a:pPr eaLnBrk="1" hangingPunct="1">
              <a:buFont typeface="Monotype Sorts" pitchFamily="2" charset="2"/>
              <a:buNone/>
            </a:pPr>
            <a:r>
              <a:rPr lang="en-US" sz="1300"/>
              <a:t>		void dismiss(in DismissalCode reason,</a:t>
            </a:r>
          </a:p>
          <a:p>
            <a:pPr eaLnBrk="1" hangingPunct="1">
              <a:buFont typeface="Monotype Sorts" pitchFamily="2" charset="2"/>
              <a:buNone/>
            </a:pPr>
            <a:r>
              <a:rPr lang="en-US" sz="1300"/>
              <a:t>			  in string description);</a:t>
            </a:r>
          </a:p>
          <a:p>
            <a:pPr eaLnBrk="1" hangingPunct="1">
              <a:buFont typeface="Monotype Sorts" pitchFamily="2" charset="2"/>
              <a:buNone/>
            </a:pPr>
            <a:r>
              <a:rPr lang="en-US" sz="1300"/>
              <a:t>	}</a:t>
            </a:r>
          </a:p>
          <a:p>
            <a:pPr eaLnBrk="1" hangingPunct="1">
              <a:buFont typeface="Monotype Sorts" pitchFamily="2" charset="2"/>
              <a:buNone/>
            </a:pPr>
            <a:endParaRPr lang="en-US" sz="1300"/>
          </a:p>
          <a:p>
            <a:pPr eaLnBrk="1" hangingPunct="1">
              <a:buFont typeface="Monotype Sorts" pitchFamily="2" charset="2"/>
              <a:buNone/>
            </a:pPr>
            <a:r>
              <a:rPr lang="en-US" sz="1300"/>
              <a:t>	……</a:t>
            </a:r>
          </a:p>
          <a:p>
            <a:pPr eaLnBrk="1" hangingPunct="1">
              <a:buFont typeface="Monotype Sorts" pitchFamily="2" charset="2"/>
              <a:buNone/>
            </a:pPr>
            <a:r>
              <a:rPr lang="en-US" sz="1300"/>
              <a:t>}</a:t>
            </a:r>
          </a:p>
          <a:p>
            <a:pPr eaLnBrk="1" hangingPunct="1">
              <a:buFont typeface="Monotype Sorts" pitchFamily="2" charset="2"/>
              <a:buNone/>
            </a:pPr>
            <a:endParaRPr lang="en-US" sz="13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Coding with IDL (cont.)</a:t>
            </a:r>
          </a:p>
        </p:txBody>
      </p:sp>
      <p:sp>
        <p:nvSpPr>
          <p:cNvPr id="39939" name="Rectangle 3"/>
          <p:cNvSpPr>
            <a:spLocks noGrp="1" noChangeArrowheads="1"/>
          </p:cNvSpPr>
          <p:nvPr>
            <p:ph type="body" idx="1"/>
          </p:nvPr>
        </p:nvSpPr>
        <p:spPr/>
        <p:txBody>
          <a:bodyPr/>
          <a:lstStyle/>
          <a:p>
            <a:pPr eaLnBrk="1" hangingPunct="1">
              <a:lnSpc>
                <a:spcPct val="90000"/>
              </a:lnSpc>
              <a:buFont typeface="Monotype Sorts" pitchFamily="2" charset="2"/>
              <a:buNone/>
            </a:pPr>
            <a:r>
              <a:rPr lang="en-US" sz="1300"/>
              <a:t>//File CORP.IDL    ---- Defining an object attribute in ODL</a:t>
            </a:r>
          </a:p>
          <a:p>
            <a:pPr eaLnBrk="1" hangingPunct="1">
              <a:lnSpc>
                <a:spcPct val="90000"/>
              </a:lnSpc>
              <a:buFont typeface="Monotype Sorts" pitchFamily="2" charset="2"/>
              <a:buNone/>
            </a:pPr>
            <a:endParaRPr lang="en-US" sz="1300"/>
          </a:p>
          <a:p>
            <a:pPr eaLnBrk="1" hangingPunct="1">
              <a:lnSpc>
                <a:spcPct val="90000"/>
              </a:lnSpc>
              <a:buFont typeface="Monotype Sorts" pitchFamily="2" charset="2"/>
              <a:buNone/>
            </a:pPr>
            <a:r>
              <a:rPr lang="en-US" sz="1300"/>
              <a:t>Module CORP</a:t>
            </a:r>
          </a:p>
          <a:p>
            <a:pPr eaLnBrk="1" hangingPunct="1">
              <a:lnSpc>
                <a:spcPct val="90000"/>
              </a:lnSpc>
              <a:buFont typeface="Monotype Sorts" pitchFamily="2" charset="2"/>
              <a:buNone/>
            </a:pPr>
            <a:r>
              <a:rPr lang="en-US" sz="1300"/>
              <a:t>{</a:t>
            </a:r>
          </a:p>
          <a:p>
            <a:pPr eaLnBrk="1" hangingPunct="1">
              <a:lnSpc>
                <a:spcPct val="90000"/>
              </a:lnSpc>
              <a:buFont typeface="Monotype Sorts" pitchFamily="2" charset="2"/>
              <a:buNone/>
            </a:pPr>
            <a:r>
              <a:rPr lang="en-US" sz="1300"/>
              <a:t>	typedef long BadgeNum;</a:t>
            </a:r>
          </a:p>
          <a:p>
            <a:pPr eaLnBrk="1" hangingPunct="1">
              <a:lnSpc>
                <a:spcPct val="90000"/>
              </a:lnSpc>
              <a:buFont typeface="Monotype Sorts" pitchFamily="2" charset="2"/>
              <a:buNone/>
            </a:pPr>
            <a:r>
              <a:rPr lang="en-US" sz="1300"/>
              <a:t>	typedef long DeptNum;</a:t>
            </a:r>
          </a:p>
          <a:p>
            <a:pPr eaLnBrk="1" hangingPunct="1">
              <a:lnSpc>
                <a:spcPct val="90000"/>
              </a:lnSpc>
              <a:buFont typeface="Monotype Sorts" pitchFamily="2" charset="2"/>
              <a:buNone/>
            </a:pPr>
            <a:r>
              <a:rPr lang="en-US" sz="1300"/>
              <a:t>	enum DismissalCode {DISMISS_FIRED, DISMISS_QUIT}</a:t>
            </a:r>
          </a:p>
          <a:p>
            <a:pPr eaLnBrk="1" hangingPunct="1">
              <a:lnSpc>
                <a:spcPct val="90000"/>
              </a:lnSpc>
              <a:buFont typeface="Monotype Sorts" pitchFamily="2" charset="2"/>
              <a:buNone/>
            </a:pPr>
            <a:endParaRPr lang="en-US" sz="1300"/>
          </a:p>
          <a:p>
            <a:pPr eaLnBrk="1" hangingPunct="1">
              <a:lnSpc>
                <a:spcPct val="90000"/>
              </a:lnSpc>
              <a:buFont typeface="Monotype Sorts" pitchFamily="2" charset="2"/>
              <a:buNone/>
            </a:pPr>
            <a:r>
              <a:rPr lang="en-US" sz="1300"/>
              <a:t>	struct DeptInfo </a:t>
            </a:r>
          </a:p>
          <a:p>
            <a:pPr eaLnBrk="1" hangingPunct="1">
              <a:lnSpc>
                <a:spcPct val="90000"/>
              </a:lnSpc>
              <a:buFont typeface="Monotype Sorts" pitchFamily="2" charset="2"/>
              <a:buNone/>
            </a:pPr>
            <a:r>
              <a:rPr lang="en-US" sz="1300"/>
              <a:t>		{</a:t>
            </a:r>
          </a:p>
          <a:p>
            <a:pPr eaLnBrk="1" hangingPunct="1">
              <a:lnSpc>
                <a:spcPct val="90000"/>
              </a:lnSpc>
              <a:buFont typeface="Monotype Sorts" pitchFamily="2" charset="2"/>
              <a:buNone/>
            </a:pPr>
            <a:r>
              <a:rPr lang="en-US" sz="1300"/>
              <a:t>			DeptNum id;</a:t>
            </a:r>
          </a:p>
          <a:p>
            <a:pPr eaLnBrk="1" hangingPunct="1">
              <a:lnSpc>
                <a:spcPct val="90000"/>
              </a:lnSpc>
              <a:buFont typeface="Monotype Sorts" pitchFamily="2" charset="2"/>
              <a:buNone/>
            </a:pPr>
            <a:r>
              <a:rPr lang="en-US" sz="1300"/>
              <a:t>			string name;</a:t>
            </a:r>
          </a:p>
          <a:p>
            <a:pPr eaLnBrk="1" hangingPunct="1">
              <a:lnSpc>
                <a:spcPct val="90000"/>
              </a:lnSpc>
              <a:buFont typeface="Monotype Sorts" pitchFamily="2" charset="2"/>
              <a:buNone/>
            </a:pPr>
            <a:r>
              <a:rPr lang="en-US" sz="1300"/>
              <a:t>		}</a:t>
            </a:r>
          </a:p>
          <a:p>
            <a:pPr eaLnBrk="1" hangingPunct="1">
              <a:lnSpc>
                <a:spcPct val="90000"/>
              </a:lnSpc>
              <a:buFont typeface="Monotype Sorts" pitchFamily="2" charset="2"/>
              <a:buNone/>
            </a:pPr>
            <a:endParaRPr lang="en-US" sz="1300"/>
          </a:p>
          <a:p>
            <a:pPr eaLnBrk="1" hangingPunct="1">
              <a:lnSpc>
                <a:spcPct val="90000"/>
              </a:lnSpc>
              <a:buFont typeface="Monotype Sorts" pitchFamily="2" charset="2"/>
              <a:buNone/>
            </a:pPr>
            <a:r>
              <a:rPr lang="en-US" sz="1300"/>
              <a:t>	Interface Department</a:t>
            </a:r>
          </a:p>
          <a:p>
            <a:pPr eaLnBrk="1" hangingPunct="1">
              <a:lnSpc>
                <a:spcPct val="90000"/>
              </a:lnSpc>
              <a:buFont typeface="Monotype Sorts" pitchFamily="2" charset="2"/>
              <a:buNone/>
            </a:pPr>
            <a:r>
              <a:rPr lang="en-US" sz="1300"/>
              <a:t>	{</a:t>
            </a:r>
          </a:p>
          <a:p>
            <a:pPr eaLnBrk="1" hangingPunct="1">
              <a:lnSpc>
                <a:spcPct val="90000"/>
              </a:lnSpc>
              <a:buFont typeface="Monotype Sorts" pitchFamily="2" charset="2"/>
              <a:buNone/>
            </a:pPr>
            <a:r>
              <a:rPr lang="en-US" sz="1300"/>
              <a:t>		atttribute DeptInfo DeptID;</a:t>
            </a:r>
          </a:p>
          <a:p>
            <a:pPr eaLnBrk="1" hangingPunct="1">
              <a:lnSpc>
                <a:spcPct val="90000"/>
              </a:lnSpc>
              <a:buFont typeface="Monotype Sorts" pitchFamily="2" charset="2"/>
              <a:buNone/>
            </a:pPr>
            <a:r>
              <a:rPr lang="en-US" sz="1300"/>
              <a:t>	}</a:t>
            </a:r>
          </a:p>
          <a:p>
            <a:pPr eaLnBrk="1" hangingPunct="1">
              <a:lnSpc>
                <a:spcPct val="90000"/>
              </a:lnSpc>
              <a:buFont typeface="Monotype Sorts" pitchFamily="2" charset="2"/>
              <a:buNone/>
            </a:pPr>
            <a:endParaRPr lang="en-US" sz="1300"/>
          </a:p>
          <a:p>
            <a:pPr eaLnBrk="1" hangingPunct="1">
              <a:lnSpc>
                <a:spcPct val="90000"/>
              </a:lnSpc>
              <a:buFont typeface="Monotype Sorts" pitchFamily="2" charset="2"/>
              <a:buNone/>
            </a:pPr>
            <a:r>
              <a:rPr lang="en-US" sz="1300"/>
              <a:t>	……</a:t>
            </a:r>
          </a:p>
          <a:p>
            <a:pPr eaLnBrk="1" hangingPunct="1">
              <a:lnSpc>
                <a:spcPct val="90000"/>
              </a:lnSpc>
              <a:buFont typeface="Monotype Sorts" pitchFamily="2" charset="2"/>
              <a:buNone/>
            </a:pPr>
            <a:r>
              <a:rPr lang="en-US" sz="1300"/>
              <a:t>}</a:t>
            </a:r>
          </a:p>
          <a:p>
            <a:pPr eaLnBrk="1" hangingPunct="1">
              <a:lnSpc>
                <a:spcPct val="90000"/>
              </a:lnSpc>
              <a:buFont typeface="Monotype Sorts" pitchFamily="2" charset="2"/>
              <a:buNone/>
            </a:pPr>
            <a:endParaRPr lang="en-US" sz="13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Coding with IDL (cont.)</a:t>
            </a:r>
          </a:p>
        </p:txBody>
      </p:sp>
      <p:sp>
        <p:nvSpPr>
          <p:cNvPr id="40963" name="Rectangle 3"/>
          <p:cNvSpPr>
            <a:spLocks noGrp="1" noChangeArrowheads="1"/>
          </p:cNvSpPr>
          <p:nvPr>
            <p:ph type="body" idx="1"/>
          </p:nvPr>
        </p:nvSpPr>
        <p:spPr/>
        <p:txBody>
          <a:bodyPr/>
          <a:lstStyle/>
          <a:p>
            <a:pPr eaLnBrk="1" hangingPunct="1">
              <a:lnSpc>
                <a:spcPct val="90000"/>
              </a:lnSpc>
              <a:buFont typeface="Monotype Sorts" pitchFamily="2" charset="2"/>
              <a:buNone/>
            </a:pPr>
            <a:r>
              <a:rPr lang="en-US" sz="1400"/>
              <a:t>//File CORP.IDL    ---- Defining an read-only object attribute in ODL</a:t>
            </a:r>
          </a:p>
          <a:p>
            <a:pPr eaLnBrk="1" hangingPunct="1">
              <a:lnSpc>
                <a:spcPct val="90000"/>
              </a:lnSpc>
              <a:buFont typeface="Monotype Sorts" pitchFamily="2" charset="2"/>
              <a:buNone/>
            </a:pPr>
            <a:r>
              <a:rPr lang="en-US" sz="1400"/>
              <a:t>Module CORP</a:t>
            </a:r>
          </a:p>
          <a:p>
            <a:pPr eaLnBrk="1" hangingPunct="1">
              <a:lnSpc>
                <a:spcPct val="90000"/>
              </a:lnSpc>
              <a:buFont typeface="Monotype Sorts" pitchFamily="2" charset="2"/>
              <a:buNone/>
            </a:pPr>
            <a:r>
              <a:rPr lang="en-US" sz="1400"/>
              <a:t>{</a:t>
            </a:r>
          </a:p>
          <a:p>
            <a:pPr eaLnBrk="1" hangingPunct="1">
              <a:lnSpc>
                <a:spcPct val="90000"/>
              </a:lnSpc>
              <a:buFont typeface="Monotype Sorts" pitchFamily="2" charset="2"/>
              <a:buNone/>
            </a:pPr>
            <a:r>
              <a:rPr lang="en-US" sz="1400"/>
              <a:t>Interface Employee;</a:t>
            </a:r>
          </a:p>
          <a:p>
            <a:pPr eaLnBrk="1" hangingPunct="1">
              <a:lnSpc>
                <a:spcPct val="90000"/>
              </a:lnSpc>
              <a:buFont typeface="Monotype Sorts" pitchFamily="2" charset="2"/>
              <a:buNone/>
            </a:pPr>
            <a:endParaRPr lang="en-US" sz="1400"/>
          </a:p>
          <a:p>
            <a:pPr eaLnBrk="1" hangingPunct="1">
              <a:lnSpc>
                <a:spcPct val="90000"/>
              </a:lnSpc>
              <a:buFont typeface="Monotype Sorts" pitchFamily="2" charset="2"/>
              <a:buNone/>
            </a:pPr>
            <a:r>
              <a:rPr lang="en-US" sz="1400"/>
              <a:t>	struct DeptInfo </a:t>
            </a:r>
          </a:p>
          <a:p>
            <a:pPr eaLnBrk="1" hangingPunct="1">
              <a:lnSpc>
                <a:spcPct val="90000"/>
              </a:lnSpc>
              <a:buFont typeface="Monotype Sorts" pitchFamily="2" charset="2"/>
              <a:buNone/>
            </a:pPr>
            <a:r>
              <a:rPr lang="en-US" sz="1400"/>
              <a:t>		{</a:t>
            </a:r>
          </a:p>
          <a:p>
            <a:pPr eaLnBrk="1" hangingPunct="1">
              <a:lnSpc>
                <a:spcPct val="90000"/>
              </a:lnSpc>
              <a:buFont typeface="Monotype Sorts" pitchFamily="2" charset="2"/>
              <a:buNone/>
            </a:pPr>
            <a:r>
              <a:rPr lang="en-US" sz="1400"/>
              <a:t>			DeptNum id;</a:t>
            </a:r>
          </a:p>
          <a:p>
            <a:pPr eaLnBrk="1" hangingPunct="1">
              <a:lnSpc>
                <a:spcPct val="90000"/>
              </a:lnSpc>
              <a:buFont typeface="Monotype Sorts" pitchFamily="2" charset="2"/>
              <a:buNone/>
            </a:pPr>
            <a:r>
              <a:rPr lang="en-US" sz="1400"/>
              <a:t>			string name;</a:t>
            </a:r>
          </a:p>
          <a:p>
            <a:pPr eaLnBrk="1" hangingPunct="1">
              <a:lnSpc>
                <a:spcPct val="90000"/>
              </a:lnSpc>
              <a:buFont typeface="Monotype Sorts" pitchFamily="2" charset="2"/>
              <a:buNone/>
            </a:pPr>
            <a:r>
              <a:rPr lang="en-US" sz="1400"/>
              <a:t>		}</a:t>
            </a:r>
          </a:p>
          <a:p>
            <a:pPr eaLnBrk="1" hangingPunct="1">
              <a:lnSpc>
                <a:spcPct val="90000"/>
              </a:lnSpc>
              <a:buFont typeface="Monotype Sorts" pitchFamily="2" charset="2"/>
              <a:buNone/>
            </a:pPr>
            <a:r>
              <a:rPr lang="en-US" sz="1400"/>
              <a:t>	Interface Department</a:t>
            </a:r>
          </a:p>
          <a:p>
            <a:pPr eaLnBrk="1" hangingPunct="1">
              <a:lnSpc>
                <a:spcPct val="90000"/>
              </a:lnSpc>
              <a:buFont typeface="Monotype Sorts" pitchFamily="2" charset="2"/>
              <a:buNone/>
            </a:pPr>
            <a:r>
              <a:rPr lang="en-US" sz="1400"/>
              <a:t>	{</a:t>
            </a:r>
          </a:p>
          <a:p>
            <a:pPr eaLnBrk="1" hangingPunct="1">
              <a:lnSpc>
                <a:spcPct val="90000"/>
              </a:lnSpc>
              <a:buFont typeface="Monotype Sorts" pitchFamily="2" charset="2"/>
              <a:buNone/>
            </a:pPr>
            <a:r>
              <a:rPr lang="en-US" sz="1400"/>
              <a:t>		atttribute DeptInfo DeptID;</a:t>
            </a:r>
          </a:p>
          <a:p>
            <a:pPr eaLnBrk="1" hangingPunct="1">
              <a:lnSpc>
                <a:spcPct val="90000"/>
              </a:lnSpc>
              <a:buFont typeface="Monotype Sorts" pitchFamily="2" charset="2"/>
              <a:buNone/>
            </a:pPr>
            <a:r>
              <a:rPr lang="en-US" sz="1400"/>
              <a:t>		readonly attribute Employee manager_obj;</a:t>
            </a:r>
          </a:p>
          <a:p>
            <a:pPr eaLnBrk="1" hangingPunct="1">
              <a:lnSpc>
                <a:spcPct val="90000"/>
              </a:lnSpc>
              <a:buFont typeface="Monotype Sorts" pitchFamily="2" charset="2"/>
              <a:buNone/>
            </a:pPr>
            <a:r>
              <a:rPr lang="en-US" sz="1400"/>
              <a:t>	}</a:t>
            </a:r>
          </a:p>
          <a:p>
            <a:pPr eaLnBrk="1" hangingPunct="1">
              <a:lnSpc>
                <a:spcPct val="90000"/>
              </a:lnSpc>
              <a:buFont typeface="Monotype Sorts" pitchFamily="2" charset="2"/>
              <a:buNone/>
            </a:pPr>
            <a:r>
              <a:rPr lang="en-US" sz="1400"/>
              <a:t>	Interface Employee</a:t>
            </a:r>
          </a:p>
          <a:p>
            <a:pPr eaLnBrk="1" hangingPunct="1">
              <a:lnSpc>
                <a:spcPct val="90000"/>
              </a:lnSpc>
              <a:buFont typeface="Monotype Sorts" pitchFamily="2" charset="2"/>
              <a:buNone/>
            </a:pPr>
            <a:r>
              <a:rPr lang="en-US" sz="1400"/>
              <a:t>	{</a:t>
            </a:r>
          </a:p>
          <a:p>
            <a:pPr eaLnBrk="1" hangingPunct="1">
              <a:lnSpc>
                <a:spcPct val="90000"/>
              </a:lnSpc>
              <a:buFont typeface="Monotype Sorts" pitchFamily="2" charset="2"/>
              <a:buNone/>
            </a:pPr>
            <a:r>
              <a:rPr lang="en-US" sz="1400"/>
              <a:t>		attribute EmpData personal_data;</a:t>
            </a:r>
          </a:p>
          <a:p>
            <a:pPr eaLnBrk="1" hangingPunct="1">
              <a:lnSpc>
                <a:spcPct val="90000"/>
              </a:lnSpc>
              <a:buFont typeface="Monotype Sorts" pitchFamily="2" charset="2"/>
              <a:buNone/>
            </a:pPr>
            <a:r>
              <a:rPr lang="en-US" sz="1400"/>
              <a:t>		readonly attribute Department department_obj;</a:t>
            </a:r>
          </a:p>
          <a:p>
            <a:pPr eaLnBrk="1" hangingPunct="1">
              <a:lnSpc>
                <a:spcPct val="90000"/>
              </a:lnSpc>
              <a:buFont typeface="Monotype Sorts" pitchFamily="2" charset="2"/>
              <a:buNone/>
            </a:pPr>
            <a:r>
              <a:rPr lang="en-US" sz="1400"/>
              <a:t>	}</a:t>
            </a:r>
          </a:p>
          <a:p>
            <a:pPr eaLnBrk="1" hangingPunct="1">
              <a:lnSpc>
                <a:spcPct val="90000"/>
              </a:lnSpc>
              <a:buFont typeface="Monotype Sorts" pitchFamily="2" charset="2"/>
              <a:buNone/>
            </a:pPr>
            <a:r>
              <a:rPr lang="en-US" sz="1400"/>
              <a:t>	……</a:t>
            </a:r>
          </a:p>
          <a:p>
            <a:pPr eaLnBrk="1" hangingPunct="1">
              <a:lnSpc>
                <a:spcPct val="90000"/>
              </a:lnSpc>
              <a:buFont typeface="Monotype Sorts" pitchFamily="2" charset="2"/>
              <a:buNone/>
            </a:pPr>
            <a:r>
              <a:rPr lang="en-US" sz="14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pPr eaLnBrk="1" hangingPunct="1"/>
            <a:r>
              <a:rPr lang="en-US"/>
              <a:t>CORBA and OMG</a:t>
            </a:r>
          </a:p>
        </p:txBody>
      </p:sp>
      <p:sp>
        <p:nvSpPr>
          <p:cNvPr id="6147" name="Rectangle 5"/>
          <p:cNvSpPr>
            <a:spLocks noGrp="1" noChangeArrowheads="1"/>
          </p:cNvSpPr>
          <p:nvPr>
            <p:ph type="body" idx="4294967295"/>
          </p:nvPr>
        </p:nvSpPr>
        <p:spPr/>
        <p:txBody>
          <a:bodyPr/>
          <a:lstStyle/>
          <a:p>
            <a:pPr eaLnBrk="1" hangingPunct="1">
              <a:lnSpc>
                <a:spcPct val="90000"/>
              </a:lnSpc>
            </a:pPr>
            <a:r>
              <a:rPr lang="en-US" dirty="0"/>
              <a:t>CORBA (Common Object Request Broker Architecture) is a </a:t>
            </a:r>
            <a:r>
              <a:rPr lang="en-US" b="1" dirty="0"/>
              <a:t>standard </a:t>
            </a:r>
            <a:r>
              <a:rPr lang="en-US" dirty="0"/>
              <a:t>for distributed objects being developed by the Object Management Group (OMG)</a:t>
            </a:r>
          </a:p>
          <a:p>
            <a:pPr lvl="1" eaLnBrk="1" hangingPunct="1">
              <a:lnSpc>
                <a:spcPct val="90000"/>
              </a:lnSpc>
            </a:pPr>
            <a:r>
              <a:rPr lang="en-US" dirty="0"/>
              <a:t> that provides the mechanisms by which objects transparently make requests and receive responses.</a:t>
            </a:r>
          </a:p>
          <a:p>
            <a:pPr eaLnBrk="1" hangingPunct="1">
              <a:lnSpc>
                <a:spcPct val="90000"/>
              </a:lnSpc>
            </a:pPr>
            <a:endParaRPr lang="en-US" dirty="0"/>
          </a:p>
          <a:p>
            <a:pPr eaLnBrk="1" hangingPunct="1">
              <a:lnSpc>
                <a:spcPct val="90000"/>
              </a:lnSpc>
            </a:pPr>
            <a:r>
              <a:rPr lang="en-US" dirty="0"/>
              <a:t>CORBA provides interoperability between applications</a:t>
            </a:r>
          </a:p>
          <a:p>
            <a:pPr lvl="1" eaLnBrk="1" hangingPunct="1">
              <a:lnSpc>
                <a:spcPct val="90000"/>
              </a:lnSpc>
            </a:pPr>
            <a:r>
              <a:rPr lang="en-US" dirty="0"/>
              <a:t> built in (possibly) different languages, </a:t>
            </a:r>
          </a:p>
          <a:p>
            <a:pPr lvl="1" eaLnBrk="1" hangingPunct="1">
              <a:lnSpc>
                <a:spcPct val="90000"/>
              </a:lnSpc>
            </a:pPr>
            <a:r>
              <a:rPr lang="en-US" dirty="0"/>
              <a:t>running on (possibly) different machines in heterogeneous distributed environments.</a:t>
            </a:r>
          </a:p>
          <a:p>
            <a:pPr eaLnBrk="1" hangingPunct="1">
              <a:lnSpc>
                <a:spcPct val="90000"/>
              </a:lnSpc>
            </a:pPr>
            <a:endParaRPr lang="en-US" dirty="0"/>
          </a:p>
          <a:p>
            <a:pPr eaLnBrk="1" hangingPunct="1">
              <a:lnSpc>
                <a:spcPct val="90000"/>
              </a:lnSpc>
            </a:pPr>
            <a:r>
              <a:rPr lang="en-US" dirty="0"/>
              <a:t>The OMG is a consortium of software vendors and end users.</a:t>
            </a:r>
          </a:p>
          <a:p>
            <a:pPr lvl="1" eaLnBrk="1" hangingPunct="1">
              <a:lnSpc>
                <a:spcPct val="90000"/>
              </a:lnSpc>
            </a:pPr>
            <a:r>
              <a:rPr lang="en-US" dirty="0"/>
              <a:t>develops and maintains standards for distributed computing, modeling, and middleware technologies.</a:t>
            </a:r>
          </a:p>
          <a:p>
            <a:pPr eaLnBrk="1" hangingPunct="1"/>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Coding with IDL (cont.)</a:t>
            </a:r>
          </a:p>
        </p:txBody>
      </p:sp>
      <p:sp>
        <p:nvSpPr>
          <p:cNvPr id="41987" name="Rectangle 3"/>
          <p:cNvSpPr>
            <a:spLocks noGrp="1" noChangeArrowheads="1"/>
          </p:cNvSpPr>
          <p:nvPr>
            <p:ph type="body" idx="1"/>
          </p:nvPr>
        </p:nvSpPr>
        <p:spPr/>
        <p:txBody>
          <a:bodyPr/>
          <a:lstStyle/>
          <a:p>
            <a:pPr eaLnBrk="1" hangingPunct="1">
              <a:lnSpc>
                <a:spcPct val="80000"/>
              </a:lnSpc>
              <a:buFont typeface="Monotype Sorts" pitchFamily="2" charset="2"/>
              <a:buNone/>
            </a:pPr>
            <a:r>
              <a:rPr lang="en-US" sz="1300"/>
              <a:t>//File CORP.IDL    ---- Defining inheritance in ODL: single inheritance</a:t>
            </a:r>
          </a:p>
          <a:p>
            <a:pPr eaLnBrk="1" hangingPunct="1">
              <a:lnSpc>
                <a:spcPct val="80000"/>
              </a:lnSpc>
              <a:buFont typeface="Monotype Sorts" pitchFamily="2" charset="2"/>
              <a:buNone/>
            </a:pPr>
            <a:r>
              <a:rPr lang="en-US" sz="1300"/>
              <a:t>Module CORP</a:t>
            </a:r>
          </a:p>
          <a:p>
            <a:pPr eaLnBrk="1" hangingPunct="1">
              <a:lnSpc>
                <a:spcPct val="80000"/>
              </a:lnSpc>
              <a:buFont typeface="Monotype Sorts" pitchFamily="2" charset="2"/>
              <a:buNone/>
            </a:pPr>
            <a:r>
              <a:rPr lang="en-US" sz="1300"/>
              <a:t>{</a:t>
            </a:r>
          </a:p>
          <a:p>
            <a:pPr eaLnBrk="1" hangingPunct="1">
              <a:lnSpc>
                <a:spcPct val="80000"/>
              </a:lnSpc>
              <a:buFont typeface="Monotype Sorts" pitchFamily="2" charset="2"/>
              <a:buNone/>
            </a:pPr>
            <a:r>
              <a:rPr lang="en-US" sz="1300"/>
              <a:t>	struct PersonalData 	{</a:t>
            </a:r>
          </a:p>
          <a:p>
            <a:pPr eaLnBrk="1" hangingPunct="1">
              <a:lnSpc>
                <a:spcPct val="80000"/>
              </a:lnSpc>
              <a:buFont typeface="Monotype Sorts" pitchFamily="2" charset="2"/>
              <a:buNone/>
            </a:pPr>
            <a:r>
              <a:rPr lang="en-US" sz="1300"/>
              <a:t>			string lastname;</a:t>
            </a:r>
          </a:p>
          <a:p>
            <a:pPr eaLnBrk="1" hangingPunct="1">
              <a:lnSpc>
                <a:spcPct val="80000"/>
              </a:lnSpc>
              <a:buFont typeface="Monotype Sorts" pitchFamily="2" charset="2"/>
              <a:buNone/>
            </a:pPr>
            <a:r>
              <a:rPr lang="en-US" sz="1300"/>
              <a:t>			string firstname;</a:t>
            </a:r>
          </a:p>
          <a:p>
            <a:pPr eaLnBrk="1" hangingPunct="1">
              <a:lnSpc>
                <a:spcPct val="80000"/>
              </a:lnSpc>
              <a:buFont typeface="Monotype Sorts" pitchFamily="2" charset="2"/>
              <a:buNone/>
            </a:pPr>
            <a:r>
              <a:rPr lang="en-US" sz="1300"/>
              <a:t>			string phone;</a:t>
            </a:r>
          </a:p>
          <a:p>
            <a:pPr eaLnBrk="1" hangingPunct="1">
              <a:lnSpc>
                <a:spcPct val="80000"/>
              </a:lnSpc>
              <a:buFont typeface="Monotype Sorts" pitchFamily="2" charset="2"/>
              <a:buNone/>
            </a:pPr>
            <a:r>
              <a:rPr lang="en-US" sz="1300"/>
              <a:t>		}</a:t>
            </a:r>
          </a:p>
          <a:p>
            <a:pPr eaLnBrk="1" hangingPunct="1">
              <a:lnSpc>
                <a:spcPct val="80000"/>
              </a:lnSpc>
              <a:buFont typeface="Monotype Sorts" pitchFamily="2" charset="2"/>
              <a:buNone/>
            </a:pPr>
            <a:r>
              <a:rPr lang="en-US" sz="1300"/>
              <a:t>	typedef PersonalData EmpPersonalData;</a:t>
            </a:r>
          </a:p>
          <a:p>
            <a:pPr eaLnBrk="1" hangingPunct="1">
              <a:lnSpc>
                <a:spcPct val="80000"/>
              </a:lnSpc>
              <a:buFont typeface="Monotype Sorts" pitchFamily="2" charset="2"/>
              <a:buNone/>
            </a:pPr>
            <a:r>
              <a:rPr lang="en-US" sz="1300"/>
              <a:t>	struct EmpData {</a:t>
            </a:r>
          </a:p>
          <a:p>
            <a:pPr eaLnBrk="1" hangingPunct="1">
              <a:lnSpc>
                <a:spcPct val="80000"/>
              </a:lnSpc>
              <a:buFont typeface="Monotype Sorts" pitchFamily="2" charset="2"/>
              <a:buNone/>
            </a:pPr>
            <a:r>
              <a:rPr lang="en-US" sz="1300"/>
              <a:t>			BadgeNum id;</a:t>
            </a:r>
          </a:p>
          <a:p>
            <a:pPr eaLnBrk="1" hangingPunct="1">
              <a:lnSpc>
                <a:spcPct val="80000"/>
              </a:lnSpc>
              <a:buFont typeface="Monotype Sorts" pitchFamily="2" charset="2"/>
              <a:buNone/>
            </a:pPr>
            <a:r>
              <a:rPr lang="en-US" sz="1300"/>
              <a:t>			char job_class;</a:t>
            </a:r>
          </a:p>
          <a:p>
            <a:pPr eaLnBrk="1" hangingPunct="1">
              <a:lnSpc>
                <a:spcPct val="80000"/>
              </a:lnSpc>
              <a:buFont typeface="Monotype Sorts" pitchFamily="2" charset="2"/>
              <a:buNone/>
            </a:pPr>
            <a:r>
              <a:rPr lang="en-US" sz="1300"/>
              <a:t>			float hourly_rate;</a:t>
            </a:r>
          </a:p>
          <a:p>
            <a:pPr eaLnBrk="1" hangingPunct="1">
              <a:lnSpc>
                <a:spcPct val="80000"/>
              </a:lnSpc>
              <a:buFont typeface="Monotype Sorts" pitchFamily="2" charset="2"/>
              <a:buNone/>
            </a:pPr>
            <a:r>
              <a:rPr lang="en-US" sz="1300"/>
              <a:t>		}</a:t>
            </a:r>
          </a:p>
          <a:p>
            <a:pPr eaLnBrk="1" hangingPunct="1">
              <a:lnSpc>
                <a:spcPct val="80000"/>
              </a:lnSpc>
              <a:buFont typeface="Monotype Sorts" pitchFamily="2" charset="2"/>
              <a:buNone/>
            </a:pPr>
            <a:r>
              <a:rPr lang="en-US" sz="1300"/>
              <a:t>	Interface Employee</a:t>
            </a:r>
          </a:p>
          <a:p>
            <a:pPr eaLnBrk="1" hangingPunct="1">
              <a:lnSpc>
                <a:spcPct val="80000"/>
              </a:lnSpc>
              <a:buFont typeface="Monotype Sorts" pitchFamily="2" charset="2"/>
              <a:buNone/>
            </a:pPr>
            <a:r>
              <a:rPr lang="en-US" sz="1300"/>
              <a:t>	{</a:t>
            </a:r>
          </a:p>
          <a:p>
            <a:pPr eaLnBrk="1" hangingPunct="1">
              <a:lnSpc>
                <a:spcPct val="80000"/>
              </a:lnSpc>
              <a:buFont typeface="Monotype Sorts" pitchFamily="2" charset="2"/>
              <a:buNone/>
            </a:pPr>
            <a:r>
              <a:rPr lang="en-US" sz="1300"/>
              <a:t>		attribute EmpData personal_data;</a:t>
            </a:r>
          </a:p>
          <a:p>
            <a:pPr eaLnBrk="1" hangingPunct="1">
              <a:lnSpc>
                <a:spcPct val="80000"/>
              </a:lnSpc>
              <a:buFont typeface="Monotype Sorts" pitchFamily="2" charset="2"/>
              <a:buNone/>
            </a:pPr>
            <a:r>
              <a:rPr lang="en-US" sz="1300"/>
              <a:t>		readonly attribute Department department_obj;</a:t>
            </a:r>
          </a:p>
          <a:p>
            <a:pPr eaLnBrk="1" hangingPunct="1">
              <a:lnSpc>
                <a:spcPct val="80000"/>
              </a:lnSpc>
              <a:buFont typeface="Monotype Sorts" pitchFamily="2" charset="2"/>
              <a:buNone/>
            </a:pPr>
            <a:r>
              <a:rPr lang="en-US" sz="1300"/>
              <a:t>		void promote(in char new_job_class);</a:t>
            </a:r>
          </a:p>
          <a:p>
            <a:pPr eaLnBrk="1" hangingPunct="1">
              <a:lnSpc>
                <a:spcPct val="80000"/>
              </a:lnSpc>
              <a:buFont typeface="Monotype Sorts" pitchFamily="2" charset="2"/>
              <a:buNone/>
            </a:pPr>
            <a:r>
              <a:rPr lang="en-US" sz="1300"/>
              <a:t>		void dismiss(……);</a:t>
            </a:r>
          </a:p>
          <a:p>
            <a:pPr eaLnBrk="1" hangingPunct="1">
              <a:lnSpc>
                <a:spcPct val="80000"/>
              </a:lnSpc>
              <a:buFont typeface="Monotype Sorts" pitchFamily="2" charset="2"/>
              <a:buNone/>
            </a:pPr>
            <a:r>
              <a:rPr lang="en-US" sz="1300"/>
              <a:t>		void transfer(……);</a:t>
            </a:r>
          </a:p>
          <a:p>
            <a:pPr eaLnBrk="1" hangingPunct="1">
              <a:lnSpc>
                <a:spcPct val="80000"/>
              </a:lnSpc>
              <a:buFont typeface="Monotype Sorts" pitchFamily="2" charset="2"/>
              <a:buNone/>
            </a:pPr>
            <a:r>
              <a:rPr lang="en-US" sz="1300"/>
              <a:t>	}</a:t>
            </a:r>
          </a:p>
          <a:p>
            <a:pPr eaLnBrk="1" hangingPunct="1">
              <a:lnSpc>
                <a:spcPct val="80000"/>
              </a:lnSpc>
              <a:buFont typeface="Monotype Sorts" pitchFamily="2" charset="2"/>
              <a:buNone/>
            </a:pPr>
            <a:r>
              <a:rPr lang="en-US" sz="1300"/>
              <a:t>	Interface Manager: Employee</a:t>
            </a:r>
          </a:p>
          <a:p>
            <a:pPr eaLnBrk="1" hangingPunct="1">
              <a:lnSpc>
                <a:spcPct val="80000"/>
              </a:lnSpc>
              <a:buFont typeface="Monotype Sorts" pitchFamily="2" charset="2"/>
              <a:buNone/>
            </a:pPr>
            <a:r>
              <a:rPr lang="en-US" sz="1300"/>
              <a:t>	{</a:t>
            </a:r>
          </a:p>
          <a:p>
            <a:pPr eaLnBrk="1" hangingPunct="1">
              <a:lnSpc>
                <a:spcPct val="80000"/>
              </a:lnSpc>
              <a:buFont typeface="Monotype Sorts" pitchFamily="2" charset="2"/>
              <a:buNone/>
            </a:pPr>
            <a:r>
              <a:rPr lang="en-US" sz="1300"/>
              <a:t>		void approve_transfer(……);</a:t>
            </a:r>
          </a:p>
          <a:p>
            <a:pPr eaLnBrk="1" hangingPunct="1">
              <a:lnSpc>
                <a:spcPct val="80000"/>
              </a:lnSpc>
              <a:buFont typeface="Monotype Sorts" pitchFamily="2" charset="2"/>
              <a:buNone/>
            </a:pPr>
            <a:r>
              <a:rPr lang="en-US" sz="1300"/>
              <a:t>	}</a:t>
            </a:r>
          </a:p>
          <a:p>
            <a:pPr eaLnBrk="1" hangingPunct="1">
              <a:lnSpc>
                <a:spcPct val="80000"/>
              </a:lnSpc>
              <a:buFont typeface="Monotype Sorts" pitchFamily="2" charset="2"/>
              <a:buNone/>
            </a:pPr>
            <a:r>
              <a:rPr lang="en-US" sz="1300"/>
              <a:t>}</a:t>
            </a:r>
          </a:p>
          <a:p>
            <a:pPr eaLnBrk="1" hangingPunct="1">
              <a:lnSpc>
                <a:spcPct val="80000"/>
              </a:lnSpc>
              <a:buFont typeface="Monotype Sorts" pitchFamily="2" charset="2"/>
              <a:buNone/>
            </a:pPr>
            <a:endParaRPr lang="en-US" sz="13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Coding with IDL (cont.)</a:t>
            </a:r>
          </a:p>
        </p:txBody>
      </p:sp>
      <p:sp>
        <p:nvSpPr>
          <p:cNvPr id="43011" name="Rectangle 3"/>
          <p:cNvSpPr>
            <a:spLocks noGrp="1" noChangeArrowheads="1"/>
          </p:cNvSpPr>
          <p:nvPr>
            <p:ph type="body" idx="1"/>
          </p:nvPr>
        </p:nvSpPr>
        <p:spPr/>
        <p:txBody>
          <a:bodyPr/>
          <a:lstStyle/>
          <a:p>
            <a:pPr eaLnBrk="1" hangingPunct="1">
              <a:buFont typeface="Monotype Sorts" pitchFamily="2" charset="2"/>
              <a:buNone/>
            </a:pPr>
            <a:r>
              <a:rPr lang="en-US" sz="1400"/>
              <a:t>//File CORP.IDL    ---- Defining inheritance in ODL: multiple inheritance</a:t>
            </a:r>
          </a:p>
          <a:p>
            <a:pPr eaLnBrk="1" hangingPunct="1">
              <a:buFont typeface="Monotype Sorts" pitchFamily="2" charset="2"/>
              <a:buNone/>
            </a:pPr>
            <a:endParaRPr lang="en-US" sz="1400"/>
          </a:p>
          <a:p>
            <a:pPr eaLnBrk="1" hangingPunct="1">
              <a:buFont typeface="Monotype Sorts" pitchFamily="2" charset="2"/>
              <a:buNone/>
            </a:pPr>
            <a:r>
              <a:rPr lang="en-US" sz="1400"/>
              <a:t>Module CORP</a:t>
            </a:r>
          </a:p>
          <a:p>
            <a:pPr eaLnBrk="1" hangingPunct="1">
              <a:buFont typeface="Monotype Sorts" pitchFamily="2" charset="2"/>
              <a:buNone/>
            </a:pPr>
            <a:r>
              <a:rPr lang="en-US" sz="1400"/>
              <a:t>{</a:t>
            </a:r>
          </a:p>
          <a:p>
            <a:pPr eaLnBrk="1" hangingPunct="1">
              <a:buFont typeface="Monotype Sorts" pitchFamily="2" charset="2"/>
              <a:buNone/>
            </a:pPr>
            <a:r>
              <a:rPr lang="en-US" sz="1400"/>
              <a:t>	Interface Employee</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	Interface Manager: Employee</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	Interface Peronnel: Employee</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	Interface PeronellManager: </a:t>
            </a:r>
            <a:r>
              <a:rPr lang="en-US" sz="1400">
                <a:solidFill>
                  <a:schemeClr val="hlink"/>
                </a:solidFill>
              </a:rPr>
              <a:t>Personnel, Employee</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a:t>
            </a:r>
          </a:p>
          <a:p>
            <a:pPr eaLnBrk="1" hangingPunct="1">
              <a:buFont typeface="Monotype Sorts" pitchFamily="2" charset="2"/>
              <a:buNone/>
            </a:pPr>
            <a:endParaRPr lang="en-US"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Coding with IDL (cont.)</a:t>
            </a:r>
          </a:p>
        </p:txBody>
      </p:sp>
      <p:sp>
        <p:nvSpPr>
          <p:cNvPr id="44035" name="Rectangle 3"/>
          <p:cNvSpPr>
            <a:spLocks noGrp="1" noChangeArrowheads="1"/>
          </p:cNvSpPr>
          <p:nvPr>
            <p:ph type="body" idx="1"/>
          </p:nvPr>
        </p:nvSpPr>
        <p:spPr/>
        <p:txBody>
          <a:bodyPr/>
          <a:lstStyle/>
          <a:p>
            <a:pPr eaLnBrk="1" hangingPunct="1">
              <a:buFont typeface="Monotype Sorts" pitchFamily="2" charset="2"/>
              <a:buNone/>
            </a:pPr>
            <a:r>
              <a:rPr lang="en-US" sz="1400"/>
              <a:t>//File CORP.IDL    ---- Defining inheritance in ODL: inheritance across modules</a:t>
            </a:r>
          </a:p>
          <a:p>
            <a:pPr eaLnBrk="1" hangingPunct="1">
              <a:buFont typeface="Monotype Sorts" pitchFamily="2" charset="2"/>
              <a:buNone/>
            </a:pPr>
            <a:endParaRPr lang="en-US" sz="1400"/>
          </a:p>
          <a:p>
            <a:pPr eaLnBrk="1" hangingPunct="1">
              <a:buFont typeface="Monotype Sorts" pitchFamily="2" charset="2"/>
              <a:buNone/>
            </a:pPr>
            <a:r>
              <a:rPr lang="en-US" sz="1400"/>
              <a:t>Module CORP</a:t>
            </a:r>
          </a:p>
          <a:p>
            <a:pPr eaLnBrk="1" hangingPunct="1">
              <a:buFont typeface="Monotype Sorts" pitchFamily="2" charset="2"/>
              <a:buNone/>
            </a:pPr>
            <a:r>
              <a:rPr lang="en-US" sz="1400"/>
              <a:t>{</a:t>
            </a:r>
          </a:p>
          <a:p>
            <a:pPr eaLnBrk="1" hangingPunct="1">
              <a:buFont typeface="Monotype Sorts" pitchFamily="2" charset="2"/>
              <a:buNone/>
            </a:pPr>
            <a:r>
              <a:rPr lang="en-US" sz="1400"/>
              <a:t>	Interface PeronellManager: </a:t>
            </a:r>
            <a:r>
              <a:rPr lang="en-US" sz="1400">
                <a:solidFill>
                  <a:schemeClr val="hlink"/>
                </a:solidFill>
              </a:rPr>
              <a:t>Personnel, Employee</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a:t>
            </a:r>
          </a:p>
          <a:p>
            <a:pPr eaLnBrk="1" hangingPunct="1">
              <a:buFont typeface="Monotype Sorts" pitchFamily="2" charset="2"/>
              <a:buNone/>
            </a:pPr>
            <a:r>
              <a:rPr lang="en-US" sz="1400"/>
              <a:t>Module ENGINEERING</a:t>
            </a:r>
          </a:p>
          <a:p>
            <a:pPr eaLnBrk="1" hangingPunct="1">
              <a:buFont typeface="Monotype Sorts" pitchFamily="2" charset="2"/>
              <a:buNone/>
            </a:pPr>
            <a:r>
              <a:rPr lang="en-US" sz="1400"/>
              <a:t>{</a:t>
            </a:r>
          </a:p>
          <a:p>
            <a:pPr eaLnBrk="1" hangingPunct="1">
              <a:buFont typeface="Monotype Sorts" pitchFamily="2" charset="2"/>
              <a:buNone/>
            </a:pPr>
            <a:r>
              <a:rPr lang="en-US" sz="1400"/>
              <a:t>	Interface EmployeeLocator</a:t>
            </a:r>
          </a:p>
          <a:p>
            <a:pPr eaLnBrk="1" hangingPunct="1">
              <a:buFont typeface="Monotype Sorts" pitchFamily="2" charset="2"/>
              <a:buNone/>
            </a:pPr>
            <a:r>
              <a:rPr lang="en-US" sz="1400"/>
              <a:t>	{</a:t>
            </a:r>
          </a:p>
          <a:p>
            <a:pPr eaLnBrk="1" hangingPunct="1">
              <a:buFont typeface="Monotype Sorts" pitchFamily="2" charset="2"/>
              <a:buNone/>
            </a:pPr>
            <a:r>
              <a:rPr lang="en-US" sz="1400"/>
              <a:t>		void FindEngineer(in </a:t>
            </a:r>
            <a:r>
              <a:rPr lang="en-US" sz="1400">
                <a:solidFill>
                  <a:schemeClr val="hlink"/>
                </a:solidFill>
              </a:rPr>
              <a:t>CORP::BadgeNum id</a:t>
            </a:r>
            <a:r>
              <a:rPr lang="en-US" sz="1400"/>
              <a:t>,</a:t>
            </a:r>
          </a:p>
          <a:p>
            <a:pPr eaLnBrk="1" hangingPunct="1">
              <a:buFont typeface="Monotype Sorts" pitchFamily="2" charset="2"/>
              <a:buNone/>
            </a:pPr>
            <a:r>
              <a:rPr lang="en-US" sz="1400"/>
              <a:t>			           out </a:t>
            </a:r>
            <a:r>
              <a:rPr lang="en-US" sz="1400">
                <a:solidFill>
                  <a:schemeClr val="hlink"/>
                </a:solidFill>
              </a:rPr>
              <a:t>CORP::PersonalData info</a:t>
            </a:r>
            <a:r>
              <a:rPr lang="en-US" sz="1400"/>
              <a:t>);</a:t>
            </a:r>
          </a:p>
          <a:p>
            <a:pPr eaLnBrk="1" hangingPunct="1">
              <a:buFont typeface="Monotype Sorts" pitchFamily="2" charset="2"/>
              <a:buNone/>
            </a:pPr>
            <a:r>
              <a:rPr lang="en-US" sz="1400"/>
              <a:t>	}</a:t>
            </a:r>
          </a:p>
          <a:p>
            <a:pPr eaLnBrk="1" hangingPunct="1">
              <a:buFont typeface="Monotype Sorts" pitchFamily="2" charset="2"/>
              <a:buNone/>
            </a:pPr>
            <a:r>
              <a:rPr lang="en-US" sz="1400"/>
              <a:t>	Interface PersonnelManager: </a:t>
            </a:r>
            <a:r>
              <a:rPr lang="en-US" sz="1400">
                <a:solidFill>
                  <a:schemeClr val="hlink"/>
                </a:solidFill>
              </a:rPr>
              <a:t>CORP::PersonnelManger</a:t>
            </a:r>
          </a:p>
          <a:p>
            <a:pPr eaLnBrk="1" hangingPunct="1">
              <a:buFont typeface="Monotype Sorts" pitchFamily="2" charset="2"/>
              <a:buNone/>
            </a:pPr>
            <a:r>
              <a:rPr lang="en-US" sz="1400"/>
              <a:t>	{</a:t>
            </a:r>
          </a:p>
          <a:p>
            <a:pPr eaLnBrk="1" hangingPunct="1">
              <a:buFont typeface="Monotype Sorts" pitchFamily="2" charset="2"/>
              <a:buNone/>
            </a:pPr>
            <a:r>
              <a:rPr lang="en-US" sz="1400"/>
              <a:t>	}</a:t>
            </a:r>
          </a:p>
          <a:p>
            <a:pPr eaLnBrk="1" hangingPunct="1">
              <a:buFont typeface="Monotype Sorts" pitchFamily="2" charset="2"/>
              <a:buNone/>
            </a:pPr>
            <a:r>
              <a:rPr lang="en-US" sz="140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algn="ctr" eaLnBrk="1" hangingPunct="1"/>
            <a:r>
              <a:rPr lang="en-US"/>
              <a:t>Questions?</a:t>
            </a:r>
          </a:p>
        </p:txBody>
      </p:sp>
      <p:sp>
        <p:nvSpPr>
          <p:cNvPr id="47107" name="Rectangle 3"/>
          <p:cNvSpPr>
            <a:spLocks noGrp="1" noChangeArrowheads="1"/>
          </p:cNvSpPr>
          <p:nvPr>
            <p:ph type="subTitle" idx="1"/>
          </p:nvPr>
        </p:nvSpPr>
        <p:spPr>
          <a:xfrm>
            <a:off x="304800" y="3352800"/>
            <a:ext cx="8458200" cy="1752600"/>
          </a:xfrm>
        </p:spPr>
        <p:txBody>
          <a:bodyPr/>
          <a:lstStyle/>
          <a:p>
            <a:pPr eaLnBrk="1" hangingPunct="1"/>
            <a:endParaRPr lang="en-US" dirty="0">
              <a:solidFill>
                <a:srgbClr val="CC0000"/>
              </a:solidFill>
            </a:endParaRPr>
          </a:p>
          <a:p>
            <a:pPr eaLnBrk="1" hangingPunct="1"/>
            <a:r>
              <a:rPr lang="en-US" dirty="0">
                <a:solidFill>
                  <a:schemeClr val="hlink"/>
                </a:solidFill>
              </a:rPr>
              <a:t>Thanks and See you next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A8680-B118-089E-F94F-1693FE2F61FE}"/>
            </a:ext>
          </a:extLst>
        </p:cNvPr>
        <p:cNvGrpSpPr/>
        <p:nvPr/>
      </p:nvGrpSpPr>
      <p:grpSpPr>
        <a:xfrm>
          <a:off x="0" y="0"/>
          <a:ext cx="0" cy="0"/>
          <a:chOff x="0" y="0"/>
          <a:chExt cx="0" cy="0"/>
        </a:xfrm>
      </p:grpSpPr>
      <p:sp>
        <p:nvSpPr>
          <p:cNvPr id="6146" name="Rectangle 6">
            <a:extLst>
              <a:ext uri="{FF2B5EF4-FFF2-40B4-BE49-F238E27FC236}">
                <a16:creationId xmlns:a16="http://schemas.microsoft.com/office/drawing/2014/main" id="{BCB2ED15-D38B-D4C5-B109-BD98484F922E}"/>
              </a:ext>
            </a:extLst>
          </p:cNvPr>
          <p:cNvSpPr>
            <a:spLocks noGrp="1" noChangeArrowheads="1"/>
          </p:cNvSpPr>
          <p:nvPr>
            <p:ph type="title"/>
          </p:nvPr>
        </p:nvSpPr>
        <p:spPr>
          <a:xfrm>
            <a:off x="304800" y="228600"/>
            <a:ext cx="8839200" cy="831574"/>
          </a:xfrm>
        </p:spPr>
        <p:txBody>
          <a:bodyPr/>
          <a:lstStyle/>
          <a:p>
            <a:pPr eaLnBrk="1" hangingPunct="1"/>
            <a:r>
              <a:rPr lang="en-US" dirty="0"/>
              <a:t>Key Features of CORBA</a:t>
            </a:r>
          </a:p>
        </p:txBody>
      </p:sp>
      <p:sp>
        <p:nvSpPr>
          <p:cNvPr id="6147" name="Rectangle 5">
            <a:extLst>
              <a:ext uri="{FF2B5EF4-FFF2-40B4-BE49-F238E27FC236}">
                <a16:creationId xmlns:a16="http://schemas.microsoft.com/office/drawing/2014/main" id="{CBE4783F-39D3-63F0-0124-BB0A6286BCAC}"/>
              </a:ext>
            </a:extLst>
          </p:cNvPr>
          <p:cNvSpPr>
            <a:spLocks noGrp="1" noChangeArrowheads="1"/>
          </p:cNvSpPr>
          <p:nvPr>
            <p:ph type="body" idx="4294967295"/>
          </p:nvPr>
        </p:nvSpPr>
        <p:spPr>
          <a:xfrm>
            <a:off x="228600" y="1417983"/>
            <a:ext cx="8915400" cy="5440017"/>
          </a:xfrm>
        </p:spPr>
        <p:txBody>
          <a:bodyPr/>
          <a:lstStyle/>
          <a:p>
            <a:pPr eaLnBrk="1" hangingPunct="1">
              <a:lnSpc>
                <a:spcPct val="90000"/>
              </a:lnSpc>
            </a:pPr>
            <a:r>
              <a:rPr lang="en-US" dirty="0"/>
              <a:t>Applications written in different languages (C++, Java, Python, etc.) can communicate with each other.</a:t>
            </a:r>
          </a:p>
          <a:p>
            <a:pPr eaLnBrk="1" hangingPunct="1">
              <a:lnSpc>
                <a:spcPct val="90000"/>
              </a:lnSpc>
            </a:pPr>
            <a:r>
              <a:rPr lang="en-US" dirty="0"/>
              <a:t>Enables remote method invocation, </a:t>
            </a:r>
          </a:p>
          <a:p>
            <a:pPr lvl="1" eaLnBrk="1" hangingPunct="1">
              <a:lnSpc>
                <a:spcPct val="90000"/>
              </a:lnSpc>
            </a:pPr>
            <a:r>
              <a:rPr lang="en-US" dirty="0"/>
              <a:t>allowing different applications to work together over a network.</a:t>
            </a:r>
          </a:p>
          <a:p>
            <a:pPr eaLnBrk="1" hangingPunct="1"/>
            <a:r>
              <a:rPr lang="en-US" dirty="0"/>
              <a:t>Provides seamless integration between </a:t>
            </a:r>
          </a:p>
          <a:p>
            <a:pPr lvl="1" eaLnBrk="1" hangingPunct="1"/>
            <a:r>
              <a:rPr lang="en-US" dirty="0"/>
              <a:t>different systems, regardless of OS or hardware.</a:t>
            </a:r>
          </a:p>
          <a:p>
            <a:pPr eaLnBrk="1" hangingPunct="1"/>
            <a:r>
              <a:rPr lang="en-US" dirty="0"/>
              <a:t>ORB is the core component of CORBA, which enables clients</a:t>
            </a:r>
          </a:p>
          <a:p>
            <a:pPr lvl="1" eaLnBrk="1" hangingPunct="1"/>
            <a:r>
              <a:rPr lang="en-US" dirty="0"/>
              <a:t> to invoke methods on remote objects as if they were local.</a:t>
            </a:r>
          </a:p>
          <a:p>
            <a:pPr lvl="1" eaLnBrk="1" hangingPunct="1"/>
            <a:r>
              <a:rPr lang="en-US" dirty="0"/>
              <a:t>handles object registration, location, method invocation, and data transfer.</a:t>
            </a:r>
          </a:p>
          <a:p>
            <a:pPr eaLnBrk="1" hangingPunct="1"/>
            <a:r>
              <a:rPr lang="en-US" dirty="0"/>
              <a:t>IDL defines object interfaces in a way </a:t>
            </a:r>
          </a:p>
          <a:p>
            <a:pPr lvl="1" eaLnBrk="1" hangingPunct="1"/>
            <a:r>
              <a:rPr lang="en-US" dirty="0"/>
              <a:t>that is independent of implementation language.</a:t>
            </a:r>
          </a:p>
          <a:p>
            <a:pPr eaLnBrk="1" hangingPunct="1"/>
            <a:r>
              <a:rPr lang="en-US" dirty="0"/>
              <a:t>Supports security mechanisms and distributed transactions.</a:t>
            </a:r>
          </a:p>
        </p:txBody>
      </p:sp>
    </p:spTree>
    <p:extLst>
      <p:ext uri="{BB962C8B-B14F-4D97-AF65-F5344CB8AC3E}">
        <p14:creationId xmlns:p14="http://schemas.microsoft.com/office/powerpoint/2010/main" val="307624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US"/>
              <a:t>CORBA and Distributed Computing</a:t>
            </a:r>
          </a:p>
        </p:txBody>
      </p:sp>
      <p:sp>
        <p:nvSpPr>
          <p:cNvPr id="7171" name="Rectangle 5"/>
          <p:cNvSpPr>
            <a:spLocks noGrp="1" noChangeArrowheads="1"/>
          </p:cNvSpPr>
          <p:nvPr>
            <p:ph type="body" idx="1"/>
          </p:nvPr>
        </p:nvSpPr>
        <p:spPr/>
        <p:txBody>
          <a:bodyPr/>
          <a:lstStyle/>
          <a:p>
            <a:pPr eaLnBrk="1" hangingPunct="1"/>
            <a:r>
              <a:rPr lang="en-US" dirty="0"/>
              <a:t>Access distributed information and resources from within popular desktop applications</a:t>
            </a:r>
          </a:p>
          <a:p>
            <a:pPr eaLnBrk="1" hangingPunct="1"/>
            <a:endParaRPr lang="en-US" dirty="0"/>
          </a:p>
          <a:p>
            <a:pPr eaLnBrk="1" hangingPunct="1"/>
            <a:r>
              <a:rPr lang="en-US" dirty="0"/>
              <a:t>Make existing business data and systems available as network resources</a:t>
            </a:r>
          </a:p>
          <a:p>
            <a:pPr eaLnBrk="1" hangingPunct="1"/>
            <a:endParaRPr lang="en-US" dirty="0"/>
          </a:p>
          <a:p>
            <a:pPr eaLnBrk="1" hangingPunct="1"/>
            <a:r>
              <a:rPr lang="en-US" dirty="0"/>
              <a:t>CORBA’s model of object oriented computing makes reuse of software components and application development easier</a:t>
            </a:r>
          </a:p>
          <a:p>
            <a:pPr eaLnBrk="1" hangingPunct="1"/>
            <a:endParaRPr lang="en-US" dirty="0"/>
          </a:p>
          <a:p>
            <a:pPr eaLnBrk="1" hangingPunct="1"/>
            <a:r>
              <a:rPr lang="en-US" dirty="0"/>
              <a:t>CORBA enables applications in a heterogeneous distributed environment to access and share each other’s objects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295400" y="2209800"/>
            <a:ext cx="1371600" cy="609600"/>
          </a:xfrm>
          <a:prstGeom prst="rect">
            <a:avLst/>
          </a:prstGeom>
          <a:solidFill>
            <a:schemeClr val="accent1"/>
          </a:solidFill>
          <a:ln w="12700" cap="sq">
            <a:solidFill>
              <a:srgbClr val="000000"/>
            </a:solidFill>
            <a:miter lim="800000"/>
            <a:headEnd type="none" w="sm" len="sm"/>
            <a:tailEnd type="none" w="sm" len="sm"/>
          </a:ln>
        </p:spPr>
        <p:txBody>
          <a:bodyPr wrap="none" anchor="ctr"/>
          <a:lstStyle/>
          <a:p>
            <a:pPr algn="ctr"/>
            <a:r>
              <a:rPr lang="en-US" sz="1600">
                <a:solidFill>
                  <a:srgbClr val="990033"/>
                </a:solidFill>
                <a:latin typeface="Times New Roman" pitchFamily="18" charset="0"/>
              </a:rPr>
              <a:t>Client</a:t>
            </a:r>
          </a:p>
        </p:txBody>
      </p:sp>
      <p:sp>
        <p:nvSpPr>
          <p:cNvPr id="8195" name="Rectangle 3"/>
          <p:cNvSpPr>
            <a:spLocks noChangeArrowheads="1"/>
          </p:cNvSpPr>
          <p:nvPr/>
        </p:nvSpPr>
        <p:spPr bwMode="auto">
          <a:xfrm>
            <a:off x="6324600" y="2209800"/>
            <a:ext cx="1371600" cy="609600"/>
          </a:xfrm>
          <a:prstGeom prst="rect">
            <a:avLst/>
          </a:prstGeom>
          <a:solidFill>
            <a:schemeClr val="accent1"/>
          </a:solidFill>
          <a:ln w="12700" cap="sq">
            <a:solidFill>
              <a:srgbClr val="000000"/>
            </a:solidFill>
            <a:miter lim="800000"/>
            <a:headEnd type="none" w="sm" len="sm"/>
            <a:tailEnd type="none" w="sm" len="sm"/>
          </a:ln>
        </p:spPr>
        <p:txBody>
          <a:bodyPr wrap="none" anchor="ctr"/>
          <a:lstStyle/>
          <a:p>
            <a:pPr algn="ctr"/>
            <a:r>
              <a:rPr lang="en-US" sz="1600">
                <a:solidFill>
                  <a:srgbClr val="990033"/>
                </a:solidFill>
                <a:latin typeface="Times New Roman" pitchFamily="18" charset="0"/>
              </a:rPr>
              <a:t>Servant</a:t>
            </a:r>
          </a:p>
        </p:txBody>
      </p:sp>
      <p:sp>
        <p:nvSpPr>
          <p:cNvPr id="8196" name="Rectangle 4"/>
          <p:cNvSpPr>
            <a:spLocks noChangeArrowheads="1"/>
          </p:cNvSpPr>
          <p:nvPr/>
        </p:nvSpPr>
        <p:spPr bwMode="auto">
          <a:xfrm>
            <a:off x="1524000" y="2819400"/>
            <a:ext cx="838200" cy="457200"/>
          </a:xfrm>
          <a:prstGeom prst="rect">
            <a:avLst/>
          </a:prstGeom>
          <a:solidFill>
            <a:schemeClr val="hlink"/>
          </a:solidFill>
          <a:ln w="12700" cap="sq">
            <a:solidFill>
              <a:srgbClr val="000000"/>
            </a:solidFill>
            <a:miter lim="800000"/>
            <a:headEnd type="none" w="sm" len="sm"/>
            <a:tailEnd type="none" w="sm" len="sm"/>
          </a:ln>
        </p:spPr>
        <p:txBody>
          <a:bodyPr wrap="none" anchor="ctr"/>
          <a:lstStyle/>
          <a:p>
            <a:pPr algn="ctr"/>
            <a:r>
              <a:rPr lang="en-US" sz="1600">
                <a:solidFill>
                  <a:srgbClr val="990033"/>
                </a:solidFill>
                <a:latin typeface="Times New Roman" pitchFamily="18" charset="0"/>
              </a:rPr>
              <a:t>ORB</a:t>
            </a:r>
          </a:p>
        </p:txBody>
      </p:sp>
      <p:sp>
        <p:nvSpPr>
          <p:cNvPr id="8197" name="Rectangle 5"/>
          <p:cNvSpPr>
            <a:spLocks noChangeArrowheads="1"/>
          </p:cNvSpPr>
          <p:nvPr/>
        </p:nvSpPr>
        <p:spPr bwMode="auto">
          <a:xfrm>
            <a:off x="6553200" y="2819400"/>
            <a:ext cx="838200" cy="457200"/>
          </a:xfrm>
          <a:prstGeom prst="rect">
            <a:avLst/>
          </a:prstGeom>
          <a:solidFill>
            <a:schemeClr val="hlink"/>
          </a:solidFill>
          <a:ln w="12700" cap="sq">
            <a:solidFill>
              <a:srgbClr val="000000"/>
            </a:solidFill>
            <a:miter lim="800000"/>
            <a:headEnd type="none" w="sm" len="sm"/>
            <a:tailEnd type="none" w="sm" len="sm"/>
          </a:ln>
        </p:spPr>
        <p:txBody>
          <a:bodyPr wrap="none" anchor="ctr"/>
          <a:lstStyle/>
          <a:p>
            <a:pPr algn="ctr"/>
            <a:r>
              <a:rPr lang="en-US" sz="1600">
                <a:solidFill>
                  <a:srgbClr val="990033"/>
                </a:solidFill>
                <a:latin typeface="Times New Roman" pitchFamily="18" charset="0"/>
              </a:rPr>
              <a:t>ORB</a:t>
            </a:r>
          </a:p>
        </p:txBody>
      </p:sp>
      <p:sp>
        <p:nvSpPr>
          <p:cNvPr id="8198" name="Rectangle 6"/>
          <p:cNvSpPr>
            <a:spLocks noChangeArrowheads="1"/>
          </p:cNvSpPr>
          <p:nvPr/>
        </p:nvSpPr>
        <p:spPr bwMode="auto">
          <a:xfrm>
            <a:off x="2057400" y="4267200"/>
            <a:ext cx="4953000" cy="457200"/>
          </a:xfrm>
          <a:prstGeom prst="rect">
            <a:avLst/>
          </a:prstGeom>
          <a:solidFill>
            <a:schemeClr val="accent1"/>
          </a:solidFill>
          <a:ln w="12700" cap="sq">
            <a:solidFill>
              <a:srgbClr val="000000"/>
            </a:solidFill>
            <a:miter lim="800000"/>
            <a:headEnd type="none" w="sm" len="sm"/>
            <a:tailEnd type="none" w="sm" len="sm"/>
          </a:ln>
        </p:spPr>
        <p:txBody>
          <a:bodyPr wrap="none" anchor="ctr"/>
          <a:lstStyle/>
          <a:p>
            <a:pPr algn="ctr"/>
            <a:r>
              <a:rPr lang="en-US" sz="1800">
                <a:solidFill>
                  <a:srgbClr val="990033"/>
                </a:solidFill>
                <a:latin typeface="Times New Roman" pitchFamily="18" charset="0"/>
              </a:rPr>
              <a:t>Internet Inter-ORB Protocol (IIO)</a:t>
            </a:r>
          </a:p>
        </p:txBody>
      </p:sp>
      <p:sp>
        <p:nvSpPr>
          <p:cNvPr id="8199" name="Rectangle 7"/>
          <p:cNvSpPr>
            <a:spLocks noChangeArrowheads="1"/>
          </p:cNvSpPr>
          <p:nvPr/>
        </p:nvSpPr>
        <p:spPr bwMode="auto">
          <a:xfrm>
            <a:off x="2057400" y="4724400"/>
            <a:ext cx="4953000" cy="457200"/>
          </a:xfrm>
          <a:prstGeom prst="rect">
            <a:avLst/>
          </a:prstGeom>
          <a:solidFill>
            <a:schemeClr val="folHlink"/>
          </a:solidFill>
          <a:ln w="12700" cap="sq">
            <a:solidFill>
              <a:srgbClr val="000000"/>
            </a:solidFill>
            <a:miter lim="800000"/>
            <a:headEnd type="none" w="sm" len="sm"/>
            <a:tailEnd type="none" w="sm" len="sm"/>
          </a:ln>
        </p:spPr>
        <p:txBody>
          <a:bodyPr wrap="none" anchor="ctr"/>
          <a:lstStyle/>
          <a:p>
            <a:pPr algn="ctr"/>
            <a:r>
              <a:rPr lang="en-US" sz="1800">
                <a:solidFill>
                  <a:srgbClr val="990033"/>
                </a:solidFill>
                <a:latin typeface="Times New Roman" pitchFamily="18" charset="0"/>
              </a:rPr>
              <a:t>TCP/IP stack</a:t>
            </a:r>
          </a:p>
        </p:txBody>
      </p:sp>
      <p:sp>
        <p:nvSpPr>
          <p:cNvPr id="8200" name="Line 8"/>
          <p:cNvSpPr>
            <a:spLocks noChangeShapeType="1"/>
          </p:cNvSpPr>
          <p:nvPr/>
        </p:nvSpPr>
        <p:spPr bwMode="auto">
          <a:xfrm>
            <a:off x="1600200" y="3276600"/>
            <a:ext cx="0" cy="1219200"/>
          </a:xfrm>
          <a:prstGeom prst="line">
            <a:avLst/>
          </a:prstGeom>
          <a:noFill/>
          <a:ln w="12700" cap="sq">
            <a:solidFill>
              <a:srgbClr val="000000"/>
            </a:solidFill>
            <a:round/>
            <a:headEnd type="none" w="sm" len="sm"/>
            <a:tailEnd type="none" w="sm" len="sm"/>
          </a:ln>
        </p:spPr>
        <p:txBody>
          <a:bodyPr wrap="none"/>
          <a:lstStyle/>
          <a:p>
            <a:endParaRPr lang="en-US"/>
          </a:p>
        </p:txBody>
      </p:sp>
      <p:sp>
        <p:nvSpPr>
          <p:cNvPr id="8201" name="Line 9"/>
          <p:cNvSpPr>
            <a:spLocks noChangeShapeType="1"/>
          </p:cNvSpPr>
          <p:nvPr/>
        </p:nvSpPr>
        <p:spPr bwMode="auto">
          <a:xfrm>
            <a:off x="1600200" y="4495800"/>
            <a:ext cx="457200" cy="228600"/>
          </a:xfrm>
          <a:prstGeom prst="line">
            <a:avLst/>
          </a:prstGeom>
          <a:noFill/>
          <a:ln w="12700" cap="sq">
            <a:solidFill>
              <a:srgbClr val="000000"/>
            </a:solidFill>
            <a:round/>
            <a:headEnd type="none" w="sm" len="sm"/>
            <a:tailEnd type="triangle" w="sm" len="sm"/>
          </a:ln>
        </p:spPr>
        <p:txBody>
          <a:bodyPr wrap="none"/>
          <a:lstStyle/>
          <a:p>
            <a:endParaRPr lang="en-US"/>
          </a:p>
        </p:txBody>
      </p:sp>
      <p:sp>
        <p:nvSpPr>
          <p:cNvPr id="8202" name="Line 10"/>
          <p:cNvSpPr>
            <a:spLocks noChangeShapeType="1"/>
          </p:cNvSpPr>
          <p:nvPr/>
        </p:nvSpPr>
        <p:spPr bwMode="auto">
          <a:xfrm flipH="1" flipV="1">
            <a:off x="1905000" y="4191000"/>
            <a:ext cx="152400" cy="76200"/>
          </a:xfrm>
          <a:prstGeom prst="line">
            <a:avLst/>
          </a:prstGeom>
          <a:noFill/>
          <a:ln w="12700" cap="sq">
            <a:solidFill>
              <a:srgbClr val="000000"/>
            </a:solidFill>
            <a:round/>
            <a:headEnd type="none" w="sm" len="sm"/>
            <a:tailEnd type="none" w="sm" len="sm"/>
          </a:ln>
        </p:spPr>
        <p:txBody>
          <a:bodyPr wrap="none"/>
          <a:lstStyle/>
          <a:p>
            <a:endParaRPr lang="en-US"/>
          </a:p>
        </p:txBody>
      </p:sp>
      <p:sp>
        <p:nvSpPr>
          <p:cNvPr id="8203" name="Line 11"/>
          <p:cNvSpPr>
            <a:spLocks noChangeShapeType="1"/>
          </p:cNvSpPr>
          <p:nvPr/>
        </p:nvSpPr>
        <p:spPr bwMode="auto">
          <a:xfrm flipV="1">
            <a:off x="1905000" y="3276600"/>
            <a:ext cx="0" cy="914400"/>
          </a:xfrm>
          <a:prstGeom prst="line">
            <a:avLst/>
          </a:prstGeom>
          <a:noFill/>
          <a:ln w="12700" cap="sq">
            <a:solidFill>
              <a:srgbClr val="000000"/>
            </a:solidFill>
            <a:round/>
            <a:headEnd type="none" w="sm" len="sm"/>
            <a:tailEnd type="triangle" w="sm" len="sm"/>
          </a:ln>
        </p:spPr>
        <p:txBody>
          <a:bodyPr wrap="none"/>
          <a:lstStyle/>
          <a:p>
            <a:endParaRPr lang="en-US"/>
          </a:p>
        </p:txBody>
      </p:sp>
      <p:sp>
        <p:nvSpPr>
          <p:cNvPr id="8204" name="Line 12"/>
          <p:cNvSpPr>
            <a:spLocks noChangeShapeType="1"/>
          </p:cNvSpPr>
          <p:nvPr/>
        </p:nvSpPr>
        <p:spPr bwMode="auto">
          <a:xfrm flipV="1">
            <a:off x="7010400" y="4267200"/>
            <a:ext cx="152400" cy="76200"/>
          </a:xfrm>
          <a:prstGeom prst="line">
            <a:avLst/>
          </a:prstGeom>
          <a:noFill/>
          <a:ln w="12700" cap="sq">
            <a:solidFill>
              <a:srgbClr val="000000"/>
            </a:solidFill>
            <a:round/>
            <a:headEnd type="none" w="sm" len="sm"/>
            <a:tailEnd type="none" w="sm" len="sm"/>
          </a:ln>
        </p:spPr>
        <p:txBody>
          <a:bodyPr wrap="none"/>
          <a:lstStyle/>
          <a:p>
            <a:endParaRPr lang="en-US"/>
          </a:p>
        </p:txBody>
      </p:sp>
      <p:sp>
        <p:nvSpPr>
          <p:cNvPr id="8205" name="Line 13"/>
          <p:cNvSpPr>
            <a:spLocks noChangeShapeType="1"/>
          </p:cNvSpPr>
          <p:nvPr/>
        </p:nvSpPr>
        <p:spPr bwMode="auto">
          <a:xfrm flipV="1">
            <a:off x="7162800" y="3276600"/>
            <a:ext cx="0" cy="990600"/>
          </a:xfrm>
          <a:prstGeom prst="line">
            <a:avLst/>
          </a:prstGeom>
          <a:noFill/>
          <a:ln w="12700" cap="sq">
            <a:solidFill>
              <a:srgbClr val="000000"/>
            </a:solidFill>
            <a:round/>
            <a:headEnd type="none" w="sm" len="sm"/>
            <a:tailEnd type="triangle" w="sm" len="sm"/>
          </a:ln>
        </p:spPr>
        <p:txBody>
          <a:bodyPr wrap="none"/>
          <a:lstStyle/>
          <a:p>
            <a:endParaRPr lang="en-US"/>
          </a:p>
        </p:txBody>
      </p:sp>
      <p:sp>
        <p:nvSpPr>
          <p:cNvPr id="8206" name="Line 14"/>
          <p:cNvSpPr>
            <a:spLocks noChangeShapeType="1"/>
          </p:cNvSpPr>
          <p:nvPr/>
        </p:nvSpPr>
        <p:spPr bwMode="auto">
          <a:xfrm>
            <a:off x="7391400" y="3276600"/>
            <a:ext cx="0" cy="1143000"/>
          </a:xfrm>
          <a:prstGeom prst="line">
            <a:avLst/>
          </a:prstGeom>
          <a:noFill/>
          <a:ln w="12700" cap="sq">
            <a:solidFill>
              <a:srgbClr val="000000"/>
            </a:solidFill>
            <a:round/>
            <a:headEnd type="none" w="sm" len="sm"/>
            <a:tailEnd type="none" w="sm" len="sm"/>
          </a:ln>
        </p:spPr>
        <p:txBody>
          <a:bodyPr wrap="none"/>
          <a:lstStyle/>
          <a:p>
            <a:endParaRPr lang="en-US"/>
          </a:p>
        </p:txBody>
      </p:sp>
      <p:sp>
        <p:nvSpPr>
          <p:cNvPr id="8207" name="Line 15"/>
          <p:cNvSpPr>
            <a:spLocks noChangeShapeType="1"/>
          </p:cNvSpPr>
          <p:nvPr/>
        </p:nvSpPr>
        <p:spPr bwMode="auto">
          <a:xfrm flipH="1">
            <a:off x="7086600" y="4419600"/>
            <a:ext cx="304800" cy="152400"/>
          </a:xfrm>
          <a:prstGeom prst="line">
            <a:avLst/>
          </a:prstGeom>
          <a:noFill/>
          <a:ln w="12700" cap="sq">
            <a:solidFill>
              <a:srgbClr val="000000"/>
            </a:solidFill>
            <a:round/>
            <a:headEnd type="none" w="sm" len="sm"/>
            <a:tailEnd type="triangle" w="sm" len="sm"/>
          </a:ln>
        </p:spPr>
        <p:txBody>
          <a:bodyPr wrap="none"/>
          <a:lstStyle/>
          <a:p>
            <a:endParaRPr lang="en-US"/>
          </a:p>
        </p:txBody>
      </p:sp>
      <p:sp>
        <p:nvSpPr>
          <p:cNvPr id="8208" name="Text Box 16"/>
          <p:cNvSpPr txBox="1">
            <a:spLocks noChangeArrowheads="1"/>
          </p:cNvSpPr>
          <p:nvPr/>
        </p:nvSpPr>
        <p:spPr bwMode="auto">
          <a:xfrm>
            <a:off x="7467600" y="3429000"/>
            <a:ext cx="1219200" cy="714375"/>
          </a:xfrm>
          <a:prstGeom prst="rect">
            <a:avLst/>
          </a:prstGeom>
          <a:noFill/>
          <a:ln w="12700" cap="sq">
            <a:solidFill>
              <a:srgbClr val="000000"/>
            </a:solidFill>
            <a:miter lim="800000"/>
            <a:headEnd type="none" w="sm" len="sm"/>
            <a:tailEnd type="none" w="sm" len="sm"/>
          </a:ln>
        </p:spPr>
        <p:txBody>
          <a:bodyPr>
            <a:spAutoFit/>
          </a:bodyPr>
          <a:lstStyle/>
          <a:p>
            <a:pPr>
              <a:spcBef>
                <a:spcPct val="50000"/>
              </a:spcBef>
            </a:pPr>
            <a:r>
              <a:rPr lang="en-US">
                <a:solidFill>
                  <a:srgbClr val="990033"/>
                </a:solidFill>
                <a:latin typeface="Times New Roman" pitchFamily="18" charset="0"/>
              </a:rPr>
              <a:t>Method response</a:t>
            </a:r>
          </a:p>
        </p:txBody>
      </p:sp>
      <p:sp>
        <p:nvSpPr>
          <p:cNvPr id="8209" name="Text Box 17"/>
          <p:cNvSpPr txBox="1">
            <a:spLocks noChangeArrowheads="1"/>
          </p:cNvSpPr>
          <p:nvPr/>
        </p:nvSpPr>
        <p:spPr bwMode="auto">
          <a:xfrm>
            <a:off x="304800" y="3429000"/>
            <a:ext cx="1219200" cy="714375"/>
          </a:xfrm>
          <a:prstGeom prst="rect">
            <a:avLst/>
          </a:prstGeom>
          <a:noFill/>
          <a:ln w="12700" cap="sq">
            <a:solidFill>
              <a:srgbClr val="000000"/>
            </a:solidFill>
            <a:miter lim="800000"/>
            <a:headEnd type="none" w="sm" len="sm"/>
            <a:tailEnd type="none" w="sm" len="sm"/>
          </a:ln>
        </p:spPr>
        <p:txBody>
          <a:bodyPr>
            <a:spAutoFit/>
          </a:bodyPr>
          <a:lstStyle/>
          <a:p>
            <a:pPr>
              <a:spcBef>
                <a:spcPct val="50000"/>
              </a:spcBef>
            </a:pPr>
            <a:r>
              <a:rPr lang="en-US">
                <a:solidFill>
                  <a:srgbClr val="990033"/>
                </a:solidFill>
                <a:latin typeface="Times New Roman" pitchFamily="18" charset="0"/>
              </a:rPr>
              <a:t>Method request</a:t>
            </a:r>
          </a:p>
        </p:txBody>
      </p:sp>
      <p:sp>
        <p:nvSpPr>
          <p:cNvPr id="8210" name="Rectangle 19"/>
          <p:cNvSpPr>
            <a:spLocks noGrp="1" noChangeArrowheads="1"/>
          </p:cNvSpPr>
          <p:nvPr>
            <p:ph type="title"/>
          </p:nvPr>
        </p:nvSpPr>
        <p:spPr/>
        <p:txBody>
          <a:bodyPr/>
          <a:lstStyle/>
          <a:p>
            <a:pPr eaLnBrk="1" hangingPunct="1"/>
            <a:r>
              <a:rPr lang="en-US"/>
              <a:t>Simple CORBA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pPr eaLnBrk="1" hangingPunct="1"/>
            <a:r>
              <a:rPr lang="en-US"/>
              <a:t>ORB (Object Request Broker)</a:t>
            </a:r>
          </a:p>
        </p:txBody>
      </p:sp>
      <p:sp>
        <p:nvSpPr>
          <p:cNvPr id="9219" name="Rectangle 5"/>
          <p:cNvSpPr>
            <a:spLocks noGrp="1" noChangeArrowheads="1"/>
          </p:cNvSpPr>
          <p:nvPr>
            <p:ph type="body" idx="1"/>
          </p:nvPr>
        </p:nvSpPr>
        <p:spPr>
          <a:xfrm>
            <a:off x="228599" y="1447800"/>
            <a:ext cx="9008165" cy="5181600"/>
          </a:xfrm>
        </p:spPr>
        <p:txBody>
          <a:bodyPr/>
          <a:lstStyle/>
          <a:p>
            <a:pPr eaLnBrk="1" hangingPunct="1"/>
            <a:r>
              <a:rPr lang="en-US" dirty="0"/>
              <a:t>Uses Object Reference to identify and locate objects</a:t>
            </a:r>
          </a:p>
          <a:p>
            <a:pPr lvl="1" eaLnBrk="1" hangingPunct="1"/>
            <a:r>
              <a:rPr lang="en-US" b="1" dirty="0"/>
              <a:t>Object Reference</a:t>
            </a:r>
            <a:r>
              <a:rPr lang="en-US" dirty="0"/>
              <a:t> is a unique handle that allows the client </a:t>
            </a:r>
          </a:p>
          <a:p>
            <a:pPr lvl="2" eaLnBrk="1" hangingPunct="1"/>
            <a:r>
              <a:rPr lang="en-US" dirty="0"/>
              <a:t>to access a remote object without knowing its physical location.</a:t>
            </a:r>
          </a:p>
          <a:p>
            <a:pPr lvl="1" eaLnBrk="1" hangingPunct="1"/>
            <a:r>
              <a:rPr lang="en-US" dirty="0"/>
              <a:t>This abstraction enables </a:t>
            </a:r>
            <a:r>
              <a:rPr lang="en-US" b="1" dirty="0"/>
              <a:t>location transparency</a:t>
            </a:r>
          </a:p>
          <a:p>
            <a:pPr lvl="2" eaLnBrk="1" hangingPunct="1"/>
            <a:r>
              <a:rPr lang="en-US" dirty="0"/>
              <a:t> client does not need to worry about where the object is hosted.</a:t>
            </a:r>
          </a:p>
          <a:p>
            <a:pPr eaLnBrk="1" hangingPunct="1"/>
            <a:r>
              <a:rPr lang="en-US" dirty="0"/>
              <a:t>ORB acts as a </a:t>
            </a:r>
            <a:r>
              <a:rPr lang="en-US" b="1" dirty="0"/>
              <a:t>middleware</a:t>
            </a:r>
            <a:r>
              <a:rPr lang="en-US" dirty="0"/>
              <a:t> that routes</a:t>
            </a:r>
          </a:p>
          <a:p>
            <a:pPr lvl="1" eaLnBrk="1" hangingPunct="1"/>
            <a:r>
              <a:rPr lang="en-US" dirty="0"/>
              <a:t>method invocation requests from the client to the correct remote object.</a:t>
            </a:r>
          </a:p>
          <a:p>
            <a:pPr lvl="1" eaLnBrk="1" hangingPunct="1"/>
            <a:r>
              <a:rPr lang="en-US" dirty="0"/>
              <a:t>The client only sees a local proxy representation</a:t>
            </a:r>
          </a:p>
          <a:p>
            <a:pPr lvl="2" eaLnBrk="1" hangingPunct="1"/>
            <a:r>
              <a:rPr lang="en-US" dirty="0"/>
              <a:t> while ORB manages the actual request processing.</a:t>
            </a:r>
          </a:p>
          <a:p>
            <a:pPr eaLnBrk="1" hangingPunct="1"/>
            <a:r>
              <a:rPr lang="en-US" dirty="0"/>
              <a:t>ORB facilitates bidirectional communication</a:t>
            </a:r>
          </a:p>
          <a:p>
            <a:pPr lvl="1" eaLnBrk="1" hangingPunct="1"/>
            <a:r>
              <a:rPr lang="en-US" dirty="0"/>
              <a:t> responses from remote objects are sent back to the client.</a:t>
            </a:r>
          </a:p>
          <a:p>
            <a:pPr eaLnBrk="1" hangingPunct="1"/>
            <a:r>
              <a:rPr lang="en-US" dirty="0"/>
              <a:t>Services necessary to accomplish the tasks are completely </a:t>
            </a:r>
            <a:r>
              <a:rPr lang="en-US" b="1" dirty="0"/>
              <a:t>transparent</a:t>
            </a:r>
            <a:r>
              <a:rPr lang="en-US" dirty="0"/>
              <a:t> to the client</a:t>
            </a:r>
          </a:p>
          <a:p>
            <a:pPr eaLnBrk="1" hangingPunct="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a:t>The Object Management Architecture</a:t>
            </a:r>
          </a:p>
        </p:txBody>
      </p:sp>
      <p:pic>
        <p:nvPicPr>
          <p:cNvPr id="10243" name="Picture 5"/>
          <p:cNvPicPr>
            <a:picLocks noChangeAspect="1" noChangeArrowheads="1"/>
          </p:cNvPicPr>
          <p:nvPr/>
        </p:nvPicPr>
        <p:blipFill>
          <a:blip r:embed="rId2" cstate="print"/>
          <a:srcRect/>
          <a:stretch>
            <a:fillRect/>
          </a:stretch>
        </p:blipFill>
        <p:spPr bwMode="auto">
          <a:xfrm>
            <a:off x="509588" y="1497013"/>
            <a:ext cx="8124825" cy="4333875"/>
          </a:xfrm>
          <a:prstGeom prst="rect">
            <a:avLst/>
          </a:prstGeom>
          <a:noFill/>
          <a:ln w="38100">
            <a:noFill/>
            <a:miter lim="800000"/>
            <a:headEnd/>
            <a:tailEnd/>
          </a:ln>
        </p:spPr>
      </p:pic>
    </p:spTree>
  </p:cSld>
  <p:clrMapOvr>
    <a:masterClrMapping/>
  </p:clrMapOvr>
</p:sld>
</file>

<file path=ppt/theme/theme1.xml><?xml version="1.0" encoding="utf-8"?>
<a:theme xmlns:a="http://schemas.openxmlformats.org/drawingml/2006/main" name="Side Bar">
  <a:themeElements>
    <a:clrScheme name="">
      <a:dk1>
        <a:srgbClr val="000099"/>
      </a:dk1>
      <a:lt1>
        <a:srgbClr val="FFFFFF"/>
      </a:lt1>
      <a:dk2>
        <a:srgbClr val="0000FF"/>
      </a:dk2>
      <a:lt2>
        <a:srgbClr val="FFFF00"/>
      </a:lt2>
      <a:accent1>
        <a:srgbClr val="FF6633"/>
      </a:accent1>
      <a:accent2>
        <a:srgbClr val="C1C43C"/>
      </a:accent2>
      <a:accent3>
        <a:srgbClr val="AAAAFF"/>
      </a:accent3>
      <a:accent4>
        <a:srgbClr val="DADADA"/>
      </a:accent4>
      <a:accent5>
        <a:srgbClr val="FFB8AD"/>
      </a:accent5>
      <a:accent6>
        <a:srgbClr val="AFB135"/>
      </a:accent6>
      <a:hlink>
        <a:srgbClr val="FF0000"/>
      </a:hlink>
      <a:folHlink>
        <a:srgbClr val="808080"/>
      </a:folHlink>
    </a:clrScheme>
    <a:fontScheme name="Side Ba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000000"/>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hlink"/>
            </a:solidFill>
            <a:effectLst/>
            <a:latin typeface="Comic Sans MS" pitchFamily="66" charset="0"/>
          </a:defRPr>
        </a:defPPr>
      </a:lstStyle>
    </a:spDef>
    <a:lnDef>
      <a:spPr bwMode="auto">
        <a:xfrm>
          <a:off x="0" y="0"/>
          <a:ext cx="1" cy="1"/>
        </a:xfrm>
        <a:custGeom>
          <a:avLst/>
          <a:gdLst/>
          <a:ahLst/>
          <a:cxnLst/>
          <a:rect l="0" t="0" r="0" b="0"/>
          <a:pathLst/>
        </a:custGeom>
        <a:noFill/>
        <a:ln w="38100" cap="flat" cmpd="sng" algn="ctr">
          <a:solidFill>
            <a:srgbClr val="000000"/>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hlink"/>
            </a:solidFill>
            <a:effectLst/>
            <a:latin typeface="Comic Sans MS" pitchFamily="66" charset="0"/>
          </a:defRPr>
        </a:defPPr>
      </a:lstStyle>
    </a:lnDef>
  </a:objectDefaults>
  <a:extraClrSchemeLst>
    <a:extraClrScheme>
      <a:clrScheme name="Side Bar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Side Bar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Designs\Side Bar.pot</Template>
  <TotalTime>162732</TotalTime>
  <Words>3530</Words>
  <Application>Microsoft Office PowerPoint</Application>
  <PresentationFormat>Overhead</PresentationFormat>
  <Paragraphs>597</Paragraphs>
  <Slides>43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Arial Black</vt:lpstr>
      <vt:lpstr>Bookman Old Style</vt:lpstr>
      <vt:lpstr>Comic Sans MS</vt:lpstr>
      <vt:lpstr>Helvetica</vt:lpstr>
      <vt:lpstr>Monotype Sorts</vt:lpstr>
      <vt:lpstr>Times New Roman</vt:lpstr>
      <vt:lpstr>Wingdings</vt:lpstr>
      <vt:lpstr>Side Bar</vt:lpstr>
      <vt:lpstr>PowerPoint Presentation</vt:lpstr>
      <vt:lpstr>Outline for Today’s Talk</vt:lpstr>
      <vt:lpstr>Readings for Today’s Lecture</vt:lpstr>
      <vt:lpstr>CORBA and OMG</vt:lpstr>
      <vt:lpstr>Key Features of CORBA</vt:lpstr>
      <vt:lpstr>CORBA and Distributed Computing</vt:lpstr>
      <vt:lpstr>Simple CORBA Architecture</vt:lpstr>
      <vt:lpstr>ORB (Object Request Broker)</vt:lpstr>
      <vt:lpstr>The Object Management Architecture</vt:lpstr>
      <vt:lpstr>CORBA Components</vt:lpstr>
      <vt:lpstr>CORBA Client-side Components</vt:lpstr>
      <vt:lpstr>CORBA Server-side Components</vt:lpstr>
      <vt:lpstr>Object Model</vt:lpstr>
      <vt:lpstr>CORBA Services</vt:lpstr>
      <vt:lpstr>Event and Notification Services (1)</vt:lpstr>
      <vt:lpstr>Event and Notification Services (2)</vt:lpstr>
      <vt:lpstr>Messaging – Callback Model</vt:lpstr>
      <vt:lpstr>Messaging – Polling Model</vt:lpstr>
      <vt:lpstr>Static and Dynamic Invocation Interface – client side</vt:lpstr>
      <vt:lpstr>Interface Repository (IFR)</vt:lpstr>
      <vt:lpstr>Static and Dynamic Skeleton Interface – server side</vt:lpstr>
      <vt:lpstr>Object Invocation Models</vt:lpstr>
      <vt:lpstr>Object Adaptor (OA)</vt:lpstr>
      <vt:lpstr>Portable Object Adaptor</vt:lpstr>
      <vt:lpstr>Portable Object Adaptor (2)</vt:lpstr>
      <vt:lpstr>Interceptors</vt:lpstr>
      <vt:lpstr>Interoperability</vt:lpstr>
      <vt:lpstr>Interoperability (2)</vt:lpstr>
      <vt:lpstr>Object References </vt:lpstr>
      <vt:lpstr>CORBA Application Development</vt:lpstr>
      <vt:lpstr>Interface and Servant</vt:lpstr>
      <vt:lpstr>Server</vt:lpstr>
      <vt:lpstr>Client </vt:lpstr>
      <vt:lpstr>Compilation and running</vt:lpstr>
      <vt:lpstr>Interface definition Language (IDL)</vt:lpstr>
      <vt:lpstr>Coding with IDL</vt:lpstr>
      <vt:lpstr>Coding with IDL (cont.)</vt:lpstr>
      <vt:lpstr>Coding with IDL (cont.)</vt:lpstr>
      <vt:lpstr>Coding with IDL (cont.)</vt:lpstr>
      <vt:lpstr>Coding with IDL (cont.)</vt:lpstr>
      <vt:lpstr>Coding with IDL (cont.)</vt:lpstr>
      <vt:lpstr>Coding with IDL (cont.)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CprE 450/550: Disitrbuted Systems</dc:title>
  <dc:creator>wendy</dc:creator>
  <cp:lastModifiedBy>Islam, Md Shafiqul [E CPE]</cp:lastModifiedBy>
  <cp:revision>1375</cp:revision>
  <cp:lastPrinted>1999-01-15T10:08:18Z</cp:lastPrinted>
  <dcterms:created xsi:type="dcterms:W3CDTF">1995-06-02T22:06:36Z</dcterms:created>
  <dcterms:modified xsi:type="dcterms:W3CDTF">2025-02-18T07:46:58Z</dcterms:modified>
</cp:coreProperties>
</file>