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70000" y="1638300"/>
            <a:ext cx="10464800" cy="3302000"/>
          </a:xfrm>
          <a:prstGeom prst="rect">
            <a:avLst/>
          </a:prstGeom>
        </p:spPr>
        <p:txBody>
          <a:bodyPr anchor="b"/>
          <a:lstStyle/>
          <a:p>
            <a:pPr/>
            <a:r>
              <a:t>Texto del título</a:t>
            </a:r>
          </a:p>
        </p:txBody>
      </p:sp>
      <p:sp>
        <p:nvSpPr>
          <p:cNvPr id="12" name="Nivel de texto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3" name="– Juan López"/>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 Juan López</a:t>
            </a:r>
          </a:p>
        </p:txBody>
      </p:sp>
      <p:sp>
        <p:nvSpPr>
          <p:cNvPr id="94" name="“Escribir una cita aquí”"/>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“Escribir una cita aquí” </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n"/>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70000" y="6718300"/>
            <a:ext cx="10464800" cy="1422400"/>
          </a:xfrm>
          <a:prstGeom prst="rect">
            <a:avLst/>
          </a:prstGeom>
        </p:spPr>
        <p:txBody>
          <a:bodyPr anchor="b"/>
          <a:lstStyle/>
          <a:p>
            <a:pPr/>
            <a:r>
              <a:t>Texto del título</a:t>
            </a:r>
          </a:p>
        </p:txBody>
      </p:sp>
      <p:sp>
        <p:nvSpPr>
          <p:cNvPr id="22" name="Nivel de texto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0" name="Texto del título"/>
          <p:cNvSpPr txBox="1"/>
          <p:nvPr>
            <p:ph type="title"/>
          </p:nvPr>
        </p:nvSpPr>
        <p:spPr>
          <a:xfrm>
            <a:off x="1270000" y="3225800"/>
            <a:ext cx="10464800" cy="3302000"/>
          </a:xfrm>
          <a:prstGeom prst="rect">
            <a:avLst/>
          </a:prstGeom>
        </p:spPr>
        <p:txBody>
          <a:bodyPr/>
          <a:lstStyle/>
          <a:p>
            <a:pPr/>
            <a:r>
              <a:t>Texto del título</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38" name="Imagen"/>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exto del título"/>
          <p:cNvSpPr txBox="1"/>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Nivel de texto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48" name="Texto del título"/>
          <p:cNvSpPr txBox="1"/>
          <p:nvPr>
            <p:ph type="title"/>
          </p:nvPr>
        </p:nvSpPr>
        <p:spPr>
          <a:prstGeom prst="rect">
            <a:avLst/>
          </a:prstGeom>
        </p:spPr>
        <p:txBody>
          <a:bodyPr/>
          <a:lstStyle/>
          <a:p>
            <a:pPr/>
            <a:r>
              <a:t>Texto del título</a:t>
            </a: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5" name="Imagen"/>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75" name="Nivel de texto 1…"/>
          <p:cNvSpPr txBox="1"/>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83" name="Imagen"/>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n"/>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n"/>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Nivel de texto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he queens of the last 3 years"/>
          <p:cNvSpPr txBox="1"/>
          <p:nvPr>
            <p:ph type="ctrTitle"/>
          </p:nvPr>
        </p:nvSpPr>
        <p:spPr>
          <a:prstGeom prst="rect">
            <a:avLst/>
          </a:prstGeom>
        </p:spPr>
        <p:txBody>
          <a:bodyPr/>
          <a:lstStyle/>
          <a:p>
            <a:pPr/>
            <a:r>
              <a:t>The queens of the last 3 years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What do they have in common?"/>
          <p:cNvSpPr txBox="1"/>
          <p:nvPr>
            <p:ph type="title"/>
          </p:nvPr>
        </p:nvSpPr>
        <p:spPr>
          <a:prstGeom prst="rect">
            <a:avLst/>
          </a:prstGeom>
        </p:spPr>
        <p:txBody>
          <a:bodyPr/>
          <a:lstStyle>
            <a:lvl1pPr defTabSz="484886">
              <a:defRPr sz="6640"/>
            </a:lvl1pPr>
          </a:lstStyle>
          <a:p>
            <a:pPr/>
            <a:r>
              <a:t>What do they have in common? </a:t>
            </a:r>
          </a:p>
        </p:txBody>
      </p:sp>
      <p:sp>
        <p:nvSpPr>
          <p:cNvPr id="122" name="The purpose of this research is to find out if any of the current female singers/artists have managed to enter the top 5 most listened to womenduring the last two years, 2016-2017-2018. Knowing this way if there is awoman who has succeeded. And, if she has, what style of music has she done to maintain this status?"/>
          <p:cNvSpPr txBox="1"/>
          <p:nvPr>
            <p:ph type="body" idx="1"/>
          </p:nvPr>
        </p:nvSpPr>
        <p:spPr>
          <a:prstGeom prst="rect">
            <a:avLst/>
          </a:prstGeom>
        </p:spPr>
        <p:txBody>
          <a:bodyPr/>
          <a:lstStyle>
            <a:lvl1pPr marL="0" indent="0">
              <a:buSzTx/>
              <a:buNone/>
            </a:lvl1pPr>
          </a:lstStyle>
          <a:p>
            <a:pPr/>
            <a:r>
              <a:t>The purpose of this research is to find out if any of the current female singers/artists have managed to enter the top 5 most listened to womenduring the last two years, 2016-2017-2018. Knowing this way if there is awoman who has succeeded. And, if she has, what style of music has she done to maintain this status?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riumph being a woman"/>
          <p:cNvSpPr txBox="1"/>
          <p:nvPr>
            <p:ph type="title"/>
          </p:nvPr>
        </p:nvSpPr>
        <p:spPr>
          <a:prstGeom prst="rect">
            <a:avLst/>
          </a:prstGeom>
        </p:spPr>
        <p:txBody>
          <a:bodyPr/>
          <a:lstStyle>
            <a:lvl1pPr defTabSz="566674">
              <a:defRPr sz="7760"/>
            </a:lvl1pPr>
          </a:lstStyle>
          <a:p>
            <a:pPr/>
            <a:r>
              <a:t>Triumph being a woman</a:t>
            </a:r>
          </a:p>
        </p:txBody>
      </p:sp>
      <p:sp>
        <p:nvSpPr>
          <p:cNvPr id="125" name="A secondary objective of this study would be to know if there is anything in common between those 15 songs that would form the top 5 of the last 3 years to know what would be the formula to &quot;triumph being a woman&quot;."/>
          <p:cNvSpPr txBox="1"/>
          <p:nvPr>
            <p:ph type="body" idx="1"/>
          </p:nvPr>
        </p:nvSpPr>
        <p:spPr>
          <a:prstGeom prst="rect">
            <a:avLst/>
          </a:prstGeom>
        </p:spPr>
        <p:txBody>
          <a:bodyPr/>
          <a:lstStyle>
            <a:lvl1pPr marL="0" indent="0">
              <a:buSzTx/>
              <a:buNone/>
            </a:lvl1pPr>
          </a:lstStyle>
          <a:p>
            <a:pPr/>
            <a:r>
              <a:t>A secondary objective of this study would be to know if there is anything in common between those 15 songs that would form the top 5 of the last 3 years to know what would be the formula to "triumph being a woman".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Let's talk about evolution."/>
          <p:cNvSpPr txBox="1"/>
          <p:nvPr>
            <p:ph type="title"/>
          </p:nvPr>
        </p:nvSpPr>
        <p:spPr>
          <a:prstGeom prst="rect">
            <a:avLst/>
          </a:prstGeom>
        </p:spPr>
        <p:txBody>
          <a:bodyPr/>
          <a:lstStyle/>
          <a:p>
            <a:pPr/>
            <a:r>
              <a:t>Let's talk about evolution.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tatistics in 2016"/>
          <p:cNvSpPr txBox="1"/>
          <p:nvPr>
            <p:ph type="title"/>
          </p:nvPr>
        </p:nvSpPr>
        <p:spPr>
          <a:prstGeom prst="rect">
            <a:avLst/>
          </a:prstGeom>
        </p:spPr>
        <p:txBody>
          <a:bodyPr/>
          <a:lstStyle/>
          <a:p>
            <a:pPr/>
            <a:r>
              <a:t>Statistics in 2016 </a:t>
            </a:r>
          </a:p>
        </p:txBody>
      </p:sp>
      <p:sp>
        <p:nvSpPr>
          <p:cNvPr id="130" name="When talking about the statistics in 2016, we can see that the top 5 songs of 2016 in ascending order were: Starting at the end we have Jess Glynne with “Hold my hand&quot;, then we have Alessia Cara with &quot;Wild things&quot;, the next is Adele with &quot;Hello&quot;, ahead we have Bebe Rexha with &quot;I got You&quot;, and as 2016 champion we have Beyoncé with 7/11."/>
          <p:cNvSpPr txBox="1"/>
          <p:nvPr>
            <p:ph type="body" sz="quarter" idx="1"/>
          </p:nvPr>
        </p:nvSpPr>
        <p:spPr>
          <a:prstGeom prst="rect">
            <a:avLst/>
          </a:prstGeom>
        </p:spPr>
        <p:txBody>
          <a:bodyPr/>
          <a:lstStyle/>
          <a:p>
            <a:pPr defTabSz="268731">
              <a:defRPr sz="1702"/>
            </a:pPr>
            <a:r>
              <a:t>When talking about the statistics in 2016, we can see that the top 5 songs of 2016 in ascending order were: Starting at the end we have Jess Glynne with </a:t>
            </a:r>
            <a:r>
              <a:rPr i="1"/>
              <a:t>“Hold my hand"</a:t>
            </a:r>
            <a:r>
              <a:t>, then we have Alessia Cara with "</a:t>
            </a:r>
            <a:r>
              <a:rPr i="1"/>
              <a:t>Wild things</a:t>
            </a:r>
            <a:r>
              <a:t>", the next is Adele with "</a:t>
            </a:r>
            <a:r>
              <a:rPr i="1"/>
              <a:t>Hello</a:t>
            </a:r>
            <a:r>
              <a:t>", ahead we have Bebe Rexha with "</a:t>
            </a:r>
            <a:r>
              <a:rPr i="1"/>
              <a:t>I got You</a:t>
            </a:r>
            <a:r>
              <a:t>", and as 2016 champion we have Beyoncé with </a:t>
            </a:r>
            <a:r>
              <a:rPr i="1"/>
              <a:t>7/11</a:t>
            </a:r>
            <a:r>
              <a:t>. </a:t>
            </a:r>
          </a:p>
        </p:txBody>
      </p:sp>
      <p:pic>
        <p:nvPicPr>
          <p:cNvPr id="131" name="2016, primer análisis.png" descr="2016, primer análisis.png"/>
          <p:cNvPicPr>
            <a:picLocks noChangeAspect="1"/>
          </p:cNvPicPr>
          <p:nvPr/>
        </p:nvPicPr>
        <p:blipFill>
          <a:blip r:embed="rId2">
            <a:extLst/>
          </a:blip>
          <a:stretch>
            <a:fillRect/>
          </a:stretch>
        </p:blipFill>
        <p:spPr>
          <a:xfrm>
            <a:off x="167034" y="51382"/>
            <a:ext cx="13004801" cy="688223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tatistics in 2017"/>
          <p:cNvSpPr txBox="1"/>
          <p:nvPr>
            <p:ph type="title"/>
          </p:nvPr>
        </p:nvSpPr>
        <p:spPr>
          <a:prstGeom prst="rect">
            <a:avLst/>
          </a:prstGeom>
        </p:spPr>
        <p:txBody>
          <a:bodyPr/>
          <a:lstStyle/>
          <a:p>
            <a:pPr/>
            <a:r>
              <a:t>Statistics in 2017 </a:t>
            </a:r>
          </a:p>
        </p:txBody>
      </p:sp>
      <p:sp>
        <p:nvSpPr>
          <p:cNvPr id="134" name="We speak again in ascending order of most listened, beginning with the number 5, we find Ariana Grande with &quot;Side to Side&quot;, a step above we have Hailee Steinfeld with &quot;Let me go&quot;, the top 3 is opened by Bebe Rexha with &quot;Meant to Be&quot;, the runner-up is Dua Lipa with &quot;New Rules&quot; and the list is headed by Selena Gomez with &quot;Wolves&quot;."/>
          <p:cNvSpPr txBox="1"/>
          <p:nvPr>
            <p:ph type="body" sz="quarter" idx="1"/>
          </p:nvPr>
        </p:nvSpPr>
        <p:spPr>
          <a:prstGeom prst="rect">
            <a:avLst/>
          </a:prstGeom>
        </p:spPr>
        <p:txBody>
          <a:bodyPr/>
          <a:lstStyle/>
          <a:p>
            <a:pPr defTabSz="268731">
              <a:defRPr sz="1702"/>
            </a:pPr>
            <a:r>
              <a:t>We speak again in ascending order of most listened, beginning with the number 5, we find Ariana Grande with "</a:t>
            </a:r>
            <a:r>
              <a:rPr i="1"/>
              <a:t>Side to Side</a:t>
            </a:r>
            <a:r>
              <a:t>", a step above we have Hailee Steinfeld with "</a:t>
            </a:r>
            <a:r>
              <a:rPr i="1"/>
              <a:t>Let me go</a:t>
            </a:r>
            <a:r>
              <a:t>", the top 3 is opened by Bebe Rexha with "</a:t>
            </a:r>
            <a:r>
              <a:rPr i="1"/>
              <a:t>Meant to Be</a:t>
            </a:r>
            <a:r>
              <a:t>", the runner-up is Dua Lipa with "</a:t>
            </a:r>
            <a:r>
              <a:rPr i="1"/>
              <a:t>New Rules</a:t>
            </a:r>
            <a:r>
              <a:t>" and the list is headed by Selena Gomez with "</a:t>
            </a:r>
            <a:r>
              <a:rPr i="1"/>
              <a:t>Wolves</a:t>
            </a:r>
            <a:r>
              <a:t>". </a:t>
            </a:r>
          </a:p>
        </p:txBody>
      </p:sp>
      <p:pic>
        <p:nvPicPr>
          <p:cNvPr id="135" name="2017, primer análisis.png" descr="2017, primer análisis.png"/>
          <p:cNvPicPr>
            <a:picLocks noChangeAspect="1"/>
          </p:cNvPicPr>
          <p:nvPr/>
        </p:nvPicPr>
        <p:blipFill>
          <a:blip r:embed="rId2">
            <a:extLst/>
          </a:blip>
          <a:stretch>
            <a:fillRect/>
          </a:stretch>
        </p:blipFill>
        <p:spPr>
          <a:xfrm>
            <a:off x="114300" y="164253"/>
            <a:ext cx="13004800" cy="693589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tatics in 2018"/>
          <p:cNvSpPr txBox="1"/>
          <p:nvPr>
            <p:ph type="title"/>
          </p:nvPr>
        </p:nvSpPr>
        <p:spPr>
          <a:prstGeom prst="rect">
            <a:avLst/>
          </a:prstGeom>
        </p:spPr>
        <p:txBody>
          <a:bodyPr/>
          <a:lstStyle/>
          <a:p>
            <a:pPr/>
            <a:r>
              <a:t>Statics in 2018</a:t>
            </a:r>
          </a:p>
        </p:txBody>
      </p:sp>
      <p:sp>
        <p:nvSpPr>
          <p:cNvPr id="138" name="And we finish with the year 2018, &quot;Breathing&quot; is the song that opens the top 5 sung by Ariana Grande, then we find &quot;Ruin My Life&quot; by Zara Larsson, the one that opens this time the top 3 is a rapper called Cardi B with &quot;I like it&quot;, the princess of this year would be Ellie Goulding with &quot;Close to Me&quot; and The Crown takes Lady Gaga with the song &quot;Shallow&quot; that sings in the movie: A star has born."/>
          <p:cNvSpPr txBox="1"/>
          <p:nvPr>
            <p:ph type="body" sz="quarter" idx="1"/>
          </p:nvPr>
        </p:nvSpPr>
        <p:spPr>
          <a:prstGeom prst="rect">
            <a:avLst/>
          </a:prstGeom>
        </p:spPr>
        <p:txBody>
          <a:bodyPr/>
          <a:lstStyle>
            <a:lvl1pPr defTabSz="268731">
              <a:defRPr sz="1702"/>
            </a:lvl1pPr>
          </a:lstStyle>
          <a:p>
            <a:pPr/>
            <a:r>
              <a:t>And we finish with the year 2018, "Breathing" is the song that opens the top 5 sung by Ariana Grande, then we find "Ruin My Life" by Zara Larsson, the one that opens this time the top 3 is a rapper called Cardi B with "I like it", the princess of this year would be Ellie Goulding with "Close to Me" and The Crown takes Lady Gaga with the song "Shallow" that sings in the movie: A star has born.</a:t>
            </a:r>
          </a:p>
        </p:txBody>
      </p:sp>
      <p:pic>
        <p:nvPicPr>
          <p:cNvPr id="139" name="2018, primer análisis.png" descr="2018, primer análisis.png"/>
          <p:cNvPicPr>
            <a:picLocks noChangeAspect="1"/>
          </p:cNvPicPr>
          <p:nvPr/>
        </p:nvPicPr>
        <p:blipFill>
          <a:blip r:embed="rId2">
            <a:extLst/>
          </a:blip>
          <a:stretch>
            <a:fillRect/>
          </a:stretch>
        </p:blipFill>
        <p:spPr>
          <a:xfrm>
            <a:off x="100618" y="-402969"/>
            <a:ext cx="11728936" cy="748613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irst conclusions"/>
          <p:cNvSpPr txBox="1"/>
          <p:nvPr>
            <p:ph type="title"/>
          </p:nvPr>
        </p:nvSpPr>
        <p:spPr>
          <a:prstGeom prst="rect">
            <a:avLst/>
          </a:prstGeom>
        </p:spPr>
        <p:txBody>
          <a:bodyPr/>
          <a:lstStyle/>
          <a:p>
            <a:pPr/>
            <a:r>
              <a:t>First conclusions</a:t>
            </a:r>
          </a:p>
        </p:txBody>
      </p:sp>
      <p:sp>
        <p:nvSpPr>
          <p:cNvPr id="142" name="What may attract the most attention throughout the research is the fact that there has been an increase in the number of female artists in the last 3 years and what is recognized as a great advance.…"/>
          <p:cNvSpPr txBox="1"/>
          <p:nvPr>
            <p:ph type="body" idx="1"/>
          </p:nvPr>
        </p:nvSpPr>
        <p:spPr>
          <a:prstGeom prst="rect">
            <a:avLst/>
          </a:prstGeom>
        </p:spPr>
        <p:txBody>
          <a:bodyPr/>
          <a:lstStyle/>
          <a:p>
            <a:pPr marL="426719" indent="-426719" defTabSz="560831">
              <a:spcBef>
                <a:spcPts val="4000"/>
              </a:spcBef>
              <a:defRPr sz="3072"/>
            </a:pPr>
            <a:r>
              <a:t>What may attract the most attention throughout the research is the fact that there has been an increase in the number of female artists in the last 3 years and what is recognized as a great advance. </a:t>
            </a:r>
          </a:p>
          <a:p>
            <a:pPr marL="426719" indent="-426719" defTabSz="560831">
              <a:spcBef>
                <a:spcPts val="4000"/>
              </a:spcBef>
              <a:defRPr sz="3072"/>
            </a:pPr>
            <a:r>
              <a:t>Another of the deductions we can make is that although in the top 5 there is always some well known singer, many of the singers who enter this top 5 are "new stars" such as Dua Lipa, Alessia Cara, Bebe Rexha the first year .</a:t>
            </a:r>
          </a:p>
          <a:p>
            <a:pPr marL="426719" indent="-426719" defTabSz="560831">
              <a:spcBef>
                <a:spcPts val="4000"/>
              </a:spcBef>
              <a:defRPr sz="3072"/>
            </a:pPr>
            <a:r>
              <a:t>And another point we can deduce for the moment is that most of the most famous songs have a fairly high level of danceability and energy.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