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5E9705-F77B-4CC0-BB09-A593869988DB}">
  <a:tblStyle styleId="{305E9705-F77B-4CC0-BB09-A593869988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8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51a14acd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51a14acd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thought about ideas the relationship between fast food and health came up, but we pretty much know what it does to your cardiovascular health but what about mental health?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4a24f2be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4a24f2be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DARWIN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4a24f2be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4a24f2be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Tessy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High mortality rate in low income counties. Which is why our slope have negative values, low income high mortality rate, small drug related death causes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0000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0000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e4a24f2b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e4a24f2b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TESSY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e4a24f2be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e4a24f2be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DJ</a:t>
            </a:r>
            <a:endParaRPr sz="1200">
              <a:solidFill>
                <a:schemeClr val="lt1"/>
              </a:solidFill>
              <a:highlight>
                <a:srgbClr val="0000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highlight>
                  <a:srgbClr val="0000FF"/>
                </a:highlight>
              </a:rPr>
              <a:t>Explain how we tested</a:t>
            </a:r>
            <a:endParaRPr sz="1200">
              <a:solidFill>
                <a:schemeClr val="lt1"/>
              </a:solidFill>
              <a:highlight>
                <a:srgbClr val="0000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slope=-0.0015172729715478583, intercept=10.912502237117929, rvalue=-0.0035623084637755676, pvalue=0.8660374925357086, stderr=0.008993211481919332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4a24f2be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e4a24f2be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DJ</a:t>
            </a:r>
            <a:endParaRPr sz="1200">
              <a:solidFill>
                <a:schemeClr val="lt1"/>
              </a:solidFill>
              <a:highlight>
                <a:srgbClr val="0000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highlight>
                  <a:srgbClr val="0000FF"/>
                </a:highlight>
              </a:rPr>
              <a:t>Explain how we tested</a:t>
            </a:r>
            <a:endParaRPr sz="1200">
              <a:solidFill>
                <a:schemeClr val="lt1"/>
              </a:solidFill>
              <a:highlight>
                <a:srgbClr val="0000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slope=-0.06767191604935707, intercept=17.223640060088385, rvalue=-0.2046567223550048, pvalue=1.1785118787616479e-22, stderr=0.0068340284668845395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e4a24f2be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e4a24f2be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DJ</a:t>
            </a:r>
            <a:endParaRPr sz="1200">
              <a:solidFill>
                <a:schemeClr val="lt1"/>
              </a:solidFill>
              <a:highlight>
                <a:srgbClr val="0000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highlight>
                  <a:srgbClr val="0000FF"/>
                </a:highlight>
              </a:rPr>
              <a:t>Explain how we tested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slope=0.023159351700883558, intercept=4.980061104704483, rvalue=0.10965792293440513, pvalue=4.574319979381036e-06, stderr=0.005036855382781535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4a24f2be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e4a24f2b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DJ</a:t>
            </a:r>
            <a:endParaRPr sz="1200">
              <a:solidFill>
                <a:schemeClr val="lt1"/>
              </a:solidFill>
              <a:highlight>
                <a:srgbClr val="0000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highlight>
                  <a:srgbClr val="0000FF"/>
                </a:highlight>
              </a:rPr>
              <a:t>Explain how we tested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slope=0.0001586975022142896, intercept=2.898519300587145, rvalue=0.0012533707322605323, pvalue=0.9526705910206207, stderr=0.0026734715337222827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e4a24f2be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e4a24f2be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ZACK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e4a24f2be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e4a24f2be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ZACK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Hyp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Positive relationship between population and mcdonalds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Positive relationship between income and mcdonalds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Though the relationship with population is the same as our hypothesis, the relationship with income shows the opposite of our hypothesis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Hyp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negative relationship between income and all mortality rates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Results of the analysis show the same relationship as our hypothesis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Hyp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Negative relationship between mcdonalds count and self-harm mort. Rate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Positive relationship between mcdonalds count and interpersonal violence mort. Rate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Though the relationship with Int. violence is the same as our hypothesis, the relationship with self-harm is the opposite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51a14acd_1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51a14acd_1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DENISE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order to relate fast food and mental health we came up with this scenario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Scenario: McDs is considering advocacy campaigns to boost it’s image. NAMI(National Alliance for Mental Illness) is a potential partner, but McDs wants to know if it will make a greater impact to run at a National level or locally, through each McDs location.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51a14acd_1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e51a14acd_1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DENISE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realized the question was asking multiple things so, we broke it down into smaller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must first see what mcdonalds location targeting 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then looked at whether or not there were relationship between that targeting and mortality rates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Then we took a look at whether or not mcdonalds locations had a relationship with mort rates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51a14acd_1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51a14acd_1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DENISE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each breakdown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2.Considering access to treatment facilities and culture for seeking treatment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e51a14acd_1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e51a14acd_1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MELANIE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Where did we find it?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Kaggle, GHDx, UDSA Economic Research Service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CDC Wonder: Center for Disease Control and Prevention for analyzing Mental Health Deaths in the year 2014.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How did we clean it?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Merged data on FIPS code which indicates county and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Removed state and U.S.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Removed duplicate rows and columns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Dropped NaN values within a subset of the data for each analysis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11 columns x 2074 rows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51a14ac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51a14ac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columns x 2074 rows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51a14acd_1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51a14acd_1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4a24f2b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4a24f2b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DARWIN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Explain how we tested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There is a clear positive relationship between the population by county and the number of </a:t>
            </a:r>
            <a:r>
              <a:rPr b="1" lang="en">
                <a:solidFill>
                  <a:schemeClr val="dk1"/>
                </a:solidFill>
              </a:rPr>
              <a:t>McDonald's</a:t>
            </a:r>
            <a:r>
              <a:rPr b="1" lang="en">
                <a:solidFill>
                  <a:schemeClr val="dk1"/>
                </a:solidFill>
              </a:rPr>
              <a:t> there is in a county.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slope=25514.178132725545, intercept=-19337.666993152758, rvalue=0.9710176738171435, pvalue=0.0, stderr=150.68374960370525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4a24f2b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4a24f2b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DARWIN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Chart suggests there is a relationship between income areas whose median income is less than 80,000. Also suggesting that high income areas tend to have a smaller population than low to middle income areas.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Low R-Squared: .87 | Middle R-Squared: .83 | High R-squared: .45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alysis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ult 1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alysis 2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ult 2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alysis 3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ult 3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clusion">
  <p:cSld name="BLANK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cenari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reakdow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ypothesi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ta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alysis 1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p2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ult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alysis 2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ult 2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alysis 3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ult 3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clusion">
  <p:cSld name="BLANK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45"/>
          <p:cNvGraphicFramePr/>
          <p:nvPr/>
        </p:nvGraphicFramePr>
        <p:xfrm>
          <a:off x="952500" y="223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{305E9705-F77B-4CC0-BB09-A593869988DB}</a:tableStyleId>
              </a:tblPr>
              <a:tblGrid>
                <a:gridCol w="1810475"/>
                <a:gridCol w="2401200"/>
                <a:gridCol w="3027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62A3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Effect</a:t>
                      </a:r>
                      <a:endParaRPr b="1">
                        <a:solidFill>
                          <a:srgbClr val="F62A3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62A3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P-value</a:t>
                      </a:r>
                      <a:endParaRPr b="1">
                        <a:solidFill>
                          <a:srgbClr val="F62A3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62A3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Fail to Reject/Reject Null</a:t>
                      </a:r>
                      <a:endParaRPr b="1">
                        <a:solidFill>
                          <a:srgbClr val="F62A3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9E9E9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Population</a:t>
                      </a:r>
                      <a:endParaRPr b="1" sz="1200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Reject Null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9E9E9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Income</a:t>
                      </a:r>
                      <a:endParaRPr b="1" sz="1200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3.28 e-24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Reject Null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6"/>
          <p:cNvPicPr preferRelativeResize="0"/>
          <p:nvPr/>
        </p:nvPicPr>
        <p:blipFill rotWithShape="1">
          <a:blip r:embed="rId3">
            <a:alphaModFix/>
          </a:blip>
          <a:srcRect b="0" l="0" r="8374" t="4861"/>
          <a:stretch/>
        </p:blipFill>
        <p:spPr>
          <a:xfrm>
            <a:off x="294175" y="1004200"/>
            <a:ext cx="5406750" cy="37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6"/>
          <p:cNvSpPr txBox="1"/>
          <p:nvPr/>
        </p:nvSpPr>
        <p:spPr>
          <a:xfrm>
            <a:off x="5989450" y="1915000"/>
            <a:ext cx="25875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Coefficient/Slope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Drug = -0.333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Self-harm = - 0.3877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Alcohol = - 0.178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Int. Violence = - 0.4145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P-value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Drug = 1.72e-46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Self-harm = 1.79e-63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Int. Violence = 3.519e-73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Alcohol = 5.579e-14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00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Note: Bubble size correlates to population by county.</a:t>
            </a:r>
            <a:r>
              <a:rPr lang="en" sz="1200">
                <a:highlight>
                  <a:srgbClr val="FF0000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highlight>
                <a:srgbClr val="FF00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47"/>
          <p:cNvGraphicFramePr/>
          <p:nvPr/>
        </p:nvGraphicFramePr>
        <p:xfrm>
          <a:off x="952500" y="207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{305E9705-F77B-4CC0-BB09-A593869988DB}</a:tableStyleId>
              </a:tblPr>
              <a:tblGrid>
                <a:gridCol w="2105850"/>
                <a:gridCol w="2153075"/>
                <a:gridCol w="2980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Death Cause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P-value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Fail to Reject/Reject Null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Drug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1.72e-46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Reject Null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Self-harm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1.79e-63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Reject Null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Interpersonal Violence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3.519e-73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Reject Null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Alcohol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5.579e-14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Reject Null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50" y="1017725"/>
            <a:ext cx="5327535" cy="355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8"/>
          <p:cNvSpPr txBox="1"/>
          <p:nvPr/>
        </p:nvSpPr>
        <p:spPr>
          <a:xfrm>
            <a:off x="5887350" y="2110800"/>
            <a:ext cx="29730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oefficient/</a:t>
            </a: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lope = - 0.00152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P-</a:t>
            </a: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value = 0.866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R-Value = -0.00356230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25" y="933300"/>
            <a:ext cx="5550925" cy="37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9"/>
          <p:cNvSpPr txBox="1"/>
          <p:nvPr/>
        </p:nvSpPr>
        <p:spPr>
          <a:xfrm>
            <a:off x="5954225" y="2417950"/>
            <a:ext cx="28707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Coefficient/</a:t>
            </a: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lope = - 0.06767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P-value </a:t>
            </a: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= 1.179e-22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R-Value = -0.204656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75" y="916500"/>
            <a:ext cx="5647075" cy="37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0"/>
          <p:cNvSpPr txBox="1"/>
          <p:nvPr/>
        </p:nvSpPr>
        <p:spPr>
          <a:xfrm>
            <a:off x="5905200" y="2417950"/>
            <a:ext cx="25875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oefficient/</a:t>
            </a: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lope=0.02316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P-value </a:t>
            </a: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= 4.574 e-06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R-value = 0.10965792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50" y="935050"/>
            <a:ext cx="5601124" cy="37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51"/>
          <p:cNvSpPr txBox="1"/>
          <p:nvPr/>
        </p:nvSpPr>
        <p:spPr>
          <a:xfrm>
            <a:off x="5920075" y="2323425"/>
            <a:ext cx="25875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Coefficient/Slope = 0.00016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P-value = 0.953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R-value=0.0012533707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52"/>
          <p:cNvGraphicFramePr/>
          <p:nvPr/>
        </p:nvGraphicFramePr>
        <p:xfrm>
          <a:off x="869800" y="228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{305E9705-F77B-4CC0-BB09-A593869988DB}</a:tableStyleId>
              </a:tblPr>
              <a:tblGrid>
                <a:gridCol w="2153100"/>
                <a:gridCol w="2401175"/>
                <a:gridCol w="2684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62A3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Death Cause</a:t>
                      </a:r>
                      <a:endParaRPr b="1">
                        <a:solidFill>
                          <a:srgbClr val="F62A3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62A3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P-value</a:t>
                      </a:r>
                      <a:endParaRPr b="1">
                        <a:solidFill>
                          <a:srgbClr val="F62A3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62A3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Fail to Reject/Reject Null</a:t>
                      </a:r>
                      <a:endParaRPr b="1">
                        <a:solidFill>
                          <a:srgbClr val="F62A3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9E9E9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Drug</a:t>
                      </a:r>
                      <a:endParaRPr b="1" sz="1200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0.866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Fail to Reject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9E9E9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Self-harm</a:t>
                      </a:r>
                      <a:endParaRPr b="1" sz="1200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1.179 e-22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Reject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9E9E9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Interpersonal Violence</a:t>
                      </a:r>
                      <a:endParaRPr b="1" sz="1200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4.574 e-06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Reject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9E9E9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Alcohol</a:t>
                      </a:r>
                      <a:endParaRPr b="1" sz="1200">
                        <a:solidFill>
                          <a:srgbClr val="9E9E9E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0.953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Fail to Reject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3"/>
          <p:cNvSpPr txBox="1"/>
          <p:nvPr>
            <p:ph idx="4294967295" type="body"/>
          </p:nvPr>
        </p:nvSpPr>
        <p:spPr>
          <a:xfrm>
            <a:off x="3944425" y="1313125"/>
            <a:ext cx="461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Failed to reject null hypotheses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McDonald’s Count vs. Population/Income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Population (+)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Income (+)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Income vs. Mortality Rate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Drug (-)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Self-harm (-)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Int. Violence (-)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Alcohol (-)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McDonald’s Count vs. Mortality Rate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Self-harm (-)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Interpersonal Violence (+)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1"/>
          <p:cNvPicPr preferRelativeResize="0"/>
          <p:nvPr/>
        </p:nvPicPr>
        <p:blipFill rotWithShape="1">
          <a:blip r:embed="rId4">
            <a:alphaModFix/>
          </a:blip>
          <a:srcRect b="29096" l="0" r="29213" t="14339"/>
          <a:stretch/>
        </p:blipFill>
        <p:spPr>
          <a:xfrm>
            <a:off x="1170525" y="1223675"/>
            <a:ext cx="6577776" cy="328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3225" y="1168575"/>
            <a:ext cx="2703350" cy="169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0700" y="1230425"/>
            <a:ext cx="2444273" cy="16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400" y="2956700"/>
            <a:ext cx="2444287" cy="16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1549" y="2956700"/>
            <a:ext cx="2444275" cy="162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0725" y="2956700"/>
            <a:ext cx="2444246" cy="16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8400" y="1122375"/>
            <a:ext cx="2768424" cy="1845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50" y="970475"/>
            <a:ext cx="5451238" cy="36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3"/>
          <p:cNvSpPr txBox="1"/>
          <p:nvPr/>
        </p:nvSpPr>
        <p:spPr>
          <a:xfrm>
            <a:off x="5918775" y="2393225"/>
            <a:ext cx="2705400" cy="1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Coefficient/Slope </a:t>
            </a: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=  25514.18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P-</a:t>
            </a: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value =  0.0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R-Value =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0.971017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43"/>
          <p:cNvSpPr txBox="1"/>
          <p:nvPr/>
        </p:nvSpPr>
        <p:spPr>
          <a:xfrm>
            <a:off x="5740425" y="3396725"/>
            <a:ext cx="3062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●"/>
            </a:pPr>
            <a:r>
              <a:rPr b="1" lang="en">
                <a:solidFill>
                  <a:srgbClr val="1155CC"/>
                </a:solidFill>
              </a:rPr>
              <a:t>How does Population affect the number of McDonald’s?</a:t>
            </a:r>
            <a:endParaRPr b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4"/>
          <p:cNvSpPr txBox="1"/>
          <p:nvPr>
            <p:ph idx="4294967295" type="body"/>
          </p:nvPr>
        </p:nvSpPr>
        <p:spPr>
          <a:xfrm>
            <a:off x="5923325" y="1915350"/>
            <a:ext cx="2808000" cy="27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oefficient/Slope = 0.24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P-value = 3.28 e-24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00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00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00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00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00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Note: Bubble size correlates to population by county.</a:t>
            </a:r>
            <a:endParaRPr sz="1400"/>
          </a:p>
        </p:txBody>
      </p:sp>
      <p:pic>
        <p:nvPicPr>
          <p:cNvPr id="161" name="Google Shape;161;p44"/>
          <p:cNvPicPr preferRelativeResize="0"/>
          <p:nvPr/>
        </p:nvPicPr>
        <p:blipFill rotWithShape="1">
          <a:blip r:embed="rId3">
            <a:alphaModFix/>
          </a:blip>
          <a:srcRect b="0" l="0" r="8189" t="5784"/>
          <a:stretch/>
        </p:blipFill>
        <p:spPr>
          <a:xfrm>
            <a:off x="209500" y="968700"/>
            <a:ext cx="5540900" cy="37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4"/>
          <p:cNvSpPr txBox="1"/>
          <p:nvPr/>
        </p:nvSpPr>
        <p:spPr>
          <a:xfrm>
            <a:off x="5903825" y="2571750"/>
            <a:ext cx="28470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400"/>
              <a:buChar char="●"/>
            </a:pPr>
            <a:r>
              <a:rPr b="1" lang="en">
                <a:solidFill>
                  <a:srgbClr val="BF9000"/>
                </a:solidFill>
              </a:rPr>
              <a:t>What does the Median Income per county say about the number of </a:t>
            </a:r>
            <a:r>
              <a:rPr b="1" lang="en">
                <a:solidFill>
                  <a:srgbClr val="BF9000"/>
                </a:solidFill>
              </a:rPr>
              <a:t>McDonald's</a:t>
            </a:r>
            <a:r>
              <a:rPr b="1" lang="en">
                <a:solidFill>
                  <a:srgbClr val="BF9000"/>
                </a:solidFill>
              </a:rPr>
              <a:t> in these areas?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163" name="Google Shape;163;p44"/>
          <p:cNvSpPr txBox="1"/>
          <p:nvPr/>
        </p:nvSpPr>
        <p:spPr>
          <a:xfrm>
            <a:off x="9548375" y="15521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