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11/16/2020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11/16/2020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11/16/2020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AF05-B01C-43FC-9213-F5E81E1622B0}"/>
              </a:ext>
            </a:extLst>
          </p:cNvPr>
          <p:cNvSpPr>
            <a:spLocks noGrp="1"/>
          </p:cNvSpPr>
          <p:nvPr>
            <p:ph type="ctrTitle"/>
          </p:nvPr>
        </p:nvSpPr>
        <p:spPr/>
        <p:txBody>
          <a:bodyPr/>
          <a:lstStyle/>
          <a:p>
            <a:r>
              <a:rPr lang="en-US" dirty="0"/>
              <a:t>CABLE TV MANAGEMENT SYSTEM</a:t>
            </a:r>
          </a:p>
        </p:txBody>
      </p:sp>
      <p:sp>
        <p:nvSpPr>
          <p:cNvPr id="3" name="Subtitle 2">
            <a:extLst>
              <a:ext uri="{FF2B5EF4-FFF2-40B4-BE49-F238E27FC236}">
                <a16:creationId xmlns:a16="http://schemas.microsoft.com/office/drawing/2014/main" id="{9B2277DD-9130-4A34-AD75-2E0510768C75}"/>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92275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801A-F0E0-4850-831C-CD00EAE9E06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75B5399-CB25-4424-96B2-884CE04DE326}"/>
              </a:ext>
            </a:extLst>
          </p:cNvPr>
          <p:cNvSpPr>
            <a:spLocks noGrp="1"/>
          </p:cNvSpPr>
          <p:nvPr>
            <p:ph idx="1"/>
          </p:nvPr>
        </p:nvSpPr>
        <p:spPr/>
        <p:txBody>
          <a:bodyPr>
            <a:normAutofit/>
          </a:bodyPr>
          <a:lstStyle/>
          <a:p>
            <a:pPr>
              <a:buFont typeface="Wingdings" panose="05000000000000000000" pitchFamily="2" charset="2"/>
              <a:buChar char="§"/>
            </a:pPr>
            <a:r>
              <a:rPr lang="en-US" sz="2400" dirty="0"/>
              <a:t>Cityline is web-based online billing and subscriber management application service for Cable TV operations.</a:t>
            </a:r>
          </a:p>
          <a:p>
            <a:pPr>
              <a:buFont typeface="Wingdings" panose="05000000000000000000" pitchFamily="2" charset="2"/>
              <a:buChar char="§"/>
            </a:pPr>
            <a:r>
              <a:rPr lang="en-US" sz="2400" dirty="0"/>
              <a:t>The objectives of the system is to help the customers to customize the channels according their interest and make the payment easily without even going anywhere, thus making it more easier for them to access it.</a:t>
            </a:r>
          </a:p>
          <a:p>
            <a:pPr>
              <a:buFont typeface="Wingdings" panose="05000000000000000000" pitchFamily="2" charset="2"/>
              <a:buChar char="§"/>
            </a:pPr>
            <a:r>
              <a:rPr lang="en-US" sz="2400" dirty="0"/>
              <a:t>The accounts and transactions are entered and saved on </a:t>
            </a:r>
            <a:r>
              <a:rPr lang="en-US" sz="2400" dirty="0">
                <a:solidFill>
                  <a:schemeClr val="tx1"/>
                </a:solidFill>
              </a:rPr>
              <a:t>computers</a:t>
            </a:r>
            <a:r>
              <a:rPr lang="en-US" sz="2400" dirty="0"/>
              <a:t> and can be accessed as in the form of the reports and can be updated very easily on computers. </a:t>
            </a:r>
          </a:p>
        </p:txBody>
      </p:sp>
    </p:spTree>
    <p:extLst>
      <p:ext uri="{BB962C8B-B14F-4D97-AF65-F5344CB8AC3E}">
        <p14:creationId xmlns:p14="http://schemas.microsoft.com/office/powerpoint/2010/main" val="343009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A67EC-2F1A-4E44-BEBC-92D1AA837EC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1901845-E177-427A-9B4C-BEC168A3003A}"/>
              </a:ext>
            </a:extLst>
          </p:cNvPr>
          <p:cNvSpPr>
            <a:spLocks noGrp="1"/>
          </p:cNvSpPr>
          <p:nvPr>
            <p:ph idx="1"/>
          </p:nvPr>
        </p:nvSpPr>
        <p:spPr/>
        <p:txBody>
          <a:bodyPr/>
          <a:lstStyle/>
          <a:p>
            <a:pPr>
              <a:buFont typeface="Wingdings" panose="05000000000000000000" pitchFamily="2" charset="2"/>
              <a:buChar char="§"/>
            </a:pPr>
            <a:r>
              <a:rPr lang="en-US" sz="2400" dirty="0"/>
              <a:t>By using this system they can divide the areas from macro parts to micro parts. By using this system they can meet their business requirements. Cable operators once they divided their areas into micro parts then they can assign their staff members to take care about their micro part areas.</a:t>
            </a:r>
          </a:p>
          <a:p>
            <a:pPr>
              <a:buFont typeface="Wingdings" panose="05000000000000000000" pitchFamily="2" charset="2"/>
              <a:buChar char="§"/>
            </a:pPr>
            <a:r>
              <a:rPr lang="en-US" sz="2400" dirty="0"/>
              <a:t>It also provides with many more features like automatic bill generation, plan type management (option to choose different plans), complaint registration, and also help with relocating (when moving to a different location). </a:t>
            </a:r>
          </a:p>
          <a:p>
            <a:pPr>
              <a:buFont typeface="Wingdings" panose="05000000000000000000" pitchFamily="2" charset="2"/>
              <a:buChar char="§"/>
            </a:pPr>
            <a:r>
              <a:rPr lang="en-US" sz="2400" dirty="0"/>
              <a:t>This system develops a user friendly and interactive website which will work fast, reduce the paper works, and saves a lot of time.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69501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86C8-06B1-450B-B5EA-2D7E7D26643F}"/>
              </a:ext>
            </a:extLst>
          </p:cNvPr>
          <p:cNvSpPr>
            <a:spLocks noGrp="1"/>
          </p:cNvSpPr>
          <p:nvPr>
            <p:ph type="title"/>
          </p:nvPr>
        </p:nvSpPr>
        <p:spPr/>
        <p:txBody>
          <a:bodyPr/>
          <a:lstStyle/>
          <a:p>
            <a:r>
              <a:rPr lang="en-US" dirty="0"/>
              <a:t>USERS OF THE SYSTEM</a:t>
            </a:r>
          </a:p>
        </p:txBody>
      </p:sp>
      <p:sp>
        <p:nvSpPr>
          <p:cNvPr id="3" name="Content Placeholder 2">
            <a:extLst>
              <a:ext uri="{FF2B5EF4-FFF2-40B4-BE49-F238E27FC236}">
                <a16:creationId xmlns:a16="http://schemas.microsoft.com/office/drawing/2014/main" id="{3CADF65E-65C6-479C-8CF5-F598AE57B41A}"/>
              </a:ext>
            </a:extLst>
          </p:cNvPr>
          <p:cNvSpPr>
            <a:spLocks noGrp="1"/>
          </p:cNvSpPr>
          <p:nvPr>
            <p:ph idx="1"/>
          </p:nvPr>
        </p:nvSpPr>
        <p:spPr/>
        <p:txBody>
          <a:bodyPr/>
          <a:lstStyle/>
          <a:p>
            <a:pPr>
              <a:buFont typeface="Wingdings" panose="05000000000000000000" pitchFamily="2" charset="2"/>
              <a:buChar char="§"/>
            </a:pPr>
            <a:r>
              <a:rPr lang="en-US" sz="2400" dirty="0"/>
              <a:t>Admin</a:t>
            </a:r>
          </a:p>
          <a:p>
            <a:pPr>
              <a:buFont typeface="Wingdings" panose="05000000000000000000" pitchFamily="2" charset="2"/>
              <a:buChar char="§"/>
            </a:pPr>
            <a:r>
              <a:rPr lang="en-US" sz="2400" dirty="0"/>
              <a:t>Customer</a:t>
            </a:r>
          </a:p>
          <a:p>
            <a:pPr>
              <a:buFont typeface="Wingdings" panose="05000000000000000000" pitchFamily="2" charset="2"/>
              <a:buChar char="§"/>
            </a:pPr>
            <a:r>
              <a:rPr lang="en-US" sz="2400" dirty="0"/>
              <a:t>Staff</a:t>
            </a:r>
          </a:p>
          <a:p>
            <a:pPr marL="0" indent="0">
              <a:buNone/>
            </a:pPr>
            <a:endParaRPr lang="en-US" dirty="0"/>
          </a:p>
        </p:txBody>
      </p:sp>
    </p:spTree>
    <p:extLst>
      <p:ext uri="{BB962C8B-B14F-4D97-AF65-F5344CB8AC3E}">
        <p14:creationId xmlns:p14="http://schemas.microsoft.com/office/powerpoint/2010/main" val="51263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7038-BAD3-4E55-85BE-A0DD2E2D9819}"/>
              </a:ext>
            </a:extLst>
          </p:cNvPr>
          <p:cNvSpPr>
            <a:spLocks noGrp="1"/>
          </p:cNvSpPr>
          <p:nvPr>
            <p:ph type="title"/>
          </p:nvPr>
        </p:nvSpPr>
        <p:spPr/>
        <p:txBody>
          <a:bodyPr/>
          <a:lstStyle/>
          <a:p>
            <a:r>
              <a:rPr lang="en-US" dirty="0"/>
              <a:t>MODULES OF THE SYSTEM</a:t>
            </a:r>
          </a:p>
        </p:txBody>
      </p:sp>
      <p:sp>
        <p:nvSpPr>
          <p:cNvPr id="3" name="Content Placeholder 2">
            <a:extLst>
              <a:ext uri="{FF2B5EF4-FFF2-40B4-BE49-F238E27FC236}">
                <a16:creationId xmlns:a16="http://schemas.microsoft.com/office/drawing/2014/main" id="{20B57A09-55BC-49D2-AEB2-618B369231B2}"/>
              </a:ext>
            </a:extLst>
          </p:cNvPr>
          <p:cNvSpPr>
            <a:spLocks noGrp="1"/>
          </p:cNvSpPr>
          <p:nvPr>
            <p:ph idx="1"/>
          </p:nvPr>
        </p:nvSpPr>
        <p:spPr>
          <a:xfrm>
            <a:off x="1097280" y="2067338"/>
            <a:ext cx="10058400" cy="3801755"/>
          </a:xfrm>
        </p:spPr>
        <p:txBody>
          <a:bodyPr/>
          <a:lstStyle/>
          <a:p>
            <a:pPr>
              <a:buFont typeface="Wingdings" panose="05000000000000000000" pitchFamily="2" charset="2"/>
              <a:buChar char="§"/>
            </a:pPr>
            <a:r>
              <a:rPr lang="en-US" sz="2400" dirty="0"/>
              <a:t>Admin</a:t>
            </a:r>
          </a:p>
          <a:p>
            <a:pPr marL="0" indent="0">
              <a:buNone/>
            </a:pPr>
            <a:r>
              <a:rPr lang="en-US" sz="2400" dirty="0"/>
              <a:t> Admin is the one who manages all the accounts and the entire system. </a:t>
            </a:r>
            <a:endParaRPr lang="en-US" sz="2400" b="1" dirty="0">
              <a:solidFill>
                <a:srgbClr val="000000"/>
              </a:solidFill>
            </a:endParaRPr>
          </a:p>
          <a:p>
            <a:pPr>
              <a:buFont typeface="Wingdings" panose="05000000000000000000" pitchFamily="2" charset="2"/>
              <a:buChar char="Ø"/>
            </a:pPr>
            <a:r>
              <a:rPr lang="en-US" sz="2400" dirty="0"/>
              <a:t>Verify the customer</a:t>
            </a:r>
          </a:p>
          <a:p>
            <a:pPr>
              <a:buFont typeface="Wingdings" panose="05000000000000000000" pitchFamily="2" charset="2"/>
              <a:buChar char="Ø"/>
            </a:pPr>
            <a:r>
              <a:rPr lang="en-US" sz="2400" dirty="0"/>
              <a:t>Add plans</a:t>
            </a:r>
          </a:p>
          <a:p>
            <a:pPr>
              <a:buFont typeface="Wingdings" panose="05000000000000000000" pitchFamily="2" charset="2"/>
              <a:buChar char="Ø"/>
            </a:pPr>
            <a:r>
              <a:rPr lang="en-US" sz="2400" dirty="0"/>
              <a:t>Add offers</a:t>
            </a:r>
          </a:p>
          <a:p>
            <a:pPr>
              <a:buFont typeface="Wingdings" panose="05000000000000000000" pitchFamily="2" charset="2"/>
              <a:buChar char="Ø"/>
            </a:pPr>
            <a:r>
              <a:rPr lang="en-US" sz="2400" dirty="0"/>
              <a:t>Add channels</a:t>
            </a:r>
          </a:p>
          <a:p>
            <a:pPr>
              <a:buFont typeface="Wingdings" panose="05000000000000000000" pitchFamily="2" charset="2"/>
              <a:buChar char="Ø"/>
            </a:pPr>
            <a:r>
              <a:rPr lang="en-US" sz="2400" dirty="0"/>
              <a:t>View issues</a:t>
            </a:r>
          </a:p>
          <a:p>
            <a:pPr marL="0" indent="0">
              <a:buNone/>
            </a:pPr>
            <a:endParaRPr lang="en-US" dirty="0"/>
          </a:p>
        </p:txBody>
      </p:sp>
    </p:spTree>
    <p:extLst>
      <p:ext uri="{BB962C8B-B14F-4D97-AF65-F5344CB8AC3E}">
        <p14:creationId xmlns:p14="http://schemas.microsoft.com/office/powerpoint/2010/main" val="340120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8823-E2D6-4408-B637-E29479732B9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6E0819E-0F71-4460-BD84-EAAF9985E4A7}"/>
              </a:ext>
            </a:extLst>
          </p:cNvPr>
          <p:cNvSpPr>
            <a:spLocks noGrp="1"/>
          </p:cNvSpPr>
          <p:nvPr>
            <p:ph idx="1"/>
          </p:nvPr>
        </p:nvSpPr>
        <p:spPr/>
        <p:txBody>
          <a:bodyPr>
            <a:normAutofit fontScale="92500"/>
          </a:bodyPr>
          <a:lstStyle/>
          <a:p>
            <a:pPr>
              <a:buFont typeface="Wingdings" panose="05000000000000000000" pitchFamily="2" charset="2"/>
              <a:buChar char="§"/>
            </a:pPr>
            <a:r>
              <a:rPr lang="en-US" sz="2600" dirty="0"/>
              <a:t>Customer</a:t>
            </a:r>
          </a:p>
          <a:p>
            <a:pPr marL="0" indent="0">
              <a:buNone/>
            </a:pPr>
            <a:r>
              <a:rPr lang="en-US" sz="2400" dirty="0"/>
              <a:t>The customer has to register and login, in order to enjoy all these features. Customer can view all the available plans, and choose the apt one according to their need. Also can choose for a customized plan where they can choose specific channels to be included.</a:t>
            </a:r>
          </a:p>
          <a:p>
            <a:pPr>
              <a:buFont typeface="Wingdings" panose="05000000000000000000" pitchFamily="2" charset="2"/>
              <a:buChar char="Ø"/>
            </a:pPr>
            <a:r>
              <a:rPr lang="en-US" sz="2400" dirty="0"/>
              <a:t>View plans</a:t>
            </a:r>
          </a:p>
          <a:p>
            <a:pPr>
              <a:buFont typeface="Wingdings" panose="05000000000000000000" pitchFamily="2" charset="2"/>
              <a:buChar char="Ø"/>
            </a:pPr>
            <a:r>
              <a:rPr lang="en-US" sz="2400" dirty="0"/>
              <a:t>View channels</a:t>
            </a:r>
          </a:p>
          <a:p>
            <a:pPr>
              <a:buFont typeface="Wingdings" panose="05000000000000000000" pitchFamily="2" charset="2"/>
              <a:buChar char="Ø"/>
            </a:pPr>
            <a:r>
              <a:rPr lang="en-US" sz="2400" dirty="0"/>
              <a:t>Report issues</a:t>
            </a:r>
          </a:p>
          <a:p>
            <a:pPr>
              <a:buFont typeface="Wingdings" panose="05000000000000000000" pitchFamily="2" charset="2"/>
              <a:buChar char="Ø"/>
            </a:pPr>
            <a:r>
              <a:rPr lang="en-US" sz="2400" dirty="0"/>
              <a:t>Make payment</a:t>
            </a:r>
          </a:p>
          <a:p>
            <a:pPr>
              <a:buFont typeface="Wingdings" panose="05000000000000000000" pitchFamily="2" charset="2"/>
              <a:buChar char="Ø"/>
            </a:pPr>
            <a:r>
              <a:rPr lang="en-US" sz="2400" dirty="0"/>
              <a:t>Request relocation</a:t>
            </a:r>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97433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8FAA-1CCB-455C-BC95-9AA49AFFEA4F}"/>
              </a:ext>
            </a:extLst>
          </p:cNvPr>
          <p:cNvSpPr>
            <a:spLocks noGrp="1"/>
          </p:cNvSpPr>
          <p:nvPr>
            <p:ph type="title"/>
          </p:nvPr>
        </p:nvSpPr>
        <p:spPr/>
        <p:txBody>
          <a:bodyPr/>
          <a:lstStyle/>
          <a:p>
            <a:r>
              <a:rPr lang="en-US" dirty="0"/>
              <a:t> REQUIREMENT ANALYSIS</a:t>
            </a:r>
          </a:p>
        </p:txBody>
      </p:sp>
      <p:sp>
        <p:nvSpPr>
          <p:cNvPr id="3" name="Content Placeholder 2">
            <a:extLst>
              <a:ext uri="{FF2B5EF4-FFF2-40B4-BE49-F238E27FC236}">
                <a16:creationId xmlns:a16="http://schemas.microsoft.com/office/drawing/2014/main" id="{8D97B650-B744-4F59-BA28-DD2FC09A9DC7}"/>
              </a:ext>
            </a:extLst>
          </p:cNvPr>
          <p:cNvSpPr>
            <a:spLocks noGrp="1"/>
          </p:cNvSpPr>
          <p:nvPr>
            <p:ph idx="1"/>
          </p:nvPr>
        </p:nvSpPr>
        <p:spPr/>
        <p:txBody>
          <a:bodyPr>
            <a:normAutofit/>
          </a:bodyPr>
          <a:lstStyle/>
          <a:p>
            <a:pPr>
              <a:buFont typeface="Wingdings" panose="05000000000000000000" pitchFamily="2" charset="2"/>
              <a:buChar char="Ø"/>
            </a:pPr>
            <a:r>
              <a:rPr lang="en-US" sz="2400" dirty="0"/>
              <a:t>Existing System</a:t>
            </a:r>
          </a:p>
          <a:p>
            <a:pPr>
              <a:buFont typeface="Wingdings" panose="05000000000000000000" pitchFamily="2" charset="2"/>
              <a:buChar char="§"/>
            </a:pPr>
            <a:r>
              <a:rPr lang="en-US" sz="2400" dirty="0"/>
              <a:t>The present system is run manually, it increases burden on workers.</a:t>
            </a:r>
          </a:p>
          <a:p>
            <a:pPr>
              <a:buFont typeface="Wingdings" panose="05000000000000000000" pitchFamily="2" charset="2"/>
              <a:buChar char="§"/>
            </a:pPr>
            <a:r>
              <a:rPr lang="en-US" sz="2400" dirty="0"/>
              <a:t>Since it is done manually, it takes more time. For example the task like the payment.</a:t>
            </a:r>
          </a:p>
          <a:p>
            <a:pPr>
              <a:buFont typeface="Wingdings" panose="05000000000000000000" pitchFamily="2" charset="2"/>
              <a:buChar char="§"/>
            </a:pPr>
            <a:r>
              <a:rPr lang="en-US" sz="2400" dirty="0"/>
              <a:t>It is  difficult to make changes in the customer details already given.</a:t>
            </a:r>
          </a:p>
          <a:p>
            <a:pPr>
              <a:buFont typeface="Wingdings" panose="05000000000000000000" pitchFamily="2" charset="2"/>
              <a:buChar char="§"/>
            </a:pPr>
            <a:endParaRPr lang="en-US" sz="2400" dirty="0"/>
          </a:p>
          <a:p>
            <a:pPr marL="0" indent="0">
              <a:buNone/>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2370617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D332-2387-4876-8794-F244FCC982B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87D1C13-DE6A-42EF-A7E7-3BEF52B34EBC}"/>
              </a:ext>
            </a:extLst>
          </p:cNvPr>
          <p:cNvSpPr>
            <a:spLocks noGrp="1"/>
          </p:cNvSpPr>
          <p:nvPr>
            <p:ph idx="1"/>
          </p:nvPr>
        </p:nvSpPr>
        <p:spPr/>
        <p:txBody>
          <a:bodyPr/>
          <a:lstStyle/>
          <a:p>
            <a:pPr>
              <a:buFont typeface="Wingdings" panose="05000000000000000000" pitchFamily="2" charset="2"/>
              <a:buChar char="Ø"/>
            </a:pPr>
            <a:r>
              <a:rPr lang="en-US" sz="2400" dirty="0"/>
              <a:t>Proposed System</a:t>
            </a:r>
          </a:p>
          <a:p>
            <a:pPr lvl="0">
              <a:buFont typeface="Wingdings" panose="05000000000000000000" pitchFamily="2" charset="2"/>
              <a:buChar char="§"/>
            </a:pPr>
            <a:r>
              <a:rPr lang="en-US" sz="2400" dirty="0"/>
              <a:t>Payment is made easy with this system, rather than collecting it manually.</a:t>
            </a:r>
          </a:p>
          <a:p>
            <a:pPr lvl="0">
              <a:buFont typeface="Wingdings" panose="05000000000000000000" pitchFamily="2" charset="2"/>
              <a:buChar char="§"/>
            </a:pPr>
            <a:r>
              <a:rPr lang="en-US" sz="2400" dirty="0"/>
              <a:t>Number of employees can be reduced, as collection is online.</a:t>
            </a:r>
          </a:p>
          <a:p>
            <a:pPr lvl="0">
              <a:buFont typeface="Wingdings" panose="05000000000000000000" pitchFamily="2" charset="2"/>
              <a:buChar char="§"/>
            </a:pPr>
            <a:r>
              <a:rPr lang="en-US" sz="2400" dirty="0"/>
              <a:t>Customization of channels</a:t>
            </a:r>
          </a:p>
          <a:p>
            <a:pPr lvl="0">
              <a:buFont typeface="Wingdings" panose="05000000000000000000" pitchFamily="2" charset="2"/>
              <a:buChar char="§"/>
            </a:pPr>
            <a:r>
              <a:rPr lang="en-US" sz="2400" dirty="0"/>
              <a:t>Speedy communication with purchase department</a:t>
            </a:r>
          </a:p>
          <a:p>
            <a:pPr lvl="0">
              <a:buFont typeface="Wingdings" panose="05000000000000000000" pitchFamily="2" charset="2"/>
              <a:buChar char="§"/>
            </a:pPr>
            <a:r>
              <a:rPr lang="en-US" sz="2400" dirty="0"/>
              <a:t>Optimum level of service to users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4229955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407</TotalTime>
  <Words>380</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CABLE TV MANAGEMENT SYSTEM</vt:lpstr>
      <vt:lpstr>ABSTRACT</vt:lpstr>
      <vt:lpstr> </vt:lpstr>
      <vt:lpstr>USERS OF THE SYSTEM</vt:lpstr>
      <vt:lpstr>MODULES OF THE SYSTEM</vt:lpstr>
      <vt:lpstr> </vt:lpstr>
      <vt:lpstr> REQUIREMENT ANALYSIS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CABLE TV MANAGEMENT SYSTEM</dc:title>
  <dc:creator>tessa joseph</dc:creator>
  <cp:lastModifiedBy>tessa joseph</cp:lastModifiedBy>
  <cp:revision>19</cp:revision>
  <dcterms:created xsi:type="dcterms:W3CDTF">2020-11-15T13:33:32Z</dcterms:created>
  <dcterms:modified xsi:type="dcterms:W3CDTF">2020-11-16T09:35:26Z</dcterms:modified>
</cp:coreProperties>
</file>