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T Serif" charset="1" panose="020A0603040505020204"/>
      <p:regular r:id="rId10"/>
    </p:embeddedFont>
    <p:embeddedFont>
      <p:font typeface="PT Serif Bold" charset="1" panose="020A0703040505020204"/>
      <p:regular r:id="rId11"/>
    </p:embeddedFont>
    <p:embeddedFont>
      <p:font typeface="PT Serif Italics" charset="1" panose="020A0603040505090204"/>
      <p:regular r:id="rId12"/>
    </p:embeddedFont>
    <p:embeddedFont>
      <p:font typeface="PT Serif Bold Italics" charset="1" panose="020A0703040505090204"/>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1040686" y="3724478"/>
            <a:ext cx="11661746" cy="1300976"/>
            <a:chOff x="0" y="0"/>
            <a:chExt cx="1308129" cy="145934"/>
          </a:xfrm>
        </p:grpSpPr>
        <p:sp>
          <p:nvSpPr>
            <p:cNvPr name="Freeform 3" id="3"/>
            <p:cNvSpPr/>
            <p:nvPr/>
          </p:nvSpPr>
          <p:spPr>
            <a:xfrm flipH="false" flipV="false" rot="0">
              <a:off x="0" y="0"/>
              <a:ext cx="1308129" cy="145934"/>
            </a:xfrm>
            <a:custGeom>
              <a:avLst/>
              <a:gdLst/>
              <a:ahLst/>
              <a:cxnLst/>
              <a:rect r="r" b="b" t="t" l="l"/>
              <a:pathLst>
                <a:path h="145934" w="1308129">
                  <a:moveTo>
                    <a:pt x="0" y="0"/>
                  </a:moveTo>
                  <a:lnTo>
                    <a:pt x="1308129" y="0"/>
                  </a:lnTo>
                  <a:lnTo>
                    <a:pt x="1308129" y="145934"/>
                  </a:lnTo>
                  <a:lnTo>
                    <a:pt x="0" y="145934"/>
                  </a:lnTo>
                  <a:close/>
                </a:path>
              </a:pathLst>
            </a:custGeom>
            <a:solidFill>
              <a:srgbClr val="DAF662"/>
            </a:solidFill>
          </p:spPr>
        </p:sp>
        <p:sp>
          <p:nvSpPr>
            <p:cNvPr name="TextBox 4" id="4"/>
            <p:cNvSpPr txBox="true"/>
            <p:nvPr/>
          </p:nvSpPr>
          <p:spPr>
            <a:xfrm>
              <a:off x="0" y="-28575"/>
              <a:ext cx="1308129" cy="174509"/>
            </a:xfrm>
            <a:prstGeom prst="rect">
              <a:avLst/>
            </a:prstGeom>
          </p:spPr>
          <p:txBody>
            <a:bodyPr anchor="ctr" rtlCol="false" tIns="50800" lIns="50800" bIns="50800" rIns="50800"/>
            <a:lstStyle/>
            <a:p>
              <a:pPr algn="ctr">
                <a:lnSpc>
                  <a:spcPts val="1400"/>
                </a:lnSpc>
              </a:pPr>
            </a:p>
          </p:txBody>
        </p:sp>
      </p:grpSp>
      <p:sp>
        <p:nvSpPr>
          <p:cNvPr name="Freeform 5" id="5"/>
          <p:cNvSpPr/>
          <p:nvPr/>
        </p:nvSpPr>
        <p:spPr>
          <a:xfrm flipH="false" flipV="false" rot="0">
            <a:off x="14979523" y="6047028"/>
            <a:ext cx="1797035" cy="1748025"/>
          </a:xfrm>
          <a:custGeom>
            <a:avLst/>
            <a:gdLst/>
            <a:ahLst/>
            <a:cxnLst/>
            <a:rect r="r" b="b" t="t" l="l"/>
            <a:pathLst>
              <a:path h="1748025" w="1797035">
                <a:moveTo>
                  <a:pt x="0" y="0"/>
                </a:moveTo>
                <a:lnTo>
                  <a:pt x="1797035" y="0"/>
                </a:lnTo>
                <a:lnTo>
                  <a:pt x="1797035" y="1748025"/>
                </a:lnTo>
                <a:lnTo>
                  <a:pt x="0" y="1748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46188" y="2598559"/>
            <a:ext cx="12908414" cy="2291523"/>
          </a:xfrm>
          <a:prstGeom prst="rect">
            <a:avLst/>
          </a:prstGeom>
        </p:spPr>
        <p:txBody>
          <a:bodyPr anchor="t" rtlCol="false" tIns="0" lIns="0" bIns="0" rIns="0">
            <a:spAutoFit/>
          </a:bodyPr>
          <a:lstStyle/>
          <a:p>
            <a:pPr>
              <a:lnSpc>
                <a:spcPts val="9184"/>
              </a:lnSpc>
            </a:pPr>
            <a:r>
              <a:rPr lang="en-US" sz="7065">
                <a:solidFill>
                  <a:srgbClr val="1A0262"/>
                </a:solidFill>
                <a:latin typeface="PT Serif"/>
              </a:rPr>
              <a:t>Paradigmas de la programacion</a:t>
            </a:r>
          </a:p>
          <a:p>
            <a:pPr>
              <a:lnSpc>
                <a:spcPts val="9184"/>
              </a:lnSpc>
            </a:pPr>
            <a:r>
              <a:rPr lang="en-US" sz="7065">
                <a:solidFill>
                  <a:srgbClr val="1A0262"/>
                </a:solidFill>
                <a:latin typeface="PT Serif"/>
              </a:rPr>
              <a:t>POO</a:t>
            </a:r>
          </a:p>
        </p:txBody>
      </p:sp>
      <p:sp>
        <p:nvSpPr>
          <p:cNvPr name="TextBox 7" id="7"/>
          <p:cNvSpPr txBox="true"/>
          <p:nvPr/>
        </p:nvSpPr>
        <p:spPr>
          <a:xfrm rot="0">
            <a:off x="1574763" y="2092356"/>
            <a:ext cx="8086725" cy="334753"/>
          </a:xfrm>
          <a:prstGeom prst="rect">
            <a:avLst/>
          </a:prstGeom>
        </p:spPr>
        <p:txBody>
          <a:bodyPr anchor="t" rtlCol="false" tIns="0" lIns="0" bIns="0" rIns="0">
            <a:spAutoFit/>
          </a:bodyPr>
          <a:lstStyle/>
          <a:p>
            <a:pPr>
              <a:lnSpc>
                <a:spcPts val="2545"/>
              </a:lnSpc>
            </a:pPr>
            <a:r>
              <a:rPr lang="en-US" sz="2314" spc="115">
                <a:solidFill>
                  <a:srgbClr val="1A0262"/>
                </a:solidFill>
                <a:latin typeface="Public Sans Bold"/>
              </a:rPr>
              <a:t>UNIVERSIDAD AUTONOMA DE BAJA CALIFORNIA</a:t>
            </a:r>
          </a:p>
        </p:txBody>
      </p:sp>
      <p:sp>
        <p:nvSpPr>
          <p:cNvPr name="TextBox 8" id="8"/>
          <p:cNvSpPr txBox="true"/>
          <p:nvPr/>
        </p:nvSpPr>
        <p:spPr>
          <a:xfrm rot="0">
            <a:off x="3105259" y="8474671"/>
            <a:ext cx="12077483" cy="783629"/>
          </a:xfrm>
          <a:prstGeom prst="rect">
            <a:avLst/>
          </a:prstGeom>
        </p:spPr>
        <p:txBody>
          <a:bodyPr anchor="t" rtlCol="false" tIns="0" lIns="0" bIns="0" rIns="0">
            <a:spAutoFit/>
          </a:bodyPr>
          <a:lstStyle/>
          <a:p>
            <a:pPr algn="ctr">
              <a:lnSpc>
                <a:spcPts val="6458"/>
              </a:lnSpc>
              <a:spcBef>
                <a:spcPct val="0"/>
              </a:spcBef>
            </a:pPr>
            <a:r>
              <a:rPr lang="en-US" sz="4613">
                <a:solidFill>
                  <a:srgbClr val="1A0262"/>
                </a:solidFill>
                <a:latin typeface="PT Serif"/>
              </a:rPr>
              <a:t>Salvador Isaac Reyes Varela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12433229" y="3912633"/>
            <a:ext cx="3391344" cy="1196623"/>
            <a:chOff x="0" y="0"/>
            <a:chExt cx="433499" cy="152959"/>
          </a:xfrm>
        </p:grpSpPr>
        <p:sp>
          <p:nvSpPr>
            <p:cNvPr name="Freeform 3" id="3"/>
            <p:cNvSpPr/>
            <p:nvPr/>
          </p:nvSpPr>
          <p:spPr>
            <a:xfrm flipH="false" flipV="false" rot="0">
              <a:off x="0" y="0"/>
              <a:ext cx="433499" cy="152959"/>
            </a:xfrm>
            <a:custGeom>
              <a:avLst/>
              <a:gdLst/>
              <a:ahLst/>
              <a:cxnLst/>
              <a:rect r="r" b="b" t="t" l="l"/>
              <a:pathLst>
                <a:path h="152959" w="433499">
                  <a:moveTo>
                    <a:pt x="0" y="0"/>
                  </a:moveTo>
                  <a:lnTo>
                    <a:pt x="433499" y="0"/>
                  </a:lnTo>
                  <a:lnTo>
                    <a:pt x="433499" y="152959"/>
                  </a:lnTo>
                  <a:lnTo>
                    <a:pt x="0" y="152959"/>
                  </a:lnTo>
                  <a:close/>
                </a:path>
              </a:pathLst>
            </a:custGeom>
            <a:solidFill>
              <a:srgbClr val="B1E9EF"/>
            </a:solidFill>
          </p:spPr>
        </p:sp>
        <p:sp>
          <p:nvSpPr>
            <p:cNvPr name="TextBox 4" id="4"/>
            <p:cNvSpPr txBox="true"/>
            <p:nvPr/>
          </p:nvSpPr>
          <p:spPr>
            <a:xfrm>
              <a:off x="0" y="-28575"/>
              <a:ext cx="433499" cy="181534"/>
            </a:xfrm>
            <a:prstGeom prst="rect">
              <a:avLst/>
            </a:prstGeom>
          </p:spPr>
          <p:txBody>
            <a:bodyPr anchor="ctr" rtlCol="false" tIns="50800" lIns="50800" bIns="50800" rIns="50800"/>
            <a:lstStyle/>
            <a:p>
              <a:pPr algn="ctr">
                <a:lnSpc>
                  <a:spcPts val="1400"/>
                </a:lnSpc>
              </a:pPr>
            </a:p>
          </p:txBody>
        </p:sp>
      </p:grpSp>
      <p:sp>
        <p:nvSpPr>
          <p:cNvPr name="TextBox 5" id="5"/>
          <p:cNvSpPr txBox="true"/>
          <p:nvPr/>
        </p:nvSpPr>
        <p:spPr>
          <a:xfrm rot="0">
            <a:off x="1976898" y="2873826"/>
            <a:ext cx="14334204" cy="3242945"/>
          </a:xfrm>
          <a:prstGeom prst="rect">
            <a:avLst/>
          </a:prstGeom>
        </p:spPr>
        <p:txBody>
          <a:bodyPr anchor="t" rtlCol="false" tIns="0" lIns="0" bIns="0" rIns="0">
            <a:spAutoFit/>
          </a:bodyPr>
          <a:lstStyle/>
          <a:p>
            <a:pPr algn="ctr">
              <a:lnSpc>
                <a:spcPts val="8680"/>
              </a:lnSpc>
              <a:spcBef>
                <a:spcPct val="0"/>
              </a:spcBef>
            </a:pPr>
            <a:r>
              <a:rPr lang="en-US" sz="6200">
                <a:solidFill>
                  <a:srgbClr val="1A0262"/>
                </a:solidFill>
                <a:latin typeface="PT Serif"/>
              </a:rPr>
              <a:t>La herencia se implementa mediante la declaración de una relación "es un/a" entre las clases.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78195" y="1554144"/>
            <a:ext cx="11931611" cy="7178711"/>
          </a:xfrm>
          <a:custGeom>
            <a:avLst/>
            <a:gdLst/>
            <a:ahLst/>
            <a:cxnLst/>
            <a:rect r="r" b="b" t="t" l="l"/>
            <a:pathLst>
              <a:path h="7178711" w="11931611">
                <a:moveTo>
                  <a:pt x="0" y="0"/>
                </a:moveTo>
                <a:lnTo>
                  <a:pt x="11931610" y="0"/>
                </a:lnTo>
                <a:lnTo>
                  <a:pt x="11931610" y="7178712"/>
                </a:lnTo>
                <a:lnTo>
                  <a:pt x="0" y="7178712"/>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4D31F6"/>
        </a:solidFill>
      </p:bgPr>
    </p:bg>
    <p:spTree>
      <p:nvGrpSpPr>
        <p:cNvPr id="1" name=""/>
        <p:cNvGrpSpPr/>
        <p:nvPr/>
      </p:nvGrpSpPr>
      <p:grpSpPr>
        <a:xfrm>
          <a:off x="0" y="0"/>
          <a:ext cx="0" cy="0"/>
          <a:chOff x="0" y="0"/>
          <a:chExt cx="0" cy="0"/>
        </a:xfrm>
      </p:grpSpPr>
      <p:grpSp>
        <p:nvGrpSpPr>
          <p:cNvPr name="Group 2" id="2"/>
          <p:cNvGrpSpPr/>
          <p:nvPr/>
        </p:nvGrpSpPr>
        <p:grpSpPr>
          <a:xfrm rot="-69680">
            <a:off x="3776995" y="4515607"/>
            <a:ext cx="10783962" cy="2043320"/>
            <a:chOff x="0" y="0"/>
            <a:chExt cx="1086489" cy="205865"/>
          </a:xfrm>
        </p:grpSpPr>
        <p:sp>
          <p:nvSpPr>
            <p:cNvPr name="Freeform 3" id="3"/>
            <p:cNvSpPr/>
            <p:nvPr/>
          </p:nvSpPr>
          <p:spPr>
            <a:xfrm flipH="false" flipV="false" rot="0">
              <a:off x="0" y="0"/>
              <a:ext cx="1086489" cy="205865"/>
            </a:xfrm>
            <a:custGeom>
              <a:avLst/>
              <a:gdLst/>
              <a:ahLst/>
              <a:cxnLst/>
              <a:rect r="r" b="b" t="t" l="l"/>
              <a:pathLst>
                <a:path h="205865" w="1086489">
                  <a:moveTo>
                    <a:pt x="0" y="0"/>
                  </a:moveTo>
                  <a:lnTo>
                    <a:pt x="1086489" y="0"/>
                  </a:lnTo>
                  <a:lnTo>
                    <a:pt x="1086489" y="205865"/>
                  </a:lnTo>
                  <a:lnTo>
                    <a:pt x="0" y="205865"/>
                  </a:lnTo>
                  <a:close/>
                </a:path>
              </a:pathLst>
            </a:custGeom>
            <a:solidFill>
              <a:srgbClr val="DAF662"/>
            </a:solidFill>
          </p:spPr>
        </p:sp>
        <p:sp>
          <p:nvSpPr>
            <p:cNvPr name="TextBox 4" id="4"/>
            <p:cNvSpPr txBox="true"/>
            <p:nvPr/>
          </p:nvSpPr>
          <p:spPr>
            <a:xfrm>
              <a:off x="0" y="-28575"/>
              <a:ext cx="1086489" cy="234440"/>
            </a:xfrm>
            <a:prstGeom prst="rect">
              <a:avLst/>
            </a:prstGeom>
          </p:spPr>
          <p:txBody>
            <a:bodyPr anchor="ctr" rtlCol="false" tIns="50800" lIns="50800" bIns="50800" rIns="50800"/>
            <a:lstStyle/>
            <a:p>
              <a:pPr algn="ctr">
                <a:lnSpc>
                  <a:spcPts val="1400"/>
                </a:lnSpc>
              </a:pPr>
            </a:p>
          </p:txBody>
        </p:sp>
      </p:grpSp>
      <p:sp>
        <p:nvSpPr>
          <p:cNvPr name="TextBox 5" id="5"/>
          <p:cNvSpPr txBox="true"/>
          <p:nvPr/>
        </p:nvSpPr>
        <p:spPr>
          <a:xfrm rot="0">
            <a:off x="3122471" y="4686363"/>
            <a:ext cx="12043058" cy="1809414"/>
          </a:xfrm>
          <a:prstGeom prst="rect">
            <a:avLst/>
          </a:prstGeom>
        </p:spPr>
        <p:txBody>
          <a:bodyPr anchor="t" rtlCol="false" tIns="0" lIns="0" bIns="0" rIns="0">
            <a:spAutoFit/>
          </a:bodyPr>
          <a:lstStyle/>
          <a:p>
            <a:pPr algn="ctr">
              <a:lnSpc>
                <a:spcPts val="7288"/>
              </a:lnSpc>
              <a:spcBef>
                <a:spcPct val="0"/>
              </a:spcBef>
            </a:pPr>
            <a:r>
              <a:rPr lang="en-US" sz="5205" spc="1041">
                <a:solidFill>
                  <a:srgbClr val="1A0262"/>
                </a:solidFill>
                <a:latin typeface="Public Sans Bold"/>
              </a:rPr>
              <a:t>GRACIAS  Y APRENDAN POO</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10992459" y="4545189"/>
            <a:ext cx="4452235" cy="1196623"/>
            <a:chOff x="0" y="0"/>
            <a:chExt cx="569108" cy="152959"/>
          </a:xfrm>
        </p:grpSpPr>
        <p:sp>
          <p:nvSpPr>
            <p:cNvPr name="Freeform 3" id="3"/>
            <p:cNvSpPr/>
            <p:nvPr/>
          </p:nvSpPr>
          <p:spPr>
            <a:xfrm flipH="false" flipV="false" rot="0">
              <a:off x="0" y="0"/>
              <a:ext cx="569108" cy="152959"/>
            </a:xfrm>
            <a:custGeom>
              <a:avLst/>
              <a:gdLst/>
              <a:ahLst/>
              <a:cxnLst/>
              <a:rect r="r" b="b" t="t" l="l"/>
              <a:pathLst>
                <a:path h="152959" w="569108">
                  <a:moveTo>
                    <a:pt x="0" y="0"/>
                  </a:moveTo>
                  <a:lnTo>
                    <a:pt x="569108" y="0"/>
                  </a:lnTo>
                  <a:lnTo>
                    <a:pt x="569108" y="152959"/>
                  </a:lnTo>
                  <a:lnTo>
                    <a:pt x="0" y="152959"/>
                  </a:lnTo>
                  <a:close/>
                </a:path>
              </a:pathLst>
            </a:custGeom>
            <a:solidFill>
              <a:srgbClr val="B1E9EF"/>
            </a:solidFill>
          </p:spPr>
        </p:sp>
        <p:sp>
          <p:nvSpPr>
            <p:cNvPr name="TextBox 4" id="4"/>
            <p:cNvSpPr txBox="true"/>
            <p:nvPr/>
          </p:nvSpPr>
          <p:spPr>
            <a:xfrm>
              <a:off x="0" y="-28575"/>
              <a:ext cx="569108" cy="181534"/>
            </a:xfrm>
            <a:prstGeom prst="rect">
              <a:avLst/>
            </a:prstGeom>
          </p:spPr>
          <p:txBody>
            <a:bodyPr anchor="ctr" rtlCol="false" tIns="50800" lIns="50800" bIns="50800" rIns="50800"/>
            <a:lstStyle/>
            <a:p>
              <a:pPr algn="ctr">
                <a:lnSpc>
                  <a:spcPts val="1400"/>
                </a:lnSpc>
              </a:pPr>
            </a:p>
          </p:txBody>
        </p:sp>
      </p:grpSp>
      <p:sp>
        <p:nvSpPr>
          <p:cNvPr name="TextBox 5" id="5"/>
          <p:cNvSpPr txBox="true"/>
          <p:nvPr/>
        </p:nvSpPr>
        <p:spPr>
          <a:xfrm rot="0">
            <a:off x="1028700" y="3418078"/>
            <a:ext cx="16230600" cy="2147570"/>
          </a:xfrm>
          <a:prstGeom prst="rect">
            <a:avLst/>
          </a:prstGeom>
        </p:spPr>
        <p:txBody>
          <a:bodyPr anchor="t" rtlCol="false" tIns="0" lIns="0" bIns="0" rIns="0">
            <a:spAutoFit/>
          </a:bodyPr>
          <a:lstStyle/>
          <a:p>
            <a:pPr algn="ctr">
              <a:lnSpc>
                <a:spcPts val="8680"/>
              </a:lnSpc>
            </a:pPr>
            <a:r>
              <a:rPr lang="en-US" sz="6200">
                <a:solidFill>
                  <a:srgbClr val="1A0262"/>
                </a:solidFill>
                <a:latin typeface="PT Serif"/>
              </a:rPr>
              <a:t>Todos hemos escuchado de el pero, </a:t>
            </a:r>
          </a:p>
          <a:p>
            <a:pPr algn="ctr">
              <a:lnSpc>
                <a:spcPts val="8680"/>
              </a:lnSpc>
              <a:spcBef>
                <a:spcPct val="0"/>
              </a:spcBef>
            </a:pPr>
            <a:r>
              <a:rPr lang="en-US" sz="6200">
                <a:solidFill>
                  <a:srgbClr val="1A0262"/>
                </a:solidFill>
                <a:latin typeface="PT Serif"/>
              </a:rPr>
              <a:t>¿A que nos referimos con POO?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2747301" y="3809496"/>
            <a:ext cx="11120025" cy="1196623"/>
            <a:chOff x="0" y="0"/>
            <a:chExt cx="1421420" cy="152959"/>
          </a:xfrm>
        </p:grpSpPr>
        <p:sp>
          <p:nvSpPr>
            <p:cNvPr name="Freeform 3" id="3"/>
            <p:cNvSpPr/>
            <p:nvPr/>
          </p:nvSpPr>
          <p:spPr>
            <a:xfrm flipH="false" flipV="false" rot="0">
              <a:off x="0" y="0"/>
              <a:ext cx="1421420" cy="152959"/>
            </a:xfrm>
            <a:custGeom>
              <a:avLst/>
              <a:gdLst/>
              <a:ahLst/>
              <a:cxnLst/>
              <a:rect r="r" b="b" t="t" l="l"/>
              <a:pathLst>
                <a:path h="152959" w="1421420">
                  <a:moveTo>
                    <a:pt x="0" y="0"/>
                  </a:moveTo>
                  <a:lnTo>
                    <a:pt x="1421420" y="0"/>
                  </a:lnTo>
                  <a:lnTo>
                    <a:pt x="1421420" y="152959"/>
                  </a:lnTo>
                  <a:lnTo>
                    <a:pt x="0" y="152959"/>
                  </a:lnTo>
                  <a:close/>
                </a:path>
              </a:pathLst>
            </a:custGeom>
            <a:solidFill>
              <a:srgbClr val="B1E9EF"/>
            </a:solidFill>
          </p:spPr>
        </p:sp>
        <p:sp>
          <p:nvSpPr>
            <p:cNvPr name="TextBox 4" id="4"/>
            <p:cNvSpPr txBox="true"/>
            <p:nvPr/>
          </p:nvSpPr>
          <p:spPr>
            <a:xfrm>
              <a:off x="0" y="-28575"/>
              <a:ext cx="1421420" cy="181534"/>
            </a:xfrm>
            <a:prstGeom prst="rect">
              <a:avLst/>
            </a:prstGeom>
          </p:spPr>
          <p:txBody>
            <a:bodyPr anchor="ctr" rtlCol="false" tIns="50800" lIns="50800" bIns="50800" rIns="50800"/>
            <a:lstStyle/>
            <a:p>
              <a:pPr algn="ctr">
                <a:lnSpc>
                  <a:spcPts val="1400"/>
                </a:lnSpc>
              </a:pPr>
            </a:p>
          </p:txBody>
        </p:sp>
      </p:grpSp>
      <p:sp>
        <p:nvSpPr>
          <p:cNvPr name="Freeform 5" id="5"/>
          <p:cNvSpPr/>
          <p:nvPr/>
        </p:nvSpPr>
        <p:spPr>
          <a:xfrm flipH="false" flipV="false" rot="0">
            <a:off x="2222614" y="7590328"/>
            <a:ext cx="1793444" cy="2029617"/>
          </a:xfrm>
          <a:custGeom>
            <a:avLst/>
            <a:gdLst/>
            <a:ahLst/>
            <a:cxnLst/>
            <a:rect r="r" b="b" t="t" l="l"/>
            <a:pathLst>
              <a:path h="2029617" w="1793444">
                <a:moveTo>
                  <a:pt x="0" y="0"/>
                </a:moveTo>
                <a:lnTo>
                  <a:pt x="1793444" y="0"/>
                </a:lnTo>
                <a:lnTo>
                  <a:pt x="1793444" y="2029617"/>
                </a:lnTo>
                <a:lnTo>
                  <a:pt x="0" y="2029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161440" y="7521620"/>
            <a:ext cx="1968610" cy="2098325"/>
          </a:xfrm>
          <a:custGeom>
            <a:avLst/>
            <a:gdLst/>
            <a:ahLst/>
            <a:cxnLst/>
            <a:rect r="r" b="b" t="t" l="l"/>
            <a:pathLst>
              <a:path h="2098325" w="1968610">
                <a:moveTo>
                  <a:pt x="0" y="0"/>
                </a:moveTo>
                <a:lnTo>
                  <a:pt x="1968611" y="0"/>
                </a:lnTo>
                <a:lnTo>
                  <a:pt x="1968611" y="2098325"/>
                </a:lnTo>
                <a:lnTo>
                  <a:pt x="0" y="20983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028878" y="7590328"/>
            <a:ext cx="2122537" cy="2110959"/>
          </a:xfrm>
          <a:custGeom>
            <a:avLst/>
            <a:gdLst/>
            <a:ahLst/>
            <a:cxnLst/>
            <a:rect r="r" b="b" t="t" l="l"/>
            <a:pathLst>
              <a:path h="2110959" w="2122537">
                <a:moveTo>
                  <a:pt x="0" y="0"/>
                </a:moveTo>
                <a:lnTo>
                  <a:pt x="2122537" y="0"/>
                </a:lnTo>
                <a:lnTo>
                  <a:pt x="2122537" y="2110959"/>
                </a:lnTo>
                <a:lnTo>
                  <a:pt x="0" y="21109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968775" y="1653342"/>
            <a:ext cx="14161276" cy="5403067"/>
          </a:xfrm>
          <a:prstGeom prst="rect">
            <a:avLst/>
          </a:prstGeom>
        </p:spPr>
        <p:txBody>
          <a:bodyPr anchor="t" rtlCol="false" tIns="0" lIns="0" bIns="0" rIns="0">
            <a:spAutoFit/>
          </a:bodyPr>
          <a:lstStyle/>
          <a:p>
            <a:pPr algn="ctr">
              <a:lnSpc>
                <a:spcPts val="8614"/>
              </a:lnSpc>
              <a:spcBef>
                <a:spcPct val="0"/>
              </a:spcBef>
            </a:pPr>
            <a:r>
              <a:rPr lang="en-US" sz="6153">
                <a:solidFill>
                  <a:srgbClr val="1A0262"/>
                </a:solidFill>
                <a:latin typeface="PT Serif"/>
              </a:rPr>
              <a:t>Poo (Programación Orientada a Objetos) es un paradigma de programación que se centra en la creación de objetos que pueden contener datos y funcionalidades.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2311196" y="2076620"/>
            <a:ext cx="5500953" cy="672248"/>
            <a:chOff x="0" y="0"/>
            <a:chExt cx="1251647" cy="152959"/>
          </a:xfrm>
        </p:grpSpPr>
        <p:sp>
          <p:nvSpPr>
            <p:cNvPr name="Freeform 3" id="3"/>
            <p:cNvSpPr/>
            <p:nvPr/>
          </p:nvSpPr>
          <p:spPr>
            <a:xfrm flipH="false" flipV="false" rot="0">
              <a:off x="0" y="0"/>
              <a:ext cx="1251647" cy="152959"/>
            </a:xfrm>
            <a:custGeom>
              <a:avLst/>
              <a:gdLst/>
              <a:ahLst/>
              <a:cxnLst/>
              <a:rect r="r" b="b" t="t" l="l"/>
              <a:pathLst>
                <a:path h="152959" w="1251647">
                  <a:moveTo>
                    <a:pt x="0" y="0"/>
                  </a:moveTo>
                  <a:lnTo>
                    <a:pt x="1251647" y="0"/>
                  </a:lnTo>
                  <a:lnTo>
                    <a:pt x="1251647" y="152959"/>
                  </a:lnTo>
                  <a:lnTo>
                    <a:pt x="0" y="152959"/>
                  </a:lnTo>
                  <a:close/>
                </a:path>
              </a:pathLst>
            </a:custGeom>
            <a:solidFill>
              <a:srgbClr val="DAF662"/>
            </a:solidFill>
          </p:spPr>
        </p:sp>
        <p:sp>
          <p:nvSpPr>
            <p:cNvPr name="TextBox 4" id="4"/>
            <p:cNvSpPr txBox="true"/>
            <p:nvPr/>
          </p:nvSpPr>
          <p:spPr>
            <a:xfrm>
              <a:off x="0" y="-28575"/>
              <a:ext cx="1251647" cy="181534"/>
            </a:xfrm>
            <a:prstGeom prst="rect">
              <a:avLst/>
            </a:prstGeom>
          </p:spPr>
          <p:txBody>
            <a:bodyPr anchor="ctr" rtlCol="false" tIns="50800" lIns="50800" bIns="50800" rIns="50800"/>
            <a:lstStyle/>
            <a:p>
              <a:pPr algn="ctr">
                <a:lnSpc>
                  <a:spcPts val="1400"/>
                </a:lnSpc>
              </a:pPr>
            </a:p>
          </p:txBody>
        </p:sp>
      </p:grpSp>
      <p:grpSp>
        <p:nvGrpSpPr>
          <p:cNvPr name="Group 5" id="5"/>
          <p:cNvGrpSpPr/>
          <p:nvPr/>
        </p:nvGrpSpPr>
        <p:grpSpPr>
          <a:xfrm rot="0">
            <a:off x="7645372" y="7551420"/>
            <a:ext cx="8115300" cy="462045"/>
            <a:chOff x="0" y="0"/>
            <a:chExt cx="2908340" cy="165586"/>
          </a:xfrm>
        </p:grpSpPr>
        <p:sp>
          <p:nvSpPr>
            <p:cNvPr name="Freeform 6" id="6"/>
            <p:cNvSpPr/>
            <p:nvPr/>
          </p:nvSpPr>
          <p:spPr>
            <a:xfrm flipH="false" flipV="false" rot="0">
              <a:off x="0" y="0"/>
              <a:ext cx="2908340" cy="165586"/>
            </a:xfrm>
            <a:custGeom>
              <a:avLst/>
              <a:gdLst/>
              <a:ahLst/>
              <a:cxnLst/>
              <a:rect r="r" b="b" t="t" l="l"/>
              <a:pathLst>
                <a:path h="165586" w="2908340">
                  <a:moveTo>
                    <a:pt x="0" y="0"/>
                  </a:moveTo>
                  <a:lnTo>
                    <a:pt x="2908340" y="0"/>
                  </a:lnTo>
                  <a:lnTo>
                    <a:pt x="2908340" y="165586"/>
                  </a:lnTo>
                  <a:lnTo>
                    <a:pt x="0" y="165586"/>
                  </a:lnTo>
                  <a:close/>
                </a:path>
              </a:pathLst>
            </a:custGeom>
            <a:solidFill>
              <a:srgbClr val="F59E62"/>
            </a:solidFill>
          </p:spPr>
        </p:sp>
        <p:sp>
          <p:nvSpPr>
            <p:cNvPr name="TextBox 7" id="7"/>
            <p:cNvSpPr txBox="true"/>
            <p:nvPr/>
          </p:nvSpPr>
          <p:spPr>
            <a:xfrm>
              <a:off x="0" y="-28575"/>
              <a:ext cx="2908340" cy="194161"/>
            </a:xfrm>
            <a:prstGeom prst="rect">
              <a:avLst/>
            </a:prstGeom>
          </p:spPr>
          <p:txBody>
            <a:bodyPr anchor="ctr" rtlCol="false" tIns="50800" lIns="50800" bIns="50800" rIns="50800"/>
            <a:lstStyle/>
            <a:p>
              <a:pPr algn="ctr">
                <a:lnSpc>
                  <a:spcPts val="1400"/>
                </a:lnSpc>
              </a:pPr>
            </a:p>
          </p:txBody>
        </p:sp>
      </p:grpSp>
      <p:sp>
        <p:nvSpPr>
          <p:cNvPr name="Freeform 8" id="8"/>
          <p:cNvSpPr/>
          <p:nvPr/>
        </p:nvSpPr>
        <p:spPr>
          <a:xfrm flipH="false" flipV="false" rot="0">
            <a:off x="8663473" y="2233262"/>
            <a:ext cx="7097199" cy="4728509"/>
          </a:xfrm>
          <a:custGeom>
            <a:avLst/>
            <a:gdLst/>
            <a:ahLst/>
            <a:cxnLst/>
            <a:rect r="r" b="b" t="t" l="l"/>
            <a:pathLst>
              <a:path h="4728509" w="7097199">
                <a:moveTo>
                  <a:pt x="0" y="0"/>
                </a:moveTo>
                <a:lnTo>
                  <a:pt x="7097199" y="0"/>
                </a:lnTo>
                <a:lnTo>
                  <a:pt x="7097199" y="4728509"/>
                </a:lnTo>
                <a:lnTo>
                  <a:pt x="0" y="4728509"/>
                </a:lnTo>
                <a:lnTo>
                  <a:pt x="0" y="0"/>
                </a:lnTo>
                <a:close/>
              </a:path>
            </a:pathLst>
          </a:custGeom>
          <a:blipFill>
            <a:blip r:embed="rId2"/>
            <a:stretch>
              <a:fillRect l="0" t="0" r="0" b="0"/>
            </a:stretch>
          </a:blipFill>
        </p:spPr>
      </p:sp>
      <p:sp>
        <p:nvSpPr>
          <p:cNvPr name="TextBox 9" id="9"/>
          <p:cNvSpPr txBox="true"/>
          <p:nvPr/>
        </p:nvSpPr>
        <p:spPr>
          <a:xfrm rot="0">
            <a:off x="2527328" y="3043805"/>
            <a:ext cx="5990214" cy="4059555"/>
          </a:xfrm>
          <a:prstGeom prst="rect">
            <a:avLst/>
          </a:prstGeom>
        </p:spPr>
        <p:txBody>
          <a:bodyPr anchor="t" rtlCol="false" tIns="0" lIns="0" bIns="0" rIns="0">
            <a:spAutoFit/>
          </a:bodyPr>
          <a:lstStyle/>
          <a:p>
            <a:pPr>
              <a:lnSpc>
                <a:spcPts val="4620"/>
              </a:lnSpc>
            </a:pPr>
            <a:r>
              <a:rPr lang="en-US" sz="3300">
                <a:solidFill>
                  <a:srgbClr val="1A0262"/>
                </a:solidFill>
                <a:latin typeface="Public Sans"/>
              </a:rPr>
              <a:t>El encapsulamiento es un principio fundamental que implica agrupar datos y métodos relacionados en una clase, controlando su acceso y protegiendo la integridad de los datos. </a:t>
            </a:r>
          </a:p>
        </p:txBody>
      </p:sp>
      <p:sp>
        <p:nvSpPr>
          <p:cNvPr name="TextBox 10" id="10"/>
          <p:cNvSpPr txBox="true"/>
          <p:nvPr/>
        </p:nvSpPr>
        <p:spPr>
          <a:xfrm rot="0">
            <a:off x="2530360" y="2176112"/>
            <a:ext cx="6613640" cy="473265"/>
          </a:xfrm>
          <a:prstGeom prst="rect">
            <a:avLst/>
          </a:prstGeom>
        </p:spPr>
        <p:txBody>
          <a:bodyPr anchor="t" rtlCol="false" tIns="0" lIns="0" bIns="0" rIns="0">
            <a:spAutoFit/>
          </a:bodyPr>
          <a:lstStyle/>
          <a:p>
            <a:pPr>
              <a:lnSpc>
                <a:spcPts val="3839"/>
              </a:lnSpc>
              <a:spcBef>
                <a:spcPct val="0"/>
              </a:spcBef>
            </a:pPr>
            <a:r>
              <a:rPr lang="en-US" sz="2742" spc="548">
                <a:solidFill>
                  <a:srgbClr val="1A0262"/>
                </a:solidFill>
                <a:latin typeface="Public Sans Bold"/>
              </a:rPr>
              <a:t>1) ENCAPSULAMIENTO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8583802" y="1513457"/>
            <a:ext cx="4550169" cy="963583"/>
            <a:chOff x="0" y="0"/>
            <a:chExt cx="581626" cy="123170"/>
          </a:xfrm>
        </p:grpSpPr>
        <p:sp>
          <p:nvSpPr>
            <p:cNvPr name="Freeform 3" id="3"/>
            <p:cNvSpPr/>
            <p:nvPr/>
          </p:nvSpPr>
          <p:spPr>
            <a:xfrm flipH="false" flipV="false" rot="0">
              <a:off x="0" y="0"/>
              <a:ext cx="581626" cy="123170"/>
            </a:xfrm>
            <a:custGeom>
              <a:avLst/>
              <a:gdLst/>
              <a:ahLst/>
              <a:cxnLst/>
              <a:rect r="r" b="b" t="t" l="l"/>
              <a:pathLst>
                <a:path h="123170" w="581626">
                  <a:moveTo>
                    <a:pt x="0" y="0"/>
                  </a:moveTo>
                  <a:lnTo>
                    <a:pt x="581626" y="0"/>
                  </a:lnTo>
                  <a:lnTo>
                    <a:pt x="581626" y="123170"/>
                  </a:lnTo>
                  <a:lnTo>
                    <a:pt x="0" y="123170"/>
                  </a:lnTo>
                  <a:close/>
                </a:path>
              </a:pathLst>
            </a:custGeom>
            <a:solidFill>
              <a:srgbClr val="DAF662"/>
            </a:solidFill>
          </p:spPr>
        </p:sp>
        <p:sp>
          <p:nvSpPr>
            <p:cNvPr name="TextBox 4" id="4"/>
            <p:cNvSpPr txBox="true"/>
            <p:nvPr/>
          </p:nvSpPr>
          <p:spPr>
            <a:xfrm>
              <a:off x="0" y="-28575"/>
              <a:ext cx="581626" cy="151745"/>
            </a:xfrm>
            <a:prstGeom prst="rect">
              <a:avLst/>
            </a:prstGeom>
          </p:spPr>
          <p:txBody>
            <a:bodyPr anchor="ctr" rtlCol="false" tIns="50800" lIns="50800" bIns="50800" rIns="50800"/>
            <a:lstStyle/>
            <a:p>
              <a:pPr algn="ctr">
                <a:lnSpc>
                  <a:spcPts val="1400"/>
                </a:lnSpc>
              </a:pPr>
            </a:p>
          </p:txBody>
        </p:sp>
      </p:grpSp>
      <p:sp>
        <p:nvSpPr>
          <p:cNvPr name="Freeform 5" id="5"/>
          <p:cNvSpPr/>
          <p:nvPr/>
        </p:nvSpPr>
        <p:spPr>
          <a:xfrm flipH="false" flipV="false" rot="0">
            <a:off x="2266268" y="3968045"/>
            <a:ext cx="2407519" cy="1356965"/>
          </a:xfrm>
          <a:custGeom>
            <a:avLst/>
            <a:gdLst/>
            <a:ahLst/>
            <a:cxnLst/>
            <a:rect r="r" b="b" t="t" l="l"/>
            <a:pathLst>
              <a:path h="1356965" w="2407519">
                <a:moveTo>
                  <a:pt x="0" y="0"/>
                </a:moveTo>
                <a:lnTo>
                  <a:pt x="2407519" y="0"/>
                </a:lnTo>
                <a:lnTo>
                  <a:pt x="2407519" y="1356965"/>
                </a:lnTo>
                <a:lnTo>
                  <a:pt x="0" y="1356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74504" y="3267610"/>
            <a:ext cx="976933" cy="2057400"/>
          </a:xfrm>
          <a:custGeom>
            <a:avLst/>
            <a:gdLst/>
            <a:ahLst/>
            <a:cxnLst/>
            <a:rect r="r" b="b" t="t" l="l"/>
            <a:pathLst>
              <a:path h="2057400" w="976933">
                <a:moveTo>
                  <a:pt x="0" y="0"/>
                </a:moveTo>
                <a:lnTo>
                  <a:pt x="976933" y="0"/>
                </a:lnTo>
                <a:lnTo>
                  <a:pt x="976933"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041604" y="3968045"/>
            <a:ext cx="1551623" cy="1356965"/>
          </a:xfrm>
          <a:custGeom>
            <a:avLst/>
            <a:gdLst/>
            <a:ahLst/>
            <a:cxnLst/>
            <a:rect r="r" b="b" t="t" l="l"/>
            <a:pathLst>
              <a:path h="1356965" w="1551623">
                <a:moveTo>
                  <a:pt x="0" y="0"/>
                </a:moveTo>
                <a:lnTo>
                  <a:pt x="1551624" y="0"/>
                </a:lnTo>
                <a:lnTo>
                  <a:pt x="1551624" y="1356965"/>
                </a:lnTo>
                <a:lnTo>
                  <a:pt x="0" y="1356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530360" y="1569319"/>
            <a:ext cx="13227280" cy="705402"/>
          </a:xfrm>
          <a:prstGeom prst="rect">
            <a:avLst/>
          </a:prstGeom>
        </p:spPr>
        <p:txBody>
          <a:bodyPr anchor="t" rtlCol="false" tIns="0" lIns="0" bIns="0" rIns="0">
            <a:spAutoFit/>
          </a:bodyPr>
          <a:lstStyle/>
          <a:p>
            <a:pPr algn="ctr">
              <a:lnSpc>
                <a:spcPts val="5744"/>
              </a:lnSpc>
              <a:spcBef>
                <a:spcPct val="0"/>
              </a:spcBef>
            </a:pPr>
            <a:r>
              <a:rPr lang="en-US" sz="4103" spc="820">
                <a:solidFill>
                  <a:srgbClr val="1A0262"/>
                </a:solidFill>
                <a:latin typeface="Public Sans Bold"/>
              </a:rPr>
              <a:t>¿COMO SE IMPLEMENTA?</a:t>
            </a:r>
          </a:p>
        </p:txBody>
      </p:sp>
      <p:grpSp>
        <p:nvGrpSpPr>
          <p:cNvPr name="Group 9" id="9"/>
          <p:cNvGrpSpPr/>
          <p:nvPr/>
        </p:nvGrpSpPr>
        <p:grpSpPr>
          <a:xfrm rot="0">
            <a:off x="1028329" y="5563135"/>
            <a:ext cx="4883397" cy="1369812"/>
            <a:chOff x="0" y="0"/>
            <a:chExt cx="6511196" cy="1826416"/>
          </a:xfrm>
        </p:grpSpPr>
        <p:sp>
          <p:nvSpPr>
            <p:cNvPr name="TextBox 10" id="10"/>
            <p:cNvSpPr txBox="true"/>
            <p:nvPr/>
          </p:nvSpPr>
          <p:spPr>
            <a:xfrm rot="0">
              <a:off x="0" y="732946"/>
              <a:ext cx="6511196" cy="1093470"/>
            </a:xfrm>
            <a:prstGeom prst="rect">
              <a:avLst/>
            </a:prstGeom>
          </p:spPr>
          <p:txBody>
            <a:bodyPr anchor="t" rtlCol="false" tIns="0" lIns="0" bIns="0" rIns="0">
              <a:spAutoFit/>
            </a:bodyPr>
            <a:lstStyle/>
            <a:p>
              <a:pPr algn="ctr">
                <a:lnSpc>
                  <a:spcPts val="3359"/>
                </a:lnSpc>
                <a:spcBef>
                  <a:spcPct val="0"/>
                </a:spcBef>
              </a:pPr>
              <a:r>
                <a:rPr lang="en-US" sz="2400">
                  <a:solidFill>
                    <a:srgbClr val="1A0262"/>
                  </a:solidFill>
                  <a:latin typeface="Public Sans"/>
                </a:rPr>
                <a:t>Permite el acceso desde cualquier parte del código.</a:t>
              </a:r>
            </a:p>
          </p:txBody>
        </p:sp>
        <p:sp>
          <p:nvSpPr>
            <p:cNvPr name="TextBox 11" id="11"/>
            <p:cNvSpPr txBox="true"/>
            <p:nvPr/>
          </p:nvSpPr>
          <p:spPr>
            <a:xfrm rot="0">
              <a:off x="0" y="-57150"/>
              <a:ext cx="6511196" cy="534670"/>
            </a:xfrm>
            <a:prstGeom prst="rect">
              <a:avLst/>
            </a:prstGeom>
          </p:spPr>
          <p:txBody>
            <a:bodyPr anchor="t" rtlCol="false" tIns="0" lIns="0" bIns="0" rIns="0">
              <a:spAutoFit/>
            </a:bodyPr>
            <a:lstStyle/>
            <a:p>
              <a:pPr algn="ctr">
                <a:lnSpc>
                  <a:spcPts val="3359"/>
                </a:lnSpc>
                <a:spcBef>
                  <a:spcPct val="0"/>
                </a:spcBef>
              </a:pPr>
              <a:r>
                <a:rPr lang="en-US" sz="2400">
                  <a:solidFill>
                    <a:srgbClr val="1A0262"/>
                  </a:solidFill>
                  <a:latin typeface="Public Sans Bold"/>
                </a:rPr>
                <a:t>Public</a:t>
              </a:r>
            </a:p>
          </p:txBody>
        </p:sp>
      </p:grpSp>
      <p:grpSp>
        <p:nvGrpSpPr>
          <p:cNvPr name="Group 12" id="12"/>
          <p:cNvGrpSpPr/>
          <p:nvPr/>
        </p:nvGrpSpPr>
        <p:grpSpPr>
          <a:xfrm rot="0">
            <a:off x="12375532" y="5563135"/>
            <a:ext cx="4883768" cy="1369812"/>
            <a:chOff x="0" y="0"/>
            <a:chExt cx="6511691" cy="1826416"/>
          </a:xfrm>
        </p:grpSpPr>
        <p:sp>
          <p:nvSpPr>
            <p:cNvPr name="TextBox 13" id="13"/>
            <p:cNvSpPr txBox="true"/>
            <p:nvPr/>
          </p:nvSpPr>
          <p:spPr>
            <a:xfrm rot="0">
              <a:off x="0" y="-57150"/>
              <a:ext cx="6511196" cy="534670"/>
            </a:xfrm>
            <a:prstGeom prst="rect">
              <a:avLst/>
            </a:prstGeom>
          </p:spPr>
          <p:txBody>
            <a:bodyPr anchor="t" rtlCol="false" tIns="0" lIns="0" bIns="0" rIns="0">
              <a:spAutoFit/>
            </a:bodyPr>
            <a:lstStyle/>
            <a:p>
              <a:pPr algn="ctr">
                <a:lnSpc>
                  <a:spcPts val="3359"/>
                </a:lnSpc>
                <a:spcBef>
                  <a:spcPct val="0"/>
                </a:spcBef>
              </a:pPr>
              <a:r>
                <a:rPr lang="en-US" sz="2400">
                  <a:solidFill>
                    <a:srgbClr val="1A0262"/>
                  </a:solidFill>
                  <a:latin typeface="Public Sans Bold"/>
                </a:rPr>
                <a:t>Protected</a:t>
              </a:r>
            </a:p>
          </p:txBody>
        </p:sp>
        <p:sp>
          <p:nvSpPr>
            <p:cNvPr name="TextBox 14" id="14"/>
            <p:cNvSpPr txBox="true"/>
            <p:nvPr/>
          </p:nvSpPr>
          <p:spPr>
            <a:xfrm rot="0">
              <a:off x="494" y="732946"/>
              <a:ext cx="6511196" cy="1093470"/>
            </a:xfrm>
            <a:prstGeom prst="rect">
              <a:avLst/>
            </a:prstGeom>
          </p:spPr>
          <p:txBody>
            <a:bodyPr anchor="t" rtlCol="false" tIns="0" lIns="0" bIns="0" rIns="0">
              <a:spAutoFit/>
            </a:bodyPr>
            <a:lstStyle/>
            <a:p>
              <a:pPr algn="ctr">
                <a:lnSpc>
                  <a:spcPts val="3359"/>
                </a:lnSpc>
                <a:spcBef>
                  <a:spcPct val="0"/>
                </a:spcBef>
              </a:pPr>
              <a:r>
                <a:rPr lang="en-US" sz="2400">
                  <a:solidFill>
                    <a:srgbClr val="1A0262"/>
                  </a:solidFill>
                  <a:latin typeface="Public Sans"/>
                </a:rPr>
                <a:t>Permite el acceso desde la misma clase y desde clases derivadas.</a:t>
              </a:r>
            </a:p>
          </p:txBody>
        </p:sp>
      </p:grpSp>
      <p:grpSp>
        <p:nvGrpSpPr>
          <p:cNvPr name="Group 15" id="15"/>
          <p:cNvGrpSpPr/>
          <p:nvPr/>
        </p:nvGrpSpPr>
        <p:grpSpPr>
          <a:xfrm rot="0">
            <a:off x="6701931" y="5563135"/>
            <a:ext cx="4883397" cy="1369812"/>
            <a:chOff x="0" y="0"/>
            <a:chExt cx="6511196" cy="1826416"/>
          </a:xfrm>
        </p:grpSpPr>
        <p:sp>
          <p:nvSpPr>
            <p:cNvPr name="TextBox 16" id="16"/>
            <p:cNvSpPr txBox="true"/>
            <p:nvPr/>
          </p:nvSpPr>
          <p:spPr>
            <a:xfrm rot="0">
              <a:off x="0" y="-57150"/>
              <a:ext cx="6511196" cy="534670"/>
            </a:xfrm>
            <a:prstGeom prst="rect">
              <a:avLst/>
            </a:prstGeom>
          </p:spPr>
          <p:txBody>
            <a:bodyPr anchor="t" rtlCol="false" tIns="0" lIns="0" bIns="0" rIns="0">
              <a:spAutoFit/>
            </a:bodyPr>
            <a:lstStyle/>
            <a:p>
              <a:pPr algn="ctr">
                <a:lnSpc>
                  <a:spcPts val="3359"/>
                </a:lnSpc>
                <a:spcBef>
                  <a:spcPct val="0"/>
                </a:spcBef>
              </a:pPr>
              <a:r>
                <a:rPr lang="en-US" sz="2400">
                  <a:solidFill>
                    <a:srgbClr val="1A0262"/>
                  </a:solidFill>
                  <a:latin typeface="Public Sans Bold"/>
                </a:rPr>
                <a:t>Private</a:t>
              </a:r>
            </a:p>
          </p:txBody>
        </p:sp>
        <p:sp>
          <p:nvSpPr>
            <p:cNvPr name="TextBox 17" id="17"/>
            <p:cNvSpPr txBox="true"/>
            <p:nvPr/>
          </p:nvSpPr>
          <p:spPr>
            <a:xfrm rot="0">
              <a:off x="0" y="732946"/>
              <a:ext cx="6511196" cy="1093470"/>
            </a:xfrm>
            <a:prstGeom prst="rect">
              <a:avLst/>
            </a:prstGeom>
          </p:spPr>
          <p:txBody>
            <a:bodyPr anchor="t" rtlCol="false" tIns="0" lIns="0" bIns="0" rIns="0">
              <a:spAutoFit/>
            </a:bodyPr>
            <a:lstStyle/>
            <a:p>
              <a:pPr algn="ctr">
                <a:lnSpc>
                  <a:spcPts val="3359"/>
                </a:lnSpc>
                <a:spcBef>
                  <a:spcPct val="0"/>
                </a:spcBef>
              </a:pPr>
              <a:r>
                <a:rPr lang="en-US" sz="2400">
                  <a:solidFill>
                    <a:srgbClr val="1A0262"/>
                  </a:solidFill>
                  <a:latin typeface="Public Sans"/>
                </a:rPr>
                <a:t>Solo permite el acceso desde dentro de la misma clase.</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4027133" y="1698325"/>
            <a:ext cx="10233733" cy="1196623"/>
            <a:chOff x="0" y="0"/>
            <a:chExt cx="1308129" cy="152959"/>
          </a:xfrm>
        </p:grpSpPr>
        <p:sp>
          <p:nvSpPr>
            <p:cNvPr name="Freeform 3" id="3"/>
            <p:cNvSpPr/>
            <p:nvPr/>
          </p:nvSpPr>
          <p:spPr>
            <a:xfrm flipH="false" flipV="false" rot="0">
              <a:off x="0" y="0"/>
              <a:ext cx="1308129" cy="152959"/>
            </a:xfrm>
            <a:custGeom>
              <a:avLst/>
              <a:gdLst/>
              <a:ahLst/>
              <a:cxnLst/>
              <a:rect r="r" b="b" t="t" l="l"/>
              <a:pathLst>
                <a:path h="152959" w="1308129">
                  <a:moveTo>
                    <a:pt x="0" y="0"/>
                  </a:moveTo>
                  <a:lnTo>
                    <a:pt x="1308129" y="0"/>
                  </a:lnTo>
                  <a:lnTo>
                    <a:pt x="1308129" y="152959"/>
                  </a:lnTo>
                  <a:lnTo>
                    <a:pt x="0" y="152959"/>
                  </a:lnTo>
                  <a:close/>
                </a:path>
              </a:pathLst>
            </a:custGeom>
            <a:solidFill>
              <a:srgbClr val="DAF662"/>
            </a:solidFill>
          </p:spPr>
        </p:sp>
        <p:sp>
          <p:nvSpPr>
            <p:cNvPr name="TextBox 4" id="4"/>
            <p:cNvSpPr txBox="true"/>
            <p:nvPr/>
          </p:nvSpPr>
          <p:spPr>
            <a:xfrm>
              <a:off x="0" y="-28575"/>
              <a:ext cx="1308129" cy="181534"/>
            </a:xfrm>
            <a:prstGeom prst="rect">
              <a:avLst/>
            </a:prstGeom>
          </p:spPr>
          <p:txBody>
            <a:bodyPr anchor="ctr" rtlCol="false" tIns="50800" lIns="50800" bIns="50800" rIns="50800"/>
            <a:lstStyle/>
            <a:p>
              <a:pPr algn="ctr">
                <a:lnSpc>
                  <a:spcPts val="1400"/>
                </a:lnSpc>
              </a:pPr>
            </a:p>
          </p:txBody>
        </p:sp>
      </p:grpSp>
      <p:sp>
        <p:nvSpPr>
          <p:cNvPr name="TextBox 5" id="5"/>
          <p:cNvSpPr txBox="true"/>
          <p:nvPr/>
        </p:nvSpPr>
        <p:spPr>
          <a:xfrm rot="0">
            <a:off x="2009509" y="1699515"/>
            <a:ext cx="14268982" cy="1052195"/>
          </a:xfrm>
          <a:prstGeom prst="rect">
            <a:avLst/>
          </a:prstGeom>
        </p:spPr>
        <p:txBody>
          <a:bodyPr anchor="t" rtlCol="false" tIns="0" lIns="0" bIns="0" rIns="0">
            <a:spAutoFit/>
          </a:bodyPr>
          <a:lstStyle/>
          <a:p>
            <a:pPr algn="ctr">
              <a:lnSpc>
                <a:spcPts val="8680"/>
              </a:lnSpc>
              <a:spcBef>
                <a:spcPct val="0"/>
              </a:spcBef>
            </a:pPr>
            <a:r>
              <a:rPr lang="en-US" sz="6200">
                <a:solidFill>
                  <a:srgbClr val="1A0262"/>
                </a:solidFill>
                <a:latin typeface="PT Serif"/>
              </a:rPr>
              <a:t>¿Porque es importante?</a:t>
            </a:r>
          </a:p>
        </p:txBody>
      </p:sp>
      <p:sp>
        <p:nvSpPr>
          <p:cNvPr name="TextBox 6" id="6"/>
          <p:cNvSpPr txBox="true"/>
          <p:nvPr/>
        </p:nvSpPr>
        <p:spPr>
          <a:xfrm rot="0">
            <a:off x="3830680" y="3991300"/>
            <a:ext cx="10028039" cy="3360279"/>
          </a:xfrm>
          <a:prstGeom prst="rect">
            <a:avLst/>
          </a:prstGeom>
        </p:spPr>
        <p:txBody>
          <a:bodyPr anchor="t" rtlCol="false" tIns="0" lIns="0" bIns="0" rIns="0">
            <a:spAutoFit/>
          </a:bodyPr>
          <a:lstStyle/>
          <a:p>
            <a:pPr algn="just" marL="827019" indent="-413509" lvl="1">
              <a:lnSpc>
                <a:spcPts val="5362"/>
              </a:lnSpc>
              <a:buFont typeface="Arial"/>
              <a:buChar char="•"/>
            </a:pPr>
            <a:r>
              <a:rPr lang="en-US" sz="3830" strike="noStrike" u="none">
                <a:solidFill>
                  <a:srgbClr val="1A0262"/>
                </a:solidFill>
                <a:latin typeface="PT Serif"/>
              </a:rPr>
              <a:t>Protección de la integridad de los datos</a:t>
            </a:r>
          </a:p>
          <a:p>
            <a:pPr algn="just" marL="827019" indent="-413509" lvl="1">
              <a:lnSpc>
                <a:spcPts val="5362"/>
              </a:lnSpc>
              <a:buFont typeface="Arial"/>
              <a:buChar char="•"/>
            </a:pPr>
            <a:r>
              <a:rPr lang="en-US" sz="3830" strike="noStrike" u="none">
                <a:solidFill>
                  <a:srgbClr val="1A0262"/>
                </a:solidFill>
                <a:latin typeface="PT Serif"/>
              </a:rPr>
              <a:t>Reducción de complejidad</a:t>
            </a:r>
          </a:p>
          <a:p>
            <a:pPr algn="just" marL="827019" indent="-413509" lvl="1">
              <a:lnSpc>
                <a:spcPts val="5362"/>
              </a:lnSpc>
              <a:buFont typeface="Arial"/>
              <a:buChar char="•"/>
            </a:pPr>
            <a:r>
              <a:rPr lang="en-US" sz="3830" strike="noStrike" u="none">
                <a:solidFill>
                  <a:srgbClr val="1A0262"/>
                </a:solidFill>
                <a:latin typeface="PT Serif"/>
              </a:rPr>
              <a:t>Control de cambios</a:t>
            </a:r>
          </a:p>
          <a:p>
            <a:pPr algn="just" marL="827019" indent="-413509" lvl="1">
              <a:lnSpc>
                <a:spcPts val="5362"/>
              </a:lnSpc>
              <a:buFont typeface="Arial"/>
              <a:buChar char="•"/>
            </a:pPr>
            <a:r>
              <a:rPr lang="en-US" sz="3830" strike="noStrike" u="none">
                <a:solidFill>
                  <a:srgbClr val="1A0262"/>
                </a:solidFill>
                <a:latin typeface="PT Serif"/>
              </a:rPr>
              <a:t>Protección contra el acceso no autorizado</a:t>
            </a:r>
          </a:p>
          <a:p>
            <a:pPr algn="just" marL="827019" indent="-413509" lvl="1">
              <a:lnSpc>
                <a:spcPts val="5362"/>
              </a:lnSpc>
              <a:buFont typeface="Arial"/>
              <a:buChar char="•"/>
            </a:pPr>
            <a:r>
              <a:rPr lang="en-US" sz="3830" strike="noStrike" u="none">
                <a:solidFill>
                  <a:srgbClr val="1A0262"/>
                </a:solidFill>
                <a:latin typeface="PT Serif"/>
              </a:rPr>
              <a:t>Facilitar el trabajo de otros programadores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6939403" y="2049708"/>
            <a:ext cx="3798377" cy="765476"/>
            <a:chOff x="0" y="0"/>
            <a:chExt cx="805842" cy="162399"/>
          </a:xfrm>
        </p:grpSpPr>
        <p:sp>
          <p:nvSpPr>
            <p:cNvPr name="Freeform 3" id="3"/>
            <p:cNvSpPr/>
            <p:nvPr/>
          </p:nvSpPr>
          <p:spPr>
            <a:xfrm flipH="false" flipV="false" rot="0">
              <a:off x="0" y="0"/>
              <a:ext cx="805842" cy="162399"/>
            </a:xfrm>
            <a:custGeom>
              <a:avLst/>
              <a:gdLst/>
              <a:ahLst/>
              <a:cxnLst/>
              <a:rect r="r" b="b" t="t" l="l"/>
              <a:pathLst>
                <a:path h="162399" w="805842">
                  <a:moveTo>
                    <a:pt x="0" y="0"/>
                  </a:moveTo>
                  <a:lnTo>
                    <a:pt x="805842" y="0"/>
                  </a:lnTo>
                  <a:lnTo>
                    <a:pt x="805842" y="162399"/>
                  </a:lnTo>
                  <a:lnTo>
                    <a:pt x="0" y="162399"/>
                  </a:lnTo>
                  <a:close/>
                </a:path>
              </a:pathLst>
            </a:custGeom>
            <a:solidFill>
              <a:srgbClr val="B1E9EF"/>
            </a:solidFill>
          </p:spPr>
        </p:sp>
        <p:sp>
          <p:nvSpPr>
            <p:cNvPr name="TextBox 4" id="4"/>
            <p:cNvSpPr txBox="true"/>
            <p:nvPr/>
          </p:nvSpPr>
          <p:spPr>
            <a:xfrm>
              <a:off x="0" y="-28575"/>
              <a:ext cx="805842" cy="190974"/>
            </a:xfrm>
            <a:prstGeom prst="rect">
              <a:avLst/>
            </a:prstGeom>
          </p:spPr>
          <p:txBody>
            <a:bodyPr anchor="ctr" rtlCol="false" tIns="50800" lIns="50800" bIns="50800" rIns="50800"/>
            <a:lstStyle/>
            <a:p>
              <a:pPr algn="ctr">
                <a:lnSpc>
                  <a:spcPts val="1400"/>
                </a:lnSpc>
              </a:pPr>
            </a:p>
          </p:txBody>
        </p:sp>
      </p:grpSp>
      <p:sp>
        <p:nvSpPr>
          <p:cNvPr name="TextBox 5" id="5"/>
          <p:cNvSpPr txBox="true"/>
          <p:nvPr/>
        </p:nvSpPr>
        <p:spPr>
          <a:xfrm rot="0">
            <a:off x="1869531" y="3486949"/>
            <a:ext cx="14548939" cy="3236902"/>
          </a:xfrm>
          <a:prstGeom prst="rect">
            <a:avLst/>
          </a:prstGeom>
        </p:spPr>
        <p:txBody>
          <a:bodyPr anchor="t" rtlCol="false" tIns="0" lIns="0" bIns="0" rIns="0">
            <a:spAutoFit/>
          </a:bodyPr>
          <a:lstStyle/>
          <a:p>
            <a:pPr algn="ctr">
              <a:lnSpc>
                <a:spcPts val="5175"/>
              </a:lnSpc>
            </a:pPr>
            <a:r>
              <a:rPr lang="en-US" sz="3696">
                <a:solidFill>
                  <a:srgbClr val="1A0262"/>
                </a:solidFill>
                <a:latin typeface="Public Sans"/>
              </a:rPr>
              <a:t>Son una forma de definir un contrato o un conjunto de reglas que una clase debe seguir. Este contrato especifica el comportamiento que una clase debe implementar, asegurando que todas las clases que implementan la interfaz tengan un comportamiento consistente y predecible.</a:t>
            </a:r>
          </a:p>
        </p:txBody>
      </p:sp>
      <p:sp>
        <p:nvSpPr>
          <p:cNvPr name="TextBox 6" id="6"/>
          <p:cNvSpPr txBox="true"/>
          <p:nvPr/>
        </p:nvSpPr>
        <p:spPr>
          <a:xfrm rot="0">
            <a:off x="7174689" y="2164704"/>
            <a:ext cx="6706064" cy="522477"/>
          </a:xfrm>
          <a:prstGeom prst="rect">
            <a:avLst/>
          </a:prstGeom>
        </p:spPr>
        <p:txBody>
          <a:bodyPr anchor="t" rtlCol="false" tIns="0" lIns="0" bIns="0" rIns="0">
            <a:spAutoFit/>
          </a:bodyPr>
          <a:lstStyle/>
          <a:p>
            <a:pPr>
              <a:lnSpc>
                <a:spcPts val="4117"/>
              </a:lnSpc>
              <a:spcBef>
                <a:spcPct val="0"/>
              </a:spcBef>
            </a:pPr>
            <a:r>
              <a:rPr lang="en-US" sz="2941" spc="588">
                <a:solidFill>
                  <a:srgbClr val="1A0262"/>
                </a:solidFill>
                <a:latin typeface="Public Sans Bold"/>
              </a:rPr>
              <a:t>2) SUBTIPOS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69680">
            <a:off x="4273237" y="6985866"/>
            <a:ext cx="10233733" cy="1196623"/>
            <a:chOff x="0" y="0"/>
            <a:chExt cx="1308129" cy="152959"/>
          </a:xfrm>
        </p:grpSpPr>
        <p:sp>
          <p:nvSpPr>
            <p:cNvPr name="Freeform 3" id="3"/>
            <p:cNvSpPr/>
            <p:nvPr/>
          </p:nvSpPr>
          <p:spPr>
            <a:xfrm flipH="false" flipV="false" rot="0">
              <a:off x="0" y="0"/>
              <a:ext cx="1308129" cy="152959"/>
            </a:xfrm>
            <a:custGeom>
              <a:avLst/>
              <a:gdLst/>
              <a:ahLst/>
              <a:cxnLst/>
              <a:rect r="r" b="b" t="t" l="l"/>
              <a:pathLst>
                <a:path h="152959" w="1308129">
                  <a:moveTo>
                    <a:pt x="0" y="0"/>
                  </a:moveTo>
                  <a:lnTo>
                    <a:pt x="1308129" y="0"/>
                  </a:lnTo>
                  <a:lnTo>
                    <a:pt x="1308129" y="152959"/>
                  </a:lnTo>
                  <a:lnTo>
                    <a:pt x="0" y="152959"/>
                  </a:lnTo>
                  <a:close/>
                </a:path>
              </a:pathLst>
            </a:custGeom>
            <a:solidFill>
              <a:srgbClr val="B1E9EF"/>
            </a:solidFill>
          </p:spPr>
        </p:sp>
        <p:sp>
          <p:nvSpPr>
            <p:cNvPr name="TextBox 4" id="4"/>
            <p:cNvSpPr txBox="true"/>
            <p:nvPr/>
          </p:nvSpPr>
          <p:spPr>
            <a:xfrm>
              <a:off x="0" y="-28575"/>
              <a:ext cx="1308129" cy="181534"/>
            </a:xfrm>
            <a:prstGeom prst="rect">
              <a:avLst/>
            </a:prstGeom>
          </p:spPr>
          <p:txBody>
            <a:bodyPr anchor="ctr" rtlCol="false" tIns="50800" lIns="50800" bIns="50800" rIns="50800"/>
            <a:lstStyle/>
            <a:p>
              <a:pPr algn="ctr">
                <a:lnSpc>
                  <a:spcPts val="1400"/>
                </a:lnSpc>
              </a:pPr>
            </a:p>
          </p:txBody>
        </p:sp>
      </p:grpSp>
      <p:sp>
        <p:nvSpPr>
          <p:cNvPr name="TextBox 5" id="5"/>
          <p:cNvSpPr txBox="true"/>
          <p:nvPr/>
        </p:nvSpPr>
        <p:spPr>
          <a:xfrm rot="0">
            <a:off x="2063362" y="1924726"/>
            <a:ext cx="14161276" cy="6361348"/>
          </a:xfrm>
          <a:prstGeom prst="rect">
            <a:avLst/>
          </a:prstGeom>
        </p:spPr>
        <p:txBody>
          <a:bodyPr anchor="t" rtlCol="false" tIns="0" lIns="0" bIns="0" rIns="0">
            <a:spAutoFit/>
          </a:bodyPr>
          <a:lstStyle/>
          <a:p>
            <a:pPr algn="ctr">
              <a:lnSpc>
                <a:spcPts val="6374"/>
              </a:lnSpc>
              <a:spcBef>
                <a:spcPct val="0"/>
              </a:spcBef>
            </a:pPr>
            <a:r>
              <a:rPr lang="en-US" sz="4553">
                <a:solidFill>
                  <a:srgbClr val="1A0262"/>
                </a:solidFill>
                <a:latin typeface="PT Serif"/>
              </a:rPr>
              <a:t>Los subtipos se refieren a clases que implementan dicha interfaz. Esto significa que cualquier clase que implemente una interfaz puede ser tratada como una instancia de esa interfaz. Esto permite el polimorfismo, donde diferentes clases pueden implementar el mismo conjunto de métodos definidos por una interfaz, pero con diferentes implementaciones.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917970" y="3937635"/>
            <a:ext cx="14452060" cy="2660257"/>
          </a:xfrm>
          <a:prstGeom prst="rect">
            <a:avLst/>
          </a:prstGeom>
        </p:spPr>
        <p:txBody>
          <a:bodyPr anchor="t" rtlCol="false" tIns="0" lIns="0" bIns="0" rIns="0">
            <a:spAutoFit/>
          </a:bodyPr>
          <a:lstStyle/>
          <a:p>
            <a:pPr algn="ctr">
              <a:lnSpc>
                <a:spcPts val="5309"/>
              </a:lnSpc>
            </a:pPr>
            <a:r>
              <a:rPr lang="en-US" sz="3792">
                <a:solidFill>
                  <a:srgbClr val="1A0262"/>
                </a:solidFill>
                <a:latin typeface="Public Sans"/>
              </a:rPr>
              <a:t>Permite que una clase herede atributos y comportamientos de otra clase. Esto significa que la subclase puede aprovechar y extender la funcionalidad de la superclase, lo que promueve la reutilización de código y facilita la organización del programa.</a:t>
            </a:r>
          </a:p>
        </p:txBody>
      </p:sp>
      <p:grpSp>
        <p:nvGrpSpPr>
          <p:cNvPr name="Group 3" id="3"/>
          <p:cNvGrpSpPr/>
          <p:nvPr/>
        </p:nvGrpSpPr>
        <p:grpSpPr>
          <a:xfrm rot="-69680">
            <a:off x="5049949" y="2382256"/>
            <a:ext cx="8000404" cy="642649"/>
            <a:chOff x="0" y="0"/>
            <a:chExt cx="1820354" cy="146224"/>
          </a:xfrm>
        </p:grpSpPr>
        <p:sp>
          <p:nvSpPr>
            <p:cNvPr name="Freeform 4" id="4"/>
            <p:cNvSpPr/>
            <p:nvPr/>
          </p:nvSpPr>
          <p:spPr>
            <a:xfrm flipH="false" flipV="false" rot="0">
              <a:off x="0" y="0"/>
              <a:ext cx="1820354" cy="146224"/>
            </a:xfrm>
            <a:custGeom>
              <a:avLst/>
              <a:gdLst/>
              <a:ahLst/>
              <a:cxnLst/>
              <a:rect r="r" b="b" t="t" l="l"/>
              <a:pathLst>
                <a:path h="146224" w="1820354">
                  <a:moveTo>
                    <a:pt x="0" y="0"/>
                  </a:moveTo>
                  <a:lnTo>
                    <a:pt x="1820354" y="0"/>
                  </a:lnTo>
                  <a:lnTo>
                    <a:pt x="1820354" y="146224"/>
                  </a:lnTo>
                  <a:lnTo>
                    <a:pt x="0" y="146224"/>
                  </a:lnTo>
                  <a:close/>
                </a:path>
              </a:pathLst>
            </a:custGeom>
            <a:solidFill>
              <a:srgbClr val="B1E9EF"/>
            </a:solidFill>
          </p:spPr>
        </p:sp>
        <p:sp>
          <p:nvSpPr>
            <p:cNvPr name="TextBox 5" id="5"/>
            <p:cNvSpPr txBox="true"/>
            <p:nvPr/>
          </p:nvSpPr>
          <p:spPr>
            <a:xfrm>
              <a:off x="0" y="-28575"/>
              <a:ext cx="1820354" cy="174799"/>
            </a:xfrm>
            <a:prstGeom prst="rect">
              <a:avLst/>
            </a:prstGeom>
          </p:spPr>
          <p:txBody>
            <a:bodyPr anchor="ctr" rtlCol="false" tIns="50800" lIns="50800" bIns="50800" rIns="50800"/>
            <a:lstStyle/>
            <a:p>
              <a:pPr algn="ctr">
                <a:lnSpc>
                  <a:spcPts val="1400"/>
                </a:lnSpc>
              </a:pPr>
            </a:p>
          </p:txBody>
        </p:sp>
      </p:grpSp>
      <p:sp>
        <p:nvSpPr>
          <p:cNvPr name="TextBox 6" id="6"/>
          <p:cNvSpPr txBox="true"/>
          <p:nvPr/>
        </p:nvSpPr>
        <p:spPr>
          <a:xfrm rot="0">
            <a:off x="5269070" y="2477481"/>
            <a:ext cx="7974672" cy="473265"/>
          </a:xfrm>
          <a:prstGeom prst="rect">
            <a:avLst/>
          </a:prstGeom>
        </p:spPr>
        <p:txBody>
          <a:bodyPr anchor="t" rtlCol="false" tIns="0" lIns="0" bIns="0" rIns="0">
            <a:spAutoFit/>
          </a:bodyPr>
          <a:lstStyle/>
          <a:p>
            <a:pPr>
              <a:lnSpc>
                <a:spcPts val="3839"/>
              </a:lnSpc>
              <a:spcBef>
                <a:spcPct val="0"/>
              </a:spcBef>
            </a:pPr>
            <a:r>
              <a:rPr lang="en-US" sz="2742" spc="548">
                <a:solidFill>
                  <a:srgbClr val="1A0262"/>
                </a:solidFill>
                <a:latin typeface="Public Sans Bold"/>
              </a:rPr>
              <a:t>3) HERENCIA (IMPLEMENTACION)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DAGB06UmXU8</dc:identifier>
  <dcterms:modified xsi:type="dcterms:W3CDTF">2011-08-01T06:04:30Z</dcterms:modified>
  <cp:revision>1</cp:revision>
  <dc:title>Paradigmas de la programacion POO</dc:title>
</cp:coreProperties>
</file>