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74" r:id="rId3"/>
    <p:sldId id="273" r:id="rId4"/>
    <p:sldId id="256" r:id="rId5"/>
    <p:sldId id="275" r:id="rId6"/>
    <p:sldId id="258" r:id="rId7"/>
    <p:sldId id="276" r:id="rId8"/>
    <p:sldId id="259" r:id="rId9"/>
    <p:sldId id="260" r:id="rId10"/>
    <p:sldId id="278" r:id="rId11"/>
    <p:sldId id="261" r:id="rId12"/>
    <p:sldId id="277" r:id="rId13"/>
    <p:sldId id="262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9" r:id="rId23"/>
    <p:sldId id="287" r:id="rId24"/>
    <p:sldId id="290" r:id="rId25"/>
    <p:sldId id="288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D4037-330E-7D46-900F-3F2CF71A124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49D26-10EA-F941-A1CF-C19AD427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1EDD-7458-AD4F-BD22-CBD7F937E6FF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6A38-D45B-9044-ACF3-A38B6E238698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5B26-E6D0-394F-AAE3-551B9C345D49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33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452-5127-BC45-A896-D6DEF0DB8EF3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53A7-4FE1-1543-84FF-EB59A2E85D25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6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780-3E17-2140-987D-0EB811484DEB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4E9-E40F-E84F-8777-D705245DB916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2F9D-44EC-3049-AEE3-1CABCF4AEBDB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677-EF82-C74C-B042-820ED0A1449D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30F7-D5A0-4341-9129-B61319D14BFC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1677-5EA5-6D43-B007-CB5D341A4DD9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322E-D179-A047-A9CB-73B8EFE35C25}" type="datetime1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094F-E91B-DC4C-89F7-D800D9874F98}" type="datetime1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861C-C825-8346-B3C0-6CE72B9031DD}" type="datetime1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334D-F05F-2E4F-8232-A0CC6E28AC43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A3FE-229F-6F49-8751-CD4EB92D7D7F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1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CE8C-F056-7C44-A88D-47CE3664DE23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3E616C-A8C5-2A48-AEFE-445A04C5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7595B-8A88-2343-8DA7-924F691C3CD0}"/>
              </a:ext>
            </a:extLst>
          </p:cNvPr>
          <p:cNvSpPr txBox="1"/>
          <p:nvPr/>
        </p:nvSpPr>
        <p:spPr>
          <a:xfrm>
            <a:off x="0" y="421649"/>
            <a:ext cx="9829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000" dirty="0"/>
              <a:t> </a:t>
            </a:r>
            <a:r>
              <a:rPr lang="en-US" sz="3200" dirty="0"/>
              <a:t>GA CAPSTONE PROJECT:</a:t>
            </a:r>
          </a:p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b="1" dirty="0"/>
              <a:t>Influence of Climate Change in the Media on  iShares Global Clean Energy ETF Activity</a:t>
            </a:r>
          </a:p>
          <a:p>
            <a:pPr algn="ctr"/>
            <a:r>
              <a:rPr lang="en-US" sz="2400" dirty="0"/>
              <a:t>- Building a Predictive Model -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F2D67-E9CA-FF4E-B29E-6192518A4F31}"/>
              </a:ext>
            </a:extLst>
          </p:cNvPr>
          <p:cNvSpPr txBox="1"/>
          <p:nvPr/>
        </p:nvSpPr>
        <p:spPr>
          <a:xfrm>
            <a:off x="950494" y="3958390"/>
            <a:ext cx="6160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Author: Theresa Waters </a:t>
            </a:r>
          </a:p>
          <a:p>
            <a:r>
              <a:rPr lang="en-US" sz="2000" dirty="0"/>
              <a:t>Course: General Assembly Data Science (Part-Time)</a:t>
            </a:r>
          </a:p>
          <a:p>
            <a:r>
              <a:rPr lang="en-US" sz="2000" dirty="0"/>
              <a:t>Date: Spring 2022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ACBA-0A71-F04C-901E-8C733613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3C074-B93D-E34B-9CF0-592E405F562E}"/>
              </a:ext>
            </a:extLst>
          </p:cNvPr>
          <p:cNvSpPr txBox="1"/>
          <p:nvPr/>
        </p:nvSpPr>
        <p:spPr>
          <a:xfrm>
            <a:off x="339558" y="288759"/>
            <a:ext cx="998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Visualization – The New York Times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575DD-CEA2-7840-A409-436348325BDE}"/>
              </a:ext>
            </a:extLst>
          </p:cNvPr>
          <p:cNvSpPr txBox="1"/>
          <p:nvPr/>
        </p:nvSpPr>
        <p:spPr>
          <a:xfrm>
            <a:off x="1853197" y="1019312"/>
            <a:ext cx="695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Common Words Across All Article Text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37DBD-031E-2043-A443-64CB19386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224053" y="1776663"/>
            <a:ext cx="7585402" cy="37458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67A9-0BD8-A342-AEAD-ACDF52C4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4EA22-1C2F-F142-B5FD-8117F5D8A621}"/>
              </a:ext>
            </a:extLst>
          </p:cNvPr>
          <p:cNvSpPr txBox="1"/>
          <p:nvPr/>
        </p:nvSpPr>
        <p:spPr>
          <a:xfrm>
            <a:off x="138363" y="885373"/>
            <a:ext cx="946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for climate change related articles using only the keywords section: fall under ‘</a:t>
            </a:r>
            <a:r>
              <a:rPr lang="en-US" dirty="0">
                <a:solidFill>
                  <a:srgbClr val="FF0000"/>
                </a:solidFill>
              </a:rPr>
              <a:t>Global Warming</a:t>
            </a:r>
            <a:r>
              <a:rPr lang="en-US" dirty="0"/>
              <a:t>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GW articles from the last 10 years: </a:t>
            </a:r>
            <a:r>
              <a:rPr lang="en-US" b="1" dirty="0"/>
              <a:t>4,536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EEB18-9335-DF40-A5F0-1CBC9BCC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4" y="2213552"/>
            <a:ext cx="6356350" cy="4515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55845-5109-BB48-AE69-A90F84CB0E3A}"/>
              </a:ext>
            </a:extLst>
          </p:cNvPr>
          <p:cNvSpPr txBox="1"/>
          <p:nvPr/>
        </p:nvSpPr>
        <p:spPr>
          <a:xfrm>
            <a:off x="138363" y="175117"/>
            <a:ext cx="998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Visualization – The New York Times</a:t>
            </a:r>
            <a:endParaRPr lang="en-US" sz="16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124EC-D221-8D4F-8A24-5AA8CDDE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18937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9E8C0-D57D-7C4B-BDEA-D24E766A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2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FC64C-6984-664A-B014-524C61E03F6E}"/>
              </a:ext>
            </a:extLst>
          </p:cNvPr>
          <p:cNvSpPr txBox="1"/>
          <p:nvPr/>
        </p:nvSpPr>
        <p:spPr>
          <a:xfrm>
            <a:off x="209047" y="956507"/>
            <a:ext cx="93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just using the ‘</a:t>
            </a:r>
            <a:r>
              <a:rPr lang="en-US" dirty="0">
                <a:solidFill>
                  <a:srgbClr val="FF0000"/>
                </a:solidFill>
              </a:rPr>
              <a:t>Global Warming</a:t>
            </a:r>
            <a:r>
              <a:rPr lang="en-US" dirty="0"/>
              <a:t>’ keyword the best way to group articles related to topics important to climate change? E.g., Renewable energy, emissions, etc.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6FE30-5A31-CE4B-AB1A-B78DC8DAA6F1}"/>
              </a:ext>
            </a:extLst>
          </p:cNvPr>
          <p:cNvSpPr/>
          <p:nvPr/>
        </p:nvSpPr>
        <p:spPr>
          <a:xfrm>
            <a:off x="2684127" y="1983441"/>
            <a:ext cx="4417929" cy="34966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3C712-E16B-704B-A116-06133318A734}"/>
              </a:ext>
            </a:extLst>
          </p:cNvPr>
          <p:cNvSpPr txBox="1"/>
          <p:nvPr/>
        </p:nvSpPr>
        <p:spPr>
          <a:xfrm>
            <a:off x="2710947" y="2226993"/>
            <a:ext cx="45466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Non-Negative Matrix Factorization (NMF)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Builds clusters of words (topics) from the text input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articles by weight of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52014-4624-3B4D-B1D7-927BE2894367}"/>
              </a:ext>
            </a:extLst>
          </p:cNvPr>
          <p:cNvSpPr/>
          <p:nvPr/>
        </p:nvSpPr>
        <p:spPr>
          <a:xfrm>
            <a:off x="1544071" y="5829904"/>
            <a:ext cx="1651000" cy="339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7252C-B754-764E-B6FC-4A166B950B70}"/>
              </a:ext>
            </a:extLst>
          </p:cNvPr>
          <p:cNvSpPr/>
          <p:nvPr/>
        </p:nvSpPr>
        <p:spPr>
          <a:xfrm>
            <a:off x="7070303" y="5842178"/>
            <a:ext cx="1651000" cy="339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0C78F-C155-CB4C-85D0-8599DBC839EA}"/>
              </a:ext>
            </a:extLst>
          </p:cNvPr>
          <p:cNvSpPr/>
          <p:nvPr/>
        </p:nvSpPr>
        <p:spPr>
          <a:xfrm>
            <a:off x="4174703" y="5820430"/>
            <a:ext cx="1651000" cy="339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B7DA2-10E2-AA49-8B7E-FAC0D6053813}"/>
              </a:ext>
            </a:extLst>
          </p:cNvPr>
          <p:cNvSpPr txBox="1"/>
          <p:nvPr/>
        </p:nvSpPr>
        <p:spPr>
          <a:xfrm>
            <a:off x="1751156" y="5827821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861CD-56B4-EF47-BD7E-6B1F154A2AE7}"/>
              </a:ext>
            </a:extLst>
          </p:cNvPr>
          <p:cNvSpPr txBox="1"/>
          <p:nvPr/>
        </p:nvSpPr>
        <p:spPr>
          <a:xfrm>
            <a:off x="4490941" y="580563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B2D53-5DBD-3242-8F27-68BE40D3C76E}"/>
              </a:ext>
            </a:extLst>
          </p:cNvPr>
          <p:cNvSpPr txBox="1"/>
          <p:nvPr/>
        </p:nvSpPr>
        <p:spPr>
          <a:xfrm>
            <a:off x="7388992" y="5827821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0D8C8-6ADC-C443-A04D-7005087B6D57}"/>
              </a:ext>
            </a:extLst>
          </p:cNvPr>
          <p:cNvCxnSpPr/>
          <p:nvPr/>
        </p:nvCxnSpPr>
        <p:spPr>
          <a:xfrm flipV="1">
            <a:off x="2383464" y="5213350"/>
            <a:ext cx="10445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C8DF03-30B9-3C42-886E-7837E98267CA}"/>
              </a:ext>
            </a:extLst>
          </p:cNvPr>
          <p:cNvCxnSpPr>
            <a:cxnSpLocks/>
          </p:cNvCxnSpPr>
          <p:nvPr/>
        </p:nvCxnSpPr>
        <p:spPr>
          <a:xfrm flipV="1">
            <a:off x="5004526" y="5159876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A87B21-69E1-244A-AFFE-2ADA7C48AE83}"/>
              </a:ext>
            </a:extLst>
          </p:cNvPr>
          <p:cNvCxnSpPr>
            <a:cxnSpLocks/>
          </p:cNvCxnSpPr>
          <p:nvPr/>
        </p:nvCxnSpPr>
        <p:spPr>
          <a:xfrm flipH="1" flipV="1">
            <a:off x="6229389" y="5227979"/>
            <a:ext cx="120015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595A92-7833-F146-B4A1-849C5D4AAFCE}"/>
              </a:ext>
            </a:extLst>
          </p:cNvPr>
          <p:cNvSpPr txBox="1"/>
          <p:nvPr/>
        </p:nvSpPr>
        <p:spPr>
          <a:xfrm>
            <a:off x="1041064" y="225553"/>
            <a:ext cx="78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Topic Model – New York Times 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04D6BE-9829-2E4C-8651-91D4040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DCB49-8ADC-5A49-8644-323AEDDDE8A3}"/>
              </a:ext>
            </a:extLst>
          </p:cNvPr>
          <p:cNvSpPr txBox="1"/>
          <p:nvPr/>
        </p:nvSpPr>
        <p:spPr>
          <a:xfrm>
            <a:off x="1041064" y="225553"/>
            <a:ext cx="78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Topic Model – New York Times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870D-599B-ED41-9612-53E1ADD4865E}"/>
              </a:ext>
            </a:extLst>
          </p:cNvPr>
          <p:cNvSpPr txBox="1"/>
          <p:nvPr/>
        </p:nvSpPr>
        <p:spPr>
          <a:xfrm>
            <a:off x="209047" y="1112917"/>
            <a:ext cx="93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the best number of topics to input into model using coherence scores (how similar the words in each topic are to one another) – </a:t>
            </a:r>
            <a:r>
              <a:rPr lang="en-US" b="1" dirty="0"/>
              <a:t>60 topics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B6C0-D559-C046-ABC9-7EB38124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9" y="2117557"/>
            <a:ext cx="7937862" cy="37005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15004E-A607-7348-9032-9AC931872AE7}"/>
              </a:ext>
            </a:extLst>
          </p:cNvPr>
          <p:cNvSpPr/>
          <p:nvPr/>
        </p:nvSpPr>
        <p:spPr>
          <a:xfrm>
            <a:off x="7269747" y="2309393"/>
            <a:ext cx="762000" cy="3401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0A977C-9814-604C-9765-5D53FE57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9C97C-89EC-4242-89B8-D6EB0C16551F}"/>
              </a:ext>
            </a:extLst>
          </p:cNvPr>
          <p:cNvSpPr txBox="1"/>
          <p:nvPr/>
        </p:nvSpPr>
        <p:spPr>
          <a:xfrm>
            <a:off x="1041064" y="225553"/>
            <a:ext cx="78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Topic Model – New York Times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9411B-8904-524F-80AF-650FBE6B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42" y="1456156"/>
            <a:ext cx="5715000" cy="433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81868-386B-3948-8225-25A107903895}"/>
              </a:ext>
            </a:extLst>
          </p:cNvPr>
          <p:cNvSpPr txBox="1"/>
          <p:nvPr/>
        </p:nvSpPr>
        <p:spPr>
          <a:xfrm>
            <a:off x="1427747" y="3200399"/>
            <a:ext cx="6930189" cy="577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F0C4-3E9E-3046-8E8B-9D716FD2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A924A-1D31-1842-A3BB-1DFA7D82E80F}"/>
              </a:ext>
            </a:extLst>
          </p:cNvPr>
          <p:cNvSpPr txBox="1"/>
          <p:nvPr/>
        </p:nvSpPr>
        <p:spPr>
          <a:xfrm>
            <a:off x="1041064" y="225553"/>
            <a:ext cx="78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Topic Model – New York Times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EA8E2-C30D-C241-A0B4-3AB456A14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5"/>
          <a:stretch/>
        </p:blipFill>
        <p:spPr>
          <a:xfrm>
            <a:off x="622298" y="1061446"/>
            <a:ext cx="6013916" cy="3125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A7EA6-4E1A-FA41-8ECD-E08454DE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082" y="3070721"/>
            <a:ext cx="4966202" cy="359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CE010-B11E-5D4C-AB82-B75AD568FE6F}"/>
              </a:ext>
            </a:extLst>
          </p:cNvPr>
          <p:cNvSpPr txBox="1"/>
          <p:nvPr/>
        </p:nvSpPr>
        <p:spPr>
          <a:xfrm>
            <a:off x="7507705" y="1720515"/>
            <a:ext cx="222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articles: </a:t>
            </a:r>
            <a:r>
              <a:rPr lang="en-US" b="1" dirty="0"/>
              <a:t>8534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13A52-239F-5646-9088-4D0F033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47F66-2584-EE4E-B15F-B0DBA4AD0895}"/>
              </a:ext>
            </a:extLst>
          </p:cNvPr>
          <p:cNvSpPr txBox="1"/>
          <p:nvPr/>
        </p:nvSpPr>
        <p:spPr>
          <a:xfrm>
            <a:off x="1041064" y="225553"/>
            <a:ext cx="78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Topic Model – New York Times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FB80E-D35B-5547-A228-C9B5D10C0E10}"/>
              </a:ext>
            </a:extLst>
          </p:cNvPr>
          <p:cNvSpPr txBox="1"/>
          <p:nvPr/>
        </p:nvSpPr>
        <p:spPr>
          <a:xfrm>
            <a:off x="300202" y="1138939"/>
            <a:ext cx="93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even more diverse than solely using the ‘</a:t>
            </a:r>
            <a:r>
              <a:rPr lang="en-US" dirty="0">
                <a:solidFill>
                  <a:srgbClr val="FF0000"/>
                </a:solidFill>
              </a:rPr>
              <a:t>Global Warming</a:t>
            </a:r>
            <a:r>
              <a:rPr lang="en-US" dirty="0"/>
              <a:t>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 as a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4C8F-7FC9-5D43-9111-564DD2C9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83104"/>
            <a:ext cx="8532395" cy="34057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1F40-9156-E248-A77B-4A39F81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CECAD-FDF8-374D-9962-0962807A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929EA-CAC8-CF48-A8CA-18AE4D193DCF}"/>
              </a:ext>
            </a:extLst>
          </p:cNvPr>
          <p:cNvSpPr txBox="1"/>
          <p:nvPr/>
        </p:nvSpPr>
        <p:spPr>
          <a:xfrm>
            <a:off x="1049754" y="291432"/>
            <a:ext cx="823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Extraction – Alpha Vantage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D9E1E-DFFB-964D-ACF1-AE38FC35110C}"/>
              </a:ext>
            </a:extLst>
          </p:cNvPr>
          <p:cNvSpPr txBox="1"/>
          <p:nvPr/>
        </p:nvSpPr>
        <p:spPr>
          <a:xfrm>
            <a:off x="483851" y="1064791"/>
            <a:ext cx="93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data from 2012-2022 for the iShares Global Clean Energy ETF (ICLN)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45C4E-7AB6-D641-970C-AE1DF157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46" y="1708484"/>
            <a:ext cx="53721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2BCB7-6D1B-7D42-A44B-1677D3E2F502}"/>
              </a:ext>
            </a:extLst>
          </p:cNvPr>
          <p:cNvSpPr txBox="1"/>
          <p:nvPr/>
        </p:nvSpPr>
        <p:spPr>
          <a:xfrm>
            <a:off x="8552530" y="2661653"/>
            <a:ext cx="2829344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 API gives numerical daily data for price and volume.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9B219-CBF3-EA43-928F-3F549454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6362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F136-2EC2-4C4B-A989-33977B96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CA5BB-5959-8D4F-8960-6DA5E86A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2F09C-17F7-004F-BE57-5B4A186ECD1A}"/>
              </a:ext>
            </a:extLst>
          </p:cNvPr>
          <p:cNvSpPr/>
          <p:nvPr/>
        </p:nvSpPr>
        <p:spPr>
          <a:xfrm>
            <a:off x="2283499" y="192152"/>
            <a:ext cx="5182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Exploration - ICLN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8854D-569A-D74D-AC19-95A06A93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6" y="2157058"/>
            <a:ext cx="4492817" cy="2948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20DD1-EF4E-BC43-B2AE-320F16A0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19" y="2338086"/>
            <a:ext cx="4054976" cy="2767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01E1C-181A-8647-83A8-35859BAC9E93}"/>
              </a:ext>
            </a:extLst>
          </p:cNvPr>
          <p:cNvSpPr txBox="1"/>
          <p:nvPr/>
        </p:nvSpPr>
        <p:spPr>
          <a:xfrm>
            <a:off x="1655237" y="1711086"/>
            <a:ext cx="26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Original: 2012-2022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87F13-BA2C-1D41-B74F-5F9878A3985B}"/>
              </a:ext>
            </a:extLst>
          </p:cNvPr>
          <p:cNvSpPr txBox="1"/>
          <p:nvPr/>
        </p:nvSpPr>
        <p:spPr>
          <a:xfrm>
            <a:off x="7466328" y="1714328"/>
            <a:ext cx="26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New: 2018-2022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1911597-4290-4C4B-966D-C5B5B99E32A8}"/>
              </a:ext>
            </a:extLst>
          </p:cNvPr>
          <p:cNvSpPr/>
          <p:nvPr/>
        </p:nvSpPr>
        <p:spPr>
          <a:xfrm>
            <a:off x="4874913" y="3282177"/>
            <a:ext cx="1203158" cy="3489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4EA48-A8F0-184F-A30F-63DCF324CB84}"/>
              </a:ext>
            </a:extLst>
          </p:cNvPr>
          <p:cNvSpPr txBox="1"/>
          <p:nvPr/>
        </p:nvSpPr>
        <p:spPr>
          <a:xfrm>
            <a:off x="483851" y="935362"/>
            <a:ext cx="93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volume activity for the ICLN ETF has occurred in the last 4 years: filtered to use only 2018-2022 data for the time series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4EDFAC-727A-E849-9757-A7BA1A96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5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081B3D-5B62-7C41-9776-57C62EC0E65B}"/>
              </a:ext>
            </a:extLst>
          </p:cNvPr>
          <p:cNvSpPr/>
          <p:nvPr/>
        </p:nvSpPr>
        <p:spPr>
          <a:xfrm>
            <a:off x="2246418" y="252310"/>
            <a:ext cx="6019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Merging NYT and ICLN Data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EA6ED-7C50-F64F-9745-EB14ED2E8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"/>
          <a:stretch/>
        </p:blipFill>
        <p:spPr>
          <a:xfrm>
            <a:off x="2022977" y="1234241"/>
            <a:ext cx="6242718" cy="4991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0541-B555-FD4D-AEC9-691C1D3B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Modeling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A349-77D0-BB49-B4CD-E1C6FABD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CD19B3-5233-6746-A0DE-754A9596EDA2}"/>
              </a:ext>
            </a:extLst>
          </p:cNvPr>
          <p:cNvSpPr/>
          <p:nvPr/>
        </p:nvSpPr>
        <p:spPr>
          <a:xfrm>
            <a:off x="3621799" y="2875202"/>
            <a:ext cx="3236199" cy="28728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1BF7-EF9F-284B-A6A6-9F36B6463778}"/>
              </a:ext>
            </a:extLst>
          </p:cNvPr>
          <p:cNvSpPr txBox="1"/>
          <p:nvPr/>
        </p:nvSpPr>
        <p:spPr>
          <a:xfrm>
            <a:off x="4344548" y="3512876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ARIMAX</a:t>
            </a:r>
            <a:endParaRPr lang="en-US" sz="16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Time Series Forecasting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843F3-F178-784B-B4F1-1EDB7DB1395F}"/>
              </a:ext>
            </a:extLst>
          </p:cNvPr>
          <p:cNvSpPr/>
          <p:nvPr/>
        </p:nvSpPr>
        <p:spPr>
          <a:xfrm>
            <a:off x="3098831" y="312525"/>
            <a:ext cx="428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918EF-F224-AE4D-A825-9B1BAEBD97F5}"/>
              </a:ext>
            </a:extLst>
          </p:cNvPr>
          <p:cNvSpPr txBox="1"/>
          <p:nvPr/>
        </p:nvSpPr>
        <p:spPr>
          <a:xfrm>
            <a:off x="553598" y="1277693"/>
            <a:ext cx="9372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a SARIMAX model (without seasonality ‘S’) to predict ICLN ETF volume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Incorporated climate change related NYT article counts into the model as an exogenous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8CEB65-C85D-8A48-8BB6-42E1978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7F23D-7939-454D-B8D2-C8E6D1B4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508877"/>
            <a:ext cx="5977689" cy="45982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DB037F-3C4E-4947-A457-FCD7A5C93F52}"/>
              </a:ext>
            </a:extLst>
          </p:cNvPr>
          <p:cNvSpPr/>
          <p:nvPr/>
        </p:nvSpPr>
        <p:spPr>
          <a:xfrm>
            <a:off x="3029457" y="216215"/>
            <a:ext cx="428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78991-D674-4B4E-B3D5-4FDC8E5078FE}"/>
              </a:ext>
            </a:extLst>
          </p:cNvPr>
          <p:cNvSpPr txBox="1"/>
          <p:nvPr/>
        </p:nvSpPr>
        <p:spPr>
          <a:xfrm>
            <a:off x="626798" y="862546"/>
            <a:ext cx="90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parameters: Augmented Dickey Fuller (ADF) Test = </a:t>
            </a:r>
            <a:r>
              <a:rPr lang="en-US" b="1" dirty="0"/>
              <a:t>p-value: 0.418176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E0F75-B515-6A46-A54F-1EA365AE888C}"/>
              </a:ext>
            </a:extLst>
          </p:cNvPr>
          <p:cNvSpPr txBox="1"/>
          <p:nvPr/>
        </p:nvSpPr>
        <p:spPr>
          <a:xfrm>
            <a:off x="8528467" y="2930825"/>
            <a:ext cx="2829344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ADF p-value &gt;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data are non-stationary and need to be differenced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D06AC0-71C1-A046-B1D8-030CB4C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F43F4-C6EC-7748-B048-3CB86AA4ED35}"/>
              </a:ext>
            </a:extLst>
          </p:cNvPr>
          <p:cNvSpPr/>
          <p:nvPr/>
        </p:nvSpPr>
        <p:spPr>
          <a:xfrm>
            <a:off x="3201068" y="228246"/>
            <a:ext cx="428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6DE42-4DAA-9842-81EA-87B7102D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57" y="998619"/>
            <a:ext cx="4625356" cy="55826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1967022-917B-534A-964E-6006201FB8B8}"/>
              </a:ext>
            </a:extLst>
          </p:cNvPr>
          <p:cNvSpPr/>
          <p:nvPr/>
        </p:nvSpPr>
        <p:spPr>
          <a:xfrm>
            <a:off x="6401491" y="2090929"/>
            <a:ext cx="762000" cy="340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FDBAD2-31D9-4F4D-9F67-DBDC88FE8A51}"/>
              </a:ext>
            </a:extLst>
          </p:cNvPr>
          <p:cNvSpPr/>
          <p:nvPr/>
        </p:nvSpPr>
        <p:spPr>
          <a:xfrm>
            <a:off x="5735744" y="3789945"/>
            <a:ext cx="762000" cy="340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8095B3-DC69-024F-985E-56CFBA4DC028}"/>
              </a:ext>
            </a:extLst>
          </p:cNvPr>
          <p:cNvSpPr/>
          <p:nvPr/>
        </p:nvSpPr>
        <p:spPr>
          <a:xfrm>
            <a:off x="3902934" y="3789944"/>
            <a:ext cx="762000" cy="340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2469A-29CC-7446-8504-93DD1EDD464E}"/>
              </a:ext>
            </a:extLst>
          </p:cNvPr>
          <p:cNvSpPr txBox="1"/>
          <p:nvPr/>
        </p:nvSpPr>
        <p:spPr>
          <a:xfrm>
            <a:off x="8455105" y="1956267"/>
            <a:ext cx="3107241" cy="3139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fitting model (lowest AIC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 count has significant impact on volume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 count coefficient is positive – as article counts increase so does ICLN ETF volume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47921D-ADA4-3C4F-A7D5-4F41E94D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51953-9F5D-0540-829A-DB3EDA931D13}"/>
              </a:ext>
            </a:extLst>
          </p:cNvPr>
          <p:cNvSpPr/>
          <p:nvPr/>
        </p:nvSpPr>
        <p:spPr>
          <a:xfrm>
            <a:off x="3201068" y="336530"/>
            <a:ext cx="428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C42A9-05EF-0742-8AAF-97E477B5EFC3}"/>
              </a:ext>
            </a:extLst>
          </p:cNvPr>
          <p:cNvSpPr txBox="1"/>
          <p:nvPr/>
        </p:nvSpPr>
        <p:spPr>
          <a:xfrm>
            <a:off x="1046747" y="982861"/>
            <a:ext cx="72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training and test data for the model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predictions plotted against actual volume data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C4D7C-F979-A241-977B-60041002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3" y="1801363"/>
            <a:ext cx="6706021" cy="4884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204C5-E163-4940-975B-96D766F22FF1}"/>
              </a:ext>
            </a:extLst>
          </p:cNvPr>
          <p:cNvSpPr txBox="1"/>
          <p:nvPr/>
        </p:nvSpPr>
        <p:spPr>
          <a:xfrm>
            <a:off x="8503232" y="3015046"/>
            <a:ext cx="2829344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daily trends do not align perfectly, overall trends align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16654A-5864-2C46-83F9-FBD3374D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14AAB-9F5A-9942-B354-AB55F3124477}"/>
              </a:ext>
            </a:extLst>
          </p:cNvPr>
          <p:cNvSpPr/>
          <p:nvPr/>
        </p:nvSpPr>
        <p:spPr>
          <a:xfrm>
            <a:off x="2539332" y="216214"/>
            <a:ext cx="6565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- Forecast 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1B8A2-4F57-0D40-B8A3-CC6F6DF8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54" y="2218970"/>
            <a:ext cx="4619972" cy="460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26FB6-C950-2841-80F8-E1DE3D805B5E}"/>
              </a:ext>
            </a:extLst>
          </p:cNvPr>
          <p:cNvSpPr txBox="1"/>
          <p:nvPr/>
        </p:nvSpPr>
        <p:spPr>
          <a:xfrm>
            <a:off x="1057617" y="940593"/>
            <a:ext cx="876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2020-2021 climate change related article counts increased by 74%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climate change related events continue to become more prevalent could we see article counts increase by at least 74% from 2022-2023? What will this mean for the ICLN ETF?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D9B1-79F1-6D42-987E-2DD45D0D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FBCCA-4F23-A040-84B8-B6FEB05318DA}"/>
              </a:ext>
            </a:extLst>
          </p:cNvPr>
          <p:cNvSpPr/>
          <p:nvPr/>
        </p:nvSpPr>
        <p:spPr>
          <a:xfrm>
            <a:off x="1805406" y="180120"/>
            <a:ext cx="6565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Modeling – ARIMAX - Forecast 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4A9E9-E3DB-754E-851F-E4053935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64" y="1206308"/>
            <a:ext cx="6914589" cy="5074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6C958D-3DCC-B74C-8EC4-6C559187D7F4}"/>
              </a:ext>
            </a:extLst>
          </p:cNvPr>
          <p:cNvSpPr txBox="1"/>
          <p:nvPr/>
        </p:nvSpPr>
        <p:spPr>
          <a:xfrm>
            <a:off x="8479169" y="2750351"/>
            <a:ext cx="2829344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article counts increase so will ICLN ETF volume!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0BE-D6DA-D148-B63D-3A3B3B64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9EBDB-15A6-D24E-9BCA-9D8B5F80DCA4}"/>
              </a:ext>
            </a:extLst>
          </p:cNvPr>
          <p:cNvSpPr txBox="1"/>
          <p:nvPr/>
        </p:nvSpPr>
        <p:spPr>
          <a:xfrm>
            <a:off x="506661" y="1714500"/>
            <a:ext cx="91059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Question: Is a clean energy ETF’s volume influenced by media coverage of climate change related topics?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FCC9-6E81-5046-BB08-A577665B790E}"/>
              </a:ext>
            </a:extLst>
          </p:cNvPr>
          <p:cNvSpPr txBox="1"/>
          <p:nvPr/>
        </p:nvSpPr>
        <p:spPr>
          <a:xfrm>
            <a:off x="3447380" y="661737"/>
            <a:ext cx="32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887BE-5B77-B948-82A4-FDCCDBE05091}"/>
              </a:ext>
            </a:extLst>
          </p:cNvPr>
          <p:cNvSpPr txBox="1"/>
          <p:nvPr/>
        </p:nvSpPr>
        <p:spPr>
          <a:xfrm>
            <a:off x="1233569" y="3188369"/>
            <a:ext cx="7652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text from The New York Times Article Archive to gain insight into climate-change related topic trends over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Incorporate article trends into a time series model of ICLN ETF volume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 if climate change discussion in the media is a predictor for ICLN volume activity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BACC42-613F-EB4E-BCD4-218AF0D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6D80A-397E-6B43-B419-C3EACC63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7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1E6D-8FAA-8E48-831A-A93ADB1E5766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Next Steps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5C4C0-F4E2-C742-A856-049ABA4D7976}"/>
              </a:ext>
            </a:extLst>
          </p:cNvPr>
          <p:cNvSpPr txBox="1"/>
          <p:nvPr/>
        </p:nvSpPr>
        <p:spPr>
          <a:xfrm>
            <a:off x="1221537" y="1612231"/>
            <a:ext cx="8301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Is the noise of the daily volume data impacting the ARIMAX model?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Was first order differencing really the best parameter?  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Incorporate more media sources into the model beyond The New York Times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Causality: does the model fit volume data for non-clean energy related ETFs? If not, then this is evidence the model is specific for ICLN and potentially other clean energy ETFs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790B-2814-3643-A1CE-E13AF295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FD96-CF63-0E4D-B3DA-2D0416B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A6512-DB1F-F74C-89AC-D5A7132E3645}"/>
              </a:ext>
            </a:extLst>
          </p:cNvPr>
          <p:cNvSpPr txBox="1"/>
          <p:nvPr/>
        </p:nvSpPr>
        <p:spPr>
          <a:xfrm>
            <a:off x="3339096" y="421106"/>
            <a:ext cx="455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Key Takeaways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1BB63-DDB7-464D-AEB0-A6EE7E46054F}"/>
              </a:ext>
            </a:extLst>
          </p:cNvPr>
          <p:cNvSpPr txBox="1"/>
          <p:nvPr/>
        </p:nvSpPr>
        <p:spPr>
          <a:xfrm>
            <a:off x="1130968" y="1925051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Topic modeling combined with Natural Language Processing is a successful tool for organizing large collection of texts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Time series forecasting provides evidence that the prevalence of climate change related news in the media has a positive influence on the activity of a clean energy ETF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CA0E1-2EAC-7F4C-B0A3-FF0230DF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0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B8DA3-AA1D-0B4B-BCB3-1A5AA6D7BF2B}"/>
              </a:ext>
            </a:extLst>
          </p:cNvPr>
          <p:cNvSpPr txBox="1"/>
          <p:nvPr/>
        </p:nvSpPr>
        <p:spPr>
          <a:xfrm>
            <a:off x="3717758" y="2658979"/>
            <a:ext cx="3356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D287-7C4E-9942-B6E1-CE615996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B33A3A-834D-344A-AEE9-2CC8E4952911}"/>
              </a:ext>
            </a:extLst>
          </p:cNvPr>
          <p:cNvSpPr/>
          <p:nvPr/>
        </p:nvSpPr>
        <p:spPr>
          <a:xfrm>
            <a:off x="1600199" y="1645563"/>
            <a:ext cx="1828800" cy="1622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EB8B9-8996-6249-8841-7996B38500EE}"/>
              </a:ext>
            </a:extLst>
          </p:cNvPr>
          <p:cNvSpPr txBox="1"/>
          <p:nvPr/>
        </p:nvSpPr>
        <p:spPr>
          <a:xfrm>
            <a:off x="3549499" y="3382419"/>
            <a:ext cx="179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+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82099D5-BC28-DE45-8AFD-50AB7C113095}"/>
              </a:ext>
            </a:extLst>
          </p:cNvPr>
          <p:cNvSpPr/>
          <p:nvPr/>
        </p:nvSpPr>
        <p:spPr>
          <a:xfrm>
            <a:off x="2289968" y="3571119"/>
            <a:ext cx="449263" cy="1055565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C001D-B16C-644E-93D3-422A9278D1C6}"/>
              </a:ext>
            </a:extLst>
          </p:cNvPr>
          <p:cNvSpPr txBox="1"/>
          <p:nvPr/>
        </p:nvSpPr>
        <p:spPr>
          <a:xfrm>
            <a:off x="360947" y="3534048"/>
            <a:ext cx="18739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Filter via Topic Modelling for Climate Change related articles from the last 10 years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EC655E-34E9-0A46-875B-C1FDFA576E32}"/>
              </a:ext>
            </a:extLst>
          </p:cNvPr>
          <p:cNvSpPr/>
          <p:nvPr/>
        </p:nvSpPr>
        <p:spPr>
          <a:xfrm>
            <a:off x="1790698" y="4943902"/>
            <a:ext cx="1447802" cy="1238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031FB-D6F5-3E45-8DD2-00B9A7E02D2B}"/>
              </a:ext>
            </a:extLst>
          </p:cNvPr>
          <p:cNvSpPr txBox="1"/>
          <p:nvPr/>
        </p:nvSpPr>
        <p:spPr>
          <a:xfrm>
            <a:off x="1790698" y="5118357"/>
            <a:ext cx="144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Climate Change: daily articles </a:t>
            </a:r>
          </a:p>
          <a:p>
            <a:pPr algn="ctr"/>
            <a:r>
              <a:rPr lang="en-US" sz="1400" dirty="0"/>
              <a:t>(2012-2022)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79916-EB88-A343-BF2F-C46489549770}"/>
              </a:ext>
            </a:extLst>
          </p:cNvPr>
          <p:cNvSpPr txBox="1"/>
          <p:nvPr/>
        </p:nvSpPr>
        <p:spPr>
          <a:xfrm>
            <a:off x="1619249" y="2145107"/>
            <a:ext cx="1790700" cy="58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York Times: Article Archive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51450-5713-4346-811F-C34568F19AC9}"/>
              </a:ext>
            </a:extLst>
          </p:cNvPr>
          <p:cNvSpPr/>
          <p:nvPr/>
        </p:nvSpPr>
        <p:spPr>
          <a:xfrm>
            <a:off x="5386482" y="1656224"/>
            <a:ext cx="2094706" cy="145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9EA8B-D77B-B14C-9D7C-EB5EECBFCEFE}"/>
              </a:ext>
            </a:extLst>
          </p:cNvPr>
          <p:cNvSpPr txBox="1"/>
          <p:nvPr/>
        </p:nvSpPr>
        <p:spPr>
          <a:xfrm>
            <a:off x="5507533" y="2090454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Alpha Vantage: </a:t>
            </a:r>
          </a:p>
          <a:p>
            <a:pPr algn="ctr"/>
            <a:r>
              <a:rPr lang="en-US" sz="1600" dirty="0"/>
              <a:t>API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6DD8DCF-E505-A64E-8088-9599855C9864}"/>
              </a:ext>
            </a:extLst>
          </p:cNvPr>
          <p:cNvSpPr/>
          <p:nvPr/>
        </p:nvSpPr>
        <p:spPr>
          <a:xfrm>
            <a:off x="6290664" y="3536308"/>
            <a:ext cx="444898" cy="1134751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05C1F-AFA6-444A-9137-F3BCC03CADD2}"/>
              </a:ext>
            </a:extLst>
          </p:cNvPr>
          <p:cNvSpPr txBox="1"/>
          <p:nvPr/>
        </p:nvSpPr>
        <p:spPr>
          <a:xfrm>
            <a:off x="4290512" y="3536308"/>
            <a:ext cx="18899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Filter for iShares Global Energy Clean ETF (ICLN) daily results from the last 10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5873F-1DBC-AE43-A8CF-1B94C00FA4EF}"/>
              </a:ext>
            </a:extLst>
          </p:cNvPr>
          <p:cNvSpPr/>
          <p:nvPr/>
        </p:nvSpPr>
        <p:spPr>
          <a:xfrm>
            <a:off x="5666181" y="5020028"/>
            <a:ext cx="1530749" cy="954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86DCA-8C9F-5144-994D-2D54D00B7CB2}"/>
              </a:ext>
            </a:extLst>
          </p:cNvPr>
          <p:cNvSpPr txBox="1"/>
          <p:nvPr/>
        </p:nvSpPr>
        <p:spPr>
          <a:xfrm>
            <a:off x="5536205" y="5081754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ICLN:</a:t>
            </a:r>
          </a:p>
          <a:p>
            <a:pPr algn="ctr"/>
            <a:r>
              <a:rPr lang="en-US" sz="1600" dirty="0"/>
              <a:t> daily volume</a:t>
            </a:r>
          </a:p>
          <a:p>
            <a:pPr algn="ctr"/>
            <a:r>
              <a:rPr lang="en-US" sz="1600" dirty="0"/>
              <a:t>(2012-2022)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50E8D6-6A38-AD4E-85E5-DAD0858ED52B}"/>
              </a:ext>
            </a:extLst>
          </p:cNvPr>
          <p:cNvSpPr/>
          <p:nvPr/>
        </p:nvSpPr>
        <p:spPr>
          <a:xfrm>
            <a:off x="8891632" y="2601512"/>
            <a:ext cx="2921000" cy="26621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06734-6BD2-2946-968F-28EC99AFD70A}"/>
              </a:ext>
            </a:extLst>
          </p:cNvPr>
          <p:cNvSpPr txBox="1"/>
          <p:nvPr/>
        </p:nvSpPr>
        <p:spPr>
          <a:xfrm>
            <a:off x="9499934" y="3332403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ARIMAX</a:t>
            </a:r>
            <a:endParaRPr lang="en-US" sz="16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Time Series Forecasting Model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6899C322-6E5A-FB4A-AC6E-9DE2D2AFFD6F}"/>
              </a:ext>
            </a:extLst>
          </p:cNvPr>
          <p:cNvSpPr/>
          <p:nvPr/>
        </p:nvSpPr>
        <p:spPr>
          <a:xfrm rot="16200000">
            <a:off x="7865239" y="3365191"/>
            <a:ext cx="444898" cy="113475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DC459-83C9-7749-886F-3D24EBA00E99}"/>
              </a:ext>
            </a:extLst>
          </p:cNvPr>
          <p:cNvSpPr/>
          <p:nvPr/>
        </p:nvSpPr>
        <p:spPr>
          <a:xfrm>
            <a:off x="4100917" y="295444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7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79884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Modeling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9AEB5-657E-CC45-8819-C277113E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5C393-8780-BE45-A7A3-1934E10D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8" y="1112922"/>
            <a:ext cx="8483600" cy="520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7CEED-4FF4-8349-B2A0-8D4C57346EFB}"/>
              </a:ext>
            </a:extLst>
          </p:cNvPr>
          <p:cNvSpPr txBox="1"/>
          <p:nvPr/>
        </p:nvSpPr>
        <p:spPr>
          <a:xfrm>
            <a:off x="1049754" y="219242"/>
            <a:ext cx="823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Extraction – The New York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F6E0A-F572-D94B-953B-873FC6FDC199}"/>
              </a:ext>
            </a:extLst>
          </p:cNvPr>
          <p:cNvSpPr txBox="1"/>
          <p:nvPr/>
        </p:nvSpPr>
        <p:spPr>
          <a:xfrm>
            <a:off x="9484895" y="2794000"/>
            <a:ext cx="2558716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NYT API provides text data: headline, keywords, abstract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F731-EE49-2442-8CE1-BFFE6130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E2529-11E7-AC40-A020-1B37A4DCE8A5}"/>
              </a:ext>
            </a:extLst>
          </p:cNvPr>
          <p:cNvSpPr txBox="1"/>
          <p:nvPr/>
        </p:nvSpPr>
        <p:spPr>
          <a:xfrm>
            <a:off x="3760201" y="433138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4818-B720-A443-9BCB-E8C15967950F}"/>
              </a:ext>
            </a:extLst>
          </p:cNvPr>
          <p:cNvSpPr txBox="1"/>
          <p:nvPr/>
        </p:nvSpPr>
        <p:spPr>
          <a:xfrm>
            <a:off x="1191126" y="1407695"/>
            <a:ext cx="5462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Modeling 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21257-4530-FC44-95AF-F09605A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0F3EBE-70E2-684A-BA4D-E9486D557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9"/>
          <a:stretch/>
        </p:blipFill>
        <p:spPr>
          <a:xfrm>
            <a:off x="633453" y="1451746"/>
            <a:ext cx="7890025" cy="46602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F4F48D-200B-AF4A-8AE8-1904F8F9521D}"/>
              </a:ext>
            </a:extLst>
          </p:cNvPr>
          <p:cNvSpPr/>
          <p:nvPr/>
        </p:nvSpPr>
        <p:spPr>
          <a:xfrm>
            <a:off x="1723189" y="1755941"/>
            <a:ext cx="762000" cy="3401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54E00-46DF-A442-8F5A-50AD1245DFC1}"/>
              </a:ext>
            </a:extLst>
          </p:cNvPr>
          <p:cNvSpPr txBox="1"/>
          <p:nvPr/>
        </p:nvSpPr>
        <p:spPr>
          <a:xfrm>
            <a:off x="339558" y="288759"/>
            <a:ext cx="998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Visualization – The New York Times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93364-6FB2-8B4D-86A0-EF0DEC465058}"/>
              </a:ext>
            </a:extLst>
          </p:cNvPr>
          <p:cNvSpPr txBox="1"/>
          <p:nvPr/>
        </p:nvSpPr>
        <p:spPr>
          <a:xfrm>
            <a:off x="8523478" y="2709779"/>
            <a:ext cx="2906522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articles fall under News – this is the publication type I focused 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EFFCF5-2E39-C747-B329-D341C0F9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9AE28-7D76-584D-9234-A7FFA64DC78A}"/>
              </a:ext>
            </a:extLst>
          </p:cNvPr>
          <p:cNvSpPr txBox="1"/>
          <p:nvPr/>
        </p:nvSpPr>
        <p:spPr>
          <a:xfrm>
            <a:off x="2175710" y="935090"/>
            <a:ext cx="596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Common Keywords in the News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C2A5F-2F51-FF42-A9DD-B7C8DC24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"/>
          <a:stretch/>
        </p:blipFill>
        <p:spPr>
          <a:xfrm>
            <a:off x="948725" y="1787358"/>
            <a:ext cx="8198432" cy="3843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99312-67D3-074D-B637-B2B622413D6F}"/>
              </a:ext>
            </a:extLst>
          </p:cNvPr>
          <p:cNvSpPr txBox="1"/>
          <p:nvPr/>
        </p:nvSpPr>
        <p:spPr>
          <a:xfrm>
            <a:off x="339558" y="288759"/>
            <a:ext cx="998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Visualization – The New York Times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0FD96-7D01-6F40-930D-413AF4C744F7}"/>
              </a:ext>
            </a:extLst>
          </p:cNvPr>
          <p:cNvSpPr txBox="1"/>
          <p:nvPr/>
        </p:nvSpPr>
        <p:spPr>
          <a:xfrm>
            <a:off x="8869834" y="2613526"/>
            <a:ext cx="2906522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keywords in the news from the last 10 years do not relate to climate change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8E2790-4AFF-294A-9352-0A9F8736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16C-A8C5-2A48-AEFE-445A04C56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{9CBF2995-B7F2-B244-B49C-6A6D313B01F7}tf10001060</Template>
  <TotalTime>4053</TotalTime>
  <Words>974</Words>
  <Application>Microsoft Macintosh PowerPoint</Application>
  <PresentationFormat>Widescreen</PresentationFormat>
  <Paragraphs>265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Are</dc:creator>
  <cp:lastModifiedBy>Jim Are</cp:lastModifiedBy>
  <cp:revision>35</cp:revision>
  <dcterms:created xsi:type="dcterms:W3CDTF">2022-04-20T17:15:39Z</dcterms:created>
  <dcterms:modified xsi:type="dcterms:W3CDTF">2022-04-26T17:05:26Z</dcterms:modified>
</cp:coreProperties>
</file>