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inzel Decorative"/>
      <p:regular r:id="rId18"/>
      <p:bold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BEDC53-B63D-4E82-98AC-08DA57426A03}">
  <a:tblStyle styleId="{23BEDC53-B63D-4E82-98AC-08DA57426A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inzelDecorativ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inzelDecorativ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0a3647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0a3647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0a3647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70a3647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0a36478a_2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0a36478a_2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0a36478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0a36478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0a3647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0a3647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0a36478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70a36478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5.jp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66250" y="1462125"/>
            <a:ext cx="8611500" cy="13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latin typeface="Merriweather"/>
                <a:ea typeface="Merriweather"/>
                <a:cs typeface="Merriweather"/>
                <a:sym typeface="Merriweather"/>
              </a:rPr>
              <a:t>H</a:t>
            </a:r>
            <a:r>
              <a:rPr b="1" i="1" lang="en" sz="2300">
                <a:latin typeface="Merriweather"/>
                <a:ea typeface="Merriweather"/>
                <a:cs typeface="Merriweather"/>
                <a:sym typeface="Merriweather"/>
              </a:rPr>
              <a:t>ow can the directional stiffness exhibited by origami tessellations be used to simplify the actuation of the locomotion of a laminate robot?</a:t>
            </a:r>
            <a:endParaRPr b="1" i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813975" y="3302300"/>
            <a:ext cx="2315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10">
                <a:latin typeface="Merriweather"/>
                <a:ea typeface="Merriweather"/>
                <a:cs typeface="Merriweather"/>
                <a:sym typeface="Merriweather"/>
              </a:rPr>
              <a:t>Manan Luthra </a:t>
            </a:r>
            <a:endParaRPr sz="3042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402100" y="608600"/>
            <a:ext cx="8611500" cy="6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inzel Decorative"/>
                <a:ea typeface="Cinzel Decorative"/>
                <a:cs typeface="Cinzel Decorative"/>
                <a:sym typeface="Cinzel Decorative"/>
              </a:rPr>
              <a:t>O</a:t>
            </a:r>
            <a:r>
              <a:rPr lang="en" sz="2900">
                <a:latin typeface="Cinzel Decorative"/>
                <a:ea typeface="Cinzel Decorative"/>
                <a:cs typeface="Cinzel Decorative"/>
                <a:sym typeface="Cinzel Decorative"/>
              </a:rPr>
              <a:t>rigami Tessellations Based Actuation</a:t>
            </a:r>
            <a:endParaRPr sz="2900"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532825" y="3436100"/>
            <a:ext cx="281150" cy="165300"/>
          </a:xfrm>
          <a:prstGeom prst="flowChartDecision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813975" y="3884700"/>
            <a:ext cx="2138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10">
                <a:latin typeface="Merriweather"/>
                <a:ea typeface="Merriweather"/>
                <a:cs typeface="Merriweather"/>
                <a:sym typeface="Merriweather"/>
              </a:rPr>
              <a:t>Meet Shah</a:t>
            </a:r>
            <a:endParaRPr sz="3042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532825" y="4018500"/>
            <a:ext cx="281150" cy="165300"/>
          </a:xfrm>
          <a:prstGeom prst="flowChartDecision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5005550" y="3302300"/>
            <a:ext cx="2315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10">
                <a:latin typeface="Merriweather"/>
                <a:ea typeface="Merriweather"/>
                <a:cs typeface="Merriweather"/>
                <a:sym typeface="Merriweather"/>
              </a:rPr>
              <a:t>Eric Feil</a:t>
            </a:r>
            <a:endParaRPr sz="3042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4724400" y="3436100"/>
            <a:ext cx="281150" cy="165300"/>
          </a:xfrm>
          <a:prstGeom prst="flowChartDecision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5005550" y="3884700"/>
            <a:ext cx="2315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10">
                <a:latin typeface="Merriweather"/>
                <a:ea typeface="Merriweather"/>
                <a:cs typeface="Merriweather"/>
                <a:sym typeface="Merriweather"/>
              </a:rPr>
              <a:t>Disha Vyas</a:t>
            </a:r>
            <a:r>
              <a:rPr lang="en" sz="221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3042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724400" y="4018500"/>
            <a:ext cx="281150" cy="165300"/>
          </a:xfrm>
          <a:prstGeom prst="flowChartDecision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366575" y="1056850"/>
            <a:ext cx="7431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Gait Topography in Rat Locomotion [1]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0" name="Google Shape;100;p14"/>
          <p:cNvSpPr txBox="1"/>
          <p:nvPr>
            <p:ph type="ctrTitle"/>
          </p:nvPr>
        </p:nvSpPr>
        <p:spPr>
          <a:xfrm>
            <a:off x="366575" y="135025"/>
            <a:ext cx="64689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inzel Decorative"/>
                <a:ea typeface="Cinzel Decorative"/>
                <a:cs typeface="Cinzel Decorative"/>
                <a:sym typeface="Cinzel Decorative"/>
              </a:rPr>
              <a:t>Biomechanics-driven inspiration</a:t>
            </a:r>
            <a:endParaRPr sz="2200"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01" name="Google Shape;101;p14"/>
          <p:cNvSpPr txBox="1"/>
          <p:nvPr>
            <p:ph type="ctrTitle"/>
          </p:nvPr>
        </p:nvSpPr>
        <p:spPr>
          <a:xfrm>
            <a:off x="342450" y="623925"/>
            <a:ext cx="7059000" cy="4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Prior work on ‘Rat’ Motion/Behaviour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366575" y="1423725"/>
            <a:ext cx="546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Functional assessment in the rat by ground reaction forces [2]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366575" y="2062838"/>
            <a:ext cx="546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Motion of the foot and ankle during the stance phase in rats [3]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4" name="Google Shape;104;p14"/>
          <p:cNvSpPr txBox="1"/>
          <p:nvPr>
            <p:ph type="ctrTitle"/>
          </p:nvPr>
        </p:nvSpPr>
        <p:spPr>
          <a:xfrm>
            <a:off x="342450" y="2887625"/>
            <a:ext cx="7059000" cy="4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Prior work related to Similar Robots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366575" y="3221213"/>
            <a:ext cx="54621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Design and Development of a Legged Rat Robot for Studying Animal-Robot Interaction [4]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366575" y="3906313"/>
            <a:ext cx="54621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Design and Control of a Miniature Quadruped Rat-inspired Robot [5]</a:t>
            </a:r>
            <a:endParaRPr sz="1700"/>
          </a:p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366575" y="4605000"/>
            <a:ext cx="4992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Design of a Biomimetic Rodent Robot [6]</a:t>
            </a:r>
            <a:endParaRPr sz="1700"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625" y="3061850"/>
            <a:ext cx="2712026" cy="187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725" y="905137"/>
            <a:ext cx="2741825" cy="1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5"/>
          <p:cNvGraphicFramePr/>
          <p:nvPr/>
        </p:nvGraphicFramePr>
        <p:xfrm>
          <a:off x="3850650" y="121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{23BEDC53-B63D-4E82-98AC-08DA57426A03}</a:tableStyleId>
              </a:tblPr>
              <a:tblGrid>
                <a:gridCol w="2395650"/>
                <a:gridCol w="684000"/>
                <a:gridCol w="1895625"/>
              </a:tblGrid>
              <a:tr h="404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Parameter</a:t>
                      </a:r>
                      <a:endParaRPr b="1" sz="16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</a:t>
                      </a:r>
                      <a:endParaRPr b="1" sz="16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 Range</a:t>
                      </a:r>
                      <a:endParaRPr b="1" sz="16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mass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kg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0.25-0.40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speed walking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m/s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.20-.60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Stride length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cm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9-16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Stride width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cm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2-4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Metabolic power walking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3.08 +/- .26 @.116 m/s 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Peak walking ground reaction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2.5-3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Stance phase duration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.150-.400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Body length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cm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17-21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Tail length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cm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20-23</a:t>
                      </a:r>
                      <a:endParaRPr sz="13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342450" y="1162850"/>
            <a:ext cx="3371100" cy="16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400"/>
              <a:t>We performed a biomechanics investigation using informed assumptions and deduced the following specifications for our prototype: 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366575" y="135025"/>
            <a:ext cx="64689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inzel Decorative"/>
                <a:ea typeface="Cinzel Decorative"/>
                <a:cs typeface="Cinzel Decorative"/>
                <a:sym typeface="Cinzel Decorative"/>
              </a:rPr>
              <a:t>Biomechanics-driven inspiration</a:t>
            </a:r>
            <a:endParaRPr sz="2200"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17" name="Google Shape;117;p15"/>
          <p:cNvSpPr txBox="1"/>
          <p:nvPr>
            <p:ph type="ctrTitle"/>
          </p:nvPr>
        </p:nvSpPr>
        <p:spPr>
          <a:xfrm>
            <a:off x="342450" y="623925"/>
            <a:ext cx="7059000" cy="4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Biomechanics-derived specifications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ctrTitle"/>
          </p:nvPr>
        </p:nvSpPr>
        <p:spPr>
          <a:xfrm>
            <a:off x="299575" y="732750"/>
            <a:ext cx="3549000" cy="5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Layout : </a:t>
            </a:r>
            <a:r>
              <a:rPr lang="en" sz="1600"/>
              <a:t>Red lines are mountain folds Blue lines are valley folds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16"/>
          <p:cNvSpPr txBox="1"/>
          <p:nvPr>
            <p:ph type="ctrTitle"/>
          </p:nvPr>
        </p:nvSpPr>
        <p:spPr>
          <a:xfrm>
            <a:off x="225600" y="145000"/>
            <a:ext cx="35490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inzel Decorative"/>
                <a:ea typeface="Cinzel Decorative"/>
                <a:cs typeface="Cinzel Decorative"/>
                <a:sym typeface="Cinzel Decorative"/>
              </a:rPr>
              <a:t>Proposed mechanism</a:t>
            </a:r>
            <a:endParaRPr sz="2200"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26648" l="0" r="0" t="26385"/>
          <a:stretch/>
        </p:blipFill>
        <p:spPr>
          <a:xfrm>
            <a:off x="51700" y="1565375"/>
            <a:ext cx="3549000" cy="35167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6"/>
          <p:cNvGrpSpPr/>
          <p:nvPr/>
        </p:nvGrpSpPr>
        <p:grpSpPr>
          <a:xfrm>
            <a:off x="3673369" y="2319204"/>
            <a:ext cx="3410135" cy="2822911"/>
            <a:chOff x="5034800" y="1437825"/>
            <a:chExt cx="3482573" cy="3330475"/>
          </a:xfrm>
        </p:grpSpPr>
        <p:pic>
          <p:nvPicPr>
            <p:cNvPr id="126" name="Google Shape;126;p16"/>
            <p:cNvPicPr preferRelativeResize="0"/>
            <p:nvPr/>
          </p:nvPicPr>
          <p:blipFill rotWithShape="1">
            <a:blip r:embed="rId4">
              <a:alphaModFix/>
            </a:blip>
            <a:srcRect b="1827" l="27374" r="23095" t="15847"/>
            <a:stretch/>
          </p:blipFill>
          <p:spPr>
            <a:xfrm>
              <a:off x="5034800" y="1437825"/>
              <a:ext cx="3482573" cy="33304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7" name="Google Shape;127;p16"/>
            <p:cNvCxnSpPr/>
            <p:nvPr/>
          </p:nvCxnSpPr>
          <p:spPr>
            <a:xfrm flipH="1" rot="10800000">
              <a:off x="6024797" y="2316292"/>
              <a:ext cx="322500" cy="441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6"/>
            <p:cNvCxnSpPr/>
            <p:nvPr/>
          </p:nvCxnSpPr>
          <p:spPr>
            <a:xfrm rot="10800000">
              <a:off x="6347505" y="2316342"/>
              <a:ext cx="182400" cy="603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 rot="10800000">
              <a:off x="6028833" y="2749430"/>
              <a:ext cx="124200" cy="484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 flipH="1" rot="10800000">
              <a:off x="6156897" y="2912330"/>
              <a:ext cx="361500" cy="32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>
              <a:off x="6032579" y="2761271"/>
              <a:ext cx="415800" cy="756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6"/>
            <p:cNvCxnSpPr/>
            <p:nvPr/>
          </p:nvCxnSpPr>
          <p:spPr>
            <a:xfrm rot="10800000">
              <a:off x="6347427" y="2324094"/>
              <a:ext cx="85500" cy="5115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>
              <a:off x="6432927" y="2835594"/>
              <a:ext cx="96900" cy="846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 flipH="1" rot="10800000">
              <a:off x="6156897" y="2836950"/>
              <a:ext cx="279900" cy="393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5" name="Google Shape;135;p16"/>
          <p:cNvPicPr preferRelativeResize="0"/>
          <p:nvPr/>
        </p:nvPicPr>
        <p:blipFill rotWithShape="1">
          <a:blip r:embed="rId5">
            <a:alphaModFix/>
          </a:blip>
          <a:srcRect b="13601" l="29203" r="30895" t="3665"/>
          <a:stretch/>
        </p:blipFill>
        <p:spPr>
          <a:xfrm>
            <a:off x="7200926" y="2658229"/>
            <a:ext cx="1943076" cy="248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6">
            <a:alphaModFix/>
          </a:blip>
          <a:srcRect b="0" l="21299" r="39789" t="12257"/>
          <a:stretch/>
        </p:blipFill>
        <p:spPr>
          <a:xfrm>
            <a:off x="7207963" y="-9775"/>
            <a:ext cx="1929011" cy="268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7">
            <a:alphaModFix/>
          </a:blip>
          <a:srcRect b="12579" l="16093" r="1878" t="0"/>
          <a:stretch/>
        </p:blipFill>
        <p:spPr>
          <a:xfrm>
            <a:off x="3813450" y="14813"/>
            <a:ext cx="3055925" cy="22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/>
          <p:nvPr/>
        </p:nvSpPr>
        <p:spPr>
          <a:xfrm>
            <a:off x="6828925" y="896113"/>
            <a:ext cx="450900" cy="50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5634688" y="4581500"/>
            <a:ext cx="338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eak vertical and purposive (horizontal) ground reaction forces [2]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000" y="127013"/>
            <a:ext cx="2693825" cy="2147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004" y="2319178"/>
            <a:ext cx="2693820" cy="2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>
            <p:ph type="ctrTitle"/>
          </p:nvPr>
        </p:nvSpPr>
        <p:spPr>
          <a:xfrm>
            <a:off x="396675" y="127025"/>
            <a:ext cx="64689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inzel Decorative"/>
                <a:ea typeface="Cinzel Decorative"/>
                <a:cs typeface="Cinzel Decorative"/>
                <a:sym typeface="Cinzel Decorative"/>
              </a:rPr>
              <a:t>Kinematics</a:t>
            </a:r>
            <a:endParaRPr sz="2200"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975" y="1017425"/>
            <a:ext cx="3875500" cy="33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ctrTitle"/>
          </p:nvPr>
        </p:nvSpPr>
        <p:spPr>
          <a:xfrm>
            <a:off x="366575" y="287425"/>
            <a:ext cx="64689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inzel Decorative"/>
                <a:ea typeface="Cinzel Decorative"/>
                <a:cs typeface="Cinzel Decorative"/>
                <a:sym typeface="Cinzel Decorative"/>
              </a:rPr>
              <a:t>Future Plans</a:t>
            </a:r>
            <a:endParaRPr sz="2200"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510650" y="725275"/>
            <a:ext cx="7957200" cy="4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Kinematic modeling of 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tessellation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element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will help us model the 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springiness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the simpler leg model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Dynamic modeling and simulation of the simplified leg model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will help us to better understand how 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leg properties affect 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locomotion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 d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evelopment of folded leg design 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Further consideration of leg design is needed 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plan for how the leg will attach to the motor needs to be developed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 width and tessellation element scale may need to be studied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of Robot Body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Considering materials, processes, construction limitations, and cost 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biomechanics specifications and kinematic modeling will be used to choose motors with the necessary speed and torque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ctrTitle"/>
          </p:nvPr>
        </p:nvSpPr>
        <p:spPr>
          <a:xfrm>
            <a:off x="366575" y="287425"/>
            <a:ext cx="64689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inzel Decorative"/>
                <a:ea typeface="Cinzel Decorative"/>
                <a:cs typeface="Cinzel Decorative"/>
                <a:sym typeface="Cinzel Decorative"/>
              </a:rPr>
              <a:t>References</a:t>
            </a:r>
            <a:endParaRPr sz="2200"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18050" y="865875"/>
            <a:ext cx="77781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[1] A. J. Parker and K. A. Clarke, “Gait topography in rat locomotion,” Physiology &amp; Behavior, 14-Feb-2003. [Online]. Available: https://www.sciencedirect.com/science/article/abs/pii/0031938490902586. [Accessed: 12-Feb-2022]. </a:t>
            </a:r>
            <a:endParaRPr b="1"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[2] C. S. Howard, D. C. Blakeney, J. Medige, O. J. Moy, and C. A. Peimer, “Functional assessment in the rat by ground reaction forces,” Journal of Biomechanics, vol. 33, no. 6, pp. 751–757, 2000. </a:t>
            </a:r>
            <a:endParaRPr b="1"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[3] </a:t>
            </a:r>
            <a:r>
              <a:rPr b="1"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Dvm, Artur &amp; Md, Phd &amp; Md, Phd &amp; Bulas-Cruz, José &amp; Filipe, Vítor &amp; Melo-Pinto, Pedro &amp; Varejão, Artur &amp; Cabrita, António &amp; Meek, Marcel &amp; Bulas‐Cruz, José &amp; Gabriel, Ronaldo &amp; Melo‐Pinto, Pedro &amp; Winter, David, “Motion of the foot and ankle during the stance phase in rats”, Muscle &amp; Nerve, 2002, vol. 26, pp. 630 - 635, doi: 10.1002/mus.10242. </a:t>
            </a:r>
            <a:r>
              <a:rPr b="1"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[4] </a:t>
            </a:r>
            <a:r>
              <a:rPr b="1"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C. Laschi et al., "Design and Development of a Legged Rat Robot for Studying Animal-Robot Interaction," The First IEEE/RAS-EMBS International Conference on Biomedical Robotics and Biomechatronics, 2006. BioRob 2006., 2006, pp. 631-636, doi: 10.1109/BIOROB.2006.1639160</a:t>
            </a:r>
            <a:endParaRPr b="1"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[5] S. Wang et al., "Design and Control of a Miniature Quadruped Rat-inspired Robot," 2019 IEEE/ASME International Conference on Advanced Intelligent Mechatronics (AIM), 2019, pp. 346-351, doi: 10.1109/AIM.2019.8868662.</a:t>
            </a:r>
            <a:endParaRPr b="1" i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[6] Lucas, Peer., “Design of a Biomimetic Rodent Robot”, 2019, doi:  10.14459/2018md1464578.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