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1F52-5910-4749-B93E-096CED437693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17210-DAF3-46F4-A2A2-4EC4795D90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5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17210-DAF3-46F4-A2A2-4EC4795D90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5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8636F-E0DB-6692-DAEB-8562E6505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C10962-53A1-4F53-FDDE-0A6D405FD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55FD0-33D1-A92D-34AE-66CDD6AC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C1134-4DF6-A4AB-40D4-84E9BBA6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B21C4-758E-7F68-6A29-0FAC3D68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9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80D8C-841F-2531-06A0-A60F8E26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02FE9-E607-7E7F-8FE5-E8A4A157C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9D380-0C01-83A6-018C-733F432D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CAE19-157A-08E6-6191-26E3CB80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8774C-4478-619A-3328-9F970174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7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ACAEA4-B538-CCA7-27B4-0BF1F4974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A3BFE9-B6BF-AAF6-663E-061DF895E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10DB2-BC58-6A5E-790E-FF000DF2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6FD74-7DD0-BEF4-7780-A72835AD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EA43B-1921-C373-56D8-409DF7EE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4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3CD0E-F25E-D88C-F757-E2136A85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81914-C280-7999-BA5A-752D8E9D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E04A6-6DF0-149C-DB92-2653B271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6D71F-3A69-0DC1-B565-0462DE04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D26B3E-00C7-9729-BD97-F3CC4B8B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02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CC18E-D263-CEDD-EF5B-756FCAF5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6B892B-B819-FA03-3588-4277F3C5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D5843-DF0F-48C1-D337-C6D21BA2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8B9EC-4494-2D2B-82AA-59E00DC4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6B309-AA7C-F178-602C-AF5D0370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8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CD7F8-FD14-A414-2976-2CE9E3FD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03F21D-9B79-D8E6-9496-3126636E3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F35124-CCF8-50ED-6351-A9CE341FB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948A03-A91D-E4EF-9151-45E48C4B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12ED35-3C27-567A-5FAB-01E8DC2D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983B89-38D3-7210-9450-2F2D28A5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18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70E1D-9DAC-E290-D2C7-F8278BC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EA4563-B0C4-BED6-58A5-EB7FB965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860DD9-7495-A049-B8FC-ECC691F60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F447B9-B836-E7B7-137F-08566D78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2BC84-9F9F-9191-1136-91ED6EF32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7C1F44-4F52-ABAA-1933-89D4A36B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A7457E-6DD8-1B5B-39FA-D00184CD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45E4AC-6AF2-3FB1-2800-ACD30430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1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DB6A3-CB43-6508-5741-32C545B3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A88248-A373-6F76-341F-98FE6FA8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FBA77D-6A32-C6E7-F8F0-27E2323D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41244-9F7C-7111-CD73-88E89589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99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307737-9627-FF7F-04A2-D7C66967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D1453E-AB8C-84AE-FD85-FE5B8E65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C84A63-9978-948F-8328-9F8D9831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76CC8-0D88-BE59-9CF5-78685C1D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159F9-5A4D-F01C-C246-F8573403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BAF671-3D88-BB7B-4C83-56D798F6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77472A-23B8-B6F7-FF6B-F3461D1B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208C69-23B3-8180-FBEC-50DE36A0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181A13-5A6A-5599-E3E1-3E68D29A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2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444F5-381E-4618-BE3C-A1A6C14F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D22739-46D8-2866-84FE-162769AAB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88701A-A7AF-88E1-66CB-A1666C1B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120358-B754-68EB-0D04-10A4BCC8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ABF311-0DAD-ABDA-454D-302522B3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0B0911-8800-9C08-7F42-DD7F2D2C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0023C6-EE3C-7DDF-C5A5-312CB137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D7AB7-A627-FA5B-E0BB-1BDC5040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FA692-A2EC-C50F-6123-61B306330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6B329-EE50-4CD1-8AB6-55F1922F19BB}" type="datetimeFigureOut">
              <a:rPr lang="de-DE" smtClean="0"/>
              <a:t>31.08.2024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F4BEE4-F0A1-1DDA-2F0D-D1D021F00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7AE80-A95D-4F1B-F0CA-F0DCBD34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8D71F-F71B-4FC2-9F1A-BCB8023C5A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9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query-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ax/calendar-function-dax" TargetMode="External"/><Relationship Id="rId2" Type="http://schemas.openxmlformats.org/officeDocument/2006/relationships/hyperlink" Target="https://learn.microsoft.com/en-us/dax/calendarauto-function-da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imon\packt_video_courses\pbi_complete_masterclass\resources\All%20files%20-%20data%20&amp;%20reports\Scripts%20&amp;%20Resourc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BC62F-9C2C-AA9D-0B37-9FB53886E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>
                <a:solidFill>
                  <a:srgbClr val="26262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Bi </a:t>
            </a:r>
            <a:r>
              <a:rPr lang="de-DE" sz="4800" dirty="0" err="1">
                <a:solidFill>
                  <a:srgbClr val="26262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4800" dirty="0">
                <a:solidFill>
                  <a:srgbClr val="26262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Scratch</a:t>
            </a:r>
            <a:br>
              <a:rPr lang="de-D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312BA-CF86-BD0E-D1EA-374194A70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kern="100" dirty="0">
                <a:solidFill>
                  <a:srgbClr val="4040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&lt;packt&gt;: Microsoft Power Bi –  The </a:t>
            </a:r>
            <a:r>
              <a:rPr lang="de-DE" sz="2000" kern="100" dirty="0" err="1">
                <a:solidFill>
                  <a:srgbClr val="4040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de-DE" sz="2000" kern="100" dirty="0">
                <a:solidFill>
                  <a:srgbClr val="4040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kern="100" dirty="0" err="1">
                <a:solidFill>
                  <a:srgbClr val="4040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Masterclass</a:t>
            </a:r>
            <a:r>
              <a:rPr lang="de-DE" sz="2000" kern="100" dirty="0">
                <a:solidFill>
                  <a:srgbClr val="4040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2023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5273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03 Data Transformation – The Query Editor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40D76-65C3-BE32-E63A-2A9E1066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-&gt; </a:t>
            </a:r>
            <a:r>
              <a:rPr lang="de-DE" dirty="0" err="1"/>
              <a:t>mark</a:t>
            </a:r>
            <a:r>
              <a:rPr lang="de-DE" dirty="0"/>
              <a:t> e.g. Year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formation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Add </a:t>
            </a:r>
            <a:r>
              <a:rPr lang="de-DE" dirty="0" err="1"/>
              <a:t>Column</a:t>
            </a:r>
            <a:r>
              <a:rPr lang="de-DE" dirty="0"/>
              <a:t> -&gt;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6ACFCC-C6F8-ECF4-3E0F-E5A32855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74" y="3188472"/>
            <a:ext cx="8779558" cy="31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03 Data Transformation – The Query Editor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40D76-65C3-BE32-E63A-2A9E1066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-&gt;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Country and Year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formation</a:t>
            </a:r>
            <a:r>
              <a:rPr lang="de-DE" dirty="0"/>
              <a:t>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Select </a:t>
            </a:r>
            <a:r>
              <a:rPr lang="de-DE" dirty="0" err="1"/>
              <a:t>columns</a:t>
            </a:r>
            <a:r>
              <a:rPr lang="de-DE" dirty="0"/>
              <a:t> -&gt;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and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Algeria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in 1962 -&gt;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after </a:t>
            </a:r>
            <a:r>
              <a:rPr lang="de-DE" dirty="0" err="1"/>
              <a:t>clicking</a:t>
            </a:r>
            <a:r>
              <a:rPr lang="de-DE" dirty="0"/>
              <a:t> 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just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-&gt; after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auto-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-&gt; </a:t>
            </a:r>
            <a:r>
              <a:rPr lang="de-DE" dirty="0" err="1"/>
              <a:t>if</a:t>
            </a:r>
            <a:r>
              <a:rPr lang="de-DE" dirty="0"/>
              <a:t> not: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autocompletion</a:t>
            </a:r>
            <a:r>
              <a:rPr lang="de-DE" dirty="0"/>
              <a:t> will </a:t>
            </a:r>
            <a:r>
              <a:rPr lang="de-DE" dirty="0" err="1"/>
              <a:t>work</a:t>
            </a:r>
            <a:r>
              <a:rPr lang="de-DE" dirty="0"/>
              <a:t> -&gt; at </a:t>
            </a:r>
            <a:r>
              <a:rPr lang="de-DE" dirty="0" err="1"/>
              <a:t>the</a:t>
            </a:r>
            <a:r>
              <a:rPr lang="de-DE" dirty="0"/>
              <a:t> end: just </a:t>
            </a:r>
            <a:r>
              <a:rPr lang="de-DE" dirty="0" err="1"/>
              <a:t>click</a:t>
            </a:r>
            <a:r>
              <a:rPr lang="de-DE" dirty="0"/>
              <a:t> OK and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date -&gt;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Date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Select </a:t>
            </a:r>
            <a:r>
              <a:rPr lang="de-DE" dirty="0" err="1"/>
              <a:t>columns</a:t>
            </a:r>
            <a:r>
              <a:rPr lang="de-DE" dirty="0"/>
              <a:t> -&gt;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just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and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fill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blanks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out </a:t>
            </a:r>
            <a:r>
              <a:rPr lang="de-DE" dirty="0" err="1"/>
              <a:t>manually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New Source -&gt; open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GDP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country</a:t>
            </a:r>
            <a:r>
              <a:rPr lang="de-DE" dirty="0"/>
              <a:t> 1960-2016 -&gt; after </a:t>
            </a:r>
            <a:r>
              <a:rPr lang="de-DE" dirty="0" err="1"/>
              <a:t>that</a:t>
            </a:r>
            <a:r>
              <a:rPr lang="de-DE" dirty="0"/>
              <a:t> clean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3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a 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-&gt;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Combine -&gt;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-&gt; </a:t>
            </a:r>
            <a:r>
              <a:rPr lang="de-DE" dirty="0" err="1"/>
              <a:t>Merge</a:t>
            </a:r>
            <a:r>
              <a:rPr lang="de-DE" dirty="0"/>
              <a:t> New </a:t>
            </a:r>
            <a:r>
              <a:rPr lang="de-DE" dirty="0" err="1"/>
              <a:t>Queries</a:t>
            </a:r>
            <a:r>
              <a:rPr lang="de-DE" dirty="0"/>
              <a:t>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all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mark</a:t>
            </a:r>
            <a:r>
              <a:rPr lang="de-DE" dirty="0"/>
              <a:t> a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-&gt; </a:t>
            </a:r>
            <a:r>
              <a:rPr lang="de-DE" dirty="0" err="1"/>
              <a:t>Join</a:t>
            </a:r>
            <a:r>
              <a:rPr lang="de-DE" dirty="0"/>
              <a:t> Kind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ignored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all countries </a:t>
            </a:r>
            <a:r>
              <a:rPr lang="de-DE" dirty="0" err="1"/>
              <a:t>available</a:t>
            </a:r>
            <a:r>
              <a:rPr lang="de-DE" dirty="0"/>
              <a:t> in all </a:t>
            </a:r>
            <a:r>
              <a:rPr lang="de-DE" dirty="0" err="1"/>
              <a:t>files</a:t>
            </a:r>
            <a:r>
              <a:rPr lang="de-DE" dirty="0"/>
              <a:t> -&gt;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Merge1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-&gt;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all </a:t>
            </a:r>
            <a:r>
              <a:rPr lang="de-DE" dirty="0" err="1"/>
              <a:t>full</a:t>
            </a:r>
            <a:r>
              <a:rPr lang="de-DE" dirty="0"/>
              <a:t> null </a:t>
            </a:r>
            <a:r>
              <a:rPr lang="de-DE" dirty="0" err="1"/>
              <a:t>rows</a:t>
            </a:r>
            <a:r>
              <a:rPr lang="de-DE" dirty="0"/>
              <a:t> -&gt; in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title and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(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de-</a:t>
            </a:r>
            <a:r>
              <a:rPr lang="de-DE" dirty="0" err="1"/>
              <a:t>selecting</a:t>
            </a:r>
            <a:r>
              <a:rPr lang="de-DE" dirty="0"/>
              <a:t> e.g. Country Name etc.) -&gt; </a:t>
            </a:r>
            <a:r>
              <a:rPr lang="de-DE" dirty="0" err="1"/>
              <a:t>uncheck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Prefix</a:t>
            </a:r>
            <a:r>
              <a:rPr lang="de-DE" dirty="0"/>
              <a:t> -&gt; do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Merge1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GDP 2000-2016) -&gt;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prefixes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Pivot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-&gt;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1960-2016 -&gt; </a:t>
            </a:r>
            <a:r>
              <a:rPr lang="de-DE" dirty="0" err="1"/>
              <a:t>click</a:t>
            </a:r>
            <a:r>
              <a:rPr lang="de-DE" dirty="0"/>
              <a:t> Transform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Unpivot</a:t>
            </a:r>
            <a:r>
              <a:rPr lang="de-DE" dirty="0"/>
              <a:t> Columns -&gt;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Attribute will </a:t>
            </a:r>
            <a:r>
              <a:rPr lang="de-DE" dirty="0" err="1"/>
              <a:t>appear</a:t>
            </a:r>
            <a:r>
              <a:rPr lang="de-DE" dirty="0"/>
              <a:t> (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),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find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 Value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-&gt;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in </a:t>
            </a:r>
            <a:r>
              <a:rPr lang="de-DE" dirty="0" err="1"/>
              <a:t>ascending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descending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-&gt; ATTENTION: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just </a:t>
            </a:r>
            <a:r>
              <a:rPr lang="de-DE" dirty="0" err="1"/>
              <a:t>selecting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and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Unpivot</a:t>
            </a:r>
            <a:r>
              <a:rPr lang="de-DE" dirty="0"/>
              <a:t> Other Columns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marking</a:t>
            </a:r>
            <a:r>
              <a:rPr lang="de-DE" dirty="0"/>
              <a:t> </a:t>
            </a:r>
            <a:r>
              <a:rPr lang="de-DE" dirty="0" err="1"/>
              <a:t>dozens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unpivoting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pivot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2 </a:t>
            </a:r>
            <a:r>
              <a:rPr lang="de-DE" dirty="0" err="1"/>
              <a:t>columns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Pivot Columns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pivot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different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-&gt;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open just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groups</a:t>
            </a:r>
            <a:r>
              <a:rPr lang="de-DE" dirty="0"/>
              <a:t> 1-3) -&gt;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Home -&gt; New Source -&gt; Text/CSV -&gt;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import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-&gt;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on Combine -&gt; </a:t>
            </a:r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-&gt; </a:t>
            </a:r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New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and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tables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10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03 Data Transformation – The Query Editor 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40D76-65C3-BE32-E63A-2A9E1066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Organizing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groups</a:t>
            </a:r>
            <a:r>
              <a:rPr lang="de-DE" dirty="0"/>
              <a:t> -&gt;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and </a:t>
            </a:r>
            <a:r>
              <a:rPr lang="de-DE" dirty="0" err="1"/>
              <a:t>make</a:t>
            </a:r>
            <a:r>
              <a:rPr lang="de-DE" dirty="0"/>
              <a:t> an New Group -&gt;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Country Fact Table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just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and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Entering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-&gt; e.g.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infomation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Enter Data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-&gt;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will </a:t>
            </a:r>
            <a:r>
              <a:rPr lang="de-DE" dirty="0" err="1"/>
              <a:t>look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Add </a:t>
            </a:r>
            <a:r>
              <a:rPr lang="de-DE" dirty="0" err="1"/>
              <a:t>column</a:t>
            </a:r>
            <a:r>
              <a:rPr lang="de-DE" dirty="0"/>
              <a:t> -&gt; Index Colum -&gt;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searching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menu</a:t>
            </a:r>
            <a:r>
              <a:rPr lang="de-DE" dirty="0"/>
              <a:t> bar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1E192F-DC94-0943-CB16-EC8161D8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4" y="3277725"/>
            <a:ext cx="4893257" cy="12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6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04 Data Transformation – </a:t>
            </a:r>
            <a:r>
              <a:rPr lang="de-DE" dirty="0" err="1"/>
              <a:t>Advanced</a:t>
            </a:r>
            <a:r>
              <a:rPr lang="de-DE" dirty="0"/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40D76-65C3-BE32-E63A-2A9E1066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Advanced</a:t>
            </a:r>
            <a:r>
              <a:rPr lang="de-DE" dirty="0"/>
              <a:t> Editor </a:t>
            </a:r>
            <a:r>
              <a:rPr lang="de-DE" dirty="0" err="1"/>
              <a:t>for</a:t>
            </a:r>
            <a:r>
              <a:rPr lang="de-DE" dirty="0"/>
              <a:t> Error Handling: Click Transform -&gt; 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table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Editor -&gt;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 Language -&gt;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label</a:t>
            </a:r>
            <a:r>
              <a:rPr lang="de-DE" dirty="0"/>
              <a:t> (e.g.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) -&gt; </a:t>
            </a:r>
            <a:r>
              <a:rPr lang="de-DE" dirty="0" err="1"/>
              <a:t>purpose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occered</a:t>
            </a:r>
            <a:r>
              <a:rPr lang="de-DE" dirty="0"/>
              <a:t> after e.g. </a:t>
            </a:r>
            <a:r>
              <a:rPr lang="de-DE" dirty="0" err="1"/>
              <a:t>renaming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just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rename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in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depended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renaming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Advaned</a:t>
            </a:r>
            <a:r>
              <a:rPr lang="de-DE" dirty="0"/>
              <a:t> Editor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Create </a:t>
            </a:r>
            <a:r>
              <a:rPr lang="de-DE" dirty="0" err="1"/>
              <a:t>references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 -&gt;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Reference -&gt; a </a:t>
            </a:r>
            <a:r>
              <a:rPr lang="de-DE" dirty="0" err="1"/>
              <a:t>reference</a:t>
            </a:r>
            <a:r>
              <a:rPr lang="de-DE" dirty="0"/>
              <a:t> will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source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in </a:t>
            </a:r>
            <a:r>
              <a:rPr lang="de-DE" dirty="0" err="1"/>
              <a:t>between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and will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 </a:t>
            </a:r>
            <a:r>
              <a:rPr lang="de-DE" dirty="0" err="1"/>
              <a:t>files</a:t>
            </a:r>
            <a:r>
              <a:rPr lang="de-DE" dirty="0"/>
              <a:t>) -&gt; Attention: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original </a:t>
            </a:r>
            <a:r>
              <a:rPr lang="de-DE" dirty="0" err="1"/>
              <a:t>tables</a:t>
            </a:r>
            <a:r>
              <a:rPr lang="de-DE" dirty="0"/>
              <a:t> will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, </a:t>
            </a:r>
            <a:r>
              <a:rPr lang="de-DE" dirty="0" err="1"/>
              <a:t>too</a:t>
            </a:r>
            <a:r>
              <a:rPr lang="de-DE" dirty="0"/>
              <a:t>, but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Duplicates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-&gt;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source (in </a:t>
            </a:r>
            <a:r>
              <a:rPr lang="de-DE" dirty="0" err="1"/>
              <a:t>the</a:t>
            </a:r>
            <a:r>
              <a:rPr lang="de-DE" dirty="0"/>
              <a:t> Applied </a:t>
            </a:r>
            <a:r>
              <a:rPr lang="de-DE" dirty="0" err="1"/>
              <a:t>Steps</a:t>
            </a:r>
            <a:r>
              <a:rPr lang="de-DE" dirty="0"/>
              <a:t>) e.g.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 </a:t>
            </a:r>
            <a:r>
              <a:rPr lang="de-DE" dirty="0" err="1"/>
              <a:t>with</a:t>
            </a:r>
            <a:r>
              <a:rPr lang="de-DE" dirty="0"/>
              <a:t>)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-&gt; But: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some</a:t>
            </a:r>
            <a:r>
              <a:rPr lang="de-DE" dirty="0"/>
              <a:t> different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just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Editor and </a:t>
            </a:r>
            <a:r>
              <a:rPr lang="de-DE" dirty="0" err="1"/>
              <a:t>change</a:t>
            </a:r>
            <a:r>
              <a:rPr lang="de-DE" dirty="0"/>
              <a:t> e.g. </a:t>
            </a:r>
            <a:r>
              <a:rPr lang="de-DE" dirty="0" err="1"/>
              <a:t>the</a:t>
            </a:r>
            <a:r>
              <a:rPr lang="de-DE" dirty="0"/>
              <a:t> date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en-US" dirty="0"/>
              <a:t>to the desired </a:t>
            </a:r>
            <a:r>
              <a:rPr lang="de-DE" i="1" dirty="0"/>
              <a:t>item </a:t>
            </a:r>
            <a:r>
              <a:rPr lang="en-US" i="1" dirty="0"/>
              <a:t> #"GDP by Country_2000-2016_Sheet" = Source{[Item="GDP by Country_2000-2016",Kind="Sheet"]}[Data] </a:t>
            </a:r>
            <a:r>
              <a:rPr lang="en-US" dirty="0"/>
              <a:t>which in this case is the span of the years -&gt; by this you won’t lose all the changing steps instead of creating a new table from the source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 the performance of our model I: models that you don’t need can be disabled (or better said you can prevent them from being loaded) -&gt; right click the model then click the box next to Enable Load (disabled loads will be displayed in italic fonts)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 performance of our model II: for static models (that don’t get new data so often) -&gt; right click the model name then de-select Include in report refresh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 performance of our model III: click your table -&gt; click Transform -&gt; click Group By -&gt; there select e.g. REGION and let it count the rows (to see how many regions of your countries you have in your data) by creating a new column -&gt; be advised that you can always modify this by step by clicking on the gear item in Applied Steps for another operation or another dependency -&gt; click Advanced if you would like to analyze more rows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35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04 Data Transformation – </a:t>
            </a:r>
            <a:r>
              <a:rPr lang="de-DE" dirty="0" err="1"/>
              <a:t>Advanced</a:t>
            </a:r>
            <a:r>
              <a:rPr lang="de-DE" dirty="0"/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40D76-65C3-BE32-E63A-2A9E1066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-&gt; </a:t>
            </a:r>
            <a:r>
              <a:rPr lang="de-DE" dirty="0" err="1"/>
              <a:t>mark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Transform -&gt; </a:t>
            </a:r>
            <a:r>
              <a:rPr lang="de-DE" dirty="0" err="1"/>
              <a:t>click</a:t>
            </a:r>
            <a:r>
              <a:rPr lang="de-DE" dirty="0"/>
              <a:t> Standard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menu</a:t>
            </a:r>
            <a:r>
              <a:rPr lang="de-DE" dirty="0"/>
              <a:t> bar -&gt; </a:t>
            </a:r>
            <a:r>
              <a:rPr lang="de-DE" dirty="0" err="1"/>
              <a:t>choose</a:t>
            </a:r>
            <a:r>
              <a:rPr lang="de-DE" dirty="0"/>
              <a:t> an </a:t>
            </a:r>
            <a:r>
              <a:rPr lang="de-DE" dirty="0" err="1"/>
              <a:t>operation</a:t>
            </a:r>
            <a:r>
              <a:rPr lang="de-DE" dirty="0"/>
              <a:t> e.g.: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odd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logarithms</a:t>
            </a:r>
            <a:r>
              <a:rPr lang="de-DE" dirty="0"/>
              <a:t> and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D1CB82-D1E9-14EB-1638-69114F708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0544"/>
            <a:ext cx="4182804" cy="16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9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04 Data Transformation – </a:t>
            </a:r>
            <a:r>
              <a:rPr lang="de-DE" dirty="0" err="1"/>
              <a:t>Advanced</a:t>
            </a:r>
            <a:r>
              <a:rPr lang="de-DE" dirty="0"/>
              <a:t> III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-&gt; Home -&gt; Manage Parameters -&gt; </a:t>
            </a:r>
            <a:r>
              <a:rPr lang="de-DE" dirty="0" err="1"/>
              <a:t>click</a:t>
            </a:r>
            <a:r>
              <a:rPr lang="de-DE" dirty="0"/>
              <a:t> on New -&gt;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all countries </a:t>
            </a:r>
            <a:r>
              <a:rPr lang="de-DE" dirty="0" err="1"/>
              <a:t>you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-&gt;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arrow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table</a:t>
            </a:r>
            <a:r>
              <a:rPr lang="de-DE" dirty="0"/>
              <a:t> and </a:t>
            </a:r>
            <a:r>
              <a:rPr lang="de-DE" dirty="0" err="1"/>
              <a:t>select</a:t>
            </a:r>
            <a:r>
              <a:rPr lang="de-DE" dirty="0"/>
              <a:t> -&gt; Text Filter -&gt; e.g. </a:t>
            </a:r>
            <a:r>
              <a:rPr lang="de-DE" dirty="0" err="1"/>
              <a:t>equals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ABC </a:t>
            </a:r>
            <a:r>
              <a:rPr lang="de-DE" dirty="0" err="1"/>
              <a:t>icon</a:t>
            </a:r>
            <a:r>
              <a:rPr lang="de-DE" dirty="0"/>
              <a:t> after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Parameter -&gt; after </a:t>
            </a:r>
            <a:r>
              <a:rPr lang="de-DE" dirty="0" err="1"/>
              <a:t>going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Parameter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country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original </a:t>
            </a:r>
            <a:r>
              <a:rPr lang="de-DE" dirty="0" err="1"/>
              <a:t>table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-&gt; but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e.g. </a:t>
            </a:r>
            <a:r>
              <a:rPr lang="de-DE" dirty="0" err="1"/>
              <a:t>taxrate</a:t>
            </a:r>
            <a:r>
              <a:rPr lang="de-DE" dirty="0"/>
              <a:t> -&gt;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decimals</a:t>
            </a:r>
            <a:r>
              <a:rPr lang="de-DE" dirty="0"/>
              <a:t> -&gt; </a:t>
            </a:r>
            <a:r>
              <a:rPr lang="de-DE" dirty="0" err="1"/>
              <a:t>enter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e.g. 0.2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-&gt; Add </a:t>
            </a:r>
            <a:r>
              <a:rPr lang="de-DE" dirty="0" err="1"/>
              <a:t>Column</a:t>
            </a:r>
            <a:r>
              <a:rPr lang="de-DE" dirty="0"/>
              <a:t> –&gt; </a:t>
            </a:r>
            <a:r>
              <a:rPr lang="de-DE" dirty="0" err="1"/>
              <a:t>create</a:t>
            </a:r>
            <a:r>
              <a:rPr lang="de-DE" dirty="0"/>
              <a:t> Custom </a:t>
            </a:r>
            <a:r>
              <a:rPr lang="de-DE" dirty="0" err="1"/>
              <a:t>Column</a:t>
            </a:r>
            <a:r>
              <a:rPr lang="de-DE" dirty="0"/>
              <a:t> -&gt; double </a:t>
            </a:r>
            <a:r>
              <a:rPr lang="de-DE" dirty="0" err="1"/>
              <a:t>click</a:t>
            </a:r>
            <a:r>
              <a:rPr lang="de-DE" dirty="0"/>
              <a:t> GDP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) -&gt; </a:t>
            </a:r>
            <a:r>
              <a:rPr lang="de-DE" dirty="0" err="1"/>
              <a:t>enter</a:t>
            </a:r>
            <a:r>
              <a:rPr lang="de-DE" dirty="0"/>
              <a:t> a </a:t>
            </a:r>
            <a:r>
              <a:rPr lang="de-DE" dirty="0" err="1"/>
              <a:t>multiplication</a:t>
            </a:r>
            <a:r>
              <a:rPr lang="de-DE" dirty="0"/>
              <a:t> </a:t>
            </a:r>
            <a:r>
              <a:rPr lang="de-DE" dirty="0" err="1"/>
              <a:t>sign</a:t>
            </a:r>
            <a:r>
              <a:rPr lang="de-DE" dirty="0"/>
              <a:t> * -&gt;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taxrate</a:t>
            </a:r>
            <a:r>
              <a:rPr lang="de-DE" dirty="0"/>
              <a:t>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-&gt; Attention: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will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column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58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04 Data Transformation – </a:t>
            </a:r>
            <a:r>
              <a:rPr lang="de-DE" dirty="0" err="1"/>
              <a:t>Advanced</a:t>
            </a:r>
            <a:r>
              <a:rPr lang="de-DE" dirty="0"/>
              <a:t> IV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06"/>
            <a:ext cx="10515600" cy="38198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M </a:t>
            </a:r>
            <a:r>
              <a:rPr lang="de-DE" dirty="0" err="1"/>
              <a:t>language</a:t>
            </a:r>
            <a:r>
              <a:rPr lang="de-DE" dirty="0"/>
              <a:t>: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Home -&gt; </a:t>
            </a:r>
            <a:r>
              <a:rPr lang="de-DE" dirty="0" err="1"/>
              <a:t>Advanced</a:t>
            </a:r>
            <a:r>
              <a:rPr lang="de-DE" dirty="0"/>
              <a:t> Editor -&gt;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First Line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location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Structure</a:t>
            </a:r>
            <a:r>
              <a:rPr lang="de-DE" dirty="0"/>
              <a:t>: </a:t>
            </a:r>
            <a:r>
              <a:rPr lang="de-DE" dirty="0" err="1"/>
              <a:t>name_of_the_step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a variable) -&gt;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sign</a:t>
            </a:r>
            <a:r>
              <a:rPr lang="de-DE" dirty="0"/>
              <a:t> -&gt; M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Preceding</a:t>
            </a:r>
            <a:r>
              <a:rPr lang="de-DE" dirty="0"/>
              <a:t> variables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comma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The final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concluded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just </a:t>
            </a:r>
            <a:r>
              <a:rPr lang="de-DE" dirty="0" err="1"/>
              <a:t>repeating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variable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Errors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B1801C-E383-12C2-F0ED-7509F28A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7969"/>
            <a:ext cx="6635016" cy="17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04 Data Transformation – </a:t>
            </a:r>
            <a:r>
              <a:rPr lang="de-DE" dirty="0" err="1"/>
              <a:t>Advanced</a:t>
            </a:r>
            <a:r>
              <a:rPr lang="de-DE" dirty="0"/>
              <a:t> V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75"/>
            <a:ext cx="10515600" cy="3819801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New Query -&gt; Blank Query -&gt;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Editor -&gt;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 “ “ -&gt;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in M -&gt; just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 {} -&gt; </a:t>
            </a:r>
            <a:r>
              <a:rPr lang="de-DE" dirty="0" err="1"/>
              <a:t>example</a:t>
            </a:r>
            <a:r>
              <a:rPr lang="de-DE" dirty="0"/>
              <a:t>: Variable = {"</a:t>
            </a:r>
            <a:r>
              <a:rPr lang="de-DE" dirty="0" err="1"/>
              <a:t>abc</a:t>
            </a:r>
            <a:r>
              <a:rPr lang="de-DE" dirty="0"/>
              <a:t>", "</a:t>
            </a:r>
            <a:r>
              <a:rPr lang="de-DE" dirty="0" err="1"/>
              <a:t>def</a:t>
            </a:r>
            <a:r>
              <a:rPr lang="de-DE" dirty="0"/>
              <a:t>"}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 {{}} e.g. Source = {{"</a:t>
            </a:r>
            <a:r>
              <a:rPr lang="de-DE" dirty="0" err="1"/>
              <a:t>abc</a:t>
            </a:r>
            <a:r>
              <a:rPr lang="de-DE" dirty="0"/>
              <a:t>", "</a:t>
            </a:r>
            <a:r>
              <a:rPr lang="de-DE" dirty="0" err="1"/>
              <a:t>def</a:t>
            </a:r>
            <a:r>
              <a:rPr lang="de-DE" dirty="0"/>
              <a:t>"},{2,3}} -&gt;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clicked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title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Expand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New </a:t>
            </a:r>
            <a:r>
              <a:rPr lang="de-DE" dirty="0" err="1"/>
              <a:t>Rows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Editor: open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-&gt;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e.g. </a:t>
            </a:r>
            <a:r>
              <a:rPr lang="de-DE" dirty="0" err="1"/>
              <a:t>list</a:t>
            </a:r>
            <a:r>
              <a:rPr lang="de-DE" dirty="0"/>
              <a:t> variable type #“Variable“ =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,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list1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‘ </a:t>
            </a:r>
            <a:r>
              <a:rPr lang="de-DE" dirty="0" err="1"/>
              <a:t>content</a:t>
            </a:r>
            <a:r>
              <a:rPr lang="de-DE" dirty="0"/>
              <a:t> and list2 </a:t>
            </a:r>
            <a:r>
              <a:rPr lang="de-DE" dirty="0" err="1"/>
              <a:t>containig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‘ </a:t>
            </a:r>
            <a:r>
              <a:rPr lang="de-DE" dirty="0" err="1"/>
              <a:t>content</a:t>
            </a:r>
            <a:r>
              <a:rPr lang="de-DE" dirty="0"/>
              <a:t>) like </a:t>
            </a:r>
            <a:r>
              <a:rPr lang="de-DE" dirty="0" err="1"/>
              <a:t>this</a:t>
            </a:r>
            <a:r>
              <a:rPr lang="de-DE" dirty="0"/>
              <a:t>: </a:t>
            </a:r>
            <a:br>
              <a:rPr lang="de-DE" dirty="0"/>
            </a:b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7C4C8F-C684-A7F1-4AC6-B15201146CFA}"/>
              </a:ext>
            </a:extLst>
          </p:cNvPr>
          <p:cNvSpPr txBox="1"/>
          <p:nvPr/>
        </p:nvSpPr>
        <p:spPr>
          <a:xfrm>
            <a:off x="1645920" y="5292546"/>
            <a:ext cx="3705308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let</a:t>
            </a:r>
            <a:endParaRPr lang="de-DE" sz="1200" dirty="0"/>
          </a:p>
          <a:p>
            <a:r>
              <a:rPr lang="de-DE" sz="1200" dirty="0"/>
              <a:t>    Source = {{"</a:t>
            </a:r>
            <a:r>
              <a:rPr lang="de-DE" sz="1200" dirty="0" err="1"/>
              <a:t>abc</a:t>
            </a:r>
            <a:r>
              <a:rPr lang="de-DE" sz="1200" dirty="0"/>
              <a:t>", "</a:t>
            </a:r>
            <a:r>
              <a:rPr lang="de-DE" sz="1200" dirty="0" err="1"/>
              <a:t>def</a:t>
            </a:r>
            <a:r>
              <a:rPr lang="de-DE" sz="1200" dirty="0"/>
              <a:t>"},{2,3}},</a:t>
            </a:r>
          </a:p>
          <a:p>
            <a:r>
              <a:rPr lang="de-DE" sz="1200" dirty="0"/>
              <a:t>    #"Table </a:t>
            </a:r>
            <a:r>
              <a:rPr lang="de-DE" sz="1200" dirty="0" err="1"/>
              <a:t>creation</a:t>
            </a:r>
            <a:r>
              <a:rPr lang="de-DE" sz="1200" dirty="0"/>
              <a:t>" = #table(2, {{"abc",2}, {"</a:t>
            </a:r>
            <a:r>
              <a:rPr lang="de-DE" sz="1200" dirty="0" err="1"/>
              <a:t>cdef</a:t>
            </a:r>
            <a:r>
              <a:rPr lang="de-DE" sz="1200" dirty="0"/>
              <a:t>", 3}})</a:t>
            </a:r>
          </a:p>
          <a:p>
            <a:endParaRPr lang="de-DE" sz="1200" dirty="0"/>
          </a:p>
          <a:p>
            <a:r>
              <a:rPr lang="de-DE" sz="1200" dirty="0"/>
              <a:t>in</a:t>
            </a:r>
          </a:p>
          <a:p>
            <a:r>
              <a:rPr lang="de-DE" sz="1200" dirty="0"/>
              <a:t>    #"Table </a:t>
            </a:r>
            <a:r>
              <a:rPr lang="de-DE" sz="1200" dirty="0" err="1"/>
              <a:t>creation</a:t>
            </a:r>
            <a:r>
              <a:rPr lang="de-DE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354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04 Data Transformation – </a:t>
            </a:r>
            <a:r>
              <a:rPr lang="de-DE" dirty="0" err="1"/>
              <a:t>Advanced</a:t>
            </a:r>
            <a:r>
              <a:rPr lang="de-DE" dirty="0"/>
              <a:t> VI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in M </a:t>
            </a:r>
            <a:r>
              <a:rPr lang="de-DE" dirty="0" err="1"/>
              <a:t>language</a:t>
            </a:r>
            <a:r>
              <a:rPr lang="de-DE" dirty="0"/>
              <a:t> -&gt; e.g.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-&gt; </a:t>
            </a:r>
            <a:r>
              <a:rPr lang="de-DE" dirty="0" err="1"/>
              <a:t>example</a:t>
            </a:r>
            <a:r>
              <a:rPr lang="de-DE" dirty="0"/>
              <a:t>:  Source = "</a:t>
            </a:r>
            <a:r>
              <a:rPr lang="de-DE" dirty="0" err="1"/>
              <a:t>abc</a:t>
            </a:r>
            <a:r>
              <a:rPr lang="de-DE" dirty="0"/>
              <a:t>", </a:t>
            </a:r>
            <a:r>
              <a:rPr lang="de-DE" dirty="0" err="1"/>
              <a:t>UpperCase</a:t>
            </a:r>
            <a:r>
              <a:rPr lang="de-DE" dirty="0"/>
              <a:t> = </a:t>
            </a:r>
            <a:r>
              <a:rPr lang="de-DE" dirty="0" err="1"/>
              <a:t>Text.Upper</a:t>
            </a:r>
            <a:r>
              <a:rPr lang="de-DE" dirty="0"/>
              <a:t>(Source)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Applying</a:t>
            </a:r>
            <a:r>
              <a:rPr lang="de-DE" dirty="0"/>
              <a:t> a </a:t>
            </a:r>
            <a:r>
              <a:rPr lang="de-DE" dirty="0" err="1"/>
              <a:t>funtion</a:t>
            </a:r>
            <a:r>
              <a:rPr lang="de-DE" dirty="0"/>
              <a:t> on a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(</a:t>
            </a:r>
            <a:r>
              <a:rPr lang="de-DE" dirty="0" err="1"/>
              <a:t>first</a:t>
            </a:r>
            <a:r>
              <a:rPr lang="de-DE" dirty="0"/>
              <a:t>)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(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curly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) -&gt;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-&gt; line2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, line3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line4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rename</a:t>
            </a:r>
            <a:r>
              <a:rPr lang="de-DE" dirty="0"/>
              <a:t> </a:t>
            </a:r>
            <a:r>
              <a:rPr lang="de-DE" dirty="0" err="1"/>
              <a:t>columns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More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on: </a:t>
            </a:r>
            <a:r>
              <a:rPr lang="de-DE" dirty="0">
                <a:hlinkClick r:id="rId2"/>
              </a:rPr>
              <a:t>https://learn.microsoft.com/en-us/powerquery-m/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60D9D0D-0B19-45EF-3261-91D007F18E7B}"/>
              </a:ext>
            </a:extLst>
          </p:cNvPr>
          <p:cNvSpPr txBox="1"/>
          <p:nvPr/>
        </p:nvSpPr>
        <p:spPr>
          <a:xfrm>
            <a:off x="1585623" y="3997799"/>
            <a:ext cx="8679511" cy="138499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let</a:t>
            </a:r>
            <a:endParaRPr lang="de-DE" sz="1200" dirty="0"/>
          </a:p>
          <a:p>
            <a:r>
              <a:rPr lang="de-DE" sz="1200" dirty="0"/>
              <a:t>    #"Table </a:t>
            </a:r>
            <a:r>
              <a:rPr lang="de-DE" sz="1200" dirty="0" err="1"/>
              <a:t>creation</a:t>
            </a:r>
            <a:r>
              <a:rPr lang="de-DE" sz="1200" dirty="0"/>
              <a:t>" = #table({"TextColumn", "Numbers"}, {{"</a:t>
            </a:r>
            <a:r>
              <a:rPr lang="de-DE" sz="1200" dirty="0" err="1"/>
              <a:t>abc</a:t>
            </a:r>
            <a:r>
              <a:rPr lang="de-DE" sz="1200" dirty="0"/>
              <a:t>", 2}, {"</a:t>
            </a:r>
            <a:r>
              <a:rPr lang="de-DE" sz="1200" dirty="0" err="1"/>
              <a:t>cdef</a:t>
            </a:r>
            <a:r>
              <a:rPr lang="de-DE" sz="1200" dirty="0"/>
              <a:t>", 3}, {"</a:t>
            </a:r>
            <a:r>
              <a:rPr lang="de-DE" sz="1200" dirty="0" err="1"/>
              <a:t>xyz</a:t>
            </a:r>
            <a:r>
              <a:rPr lang="de-DE" sz="1200" dirty="0"/>
              <a:t>", 4}}),</a:t>
            </a:r>
          </a:p>
          <a:p>
            <a:r>
              <a:rPr lang="de-DE" sz="1200" dirty="0"/>
              <a:t>    #"Table in </a:t>
            </a:r>
            <a:r>
              <a:rPr lang="de-DE" sz="1200" dirty="0" err="1"/>
              <a:t>UpperCase</a:t>
            </a:r>
            <a:r>
              <a:rPr lang="de-DE" sz="1200" dirty="0"/>
              <a:t>" = </a:t>
            </a:r>
            <a:r>
              <a:rPr lang="de-DE" sz="1200" dirty="0" err="1"/>
              <a:t>Table.TransformColumns</a:t>
            </a:r>
            <a:r>
              <a:rPr lang="de-DE" sz="1200" dirty="0"/>
              <a:t>(#"Table </a:t>
            </a:r>
            <a:r>
              <a:rPr lang="de-DE" sz="1200" dirty="0" err="1"/>
              <a:t>creation</a:t>
            </a:r>
            <a:r>
              <a:rPr lang="de-DE" sz="1200" dirty="0"/>
              <a:t>", {"</a:t>
            </a:r>
            <a:r>
              <a:rPr lang="de-DE" sz="1200" dirty="0" err="1"/>
              <a:t>TextColumn</a:t>
            </a:r>
            <a:r>
              <a:rPr lang="de-DE" sz="1200" dirty="0"/>
              <a:t>", </a:t>
            </a:r>
            <a:r>
              <a:rPr lang="de-DE" sz="1200" dirty="0" err="1"/>
              <a:t>Text.Upper</a:t>
            </a:r>
            <a:r>
              <a:rPr lang="de-DE" sz="1200" dirty="0"/>
              <a:t>}),</a:t>
            </a:r>
          </a:p>
          <a:p>
            <a:r>
              <a:rPr lang="de-DE" sz="1200" dirty="0"/>
              <a:t>    #"RenameColumns" = </a:t>
            </a:r>
            <a:r>
              <a:rPr lang="de-DE" sz="1200" dirty="0" err="1"/>
              <a:t>Table.RenameColumns</a:t>
            </a:r>
            <a:r>
              <a:rPr lang="de-DE" sz="1200" dirty="0"/>
              <a:t>(#"Table in </a:t>
            </a:r>
            <a:r>
              <a:rPr lang="de-DE" sz="1200" dirty="0" err="1"/>
              <a:t>UpperCase</a:t>
            </a:r>
            <a:r>
              <a:rPr lang="de-DE" sz="1200" dirty="0"/>
              <a:t>", {{"</a:t>
            </a:r>
            <a:r>
              <a:rPr lang="de-DE" sz="1200" dirty="0" err="1"/>
              <a:t>TextColumn</a:t>
            </a:r>
            <a:r>
              <a:rPr lang="de-DE" sz="1200" dirty="0"/>
              <a:t>", "Text"}, {"Numbers", "</a:t>
            </a:r>
            <a:r>
              <a:rPr lang="de-DE" sz="1200" dirty="0" err="1"/>
              <a:t>NumbersColumn</a:t>
            </a:r>
            <a:r>
              <a:rPr lang="de-DE" sz="1200" dirty="0"/>
              <a:t>"}})</a:t>
            </a:r>
          </a:p>
          <a:p>
            <a:endParaRPr lang="de-DE" sz="1200" dirty="0"/>
          </a:p>
          <a:p>
            <a:r>
              <a:rPr lang="de-DE" sz="1200" dirty="0"/>
              <a:t>in</a:t>
            </a:r>
          </a:p>
          <a:p>
            <a:r>
              <a:rPr lang="de-DE" sz="1200" dirty="0"/>
              <a:t>    #"RenameColumns"</a:t>
            </a:r>
          </a:p>
        </p:txBody>
      </p:sp>
    </p:spTree>
    <p:extLst>
      <p:ext uri="{BB962C8B-B14F-4D97-AF65-F5344CB8AC3E}">
        <p14:creationId xmlns:p14="http://schemas.microsoft.com/office/powerpoint/2010/main" val="334434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05 </a:t>
            </a:r>
            <a:r>
              <a:rPr lang="de-DE" dirty="0" err="1"/>
              <a:t>Creating</a:t>
            </a:r>
            <a:r>
              <a:rPr lang="de-DE" dirty="0"/>
              <a:t> a Data Model 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Visualizations</a:t>
            </a:r>
            <a:r>
              <a:rPr lang="de-DE" dirty="0"/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from</a:t>
            </a:r>
            <a:r>
              <a:rPr lang="de-DE" dirty="0"/>
              <a:t> Countries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Country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and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geographical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countries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 bar </a:t>
            </a:r>
            <a:r>
              <a:rPr lang="de-DE" dirty="0" err="1"/>
              <a:t>chart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Alternative: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und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after </a:t>
            </a:r>
            <a:r>
              <a:rPr lang="de-DE" dirty="0" err="1"/>
              <a:t>that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dragged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Axis, Legend AND/OR Values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(e.g. GDP in Y-</a:t>
            </a:r>
            <a:r>
              <a:rPr lang="de-DE" dirty="0" err="1"/>
              <a:t>axis</a:t>
            </a:r>
            <a:r>
              <a:rPr lang="de-DE" dirty="0"/>
              <a:t> and Description in X-</a:t>
            </a:r>
            <a:r>
              <a:rPr lang="de-DE" dirty="0" err="1"/>
              <a:t>axis</a:t>
            </a:r>
            <a:r>
              <a:rPr lang="de-DE" dirty="0"/>
              <a:t> -&gt;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length</a:t>
            </a:r>
            <a:r>
              <a:rPr lang="de-DE" dirty="0"/>
              <a:t> -&gt; </a:t>
            </a:r>
            <a:r>
              <a:rPr lang="de-DE" dirty="0" err="1"/>
              <a:t>solution</a:t>
            </a:r>
            <a:r>
              <a:rPr lang="de-DE" dirty="0"/>
              <a:t> connect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ID -&gt;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Create and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: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View </a:t>
            </a:r>
            <a:r>
              <a:rPr lang="de-DE" dirty="0" err="1"/>
              <a:t>Window</a:t>
            </a:r>
            <a:r>
              <a:rPr lang="de-DE" dirty="0"/>
              <a:t> -&gt;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s.th. like e.g. Climate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and Climate-ID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and </a:t>
            </a:r>
            <a:r>
              <a:rPr lang="de-DE" dirty="0" err="1"/>
              <a:t>intend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extablish</a:t>
            </a:r>
            <a:r>
              <a:rPr lang="de-DE" dirty="0"/>
              <a:t> a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just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Climate (</a:t>
            </a:r>
            <a:r>
              <a:rPr lang="de-DE" dirty="0" err="1"/>
              <a:t>column</a:t>
            </a:r>
            <a:r>
              <a:rPr lang="de-DE" dirty="0"/>
              <a:t> A) </a:t>
            </a:r>
            <a:r>
              <a:rPr lang="de-DE" dirty="0" err="1"/>
              <a:t>over</a:t>
            </a:r>
            <a:r>
              <a:rPr lang="de-DE" dirty="0"/>
              <a:t> Climate-ID (</a:t>
            </a:r>
            <a:r>
              <a:rPr lang="de-DE" dirty="0" err="1"/>
              <a:t>column</a:t>
            </a:r>
            <a:r>
              <a:rPr lang="de-DE" dirty="0"/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341454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1F293-A6F6-A900-7FF7-F52785DE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Power BI?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B34F163-88FB-F58E-2D33-24D43B785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928" y="1922068"/>
            <a:ext cx="8246144" cy="41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18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05 </a:t>
            </a:r>
            <a:r>
              <a:rPr lang="de-DE" dirty="0" err="1"/>
              <a:t>Creating</a:t>
            </a:r>
            <a:r>
              <a:rPr lang="de-DE" dirty="0"/>
              <a:t> a Data Model 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File: Cross Filter and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many.pbix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Edit a </a:t>
            </a:r>
            <a:r>
              <a:rPr lang="de-DE" dirty="0" err="1"/>
              <a:t>connection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Model View: double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-&gt; </a:t>
            </a:r>
            <a:r>
              <a:rPr lang="de-DE" dirty="0" err="1"/>
              <a:t>Cardinality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Many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: </a:t>
            </a:r>
            <a:r>
              <a:rPr lang="de-DE" i="1" dirty="0" err="1"/>
              <a:t>many</a:t>
            </a:r>
            <a:r>
              <a:rPr lang="de-DE" i="1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multiple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i="1" dirty="0"/>
              <a:t>1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unique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: </a:t>
            </a:r>
            <a:r>
              <a:rPr lang="de-DE" dirty="0" err="1"/>
              <a:t>connecting</a:t>
            </a:r>
            <a:r>
              <a:rPr lang="de-DE" dirty="0"/>
              <a:t> a </a:t>
            </a:r>
            <a:r>
              <a:rPr lang="de-DE" dirty="0" err="1"/>
              <a:t>uniqe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form </a:t>
            </a:r>
            <a:r>
              <a:rPr lang="de-DE" dirty="0" err="1"/>
              <a:t>table</a:t>
            </a:r>
            <a:r>
              <a:rPr lang="de-DE" dirty="0"/>
              <a:t> A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B (e.g. IDs)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Many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: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directions</a:t>
            </a:r>
            <a:r>
              <a:rPr lang="de-DE" dirty="0"/>
              <a:t> -&gt;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examine</a:t>
            </a:r>
            <a:r>
              <a:rPr lang="de-DE" dirty="0"/>
              <a:t> e.g. Single (Country-Sales </a:t>
            </a:r>
            <a:r>
              <a:rPr lang="de-DE" dirty="0" err="1"/>
              <a:t>filters</a:t>
            </a:r>
            <a:r>
              <a:rPr lang="de-DE" dirty="0"/>
              <a:t> Country-Population) -&gt; </a:t>
            </a:r>
            <a:r>
              <a:rPr lang="de-DE" dirty="0" err="1"/>
              <a:t>selecting</a:t>
            </a:r>
            <a:r>
              <a:rPr lang="de-DE" dirty="0"/>
              <a:t> Countries in </a:t>
            </a:r>
            <a:r>
              <a:rPr lang="de-DE" dirty="0" err="1"/>
              <a:t>the</a:t>
            </a:r>
            <a:r>
              <a:rPr lang="de-DE" dirty="0"/>
              <a:t> Sales </a:t>
            </a:r>
            <a:r>
              <a:rPr lang="de-DE" dirty="0" err="1"/>
              <a:t>table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Report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Population </a:t>
            </a:r>
            <a:r>
              <a:rPr lang="de-DE" dirty="0" err="1"/>
              <a:t>table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Cross-filter </a:t>
            </a:r>
            <a:r>
              <a:rPr lang="de-DE" dirty="0" err="1"/>
              <a:t>direction</a:t>
            </a:r>
            <a:r>
              <a:rPr lang="de-DE" dirty="0"/>
              <a:t>: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arrows</a:t>
            </a:r>
            <a:r>
              <a:rPr lang="de-DE" dirty="0"/>
              <a:t> (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)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arrow</a:t>
            </a:r>
            <a:r>
              <a:rPr lang="de-DE" dirty="0"/>
              <a:t>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) on </a:t>
            </a:r>
            <a:r>
              <a:rPr lang="de-DE" dirty="0" err="1"/>
              <a:t>the</a:t>
            </a:r>
            <a:r>
              <a:rPr lang="de-DE" dirty="0"/>
              <a:t> link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-&gt;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double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-&gt; </a:t>
            </a:r>
            <a:r>
              <a:rPr lang="de-DE" dirty="0" err="1"/>
              <a:t>Why</a:t>
            </a:r>
            <a:r>
              <a:rPr lang="de-DE" dirty="0"/>
              <a:t> not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?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properly</a:t>
            </a:r>
            <a:r>
              <a:rPr lang="de-DE" dirty="0"/>
              <a:t> (but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628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05 </a:t>
            </a:r>
            <a:r>
              <a:rPr lang="de-DE" dirty="0" err="1"/>
              <a:t>Creating</a:t>
            </a:r>
            <a:r>
              <a:rPr lang="de-DE" dirty="0"/>
              <a:t> a Data Model III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-&gt;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-&gt; double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Manage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multiple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just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890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06 Data </a:t>
            </a:r>
            <a:r>
              <a:rPr lang="de-DE" dirty="0" err="1"/>
              <a:t>Visualization</a:t>
            </a:r>
            <a:r>
              <a:rPr lang="de-DE" dirty="0"/>
              <a:t> 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-&gt; 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Country (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y-</a:t>
            </a:r>
            <a:r>
              <a:rPr lang="de-DE" dirty="0" err="1"/>
              <a:t>axis</a:t>
            </a:r>
            <a:r>
              <a:rPr lang="de-DE" dirty="0"/>
              <a:t> but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dragged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, </a:t>
            </a:r>
            <a:r>
              <a:rPr lang="de-DE" dirty="0" err="1"/>
              <a:t>too</a:t>
            </a:r>
            <a:r>
              <a:rPr lang="de-DE" dirty="0"/>
              <a:t>) -&gt;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in Fields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bar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menu</a:t>
            </a:r>
            <a:r>
              <a:rPr lang="de-DE" dirty="0"/>
              <a:t> bar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Data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-&gt; 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, e.g. like GDP (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x-</a:t>
            </a:r>
            <a:r>
              <a:rPr lang="de-DE" dirty="0" err="1"/>
              <a:t>axis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dots</a:t>
            </a:r>
            <a:r>
              <a:rPr lang="de-DE" dirty="0"/>
              <a:t> (More </a:t>
            </a:r>
            <a:r>
              <a:rPr lang="de-DE" dirty="0" err="1"/>
              <a:t>options</a:t>
            </a:r>
            <a:r>
              <a:rPr lang="de-DE" dirty="0"/>
              <a:t> -&gt; </a:t>
            </a:r>
            <a:r>
              <a:rPr lang="de-DE" dirty="0" err="1"/>
              <a:t>descending</a:t>
            </a:r>
            <a:r>
              <a:rPr lang="de-DE" dirty="0"/>
              <a:t>/</a:t>
            </a:r>
            <a:r>
              <a:rPr lang="de-DE" dirty="0" err="1"/>
              <a:t>ascending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chart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-&gt; Format </a:t>
            </a:r>
            <a:r>
              <a:rPr lang="de-DE" dirty="0" err="1"/>
              <a:t>your</a:t>
            </a:r>
            <a:r>
              <a:rPr lang="de-DE" dirty="0"/>
              <a:t> Visual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click</a:t>
            </a:r>
            <a:r>
              <a:rPr lang="de-DE" dirty="0"/>
              <a:t> Visual: Legend on/off, Title (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legend),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/</a:t>
            </a:r>
            <a:r>
              <a:rPr lang="de-DE" dirty="0" err="1"/>
              <a:t>font</a:t>
            </a:r>
            <a:r>
              <a:rPr lang="de-DE" dirty="0"/>
              <a:t>/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Legend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Drag e.g. Country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Legend </a:t>
            </a:r>
            <a:r>
              <a:rPr lang="de-DE" dirty="0" err="1"/>
              <a:t>spot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Note: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bar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Visual -&gt; Slices -&gt; Colors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Visualize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bar: Visual -&gt; Bars -&gt; </a:t>
            </a:r>
            <a:r>
              <a:rPr lang="de-DE" dirty="0" err="1"/>
              <a:t>Categories</a:t>
            </a:r>
            <a:r>
              <a:rPr lang="de-DE" dirty="0"/>
              <a:t> (</a:t>
            </a:r>
            <a:r>
              <a:rPr lang="de-DE" dirty="0" err="1"/>
              <a:t>drop</a:t>
            </a:r>
            <a:r>
              <a:rPr lang="de-DE" dirty="0"/>
              <a:t> down e.g. USA)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fx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-&gt;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pops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-&gt; </a:t>
            </a:r>
            <a:r>
              <a:rPr lang="de-DE" dirty="0" err="1"/>
              <a:t>under</a:t>
            </a:r>
            <a:r>
              <a:rPr lang="de-DE" dirty="0"/>
              <a:t> Format style </a:t>
            </a:r>
            <a:r>
              <a:rPr lang="de-DE" dirty="0" err="1"/>
              <a:t>select</a:t>
            </a:r>
            <a:r>
              <a:rPr lang="de-DE" dirty="0"/>
              <a:t> Gradient -&gt;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Data Labels: </a:t>
            </a:r>
            <a:r>
              <a:rPr lang="de-DE" dirty="0" err="1"/>
              <a:t>click</a:t>
            </a:r>
            <a:r>
              <a:rPr lang="de-DE" dirty="0"/>
              <a:t> Visual -&gt; Data Labels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adjustments</a:t>
            </a:r>
            <a:r>
              <a:rPr lang="de-DE" dirty="0"/>
              <a:t> e.g. Options -&gt; Position -&gt; e.g. Inside end (</a:t>
            </a:r>
            <a:r>
              <a:rPr lang="de-DE" dirty="0" err="1"/>
              <a:t>recommendation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Overflow </a:t>
            </a:r>
            <a:r>
              <a:rPr lang="de-DE" dirty="0" err="1"/>
              <a:t>text</a:t>
            </a:r>
            <a:r>
              <a:rPr lang="de-DE" dirty="0"/>
              <a:t> on); </a:t>
            </a:r>
            <a:r>
              <a:rPr lang="de-DE" dirty="0" err="1"/>
              <a:t>change</a:t>
            </a:r>
            <a:r>
              <a:rPr lang="de-DE" dirty="0"/>
              <a:t> Background </a:t>
            </a:r>
            <a:r>
              <a:rPr lang="de-DE" dirty="0" err="1"/>
              <a:t>transparency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bars</a:t>
            </a:r>
            <a:r>
              <a:rPr lang="de-DE" dirty="0"/>
              <a:t>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Pie</a:t>
            </a:r>
            <a:r>
              <a:rPr lang="de-DE" dirty="0"/>
              <a:t> Chart </a:t>
            </a:r>
            <a:r>
              <a:rPr lang="de-DE" dirty="0" err="1"/>
              <a:t>click</a:t>
            </a:r>
            <a:r>
              <a:rPr lang="de-DE" dirty="0"/>
              <a:t> Details </a:t>
            </a:r>
            <a:r>
              <a:rPr lang="de-DE" dirty="0" err="1"/>
              <a:t>labels</a:t>
            </a:r>
            <a:r>
              <a:rPr lang="de-DE" dirty="0"/>
              <a:t> (e.g. </a:t>
            </a:r>
            <a:r>
              <a:rPr lang="de-DE" dirty="0" err="1"/>
              <a:t>Postion</a:t>
            </a:r>
            <a:r>
              <a:rPr lang="de-DE" dirty="0"/>
              <a:t>, Label </a:t>
            </a:r>
            <a:r>
              <a:rPr lang="de-DE" dirty="0" err="1"/>
              <a:t>contents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598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06 Data </a:t>
            </a:r>
            <a:r>
              <a:rPr lang="de-DE" dirty="0" err="1"/>
              <a:t>Visualization</a:t>
            </a:r>
            <a:r>
              <a:rPr lang="de-DE" dirty="0"/>
              <a:t> 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Understanding </a:t>
            </a:r>
            <a:r>
              <a:rPr lang="de-DE" dirty="0" err="1"/>
              <a:t>Tables</a:t>
            </a:r>
            <a:r>
              <a:rPr lang="de-DE" dirty="0"/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: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Table -&gt; 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Values </a:t>
            </a:r>
            <a:r>
              <a:rPr lang="de-DE" dirty="0" err="1"/>
              <a:t>field</a:t>
            </a:r>
            <a:r>
              <a:rPr lang="de-DE" dirty="0"/>
              <a:t> (e.g. Country) -&gt;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down </a:t>
            </a:r>
            <a:r>
              <a:rPr lang="de-DE" dirty="0" err="1"/>
              <a:t>arrow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on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instantly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-&gt;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Values </a:t>
            </a:r>
            <a:r>
              <a:rPr lang="de-DE" dirty="0" err="1"/>
              <a:t>field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two-column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Adjustments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just double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Columns </a:t>
            </a:r>
            <a:r>
              <a:rPr lang="de-DE" dirty="0" err="1"/>
              <a:t>field</a:t>
            </a:r>
            <a:r>
              <a:rPr lang="de-DE" dirty="0"/>
              <a:t> (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dragged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click</a:t>
            </a:r>
            <a:r>
              <a:rPr lang="de-DE" dirty="0"/>
              <a:t> Format </a:t>
            </a:r>
            <a:r>
              <a:rPr lang="de-DE" dirty="0" err="1"/>
              <a:t>visual</a:t>
            </a:r>
            <a:r>
              <a:rPr lang="de-DE" dirty="0"/>
              <a:t> -&gt; Visual -&gt; </a:t>
            </a:r>
            <a:r>
              <a:rPr lang="de-DE" dirty="0" err="1"/>
              <a:t>change</a:t>
            </a:r>
            <a:r>
              <a:rPr lang="de-DE" dirty="0"/>
              <a:t> Style, </a:t>
            </a:r>
            <a:r>
              <a:rPr lang="de-DE" dirty="0" err="1"/>
              <a:t>Grid</a:t>
            </a:r>
            <a:r>
              <a:rPr lang="de-DE" dirty="0"/>
              <a:t>, Values </a:t>
            </a:r>
            <a:r>
              <a:rPr lang="de-DE" dirty="0" err="1"/>
              <a:t>color</a:t>
            </a:r>
            <a:r>
              <a:rPr lang="de-DE" dirty="0"/>
              <a:t>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Formatting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Visual -&gt;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under</a:t>
            </a:r>
            <a:r>
              <a:rPr lang="de-DE" dirty="0"/>
              <a:t> Series </a:t>
            </a:r>
            <a:r>
              <a:rPr lang="de-DE" dirty="0" err="1"/>
              <a:t>select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change</a:t>
            </a:r>
            <a:r>
              <a:rPr lang="de-DE" dirty="0"/>
              <a:t> Background </a:t>
            </a:r>
            <a:r>
              <a:rPr lang="de-DE" dirty="0" err="1"/>
              <a:t>color</a:t>
            </a:r>
            <a:r>
              <a:rPr lang="de-DE" dirty="0"/>
              <a:t>, Text </a:t>
            </a:r>
            <a:r>
              <a:rPr lang="de-DE" dirty="0" err="1"/>
              <a:t>color</a:t>
            </a:r>
            <a:r>
              <a:rPr lang="de-DE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and switch on e.g. Background </a:t>
            </a:r>
            <a:r>
              <a:rPr lang="de-DE" dirty="0" err="1"/>
              <a:t>color</a:t>
            </a:r>
            <a:r>
              <a:rPr lang="de-DE" dirty="0"/>
              <a:t>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fx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Grading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AND/OR maximum) -&gt; same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Font </a:t>
            </a:r>
            <a:r>
              <a:rPr lang="de-DE" dirty="0" err="1"/>
              <a:t>color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Under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</a:t>
            </a:r>
            <a:r>
              <a:rPr lang="de-DE" dirty="0" err="1"/>
              <a:t>bars</a:t>
            </a:r>
            <a:r>
              <a:rPr lang="de-DE" dirty="0"/>
              <a:t> and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via </a:t>
            </a:r>
            <a:r>
              <a:rPr lang="de-DE" dirty="0" err="1"/>
              <a:t>fx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-&gt; Icons -&gt; </a:t>
            </a:r>
            <a:r>
              <a:rPr lang="de-DE" dirty="0" err="1"/>
              <a:t>icons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20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06 Data </a:t>
            </a:r>
            <a:r>
              <a:rPr lang="de-DE" dirty="0" err="1"/>
              <a:t>Visualization</a:t>
            </a:r>
            <a:r>
              <a:rPr lang="de-DE" dirty="0"/>
              <a:t> III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The </a:t>
            </a:r>
            <a:r>
              <a:rPr lang="de-DE" dirty="0" err="1"/>
              <a:t>Pie</a:t>
            </a:r>
            <a:r>
              <a:rPr lang="de-DE" dirty="0"/>
              <a:t> Chart – example01 - 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):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-&gt; Drag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Details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broader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pie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-&gt; Drag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Details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via </a:t>
            </a:r>
            <a:r>
              <a:rPr lang="de-DE" dirty="0" err="1"/>
              <a:t>mouse-over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pie</a:t>
            </a:r>
            <a:r>
              <a:rPr lang="de-DE" dirty="0"/>
              <a:t> </a:t>
            </a:r>
            <a:r>
              <a:rPr lang="de-DE" dirty="0" err="1"/>
              <a:t>chart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Click Format Visual -&gt; Detail </a:t>
            </a:r>
            <a:r>
              <a:rPr lang="de-DE" dirty="0" err="1"/>
              <a:t>labels</a:t>
            </a:r>
            <a:r>
              <a:rPr lang="de-DE" dirty="0"/>
              <a:t> -&gt; Label </a:t>
            </a:r>
            <a:r>
              <a:rPr lang="de-DE" dirty="0" err="1"/>
              <a:t>contents</a:t>
            </a:r>
            <a:r>
              <a:rPr lang="de-DE" dirty="0"/>
              <a:t> -&gt;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tables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All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– example02 - -&gt;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from</a:t>
            </a:r>
            <a:r>
              <a:rPr lang="de-DE" dirty="0"/>
              <a:t> Country Fact Table </a:t>
            </a:r>
            <a:r>
              <a:rPr lang="de-DE" dirty="0" err="1"/>
              <a:t>for</a:t>
            </a:r>
            <a:r>
              <a:rPr lang="de-DE" dirty="0"/>
              <a:t> x </a:t>
            </a:r>
            <a:r>
              <a:rPr lang="de-DE" dirty="0" err="1"/>
              <a:t>choose</a:t>
            </a:r>
            <a:r>
              <a:rPr lang="de-DE" dirty="0"/>
              <a:t> e.g. Year </a:t>
            </a:r>
            <a:r>
              <a:rPr lang="de-DE" dirty="0" err="1"/>
              <a:t>for</a:t>
            </a:r>
            <a:r>
              <a:rPr lang="de-DE" dirty="0"/>
              <a:t> y </a:t>
            </a:r>
            <a:r>
              <a:rPr lang="de-DE" dirty="0" err="1"/>
              <a:t>choose</a:t>
            </a:r>
            <a:r>
              <a:rPr lang="de-DE" dirty="0"/>
              <a:t> e.g.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GDP </a:t>
            </a:r>
            <a:r>
              <a:rPr lang="de-DE" dirty="0" err="1"/>
              <a:t>for</a:t>
            </a:r>
            <a:r>
              <a:rPr lang="de-DE" dirty="0"/>
              <a:t> legend e.g. Country Name -&gt; NOW EVERYTHING SEEMS TO BE A BIT MESSY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Slicer</a:t>
            </a:r>
            <a:r>
              <a:rPr lang="de-DE" dirty="0"/>
              <a:t> -&gt;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e.g. Country Name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country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IncomeGroup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Country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collections</a:t>
            </a:r>
            <a:r>
              <a:rPr lang="de-DE" dirty="0"/>
              <a:t>)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Slicer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countries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blank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link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Modle View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e.g. Region </a:t>
            </a:r>
            <a:r>
              <a:rPr lang="de-DE" dirty="0" err="1"/>
              <a:t>into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de-DE" dirty="0" err="1"/>
              <a:t>Slicer</a:t>
            </a:r>
            <a:r>
              <a:rPr lang="de-DE" dirty="0"/>
              <a:t> and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find out a </a:t>
            </a:r>
            <a:r>
              <a:rPr lang="de-DE" dirty="0" err="1"/>
              <a:t>certain</a:t>
            </a:r>
            <a:r>
              <a:rPr lang="de-DE" dirty="0"/>
              <a:t> span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-&gt; </a:t>
            </a:r>
            <a:r>
              <a:rPr lang="de-DE" dirty="0" err="1"/>
              <a:t>drag</a:t>
            </a:r>
            <a:r>
              <a:rPr lang="de-DE" dirty="0"/>
              <a:t> Year </a:t>
            </a:r>
            <a:r>
              <a:rPr lang="de-DE" dirty="0" err="1"/>
              <a:t>into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-&gt;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Slicer</a:t>
            </a:r>
            <a:r>
              <a:rPr lang="de-DE" dirty="0"/>
              <a:t>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slice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span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slice </a:t>
            </a:r>
            <a:r>
              <a:rPr lang="de-DE" dirty="0" err="1"/>
              <a:t>you</a:t>
            </a:r>
            <a:r>
              <a:rPr lang="de-DE" dirty="0"/>
              <a:t> just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down </a:t>
            </a:r>
            <a:r>
              <a:rPr lang="de-DE" dirty="0" err="1"/>
              <a:t>arrow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chart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FILTERS FILTER EACH OTHER</a:t>
            </a:r>
          </a:p>
        </p:txBody>
      </p:sp>
    </p:spTree>
    <p:extLst>
      <p:ext uri="{BB962C8B-B14F-4D97-AF65-F5344CB8AC3E}">
        <p14:creationId xmlns:p14="http://schemas.microsoft.com/office/powerpoint/2010/main" val="4225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06 Data </a:t>
            </a:r>
            <a:r>
              <a:rPr lang="de-DE" dirty="0" err="1"/>
              <a:t>Visualization</a:t>
            </a:r>
            <a:r>
              <a:rPr lang="de-DE" dirty="0"/>
              <a:t> IV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Filters </a:t>
            </a:r>
            <a:r>
              <a:rPr lang="de-DE" dirty="0" err="1"/>
              <a:t>pane</a:t>
            </a:r>
            <a:r>
              <a:rPr lang="de-DE" dirty="0"/>
              <a:t> (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):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blanks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down (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 </a:t>
            </a:r>
            <a:r>
              <a:rPr lang="de-DE" dirty="0" err="1"/>
              <a:t>arrow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Filters -&gt; Filters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-&gt; </a:t>
            </a:r>
            <a:r>
              <a:rPr lang="de-DE" dirty="0" err="1"/>
              <a:t>select</a:t>
            </a:r>
            <a:r>
              <a:rPr lang="de-DE" dirty="0"/>
              <a:t> all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-&gt; </a:t>
            </a:r>
            <a:r>
              <a:rPr lang="de-DE" dirty="0" err="1"/>
              <a:t>the</a:t>
            </a:r>
            <a:r>
              <a:rPr lang="de-DE" dirty="0"/>
              <a:t> Filter type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Basic </a:t>
            </a:r>
            <a:r>
              <a:rPr lang="de-DE" dirty="0" err="1"/>
              <a:t>filtering</a:t>
            </a:r>
            <a:r>
              <a:rPr lang="de-DE" dirty="0"/>
              <a:t>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Filter type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filtering</a:t>
            </a:r>
            <a:r>
              <a:rPr lang="de-DE" dirty="0"/>
              <a:t> -&gt; e.g.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all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 “w“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Top 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countries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(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By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) -&gt; </a:t>
            </a:r>
            <a:r>
              <a:rPr lang="de-DE" dirty="0" err="1"/>
              <a:t>under</a:t>
            </a:r>
            <a:r>
              <a:rPr lang="de-DE" dirty="0"/>
              <a:t> Show </a:t>
            </a:r>
            <a:r>
              <a:rPr lang="de-DE" dirty="0" err="1"/>
              <a:t>items</a:t>
            </a:r>
            <a:r>
              <a:rPr lang="de-DE" dirty="0"/>
              <a:t> Top/Bottom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top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displayed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blank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a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Filters </a:t>
            </a:r>
            <a:r>
              <a:rPr lang="de-DE" dirty="0" err="1"/>
              <a:t>field</a:t>
            </a:r>
            <a:r>
              <a:rPr lang="de-DE" dirty="0"/>
              <a:t> -&gt;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cleared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Filter type </a:t>
            </a:r>
            <a:r>
              <a:rPr lang="de-DE" dirty="0" err="1"/>
              <a:t>section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table</a:t>
            </a:r>
            <a:r>
              <a:rPr lang="de-DE" dirty="0"/>
              <a:t> e.g. </a:t>
            </a:r>
            <a:r>
              <a:rPr lang="de-DE" dirty="0" err="1"/>
              <a:t>IncomeGroup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large </a:t>
            </a:r>
            <a:r>
              <a:rPr lang="de-DE" dirty="0" err="1"/>
              <a:t>buttons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-&gt; Visual -&gt; </a:t>
            </a:r>
            <a:r>
              <a:rPr lang="de-DE" dirty="0" err="1"/>
              <a:t>Slicer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-&gt; Options-&gt; style -&gt; </a:t>
            </a:r>
            <a:r>
              <a:rPr lang="de-DE" dirty="0" err="1"/>
              <a:t>Tile</a:t>
            </a:r>
            <a:r>
              <a:rPr lang="de-DE" dirty="0"/>
              <a:t>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buttons</a:t>
            </a:r>
            <a:r>
              <a:rPr lang="de-DE" dirty="0"/>
              <a:t> (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Visual -&gt; Values -&gt; Background)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Cross </a:t>
            </a:r>
            <a:r>
              <a:rPr lang="de-DE" dirty="0" err="1"/>
              <a:t>Filtering</a:t>
            </a:r>
            <a:r>
              <a:rPr lang="de-DE" dirty="0"/>
              <a:t> and Edit Interactions (example03) -&gt;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bar </a:t>
            </a:r>
            <a:r>
              <a:rPr lang="de-DE" dirty="0" err="1"/>
              <a:t>click</a:t>
            </a:r>
            <a:r>
              <a:rPr lang="de-DE" dirty="0"/>
              <a:t> Format -&gt; </a:t>
            </a:r>
            <a:r>
              <a:rPr lang="de-DE" dirty="0" err="1"/>
              <a:t>click</a:t>
            </a:r>
            <a:r>
              <a:rPr lang="de-DE" dirty="0"/>
              <a:t> Edit Interactions (</a:t>
            </a:r>
            <a:r>
              <a:rPr lang="de-DE" dirty="0" err="1"/>
              <a:t>icons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but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but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) -&gt;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icons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, </a:t>
            </a:r>
            <a:r>
              <a:rPr lang="de-DE" dirty="0" err="1"/>
              <a:t>hightlight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block </a:t>
            </a:r>
            <a:r>
              <a:rPr lang="de-DE" dirty="0" err="1"/>
              <a:t>interactions</a:t>
            </a:r>
            <a:r>
              <a:rPr lang="de-DE" dirty="0"/>
              <a:t> -&gt;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like </a:t>
            </a:r>
            <a:r>
              <a:rPr lang="de-DE" dirty="0" err="1"/>
              <a:t>interactions</a:t>
            </a:r>
            <a:r>
              <a:rPr lang="de-DE" dirty="0"/>
              <a:t> on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visual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Synching</a:t>
            </a:r>
            <a:r>
              <a:rPr lang="de-DE" dirty="0"/>
              <a:t> </a:t>
            </a:r>
            <a:r>
              <a:rPr lang="de-DE" dirty="0" err="1"/>
              <a:t>slicers</a:t>
            </a:r>
            <a:r>
              <a:rPr lang="de-DE" dirty="0"/>
              <a:t> – example04 -: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Page 1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-&gt; </a:t>
            </a:r>
            <a:r>
              <a:rPr lang="de-DE" dirty="0" err="1"/>
              <a:t>mark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-&gt;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GDP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Population </a:t>
            </a:r>
            <a:r>
              <a:rPr lang="de-DE" dirty="0" err="1"/>
              <a:t>table</a:t>
            </a:r>
            <a:r>
              <a:rPr lang="de-DE" dirty="0"/>
              <a:t> -&gt;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 all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(</a:t>
            </a:r>
            <a:r>
              <a:rPr lang="de-DE" dirty="0" err="1"/>
              <a:t>synchronized</a:t>
            </a:r>
            <a:r>
              <a:rPr lang="de-DE" dirty="0"/>
              <a:t>) -&gt;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View </a:t>
            </a:r>
            <a:r>
              <a:rPr lang="de-DE" dirty="0" err="1"/>
              <a:t>panel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bar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slicers</a:t>
            </a:r>
            <a:r>
              <a:rPr lang="de-DE" dirty="0"/>
              <a:t> -&gt; </a:t>
            </a:r>
            <a:r>
              <a:rPr lang="de-DE" dirty="0" err="1"/>
              <a:t>mark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slicer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-&gt;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slicers</a:t>
            </a:r>
            <a:r>
              <a:rPr lang="de-DE" dirty="0"/>
              <a:t> check all </a:t>
            </a:r>
            <a:r>
              <a:rPr lang="de-DE" dirty="0" err="1"/>
              <a:t>boxes</a:t>
            </a:r>
            <a:r>
              <a:rPr lang="de-DE" dirty="0"/>
              <a:t> -&gt; </a:t>
            </a:r>
            <a:r>
              <a:rPr lang="de-DE" dirty="0" err="1"/>
              <a:t>note</a:t>
            </a:r>
            <a:r>
              <a:rPr lang="de-DE" dirty="0"/>
              <a:t>: THIS HAS TO BE DONE FOR EVERY TABLE MANUALLY -&gt;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: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17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06 Data </a:t>
            </a:r>
            <a:r>
              <a:rPr lang="de-DE" dirty="0" err="1"/>
              <a:t>Visualization</a:t>
            </a:r>
            <a:r>
              <a:rPr lang="de-DE" dirty="0"/>
              <a:t> V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77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Creating</a:t>
            </a:r>
            <a:r>
              <a:rPr lang="de-DE" dirty="0"/>
              <a:t> Drilldowns: </a:t>
            </a:r>
            <a:r>
              <a:rPr lang="de-DE" dirty="0" err="1"/>
              <a:t>drag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X-</a:t>
            </a:r>
            <a:r>
              <a:rPr lang="de-DE" dirty="0" err="1"/>
              <a:t>axis</a:t>
            </a:r>
            <a:r>
              <a:rPr lang="de-DE" dirty="0"/>
              <a:t> -&gt; </a:t>
            </a:r>
            <a:r>
              <a:rPr lang="de-DE" dirty="0" err="1"/>
              <a:t>drill</a:t>
            </a:r>
            <a:r>
              <a:rPr lang="de-DE" dirty="0"/>
              <a:t> down </a:t>
            </a:r>
            <a:r>
              <a:rPr lang="de-DE" dirty="0" err="1"/>
              <a:t>mode</a:t>
            </a:r>
            <a:r>
              <a:rPr lang="de-DE" dirty="0"/>
              <a:t> will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(</a:t>
            </a:r>
            <a:r>
              <a:rPr lang="de-DE" dirty="0" err="1"/>
              <a:t>arrow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/down/</a:t>
            </a:r>
            <a:r>
              <a:rPr lang="de-DE" dirty="0" err="1"/>
              <a:t>two-arrows</a:t>
            </a:r>
            <a:r>
              <a:rPr lang="de-DE" dirty="0"/>
              <a:t>)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now</a:t>
            </a:r>
            <a:r>
              <a:rPr lang="de-DE" dirty="0"/>
              <a:t> just 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see</a:t>
            </a:r>
            <a:r>
              <a:rPr lang="de-DE" dirty="0"/>
              <a:t> all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) GDP -&gt;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back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arrow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arrows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all countries (in </a:t>
            </a:r>
            <a:r>
              <a:rPr lang="de-DE" dirty="0" err="1"/>
              <a:t>unfolds</a:t>
            </a:r>
            <a:r>
              <a:rPr lang="de-DE" dirty="0"/>
              <a:t> all </a:t>
            </a:r>
            <a:r>
              <a:rPr lang="de-DE" dirty="0" err="1"/>
              <a:t>connections</a:t>
            </a:r>
            <a:r>
              <a:rPr lang="de-DE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Dragging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Y-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possible (</a:t>
            </a:r>
            <a:r>
              <a:rPr lang="de-DE" dirty="0" err="1"/>
              <a:t>hierarchy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: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The </a:t>
            </a:r>
            <a:r>
              <a:rPr lang="de-DE" dirty="0" err="1"/>
              <a:t>expand</a:t>
            </a:r>
            <a:r>
              <a:rPr lang="de-DE" dirty="0"/>
              <a:t> all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all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Creating</a:t>
            </a:r>
            <a:r>
              <a:rPr lang="de-DE" dirty="0"/>
              <a:t> Drill-</a:t>
            </a:r>
            <a:r>
              <a:rPr lang="de-DE" dirty="0" err="1"/>
              <a:t>Throughs</a:t>
            </a:r>
            <a:r>
              <a:rPr lang="de-DE" dirty="0"/>
              <a:t> (example05):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e.g.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IncomeGroup</a:t>
            </a:r>
            <a:r>
              <a:rPr lang="de-DE" dirty="0"/>
              <a:t> on page1 </a:t>
            </a:r>
            <a:r>
              <a:rPr lang="de-DE" dirty="0" err="1"/>
              <a:t>affects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(GDP) -&gt;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GDP Page and 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IncomeGroup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Drill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page1 and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bar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IncomeGroup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DrillThrough</a:t>
            </a:r>
            <a:r>
              <a:rPr lang="de-DE" dirty="0"/>
              <a:t> -&gt;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just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bar </a:t>
            </a:r>
            <a:r>
              <a:rPr lang="de-DE" dirty="0" err="1"/>
              <a:t>or</a:t>
            </a:r>
            <a:r>
              <a:rPr lang="de-DE" dirty="0"/>
              <a:t> just do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steps</a:t>
            </a:r>
            <a:r>
              <a:rPr lang="de-DE" dirty="0"/>
              <a:t> on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e.g. Population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The </a:t>
            </a:r>
            <a:r>
              <a:rPr lang="de-DE" dirty="0" err="1"/>
              <a:t>Treemap</a:t>
            </a:r>
            <a:r>
              <a:rPr lang="de-DE" dirty="0"/>
              <a:t> Visual: open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-&gt;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treemap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-&gt;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-&gt; </a:t>
            </a:r>
            <a:r>
              <a:rPr lang="de-DE" dirty="0" err="1"/>
              <a:t>mouse</a:t>
            </a:r>
            <a:r>
              <a:rPr lang="de-DE" dirty="0"/>
              <a:t> -&gt;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bar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IncomeGroup</a:t>
            </a:r>
            <a:r>
              <a:rPr lang="de-DE" dirty="0"/>
              <a:t> and </a:t>
            </a:r>
            <a:r>
              <a:rPr lang="de-DE" dirty="0" err="1"/>
              <a:t>Average_of_GDP</a:t>
            </a:r>
            <a:r>
              <a:rPr lang="de-DE" dirty="0"/>
              <a:t>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Slicer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in </a:t>
            </a:r>
            <a:r>
              <a:rPr lang="de-DE" dirty="0" err="1"/>
              <a:t>it</a:t>
            </a:r>
            <a:r>
              <a:rPr lang="de-DE" dirty="0"/>
              <a:t> and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(Visual -&gt; </a:t>
            </a:r>
            <a:r>
              <a:rPr lang="de-DE" dirty="0" err="1"/>
              <a:t>Slicer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-&gt; </a:t>
            </a:r>
            <a:r>
              <a:rPr lang="de-DE" dirty="0" err="1"/>
              <a:t>Selection</a:t>
            </a:r>
            <a:r>
              <a:rPr lang="de-DE" dirty="0"/>
              <a:t> -&gt; Single </a:t>
            </a:r>
            <a:r>
              <a:rPr lang="de-DE" dirty="0" err="1"/>
              <a:t>select</a:t>
            </a:r>
            <a:r>
              <a:rPr lang="de-DE" dirty="0"/>
              <a:t> ON) -&gt;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just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Year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by</a:t>
            </a:r>
            <a:r>
              <a:rPr lang="de-DE" dirty="0"/>
              <a:t> just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income</a:t>
            </a:r>
            <a:r>
              <a:rPr lang="de-DE" dirty="0"/>
              <a:t> </a:t>
            </a:r>
            <a:r>
              <a:rPr lang="de-DE" dirty="0" err="1"/>
              <a:t>bars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also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Population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Income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vice </a:t>
            </a:r>
            <a:r>
              <a:rPr lang="de-DE" dirty="0" err="1"/>
              <a:t>versa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4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A132B94-454B-1D6C-D09B-0ABE97E1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487" y="280245"/>
            <a:ext cx="3646810" cy="18451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06 Data </a:t>
            </a:r>
            <a:r>
              <a:rPr lang="de-DE" dirty="0" err="1"/>
              <a:t>Visualization</a:t>
            </a:r>
            <a:r>
              <a:rPr lang="de-DE" dirty="0"/>
              <a:t> VI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Decomposition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-&gt; </a:t>
            </a:r>
            <a:r>
              <a:rPr lang="de-DE" dirty="0" err="1"/>
              <a:t>drag</a:t>
            </a:r>
            <a:r>
              <a:rPr lang="de-DE" dirty="0"/>
              <a:t> on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Analzye</a:t>
            </a:r>
            <a:r>
              <a:rPr lang="de-DE" dirty="0"/>
              <a:t> -&gt; </a:t>
            </a:r>
            <a:r>
              <a:rPr lang="de-DE" dirty="0" err="1"/>
              <a:t>drag</a:t>
            </a:r>
            <a:r>
              <a:rPr lang="de-DE" dirty="0"/>
              <a:t> 1 </a:t>
            </a:r>
            <a:r>
              <a:rPr lang="de-DE" dirty="0" err="1"/>
              <a:t>or</a:t>
            </a:r>
            <a:r>
              <a:rPr lang="de-DE" dirty="0"/>
              <a:t> multiple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plus </a:t>
            </a:r>
            <a:r>
              <a:rPr lang="de-DE" dirty="0" err="1"/>
              <a:t>sign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DT </a:t>
            </a:r>
            <a:r>
              <a:rPr lang="de-DE" dirty="0" err="1"/>
              <a:t>chart</a:t>
            </a:r>
            <a:r>
              <a:rPr lang="de-DE" dirty="0"/>
              <a:t> -&gt; </a:t>
            </a:r>
            <a:r>
              <a:rPr lang="de-DE" dirty="0" err="1"/>
              <a:t>select</a:t>
            </a:r>
            <a:r>
              <a:rPr lang="de-DE" dirty="0"/>
              <a:t> e.g. Region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(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like </a:t>
            </a:r>
            <a:r>
              <a:rPr lang="de-DE" dirty="0" err="1"/>
              <a:t>average</a:t>
            </a:r>
            <a:r>
              <a:rPr lang="de-DE" dirty="0"/>
              <a:t> etc.) -&gt; </a:t>
            </a:r>
            <a:r>
              <a:rPr lang="de-DE" dirty="0" err="1"/>
              <a:t>from</a:t>
            </a:r>
            <a:r>
              <a:rPr lang="de-DE" dirty="0"/>
              <a:t> all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just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plus </a:t>
            </a:r>
            <a:r>
              <a:rPr lang="de-DE" dirty="0" err="1"/>
              <a:t>sign</a:t>
            </a:r>
            <a:r>
              <a:rPr lang="de-DE" dirty="0"/>
              <a:t> on </a:t>
            </a:r>
            <a:r>
              <a:rPr lang="de-DE" dirty="0" err="1"/>
              <a:t>that</a:t>
            </a:r>
            <a:r>
              <a:rPr lang="de-DE" dirty="0"/>
              <a:t> -&gt;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refresh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-&gt;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High/Low Value: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plus </a:t>
            </a:r>
            <a:r>
              <a:rPr lang="de-DE" dirty="0" err="1"/>
              <a:t>sign</a:t>
            </a:r>
            <a:r>
              <a:rPr lang="de-DE" dirty="0"/>
              <a:t> and </a:t>
            </a:r>
            <a:r>
              <a:rPr lang="de-DE" dirty="0" err="1"/>
              <a:t>choosing</a:t>
            </a:r>
            <a:r>
              <a:rPr lang="de-DE" dirty="0"/>
              <a:t> High/Low Value will </a:t>
            </a:r>
            <a:r>
              <a:rPr lang="de-DE" dirty="0" err="1"/>
              <a:t>automatically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/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/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(e.g. </a:t>
            </a:r>
            <a:r>
              <a:rPr lang="de-DE" dirty="0" err="1"/>
              <a:t>average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Understanding </a:t>
            </a:r>
            <a:r>
              <a:rPr lang="de-DE" dirty="0" err="1"/>
              <a:t>the</a:t>
            </a:r>
            <a:r>
              <a:rPr lang="de-DE" dirty="0"/>
              <a:t> Matrix Visual: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-&gt; </a:t>
            </a:r>
            <a:r>
              <a:rPr lang="de-DE" dirty="0" err="1"/>
              <a:t>drag</a:t>
            </a:r>
            <a:r>
              <a:rPr lang="de-DE" dirty="0"/>
              <a:t> Region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, </a:t>
            </a:r>
            <a:r>
              <a:rPr lang="de-DE" dirty="0" err="1"/>
              <a:t>IncomeGroup</a:t>
            </a:r>
            <a:r>
              <a:rPr lang="de-DE" dirty="0"/>
              <a:t> and Country </a:t>
            </a:r>
            <a:r>
              <a:rPr lang="de-DE" dirty="0" err="1"/>
              <a:t>to</a:t>
            </a:r>
            <a:r>
              <a:rPr lang="de-DE" dirty="0"/>
              <a:t> Columns and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Population </a:t>
            </a:r>
            <a:r>
              <a:rPr lang="de-DE" dirty="0" err="1"/>
              <a:t>to</a:t>
            </a:r>
            <a:r>
              <a:rPr lang="de-DE" dirty="0"/>
              <a:t> Values -&gt; Columns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via </a:t>
            </a:r>
            <a:r>
              <a:rPr lang="de-DE" dirty="0" err="1"/>
              <a:t>arrows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-&gt;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Country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just </a:t>
            </a:r>
            <a:r>
              <a:rPr lang="de-DE" dirty="0" err="1"/>
              <a:t>expand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Region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-&gt;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empasize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on </a:t>
            </a:r>
            <a:r>
              <a:rPr lang="de-DE" dirty="0" err="1"/>
              <a:t>throughout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Visual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and Background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fx</a:t>
            </a:r>
            <a:r>
              <a:rPr lang="de-DE" dirty="0"/>
              <a:t> -&gt; </a:t>
            </a:r>
            <a:r>
              <a:rPr lang="de-DE" dirty="0" err="1"/>
              <a:t>optionally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color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Editing</a:t>
            </a:r>
            <a:r>
              <a:rPr lang="de-DE" dirty="0"/>
              <a:t> Pages (example06):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Page1-&gt; on View 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menu</a:t>
            </a:r>
            <a:r>
              <a:rPr lang="de-DE" dirty="0"/>
              <a:t> bar) </a:t>
            </a:r>
            <a:r>
              <a:rPr lang="de-DE" dirty="0" err="1"/>
              <a:t>click</a:t>
            </a:r>
            <a:r>
              <a:rPr lang="de-DE" dirty="0"/>
              <a:t> Synch </a:t>
            </a:r>
            <a:r>
              <a:rPr lang="de-DE" dirty="0" err="1"/>
              <a:t>slicers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synched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 -&gt; </a:t>
            </a:r>
            <a:r>
              <a:rPr lang="de-DE" dirty="0" err="1"/>
              <a:t>drag</a:t>
            </a:r>
            <a:r>
              <a:rPr lang="de-DE" dirty="0"/>
              <a:t> Region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IncomeGroup</a:t>
            </a:r>
            <a:r>
              <a:rPr lang="de-DE" dirty="0"/>
              <a:t>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Region </a:t>
            </a:r>
            <a:r>
              <a:rPr lang="de-DE" dirty="0" err="1"/>
              <a:t>again</a:t>
            </a:r>
            <a:r>
              <a:rPr lang="de-DE" dirty="0"/>
              <a:t> -&gt;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Change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-&gt; </a:t>
            </a:r>
            <a:r>
              <a:rPr lang="de-DE" dirty="0" err="1"/>
              <a:t>Visualizations</a:t>
            </a:r>
            <a:r>
              <a:rPr lang="de-DE" dirty="0"/>
              <a:t> -&gt; Format </a:t>
            </a:r>
            <a:r>
              <a:rPr lang="de-DE" dirty="0" err="1"/>
              <a:t>your</a:t>
            </a:r>
            <a:r>
              <a:rPr lang="de-DE" dirty="0"/>
              <a:t> Report Page -&gt; Canvas </a:t>
            </a:r>
            <a:r>
              <a:rPr lang="de-DE" dirty="0" err="1"/>
              <a:t>background</a:t>
            </a:r>
            <a:r>
              <a:rPr lang="de-DE" dirty="0"/>
              <a:t> -&gt; 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transparency</a:t>
            </a:r>
            <a:r>
              <a:rPr lang="de-DE" dirty="0"/>
              <a:t> on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visuals</a:t>
            </a:r>
            <a:r>
              <a:rPr lang="de-DE" dirty="0"/>
              <a:t>/</a:t>
            </a:r>
            <a:r>
              <a:rPr lang="de-DE" dirty="0" err="1"/>
              <a:t>charts</a:t>
            </a:r>
            <a:r>
              <a:rPr lang="de-DE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Change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visual</a:t>
            </a:r>
            <a:r>
              <a:rPr lang="de-DE" dirty="0"/>
              <a:t>: </a:t>
            </a:r>
            <a:r>
              <a:rPr lang="de-DE" dirty="0" err="1"/>
              <a:t>Visualizations</a:t>
            </a:r>
            <a:r>
              <a:rPr lang="de-DE" dirty="0"/>
              <a:t> -&gt; General -&gt; </a:t>
            </a:r>
            <a:r>
              <a:rPr lang="de-DE" dirty="0" err="1"/>
              <a:t>Effects</a:t>
            </a:r>
            <a:r>
              <a:rPr lang="de-DE" dirty="0"/>
              <a:t> -&gt; Background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(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OFF)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visuals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100% transparent</a:t>
            </a:r>
          </a:p>
        </p:txBody>
      </p:sp>
    </p:spTree>
    <p:extLst>
      <p:ext uri="{BB962C8B-B14F-4D97-AF65-F5344CB8AC3E}">
        <p14:creationId xmlns:p14="http://schemas.microsoft.com/office/powerpoint/2010/main" val="581172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06 Data </a:t>
            </a:r>
            <a:r>
              <a:rPr lang="de-DE" dirty="0" err="1"/>
              <a:t>Visualization</a:t>
            </a:r>
            <a:r>
              <a:rPr lang="de-DE" dirty="0"/>
              <a:t> VII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Buttons and Actions: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Matrix Visual </a:t>
            </a:r>
            <a:r>
              <a:rPr lang="de-DE" dirty="0" err="1"/>
              <a:t>tab</a:t>
            </a:r>
            <a:r>
              <a:rPr lang="de-DE" dirty="0"/>
              <a:t>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Insert (</a:t>
            </a:r>
            <a:r>
              <a:rPr lang="de-DE" dirty="0" err="1"/>
              <a:t>main</a:t>
            </a:r>
            <a:r>
              <a:rPr lang="de-DE" dirty="0"/>
              <a:t> bar) -&gt; Buttons -&gt; Back Button -&gt;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 title/</a:t>
            </a:r>
            <a:r>
              <a:rPr lang="de-DE" dirty="0" err="1"/>
              <a:t>color</a:t>
            </a:r>
            <a:r>
              <a:rPr lang="de-DE" dirty="0"/>
              <a:t> etc. -&gt; </a:t>
            </a:r>
            <a:r>
              <a:rPr lang="de-DE" dirty="0" err="1"/>
              <a:t>under</a:t>
            </a:r>
            <a:r>
              <a:rPr lang="de-DE" dirty="0"/>
              <a:t> Action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e.g. </a:t>
            </a:r>
            <a:r>
              <a:rPr lang="de-DE" dirty="0" err="1"/>
              <a:t>the</a:t>
            </a:r>
            <a:r>
              <a:rPr lang="de-DE" dirty="0"/>
              <a:t> Page </a:t>
            </a:r>
            <a:r>
              <a:rPr lang="de-DE" dirty="0" err="1"/>
              <a:t>navigation</a:t>
            </a:r>
            <a:r>
              <a:rPr lang="de-DE" dirty="0"/>
              <a:t> and </a:t>
            </a:r>
            <a:r>
              <a:rPr lang="de-DE" dirty="0" err="1"/>
              <a:t>select</a:t>
            </a:r>
            <a:r>
              <a:rPr lang="de-DE" dirty="0"/>
              <a:t> a </a:t>
            </a:r>
            <a:r>
              <a:rPr lang="de-DE" dirty="0" err="1"/>
              <a:t>destination</a:t>
            </a:r>
            <a:r>
              <a:rPr lang="de-DE" dirty="0"/>
              <a:t> (e.g.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Treemap</a:t>
            </a:r>
            <a:r>
              <a:rPr lang="de-DE" dirty="0"/>
              <a:t> Visual)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add</a:t>
            </a:r>
            <a:r>
              <a:rPr lang="de-DE" dirty="0"/>
              <a:t> a URL </a:t>
            </a:r>
            <a:r>
              <a:rPr lang="de-DE" dirty="0" err="1"/>
              <a:t>under</a:t>
            </a:r>
            <a:r>
              <a:rPr lang="de-DE" dirty="0"/>
              <a:t> Page </a:t>
            </a:r>
            <a:r>
              <a:rPr lang="de-DE" dirty="0" err="1"/>
              <a:t>navigation</a:t>
            </a:r>
            <a:r>
              <a:rPr lang="de-DE" dirty="0"/>
              <a:t>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Drill </a:t>
            </a:r>
            <a:r>
              <a:rPr lang="de-DE" dirty="0" err="1"/>
              <a:t>through</a:t>
            </a:r>
            <a:r>
              <a:rPr lang="de-DE" dirty="0"/>
              <a:t> -&gt;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a Region in </a:t>
            </a:r>
            <a:r>
              <a:rPr lang="de-DE" dirty="0" err="1"/>
              <a:t>your</a:t>
            </a:r>
            <a:r>
              <a:rPr lang="de-DE" dirty="0"/>
              <a:t> Matrix Visual </a:t>
            </a:r>
            <a:r>
              <a:rPr lang="de-DE" dirty="0" err="1"/>
              <a:t>then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country</a:t>
            </a:r>
            <a:r>
              <a:rPr lang="de-DE" dirty="0"/>
              <a:t> e.g. Australia </a:t>
            </a:r>
            <a:r>
              <a:rPr lang="de-DE" dirty="0" err="1"/>
              <a:t>then</a:t>
            </a:r>
            <a:r>
              <a:rPr lang="de-DE" dirty="0"/>
              <a:t> just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tabel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Bookmarks </a:t>
            </a:r>
            <a:r>
              <a:rPr lang="de-DE" dirty="0" err="1"/>
              <a:t>to</a:t>
            </a:r>
            <a:r>
              <a:rPr lang="de-DE" dirty="0"/>
              <a:t> Customize </a:t>
            </a:r>
            <a:r>
              <a:rPr lang="de-DE" dirty="0" err="1"/>
              <a:t>Your</a:t>
            </a:r>
            <a:r>
              <a:rPr lang="de-DE" dirty="0"/>
              <a:t> Report: a bookmark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remembers</a:t>
            </a:r>
            <a:r>
              <a:rPr lang="de-DE" dirty="0"/>
              <a:t> a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-&gt;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just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(e.g. </a:t>
            </a:r>
            <a:r>
              <a:rPr lang="de-DE" dirty="0" err="1"/>
              <a:t>the</a:t>
            </a:r>
            <a:r>
              <a:rPr lang="de-DE" dirty="0"/>
              <a:t> bookmark </a:t>
            </a:r>
            <a:r>
              <a:rPr lang="de-DE" dirty="0" err="1"/>
              <a:t>button</a:t>
            </a:r>
            <a:r>
              <a:rPr lang="de-DE" dirty="0"/>
              <a:t>) -&gt;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View and </a:t>
            </a:r>
            <a:r>
              <a:rPr lang="de-DE" dirty="0" err="1"/>
              <a:t>select</a:t>
            </a:r>
            <a:r>
              <a:rPr lang="de-DE" dirty="0"/>
              <a:t> Bookmarks and </a:t>
            </a:r>
            <a:r>
              <a:rPr lang="de-DE" dirty="0" err="1"/>
              <a:t>Selection</a:t>
            </a:r>
            <a:r>
              <a:rPr lang="de-DE" dirty="0"/>
              <a:t> -&gt; </a:t>
            </a:r>
            <a:r>
              <a:rPr lang="de-DE" dirty="0" err="1"/>
              <a:t>under</a:t>
            </a:r>
            <a:r>
              <a:rPr lang="de-DE" dirty="0"/>
              <a:t> Bookmarks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bookmark -&gt; </a:t>
            </a:r>
            <a:r>
              <a:rPr lang="de-DE" dirty="0" err="1"/>
              <a:t>no</a:t>
            </a:r>
            <a:r>
              <a:rPr lang="de-DE" dirty="0"/>
              <a:t> matter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bookmark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back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home</a:t>
            </a:r>
            <a:r>
              <a:rPr lang="de-DE" dirty="0"/>
              <a:t> and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-&gt; </a:t>
            </a:r>
            <a:r>
              <a:rPr lang="de-DE" dirty="0" err="1"/>
              <a:t>to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bookmark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adjustments</a:t>
            </a:r>
            <a:r>
              <a:rPr lang="de-DE" dirty="0"/>
              <a:t> just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dots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bookmark title (</a:t>
            </a:r>
            <a:r>
              <a:rPr lang="de-DE" dirty="0" err="1"/>
              <a:t>under</a:t>
            </a:r>
            <a:r>
              <a:rPr lang="de-DE" dirty="0"/>
              <a:t> Bookmarks) and </a:t>
            </a:r>
            <a:r>
              <a:rPr lang="de-DE" dirty="0" err="1"/>
              <a:t>click</a:t>
            </a:r>
            <a:r>
              <a:rPr lang="de-DE" dirty="0"/>
              <a:t> Update -&gt; </a:t>
            </a:r>
            <a:r>
              <a:rPr lang="de-DE" dirty="0" err="1"/>
              <a:t>note</a:t>
            </a:r>
            <a:r>
              <a:rPr lang="de-DE" dirty="0"/>
              <a:t>: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Slection</a:t>
            </a:r>
            <a:r>
              <a:rPr lang="de-DE" dirty="0"/>
              <a:t> </a:t>
            </a:r>
            <a:r>
              <a:rPr lang="de-DE" dirty="0" err="1"/>
              <a:t>pane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customize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(</a:t>
            </a:r>
            <a:r>
              <a:rPr lang="de-DE" dirty="0" err="1"/>
              <a:t>it</a:t>
            </a:r>
            <a:r>
              <a:rPr lang="de-DE" dirty="0"/>
              <a:t> will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bookmark), </a:t>
            </a:r>
            <a:r>
              <a:rPr lang="de-DE" dirty="0" err="1"/>
              <a:t>this</a:t>
            </a:r>
            <a:r>
              <a:rPr lang="de-DE" dirty="0"/>
              <a:t> will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(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), </a:t>
            </a:r>
            <a:r>
              <a:rPr lang="de-DE" dirty="0" err="1"/>
              <a:t>too</a:t>
            </a:r>
            <a:r>
              <a:rPr lang="de-DE" dirty="0"/>
              <a:t> -&gt; and: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vanish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back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interactive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194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BDF982C-B8C7-8D4F-C7F7-8ED59897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220" y="262890"/>
            <a:ext cx="4410366" cy="182098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06 Data </a:t>
            </a:r>
            <a:r>
              <a:rPr lang="de-DE" dirty="0" err="1"/>
              <a:t>Visualization</a:t>
            </a:r>
            <a:r>
              <a:rPr lang="de-DE" dirty="0"/>
              <a:t> VIII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Analytics and </a:t>
            </a:r>
            <a:r>
              <a:rPr lang="de-DE" dirty="0" err="1"/>
              <a:t>Forcasts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Line Charts (example07):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drop</a:t>
            </a:r>
            <a:r>
              <a:rPr lang="de-DE" dirty="0"/>
              <a:t> date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X-</a:t>
            </a:r>
            <a:r>
              <a:rPr lang="de-DE" dirty="0" err="1"/>
              <a:t>axis</a:t>
            </a:r>
            <a:r>
              <a:rPr lang="de-DE" dirty="0"/>
              <a:t> -&gt;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Y-</a:t>
            </a:r>
            <a:r>
              <a:rPr lang="de-DE" dirty="0" err="1"/>
              <a:t>axis</a:t>
            </a:r>
            <a:r>
              <a:rPr lang="de-DE" dirty="0"/>
              <a:t>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-&gt; so just 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Secondary</a:t>
            </a:r>
            <a:r>
              <a:rPr lang="de-DE" dirty="0"/>
              <a:t> y-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2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Profit and </a:t>
            </a:r>
            <a:r>
              <a:rPr lang="de-DE" dirty="0" err="1"/>
              <a:t>Quantity</a:t>
            </a:r>
            <a:r>
              <a:rPr lang="de-DE" dirty="0"/>
              <a:t>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Profit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Insert a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Visualizations</a:t>
            </a:r>
            <a:r>
              <a:rPr lang="de-DE" dirty="0"/>
              <a:t> -&gt; Analytics Icon  -&gt; Trend </a:t>
            </a:r>
            <a:r>
              <a:rPr lang="de-DE" dirty="0" err="1"/>
              <a:t>line</a:t>
            </a:r>
            <a:r>
              <a:rPr lang="de-DE" dirty="0"/>
              <a:t> 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/>
              <a:t>Add a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Visualizations</a:t>
            </a:r>
            <a:r>
              <a:rPr lang="de-DE" dirty="0"/>
              <a:t> -&gt; Analytics Icon -&gt; X-Axis Constant Line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Percentiles</a:t>
            </a:r>
            <a:r>
              <a:rPr lang="de-DE" dirty="0"/>
              <a:t>: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but -&gt; </a:t>
            </a:r>
            <a:r>
              <a:rPr lang="de-DE" dirty="0" err="1"/>
              <a:t>Percentile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/>
              <a:t>Forcecast</a:t>
            </a:r>
            <a:r>
              <a:rPr lang="de-DE" dirty="0"/>
              <a:t>: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(in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) -&gt; Confidence </a:t>
            </a:r>
            <a:r>
              <a:rPr lang="de-DE" dirty="0" err="1"/>
              <a:t>interval</a:t>
            </a:r>
            <a:r>
              <a:rPr lang="de-DE" dirty="0"/>
              <a:t> (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in such an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will </a:t>
            </a:r>
            <a:r>
              <a:rPr lang="de-DE" dirty="0" err="1"/>
              <a:t>lie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) -&gt; 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forcast</a:t>
            </a:r>
            <a:r>
              <a:rPr lang="de-DE" dirty="0"/>
              <a:t> -&gt; 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predition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Custom Visuals (example08): open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-&gt;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dots</a:t>
            </a:r>
            <a:r>
              <a:rPr lang="de-DE" dirty="0"/>
              <a:t> -&gt;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visuals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an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 BI -&gt;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Sunburst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539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851B9-18F0-42A7-CF56-550ADC84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815C517-7CF6-18D0-CAA4-3082AFA70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5847" y="2007638"/>
            <a:ext cx="5937953" cy="43513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E6C5912-5CB5-3EE0-C5EF-5837D482B17D}"/>
              </a:ext>
            </a:extLst>
          </p:cNvPr>
          <p:cNvSpPr txBox="1"/>
          <p:nvPr/>
        </p:nvSpPr>
        <p:spPr>
          <a:xfrm>
            <a:off x="979405" y="1963143"/>
            <a:ext cx="412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Get</a:t>
            </a:r>
            <a:r>
              <a:rPr lang="de-DE" dirty="0"/>
              <a:t> and Transform Data (BLUE)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Different </a:t>
            </a:r>
            <a:r>
              <a:rPr lang="de-DE" dirty="0" err="1"/>
              <a:t>views</a:t>
            </a:r>
            <a:r>
              <a:rPr lang="de-DE" dirty="0"/>
              <a:t>: </a:t>
            </a:r>
            <a:r>
              <a:rPr lang="de-DE" dirty="0" err="1"/>
              <a:t>report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,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dax</a:t>
            </a:r>
            <a:r>
              <a:rPr lang="de-DE" dirty="0"/>
              <a:t> (RED)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49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06 Data </a:t>
            </a:r>
            <a:r>
              <a:rPr lang="de-DE" dirty="0" err="1"/>
              <a:t>Visualization</a:t>
            </a:r>
            <a:r>
              <a:rPr lang="de-DE" dirty="0"/>
              <a:t> IX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Get</a:t>
            </a:r>
            <a:r>
              <a:rPr lang="de-DE" dirty="0"/>
              <a:t> Data </a:t>
            </a:r>
            <a:r>
              <a:rPr lang="de-DE" dirty="0" err="1"/>
              <a:t>Using</a:t>
            </a:r>
            <a:r>
              <a:rPr lang="de-DE" dirty="0"/>
              <a:t> R </a:t>
            </a:r>
            <a:r>
              <a:rPr lang="de-DE" dirty="0" err="1"/>
              <a:t>Script</a:t>
            </a:r>
            <a:r>
              <a:rPr lang="de-DE" dirty="0"/>
              <a:t> and R </a:t>
            </a:r>
            <a:r>
              <a:rPr lang="de-DE" dirty="0" err="1"/>
              <a:t>Script</a:t>
            </a:r>
            <a:r>
              <a:rPr lang="de-DE" dirty="0"/>
              <a:t> Visual: open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i="1" dirty="0" err="1"/>
              <a:t>resources</a:t>
            </a:r>
            <a:r>
              <a:rPr lang="de-DE" dirty="0"/>
              <a:t>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&amp; </a:t>
            </a:r>
            <a:r>
              <a:rPr lang="de-DE" dirty="0" err="1"/>
              <a:t>paste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via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(</a:t>
            </a:r>
            <a:r>
              <a:rPr lang="de-DE" dirty="0" err="1"/>
              <a:t>eventually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in R) -&gt;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Report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 und </a:t>
            </a:r>
            <a:r>
              <a:rPr lang="de-DE" dirty="0" err="1"/>
              <a:t>Visualizations</a:t>
            </a:r>
            <a:r>
              <a:rPr lang="de-DE" dirty="0"/>
              <a:t> and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(e.g. </a:t>
            </a:r>
            <a:r>
              <a:rPr lang="de-DE" dirty="0" err="1"/>
              <a:t>petal.lenght</a:t>
            </a:r>
            <a:r>
              <a:rPr lang="de-DE" dirty="0"/>
              <a:t>, </a:t>
            </a:r>
            <a:r>
              <a:rPr lang="de-DE" dirty="0" err="1"/>
              <a:t>petal.width</a:t>
            </a:r>
            <a:r>
              <a:rPr lang="de-DE" dirty="0"/>
              <a:t>, </a:t>
            </a:r>
            <a:r>
              <a:rPr lang="de-DE" dirty="0" err="1"/>
              <a:t>species</a:t>
            </a:r>
            <a:r>
              <a:rPr lang="de-DE" dirty="0"/>
              <a:t>) -&gt;  code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-&gt;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R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just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(</a:t>
            </a:r>
            <a:r>
              <a:rPr lang="de-DE" dirty="0" err="1"/>
              <a:t>under</a:t>
            </a:r>
            <a:r>
              <a:rPr lang="de-DE" dirty="0"/>
              <a:t> Visual 1)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R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-&gt; just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lengths</a:t>
            </a:r>
            <a:r>
              <a:rPr lang="de-DE" dirty="0"/>
              <a:t>, </a:t>
            </a:r>
            <a:r>
              <a:rPr lang="de-DE" dirty="0" err="1"/>
              <a:t>widths</a:t>
            </a:r>
            <a:r>
              <a:rPr lang="de-DE" dirty="0"/>
              <a:t> and </a:t>
            </a:r>
            <a:r>
              <a:rPr lang="de-DE" dirty="0" err="1"/>
              <a:t>species</a:t>
            </a:r>
            <a:r>
              <a:rPr lang="de-DE" dirty="0"/>
              <a:t>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&amp; </a:t>
            </a:r>
            <a:r>
              <a:rPr lang="de-DE" dirty="0" err="1"/>
              <a:t>paste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Visual 2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Asking</a:t>
            </a:r>
            <a:r>
              <a:rPr lang="de-DE" dirty="0"/>
              <a:t> Questions (Q&amp;A Visual):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Insert -&gt; Q&amp;A -&gt;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like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countries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“ and press Enter -&gt;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instantly</a:t>
            </a:r>
            <a:r>
              <a:rPr lang="de-DE" dirty="0"/>
              <a:t> -&gt; OR: just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preset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-&gt; in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Power BI will </a:t>
            </a:r>
            <a:r>
              <a:rPr lang="de-DE" dirty="0" err="1"/>
              <a:t>automatcially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visuals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-&gt; </a:t>
            </a:r>
            <a:r>
              <a:rPr lang="de-DE" dirty="0" err="1"/>
              <a:t>note</a:t>
            </a:r>
            <a:r>
              <a:rPr lang="de-DE" dirty="0"/>
              <a:t>: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gear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Q&amp;A -&gt; note2: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12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07 Power BI and Python 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Transforming</a:t>
            </a:r>
            <a:r>
              <a:rPr lang="de-DE" dirty="0"/>
              <a:t> Data </a:t>
            </a:r>
            <a:r>
              <a:rPr lang="de-DE" dirty="0" err="1"/>
              <a:t>Using</a:t>
            </a:r>
            <a:r>
              <a:rPr lang="de-DE" dirty="0"/>
              <a:t> Python (example01): </a:t>
            </a:r>
            <a:r>
              <a:rPr lang="de-DE" dirty="0" err="1"/>
              <a:t>import</a:t>
            </a:r>
            <a:r>
              <a:rPr lang="de-DE" dirty="0"/>
              <a:t> a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(e.g. indian_food.csv) -&gt;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null </a:t>
            </a:r>
            <a:r>
              <a:rPr lang="de-DE" dirty="0" err="1"/>
              <a:t>values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Transform </a:t>
            </a:r>
            <a:r>
              <a:rPr lang="de-DE" dirty="0" err="1"/>
              <a:t>data</a:t>
            </a:r>
            <a:r>
              <a:rPr lang="de-DE" dirty="0"/>
              <a:t> -&gt; </a:t>
            </a:r>
            <a:r>
              <a:rPr lang="de-DE" dirty="0" err="1"/>
              <a:t>filling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Transform 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menu</a:t>
            </a:r>
            <a:r>
              <a:rPr lang="de-DE" dirty="0"/>
              <a:t> bar) -&gt; Run Python </a:t>
            </a:r>
            <a:r>
              <a:rPr lang="de-DE" dirty="0" err="1"/>
              <a:t>script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gear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-&gt; </a:t>
            </a:r>
            <a:r>
              <a:rPr lang="de-DE" dirty="0" err="1"/>
              <a:t>enter</a:t>
            </a:r>
            <a:r>
              <a:rPr lang="de-DE" dirty="0"/>
              <a:t> „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pandas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pd</a:t>
            </a:r>
            <a:r>
              <a:rPr lang="de-DE" dirty="0"/>
              <a:t> \n </a:t>
            </a:r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pd.DataFrame</a:t>
            </a:r>
            <a:r>
              <a:rPr lang="de-DE" dirty="0"/>
              <a:t>(</a:t>
            </a:r>
            <a:r>
              <a:rPr lang="de-DE" dirty="0" err="1"/>
              <a:t>dataset.loc</a:t>
            </a:r>
            <a:r>
              <a:rPr lang="de-DE" dirty="0"/>
              <a:t>[:, '</a:t>
            </a:r>
            <a:r>
              <a:rPr lang="de-DE" dirty="0" err="1"/>
              <a:t>prep_time</a:t>
            </a:r>
            <a:r>
              <a:rPr lang="de-DE" dirty="0"/>
              <a:t>‘])“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„</a:t>
            </a:r>
            <a:r>
              <a:rPr lang="en-US" dirty="0"/>
              <a:t>final = </a:t>
            </a:r>
            <a:r>
              <a:rPr lang="en-US" dirty="0" err="1"/>
              <a:t>data.fillna</a:t>
            </a:r>
            <a:r>
              <a:rPr lang="en-US" dirty="0"/>
              <a:t>(method='</a:t>
            </a:r>
            <a:r>
              <a:rPr lang="en-US" dirty="0" err="1"/>
              <a:t>ffill</a:t>
            </a:r>
            <a:r>
              <a:rPr lang="en-US" dirty="0"/>
              <a:t>‘) </a:t>
            </a:r>
            <a:r>
              <a:rPr lang="de-DE" dirty="0"/>
              <a:t>“ in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Python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alternatively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e.g. </a:t>
            </a:r>
            <a:r>
              <a:rPr lang="de-DE" dirty="0" err="1"/>
              <a:t>data.mean</a:t>
            </a:r>
            <a:r>
              <a:rPr lang="de-DE" dirty="0"/>
              <a:t>()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ffill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Python: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main</a:t>
            </a:r>
            <a:r>
              <a:rPr lang="de-DE" dirty="0"/>
              <a:t>) </a:t>
            </a:r>
            <a:r>
              <a:rPr lang="de-DE" dirty="0" err="1"/>
              <a:t>table</a:t>
            </a:r>
            <a:r>
              <a:rPr lang="de-DE" dirty="0"/>
              <a:t> -&gt;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Python </a:t>
            </a:r>
            <a:r>
              <a:rPr lang="de-DE" dirty="0" err="1"/>
              <a:t>visual</a:t>
            </a:r>
            <a:r>
              <a:rPr lang="de-DE" dirty="0"/>
              <a:t> -&gt;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e.g. </a:t>
            </a:r>
            <a:r>
              <a:rPr lang="de-DE" dirty="0" err="1"/>
              <a:t>cook_time</a:t>
            </a:r>
            <a:r>
              <a:rPr lang="de-DE" dirty="0"/>
              <a:t>, </a:t>
            </a:r>
            <a:r>
              <a:rPr lang="de-DE" dirty="0" err="1"/>
              <a:t>prep_time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-&gt; in </a:t>
            </a:r>
            <a:r>
              <a:rPr lang="de-DE" dirty="0" err="1"/>
              <a:t>the</a:t>
            </a:r>
            <a:r>
              <a:rPr lang="de-DE" dirty="0"/>
              <a:t> Python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dropped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Pandas </a:t>
            </a:r>
            <a:r>
              <a:rPr lang="de-DE" dirty="0" err="1"/>
              <a:t>dataframe</a:t>
            </a:r>
            <a:r>
              <a:rPr lang="de-DE" dirty="0"/>
              <a:t> -&gt; in </a:t>
            </a:r>
            <a:r>
              <a:rPr lang="de-DE" dirty="0" err="1"/>
              <a:t>the</a:t>
            </a:r>
            <a:r>
              <a:rPr lang="de-DE" dirty="0"/>
              <a:t> Python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„</a:t>
            </a:r>
            <a:r>
              <a:rPr lang="de-DE" b="0" dirty="0" err="1">
                <a:effectLst/>
                <a:highlight>
                  <a:srgbClr val="FFFFFF"/>
                </a:highlight>
              </a:rPr>
              <a:t>import</a:t>
            </a:r>
            <a:r>
              <a:rPr lang="de-DE" b="0" dirty="0">
                <a:effectLst/>
                <a:highlight>
                  <a:srgbClr val="FFFFFF"/>
                </a:highlight>
              </a:rPr>
              <a:t> </a:t>
            </a:r>
            <a:r>
              <a:rPr lang="de-DE" b="0" dirty="0" err="1">
                <a:effectLst/>
                <a:highlight>
                  <a:srgbClr val="FFFFFF"/>
                </a:highlight>
              </a:rPr>
              <a:t>matplotlib.pyplot</a:t>
            </a:r>
            <a:r>
              <a:rPr lang="de-DE" b="0" dirty="0">
                <a:effectLst/>
                <a:highlight>
                  <a:srgbClr val="FFFFFF"/>
                </a:highlight>
              </a:rPr>
              <a:t> </a:t>
            </a:r>
            <a:r>
              <a:rPr lang="de-DE" b="0" dirty="0" err="1">
                <a:effectLst/>
                <a:highlight>
                  <a:srgbClr val="FFFFFF"/>
                </a:highlight>
              </a:rPr>
              <a:t>as</a:t>
            </a:r>
            <a:r>
              <a:rPr lang="de-DE" b="0" dirty="0">
                <a:effectLst/>
                <a:highlight>
                  <a:srgbClr val="FFFFFF"/>
                </a:highlight>
              </a:rPr>
              <a:t> </a:t>
            </a:r>
            <a:r>
              <a:rPr lang="de-DE" b="0" dirty="0" err="1">
                <a:effectLst/>
                <a:highlight>
                  <a:srgbClr val="FFFFFF"/>
                </a:highlight>
              </a:rPr>
              <a:t>plt</a:t>
            </a:r>
            <a:r>
              <a:rPr lang="de-DE" b="0" dirty="0">
                <a:effectLst/>
                <a:highlight>
                  <a:srgbClr val="FFFFFF"/>
                </a:highlight>
              </a:rPr>
              <a:t> \n </a:t>
            </a:r>
            <a:r>
              <a:rPr lang="de-DE" b="0" dirty="0" err="1">
                <a:effectLst/>
                <a:highlight>
                  <a:srgbClr val="FFFFFF"/>
                </a:highlight>
              </a:rPr>
              <a:t>plt.plot</a:t>
            </a:r>
            <a:r>
              <a:rPr lang="de-DE" b="0" dirty="0">
                <a:effectLst/>
                <a:highlight>
                  <a:srgbClr val="FFFFFF"/>
                </a:highlight>
              </a:rPr>
              <a:t>(</a:t>
            </a:r>
            <a:r>
              <a:rPr lang="de-DE" b="0" dirty="0" err="1">
                <a:effectLst/>
                <a:highlight>
                  <a:srgbClr val="FFFFFF"/>
                </a:highlight>
              </a:rPr>
              <a:t>dataset.course</a:t>
            </a:r>
            <a:r>
              <a:rPr lang="de-DE" b="0" dirty="0">
                <a:effectLst/>
                <a:highlight>
                  <a:srgbClr val="FFFFFF"/>
                </a:highlight>
              </a:rPr>
              <a:t>, </a:t>
            </a:r>
            <a:r>
              <a:rPr lang="de-DE" b="0" dirty="0" err="1">
                <a:effectLst/>
                <a:highlight>
                  <a:srgbClr val="FFFFFF"/>
                </a:highlight>
              </a:rPr>
              <a:t>dataset.cook_time</a:t>
            </a:r>
            <a:r>
              <a:rPr lang="de-DE" b="0" dirty="0">
                <a:effectLst/>
                <a:highlight>
                  <a:srgbClr val="FFFFFF"/>
                </a:highlight>
              </a:rPr>
              <a:t>, 'o') \n </a:t>
            </a:r>
            <a:r>
              <a:rPr lang="de-DE" b="0" dirty="0" err="1">
                <a:effectLst/>
                <a:highlight>
                  <a:srgbClr val="FFFFFF"/>
                </a:highlight>
              </a:rPr>
              <a:t>plt.sho</a:t>
            </a:r>
            <a:r>
              <a:rPr lang="de-DE" dirty="0" err="1">
                <a:highlight>
                  <a:srgbClr val="FFFFFF"/>
                </a:highlight>
              </a:rPr>
              <a:t>w</a:t>
            </a:r>
            <a:r>
              <a:rPr lang="de-DE" dirty="0">
                <a:highlight>
                  <a:srgbClr val="FFFFFF"/>
                </a:highlight>
              </a:rPr>
              <a:t>()</a:t>
            </a:r>
            <a:r>
              <a:rPr lang="de-DE" dirty="0"/>
              <a:t>“ and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Run </a:t>
            </a:r>
            <a:r>
              <a:rPr lang="de-DE" dirty="0" err="1"/>
              <a:t>button</a:t>
            </a:r>
            <a:r>
              <a:rPr lang="de-DE" dirty="0"/>
              <a:t> -&gt; in </a:t>
            </a:r>
            <a:r>
              <a:rPr lang="de-DE" dirty="0" err="1"/>
              <a:t>the</a:t>
            </a:r>
            <a:r>
              <a:rPr lang="de-DE" dirty="0"/>
              <a:t> Values </a:t>
            </a:r>
            <a:r>
              <a:rPr lang="de-DE" dirty="0" err="1"/>
              <a:t>filed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down </a:t>
            </a:r>
            <a:r>
              <a:rPr lang="de-DE" dirty="0" err="1"/>
              <a:t>arrow</a:t>
            </a:r>
            <a:r>
              <a:rPr lang="de-DE" dirty="0"/>
              <a:t> and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dispersion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506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07 Power BI and Python 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Violin Plots, Pair Plots and Ridge Plots Using Python: in the Python script editor enter “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import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matplotlib.pyplot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as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plt</a:t>
            </a:r>
            <a:r>
              <a:rPr lang="de-DE" sz="2400" dirty="0">
                <a:highlight>
                  <a:srgbClr val="FFFFFF"/>
                </a:highlight>
              </a:rPr>
              <a:t> \n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import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seaborn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as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sns</a:t>
            </a:r>
            <a:r>
              <a:rPr lang="de-DE" sz="2400" dirty="0">
                <a:highlight>
                  <a:srgbClr val="FFFFFF"/>
                </a:highlight>
              </a:rPr>
              <a:t> \n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sns.violinplot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(x=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dataset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["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region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"], y=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dataset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["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prep_time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"],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palette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="Blues") \n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plt.ylabel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("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prep_time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") \n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plt.show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()</a:t>
            </a:r>
            <a:r>
              <a:rPr lang="en-US" sz="2400" dirty="0"/>
              <a:t>” -&gt; then make e.g. a </a:t>
            </a:r>
            <a:r>
              <a:rPr lang="en-US" sz="2400" dirty="0" err="1"/>
              <a:t>pairplot</a:t>
            </a:r>
            <a:r>
              <a:rPr lang="en-US" sz="2400" dirty="0"/>
              <a:t> “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import</a:t>
            </a:r>
            <a:r>
              <a:rPr lang="de-DE" sz="2400" dirty="0"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matplotlib.pyplot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as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plt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\n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import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seaborn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as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sns</a:t>
            </a:r>
            <a:r>
              <a:rPr lang="de-DE" sz="2400" dirty="0">
                <a:highlight>
                  <a:srgbClr val="FFFFFF"/>
                </a:highlight>
              </a:rPr>
              <a:t> \n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sns.pairplot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(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dataset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) \n </a:t>
            </a:r>
            <a:r>
              <a:rPr lang="de-DE" sz="2400" b="0" dirty="0" err="1">
                <a:effectLst/>
                <a:highlight>
                  <a:srgbClr val="FFFFFF"/>
                </a:highlight>
              </a:rPr>
              <a:t>plt.show</a:t>
            </a:r>
            <a:r>
              <a:rPr lang="de-DE" sz="2400" b="0" dirty="0">
                <a:effectLst/>
                <a:highlight>
                  <a:srgbClr val="FFFFFF"/>
                </a:highlight>
              </a:rPr>
              <a:t>()“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Machine Learning (</a:t>
            </a:r>
            <a:r>
              <a:rPr lang="en-US" sz="2400" dirty="0" err="1"/>
              <a:t>BayesTextAnalyzer</a:t>
            </a:r>
            <a:r>
              <a:rPr lang="en-US" sz="2400" dirty="0"/>
              <a:t>) Using Python -&gt; import the csv file </a:t>
            </a:r>
            <a:r>
              <a:rPr lang="en-US" sz="2400" dirty="0" err="1"/>
              <a:t>Womens</a:t>
            </a:r>
            <a:r>
              <a:rPr lang="en-US" sz="2400" dirty="0"/>
              <a:t> Clothing E-Commerce Reviews -&gt; in the Query Editor go to Transform -&gt; Run Python script code from the image above -&gt; you will see a new column Sentiment at the end of your table -&gt; note: negative sentiments close to -1, positive sentiments will be close to +1 -&gt; now go back to your Report view and click the Scatter chart under Visualizations -&gt; </a:t>
            </a:r>
            <a:r>
              <a:rPr lang="en-US" sz="2400" dirty="0" err="1"/>
              <a:t>drag&amp;drop</a:t>
            </a:r>
            <a:r>
              <a:rPr lang="en-US" sz="2400" dirty="0"/>
              <a:t> Rating table to the x-axis and Sentiment to the y-axis -&gt; click the down arrow then Don’t summarize the Rating and Average the Sentiment -&gt; result: the higher the rating the more positive our sentiment is -&gt; note: you can make a new table, sort your Clothing IDs by negative/positive sentiments and take a look at the Review Text according to that sentiment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8C4899-5387-3792-B3F4-D7253E3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376" y="111437"/>
            <a:ext cx="5045661" cy="16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08 DAX – The Essentials 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The Project Data: </a:t>
            </a:r>
            <a:r>
              <a:rPr lang="de-DE" sz="2400" dirty="0" err="1"/>
              <a:t>load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sales</a:t>
            </a:r>
            <a:r>
              <a:rPr lang="de-DE" sz="2400" dirty="0"/>
              <a:t> data.csv -&gt; </a:t>
            </a:r>
            <a:r>
              <a:rPr lang="de-DE" sz="2400" dirty="0" err="1"/>
              <a:t>select</a:t>
            </a:r>
            <a:r>
              <a:rPr lang="de-DE" sz="2400" dirty="0"/>
              <a:t> all </a:t>
            </a:r>
            <a:r>
              <a:rPr lang="de-DE" sz="2400" dirty="0" err="1"/>
              <a:t>tables</a:t>
            </a:r>
            <a:r>
              <a:rPr lang="de-DE" sz="2400" dirty="0"/>
              <a:t> and </a:t>
            </a:r>
            <a:r>
              <a:rPr lang="de-DE" sz="2400" dirty="0" err="1"/>
              <a:t>click</a:t>
            </a:r>
            <a:r>
              <a:rPr lang="de-DE" sz="2400" dirty="0"/>
              <a:t> Load -&gt;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err="1"/>
              <a:t>Measures</a:t>
            </a:r>
            <a:r>
              <a:rPr lang="de-DE" sz="2400" dirty="0"/>
              <a:t> Versus </a:t>
            </a:r>
            <a:r>
              <a:rPr lang="de-DE" sz="2400" dirty="0" err="1"/>
              <a:t>Calculated</a:t>
            </a:r>
            <a:r>
              <a:rPr lang="de-DE" sz="2400" dirty="0"/>
              <a:t> Columns: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left</a:t>
            </a:r>
            <a:r>
              <a:rPr lang="de-DE" sz="2400" dirty="0"/>
              <a:t> </a:t>
            </a:r>
            <a:r>
              <a:rPr lang="de-DE" sz="2400" dirty="0" err="1"/>
              <a:t>go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Table View (example01) -&gt;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/>
              <a:t>Calculated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: a </a:t>
            </a:r>
            <a:r>
              <a:rPr lang="de-DE" sz="2000" dirty="0" err="1"/>
              <a:t>logic</a:t>
            </a:r>
            <a:r>
              <a:rPr lang="de-DE" sz="2000" dirty="0"/>
              <a:t> like a </a:t>
            </a:r>
            <a:r>
              <a:rPr lang="de-DE" sz="2000" dirty="0" err="1"/>
              <a:t>formula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producing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physical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in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r>
              <a:rPr lang="de-DE" sz="2000" dirty="0"/>
              <a:t> (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means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row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physical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point</a:t>
            </a:r>
            <a:r>
              <a:rPr lang="de-DE" sz="2000" dirty="0"/>
              <a:t>) -&gt; </a:t>
            </a:r>
            <a:r>
              <a:rPr lang="de-DE" sz="2000" dirty="0" err="1"/>
              <a:t>create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calculated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-&gt; </a:t>
            </a:r>
            <a:r>
              <a:rPr lang="de-DE" sz="2000" dirty="0" err="1"/>
              <a:t>right</a:t>
            </a:r>
            <a:r>
              <a:rPr lang="de-DE" sz="2000" dirty="0"/>
              <a:t> </a:t>
            </a:r>
            <a:r>
              <a:rPr lang="de-DE" sz="2000" dirty="0" err="1"/>
              <a:t>click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r>
              <a:rPr lang="de-DE" sz="2000" dirty="0"/>
              <a:t> (e.g. </a:t>
            </a:r>
            <a:r>
              <a:rPr lang="de-DE" sz="2000" dirty="0" err="1"/>
              <a:t>sales</a:t>
            </a:r>
            <a:r>
              <a:rPr lang="de-DE" sz="2000" dirty="0"/>
              <a:t>) and </a:t>
            </a:r>
            <a:r>
              <a:rPr lang="de-DE" sz="2000" dirty="0" err="1"/>
              <a:t>create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just </a:t>
            </a:r>
            <a:r>
              <a:rPr lang="de-DE" sz="2000" dirty="0" err="1"/>
              <a:t>mark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r>
              <a:rPr lang="de-DE" sz="2000" dirty="0"/>
              <a:t> and </a:t>
            </a:r>
            <a:r>
              <a:rPr lang="de-DE" sz="2000" dirty="0" err="1"/>
              <a:t>click</a:t>
            </a:r>
            <a:r>
              <a:rPr lang="de-DE" sz="2000" dirty="0"/>
              <a:t> New </a:t>
            </a:r>
            <a:r>
              <a:rPr lang="de-DE" sz="2000" dirty="0" err="1"/>
              <a:t>column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main</a:t>
            </a:r>
            <a:r>
              <a:rPr lang="de-DE" sz="2000" dirty="0"/>
              <a:t> bar -&gt; </a:t>
            </a:r>
            <a:r>
              <a:rPr lang="de-DE" sz="2000" dirty="0" err="1"/>
              <a:t>click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formula</a:t>
            </a:r>
            <a:r>
              <a:rPr lang="de-DE" sz="2000" dirty="0"/>
              <a:t> </a:t>
            </a:r>
            <a:r>
              <a:rPr lang="de-DE" sz="2000" dirty="0" err="1"/>
              <a:t>field</a:t>
            </a:r>
            <a:r>
              <a:rPr lang="de-DE" sz="2000" dirty="0"/>
              <a:t> </a:t>
            </a:r>
            <a:r>
              <a:rPr lang="de-DE" sz="2000" dirty="0" err="1"/>
              <a:t>above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r>
              <a:rPr lang="de-DE" sz="2000" dirty="0"/>
              <a:t> and </a:t>
            </a:r>
            <a:r>
              <a:rPr lang="de-DE" sz="2000" dirty="0" err="1"/>
              <a:t>name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e.g. </a:t>
            </a:r>
            <a:r>
              <a:rPr lang="de-DE" sz="2000" dirty="0" err="1"/>
              <a:t>price</a:t>
            </a:r>
            <a:r>
              <a:rPr lang="de-DE" sz="2000" dirty="0"/>
              <a:t> -&gt;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formula</a:t>
            </a:r>
            <a:r>
              <a:rPr lang="de-DE" sz="2000" dirty="0"/>
              <a:t>  type RELATED (</a:t>
            </a:r>
            <a:r>
              <a:rPr lang="de-DE" sz="2000" dirty="0" err="1"/>
              <a:t>price</a:t>
            </a:r>
            <a:r>
              <a:rPr lang="de-DE" sz="2000" dirty="0"/>
              <a:t>) and </a:t>
            </a:r>
            <a:r>
              <a:rPr lang="de-DE" sz="2000" dirty="0" err="1"/>
              <a:t>select</a:t>
            </a:r>
            <a:r>
              <a:rPr lang="de-DE" sz="2000" dirty="0"/>
              <a:t> </a:t>
            </a:r>
            <a:r>
              <a:rPr lang="de-DE" sz="2000" dirty="0" err="1"/>
              <a:t>products</a:t>
            </a:r>
            <a:r>
              <a:rPr lang="de-DE" sz="2000" dirty="0"/>
              <a:t>[</a:t>
            </a:r>
            <a:r>
              <a:rPr lang="de-DE" sz="2000" dirty="0" err="1"/>
              <a:t>price</a:t>
            </a:r>
            <a:r>
              <a:rPr lang="de-DE" sz="2000" dirty="0"/>
              <a:t>]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autocompletion</a:t>
            </a:r>
            <a:r>
              <a:rPr lang="de-DE" sz="2000" dirty="0"/>
              <a:t> -&gt; press Enter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price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price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endParaRPr lang="de-D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/>
              <a:t>Calculating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revenue</a:t>
            </a:r>
            <a:r>
              <a:rPr lang="de-DE" sz="2000" dirty="0"/>
              <a:t> (</a:t>
            </a:r>
            <a:r>
              <a:rPr lang="de-DE" sz="2000" dirty="0" err="1"/>
              <a:t>quantity</a:t>
            </a:r>
            <a:r>
              <a:rPr lang="de-DE" sz="2000" dirty="0"/>
              <a:t> x </a:t>
            </a:r>
            <a:r>
              <a:rPr lang="de-DE" sz="2000" dirty="0" err="1"/>
              <a:t>price</a:t>
            </a:r>
            <a:r>
              <a:rPr lang="de-DE" sz="2000" dirty="0"/>
              <a:t>): </a:t>
            </a:r>
            <a:r>
              <a:rPr lang="de-DE" sz="2000" dirty="0" err="1"/>
              <a:t>select</a:t>
            </a:r>
            <a:r>
              <a:rPr lang="de-DE" sz="2000" dirty="0"/>
              <a:t>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r>
              <a:rPr lang="de-DE" sz="2000" dirty="0"/>
              <a:t> -&gt; </a:t>
            </a:r>
            <a:r>
              <a:rPr lang="de-DE" sz="2000" dirty="0" err="1"/>
              <a:t>click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-&gt; type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formula</a:t>
            </a:r>
            <a:r>
              <a:rPr lang="de-DE" sz="2000" dirty="0"/>
              <a:t> </a:t>
            </a:r>
            <a:r>
              <a:rPr lang="de-DE" sz="2000" dirty="0" err="1"/>
              <a:t>revenue</a:t>
            </a:r>
            <a:r>
              <a:rPr lang="de-DE" sz="2000" dirty="0"/>
              <a:t> = </a:t>
            </a:r>
            <a:r>
              <a:rPr lang="de-DE" sz="2000" dirty="0" err="1"/>
              <a:t>sale</a:t>
            </a:r>
            <a:r>
              <a:rPr lang="de-DE" sz="2000" dirty="0"/>
              <a:t>[</a:t>
            </a:r>
            <a:r>
              <a:rPr lang="de-DE" sz="2000" dirty="0" err="1"/>
              <a:t>quantity</a:t>
            </a:r>
            <a:r>
              <a:rPr lang="de-DE" sz="2000" dirty="0"/>
              <a:t>] * </a:t>
            </a:r>
            <a:r>
              <a:rPr lang="de-DE" sz="2000" dirty="0" err="1"/>
              <a:t>sales</a:t>
            </a:r>
            <a:r>
              <a:rPr lang="de-DE" sz="2000" dirty="0"/>
              <a:t>[</a:t>
            </a:r>
            <a:r>
              <a:rPr lang="de-DE" sz="2000" dirty="0" err="1"/>
              <a:t>price</a:t>
            </a:r>
            <a:r>
              <a:rPr lang="de-DE" sz="2000" dirty="0"/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measures</a:t>
            </a:r>
            <a:r>
              <a:rPr lang="de-DE" sz="2000" dirty="0"/>
              <a:t>? – </a:t>
            </a:r>
            <a:r>
              <a:rPr lang="de-DE" sz="2000" dirty="0" err="1"/>
              <a:t>main</a:t>
            </a:r>
            <a:r>
              <a:rPr lang="de-DE" sz="2000" dirty="0"/>
              <a:t> </a:t>
            </a:r>
            <a:r>
              <a:rPr lang="de-DE" sz="2000" dirty="0" err="1"/>
              <a:t>difference</a:t>
            </a:r>
            <a:r>
              <a:rPr lang="de-DE" sz="2000" dirty="0"/>
              <a:t>: </a:t>
            </a:r>
            <a:r>
              <a:rPr lang="de-DE" sz="2000" dirty="0" err="1"/>
              <a:t>measure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virutal</a:t>
            </a:r>
            <a:r>
              <a:rPr lang="de-DE" sz="2000" dirty="0"/>
              <a:t> not </a:t>
            </a:r>
            <a:r>
              <a:rPr lang="de-DE" sz="2000" dirty="0" err="1"/>
              <a:t>physical</a:t>
            </a:r>
            <a:r>
              <a:rPr lang="de-DE" sz="2000" dirty="0"/>
              <a:t> like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calculated</a:t>
            </a:r>
            <a:r>
              <a:rPr lang="de-DE" sz="2000" dirty="0"/>
              <a:t> </a:t>
            </a:r>
            <a:r>
              <a:rPr lang="de-DE" sz="2000" dirty="0" err="1"/>
              <a:t>columns</a:t>
            </a:r>
            <a:r>
              <a:rPr lang="de-DE" sz="2000" dirty="0"/>
              <a:t> -&gt; </a:t>
            </a:r>
            <a:r>
              <a:rPr lang="de-DE" sz="2000" dirty="0" err="1"/>
              <a:t>measure</a:t>
            </a:r>
            <a:r>
              <a:rPr lang="de-DE" sz="2000" dirty="0"/>
              <a:t> </a:t>
            </a:r>
            <a:r>
              <a:rPr lang="de-DE" sz="2000" dirty="0" err="1"/>
              <a:t>means</a:t>
            </a:r>
            <a:r>
              <a:rPr lang="de-DE" sz="2000" dirty="0"/>
              <a:t> </a:t>
            </a:r>
            <a:r>
              <a:rPr lang="de-DE" sz="2000" dirty="0" err="1"/>
              <a:t>better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-&gt; </a:t>
            </a:r>
            <a:r>
              <a:rPr lang="de-DE" sz="2000" dirty="0" err="1"/>
              <a:t>now</a:t>
            </a:r>
            <a:r>
              <a:rPr lang="de-DE" sz="2000" dirty="0"/>
              <a:t> </a:t>
            </a:r>
            <a:r>
              <a:rPr lang="de-DE" sz="2000" dirty="0" err="1"/>
              <a:t>drop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revenue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Report View -&gt; </a:t>
            </a:r>
            <a:r>
              <a:rPr lang="de-DE" sz="2000" dirty="0" err="1"/>
              <a:t>click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</a:t>
            </a:r>
            <a:r>
              <a:rPr lang="de-DE" sz="2000" dirty="0" err="1"/>
              <a:t>tools</a:t>
            </a:r>
            <a:r>
              <a:rPr lang="de-DE" sz="2000" dirty="0"/>
              <a:t> and </a:t>
            </a:r>
            <a:r>
              <a:rPr lang="de-DE" sz="2000" dirty="0" err="1"/>
              <a:t>select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dollar</a:t>
            </a:r>
            <a:r>
              <a:rPr lang="de-DE" sz="2000" dirty="0"/>
              <a:t> </a:t>
            </a:r>
            <a:r>
              <a:rPr lang="de-DE" sz="2000" dirty="0" err="1"/>
              <a:t>sign</a:t>
            </a:r>
            <a:r>
              <a:rPr lang="de-DE" sz="2000" dirty="0"/>
              <a:t> -&gt; </a:t>
            </a:r>
            <a:r>
              <a:rPr lang="de-DE" sz="2000" dirty="0" err="1"/>
              <a:t>now</a:t>
            </a:r>
            <a:r>
              <a:rPr lang="de-DE" sz="2000" dirty="0"/>
              <a:t> </a:t>
            </a:r>
            <a:r>
              <a:rPr lang="de-DE" sz="2000" dirty="0" err="1"/>
              <a:t>drop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chart</a:t>
            </a:r>
            <a:r>
              <a:rPr lang="de-DE" sz="2000" dirty="0"/>
              <a:t> -&gt; </a:t>
            </a:r>
            <a:r>
              <a:rPr lang="de-DE" sz="2000" dirty="0" err="1"/>
              <a:t>now</a:t>
            </a:r>
            <a:r>
              <a:rPr lang="de-DE" sz="2000" dirty="0"/>
              <a:t> </a:t>
            </a:r>
            <a:r>
              <a:rPr lang="de-DE" sz="2000" dirty="0" err="1"/>
              <a:t>right</a:t>
            </a:r>
            <a:r>
              <a:rPr lang="de-DE" sz="2000" dirty="0"/>
              <a:t> </a:t>
            </a:r>
            <a:r>
              <a:rPr lang="de-DE" sz="2000" dirty="0" err="1"/>
              <a:t>click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r>
              <a:rPr lang="de-DE" sz="2000" dirty="0"/>
              <a:t> and </a:t>
            </a:r>
            <a:r>
              <a:rPr lang="de-DE" sz="2000" dirty="0" err="1"/>
              <a:t>click</a:t>
            </a:r>
            <a:r>
              <a:rPr lang="de-DE" sz="2000" dirty="0"/>
              <a:t> New </a:t>
            </a:r>
            <a:r>
              <a:rPr lang="de-DE" sz="2000" dirty="0" err="1"/>
              <a:t>measure</a:t>
            </a:r>
            <a:r>
              <a:rPr lang="de-DE" sz="2000" dirty="0"/>
              <a:t> -&gt; </a:t>
            </a:r>
            <a:r>
              <a:rPr lang="de-DE" sz="2000" dirty="0" err="1"/>
              <a:t>go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formula</a:t>
            </a:r>
            <a:r>
              <a:rPr lang="de-DE" sz="2000" dirty="0"/>
              <a:t> bar and type Total = SUM (</a:t>
            </a:r>
            <a:r>
              <a:rPr lang="de-DE" sz="2000" dirty="0" err="1"/>
              <a:t>sales</a:t>
            </a:r>
            <a:r>
              <a:rPr lang="de-DE" sz="2000" dirty="0"/>
              <a:t>[</a:t>
            </a:r>
            <a:r>
              <a:rPr lang="de-DE" sz="2000" dirty="0" err="1"/>
              <a:t>quantity</a:t>
            </a:r>
            <a:r>
              <a:rPr lang="de-DE" sz="2000" dirty="0"/>
              <a:t>]) and press Enter -&gt;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newly</a:t>
            </a:r>
            <a:r>
              <a:rPr lang="de-DE" sz="2000" dirty="0"/>
              <a:t>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measure</a:t>
            </a:r>
            <a:r>
              <a:rPr lang="de-DE" sz="2000" dirty="0"/>
              <a:t> will </a:t>
            </a:r>
            <a:r>
              <a:rPr lang="de-DE" sz="2000" dirty="0" err="1"/>
              <a:t>appear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tables</a:t>
            </a:r>
            <a:r>
              <a:rPr lang="de-DE" sz="2000" dirty="0"/>
              <a:t> -&gt;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now</a:t>
            </a:r>
            <a:r>
              <a:rPr lang="de-DE" sz="2000" dirty="0"/>
              <a:t> </a:t>
            </a:r>
            <a:r>
              <a:rPr lang="de-DE" sz="2000" dirty="0" err="1"/>
              <a:t>drop</a:t>
            </a:r>
            <a:r>
              <a:rPr lang="de-DE" sz="2000" dirty="0"/>
              <a:t> Total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Report View -&gt; </a:t>
            </a:r>
            <a:r>
              <a:rPr lang="de-DE" sz="2000" dirty="0" err="1"/>
              <a:t>note</a:t>
            </a:r>
            <a:r>
              <a:rPr lang="de-DE" sz="2000" dirty="0"/>
              <a:t>: 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Table View </a:t>
            </a:r>
            <a:r>
              <a:rPr lang="de-DE" sz="2000" dirty="0" err="1"/>
              <a:t>won‘t</a:t>
            </a:r>
            <a:r>
              <a:rPr lang="de-DE" sz="2000" dirty="0"/>
              <a:t> </a:t>
            </a:r>
            <a:r>
              <a:rPr lang="de-DE" sz="2000" dirty="0" err="1"/>
              <a:t>show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measure</a:t>
            </a:r>
            <a:r>
              <a:rPr lang="de-DE" sz="2000" dirty="0"/>
              <a:t> Total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r>
              <a:rPr lang="de-DE" sz="2000" dirty="0"/>
              <a:t> (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proves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calculated</a:t>
            </a:r>
            <a:r>
              <a:rPr lang="de-DE" sz="2000" dirty="0"/>
              <a:t> </a:t>
            </a:r>
            <a:r>
              <a:rPr lang="de-DE" sz="2000" dirty="0" err="1"/>
              <a:t>virtually</a:t>
            </a:r>
            <a:r>
              <a:rPr lang="de-DE" sz="20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dirty="0"/>
              <a:t>Click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table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 -&gt; </a:t>
            </a:r>
            <a:r>
              <a:rPr lang="de-DE" sz="2000" dirty="0" err="1"/>
              <a:t>make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measure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Revenue -&gt;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formula</a:t>
            </a:r>
            <a:r>
              <a:rPr lang="de-DE" sz="2000" dirty="0"/>
              <a:t> type </a:t>
            </a:r>
            <a:r>
              <a:rPr lang="en-US" sz="2000" dirty="0">
                <a:effectLst/>
                <a:highlight>
                  <a:srgbClr val="FFFFFF"/>
                </a:highlight>
              </a:rPr>
              <a:t>Revenue Measure = SUMX(sales, sales[price]*sales[quantity]) </a:t>
            </a:r>
            <a:r>
              <a:rPr lang="en-US" sz="2000" dirty="0">
                <a:highlight>
                  <a:srgbClr val="FFFFFF"/>
                </a:highlight>
              </a:rPr>
              <a:t>-&gt; note: SUMX means summing up a calculation within the chosen table) -&gt; when now moving the location id into the Revenue Measure table the result will be the same as our table in the calculated columns section</a:t>
            </a:r>
            <a:endParaRPr lang="en-US" sz="2000" dirty="0">
              <a:effectLst/>
              <a:highlight>
                <a:srgbClr val="FFFFFF"/>
              </a:highlight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56608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08 DAX – The Essentials 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Automatically Creating a Date Table in DAX: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Go to </a:t>
            </a:r>
            <a:r>
              <a:rPr lang="en-US" sz="1600" dirty="0">
                <a:hlinkClick r:id="rId2"/>
              </a:rPr>
              <a:t>https://learn.microsoft.com/en-us/dax/calendarauto-function-dax</a:t>
            </a:r>
            <a:r>
              <a:rPr lang="en-US" sz="1600" dirty="0"/>
              <a:t> to see the code for the date function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In Power BI mark the sales table and click on New Table in the menu bar -&gt; in the formula type </a:t>
            </a:r>
            <a:r>
              <a:rPr lang="en-US" sz="1600" dirty="0" err="1"/>
              <a:t>DatesTables</a:t>
            </a:r>
            <a:r>
              <a:rPr lang="en-US" sz="1600" dirty="0"/>
              <a:t> = CALENDARAUTO() -&gt; a new table called Dates will be created in the new </a:t>
            </a:r>
            <a:r>
              <a:rPr lang="en-US" sz="1600" dirty="0" err="1"/>
              <a:t>DatesTables</a:t>
            </a:r>
            <a:r>
              <a:rPr lang="en-US" sz="1600" dirty="0"/>
              <a:t> -&gt; now drag the Dates table into the Report View windows -&gt; under Visualizations click the down arrow next to Date and select Date -&gt; now dropping the date table from our sales table you can see that this one starts on May 1</a:t>
            </a:r>
            <a:r>
              <a:rPr lang="en-US" sz="1600" baseline="30000" dirty="0"/>
              <a:t> </a:t>
            </a:r>
            <a:r>
              <a:rPr lang="en-US" sz="1600" dirty="0"/>
              <a:t>unlike the auto table which start on January 1 -&gt; into the formula of the </a:t>
            </a:r>
            <a:r>
              <a:rPr lang="en-US" sz="1600" dirty="0" err="1"/>
              <a:t>DatesTables</a:t>
            </a:r>
            <a:r>
              <a:rPr lang="en-US" sz="1600" dirty="0"/>
              <a:t> type the number 3 into the brackets and you can see that the year now starts on April 1 and ends on March 31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Calendar [function] -&gt; see on </a:t>
            </a:r>
            <a:r>
              <a:rPr lang="en-US" sz="1600" dirty="0">
                <a:hlinkClick r:id="rId3"/>
              </a:rPr>
              <a:t>https://learn.microsoft.com/en-us/dax/calendar-function-dax</a:t>
            </a:r>
            <a:r>
              <a:rPr lang="en-US" sz="1600" dirty="0"/>
              <a:t> -&gt; more manual way of creating a date table -&gt; you can enter a start date and an end date -&gt; on the dates table now change the formula form CALENDARAUTO to CALENDAR by typing </a:t>
            </a:r>
            <a:r>
              <a:rPr lang="en-US" sz="1600" dirty="0" err="1"/>
              <a:t>DatesTables</a:t>
            </a:r>
            <a:r>
              <a:rPr lang="en-US" sz="1600" dirty="0"/>
              <a:t> = CALENDAR (DATE(2018, 5, 1), DATE(2020, 5, 1)) -&gt; the first date and the last date will be May 1 -&gt; now change the formula again to </a:t>
            </a:r>
            <a:r>
              <a:rPr lang="en-US" sz="1600" dirty="0" err="1"/>
              <a:t>DatesTables</a:t>
            </a:r>
            <a:r>
              <a:rPr lang="en-US" sz="1600" dirty="0"/>
              <a:t> = CALENDAR (MINX (sales, sales[date]), DATE(2020, 5, 1)) and press Enter -&gt; if new dates appear in that table it will always be updated automatically then thanks to our formula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6011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08 DAX – The Essentials III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Creating a Complete Date Table with Features: create a New table under Table tools first -&gt; then copy and paste the </a:t>
            </a:r>
            <a:r>
              <a:rPr lang="en-US" dirty="0">
                <a:hlinkClick r:id="rId2" action="ppaction://hlinkfile"/>
              </a:rPr>
              <a:t>script</a:t>
            </a:r>
            <a:r>
              <a:rPr lang="en-US" dirty="0"/>
              <a:t> into the new table -&gt; under Table View you can see all relevant information about months and years -&gt; now go to the Model View -&gt; there you should connect the date in the sales table with the date column in the table </a:t>
            </a:r>
            <a:r>
              <a:rPr lang="en-US" dirty="0" err="1"/>
              <a:t>DateTable</a:t>
            </a:r>
            <a:r>
              <a:rPr lang="en-US" dirty="0"/>
              <a:t> for further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Creating a Key Measure Table: for a better overview it is recommended to create a key measure table -&gt; for that in the main menu bar click Home -&gt; click Enter data -&gt; in the name field enter e.g. Key Measures Table -&gt; click Load to see the new table on the right -&gt; there go to the sales table and mark Revenue Measure table -&gt; in the main menu bar go to Home table and click sales -&gt; in the menu select Key Measures Table to move the Revenue Measure table to Key Measures Table -&gt; do the same thing to the Total table -&gt; from the Key Measures Table Column1 can now be deleted</a:t>
            </a:r>
          </a:p>
        </p:txBody>
      </p:sp>
    </p:spTree>
    <p:extLst>
      <p:ext uri="{BB962C8B-B14F-4D97-AF65-F5344CB8AC3E}">
        <p14:creationId xmlns:p14="http://schemas.microsoft.com/office/powerpoint/2010/main" val="778744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08 DAX – The Essentials IV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sz="3200" dirty="0"/>
              <a:t>Aggregation </a:t>
            </a:r>
            <a:r>
              <a:rPr lang="de-DE" sz="3200" dirty="0" err="1"/>
              <a:t>Functions</a:t>
            </a:r>
            <a:r>
              <a:rPr lang="de-DE" sz="3200" dirty="0"/>
              <a:t> (example02)</a:t>
            </a:r>
            <a:r>
              <a:rPr lang="en-US" sz="3200" dirty="0"/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mark the Key Measures Table on the right and click New measure in the menu bar -&gt; type Average sales quantity = AVERAGE (sales[quantity]) then move it to an open field in the Report View -&gt; then click Table under Visualizations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now select the customer table on the right and insert the name below the Average sales quantity which now shows us the average sale quantity per customer -&gt; you can do the same to the Revenue Measure by </a:t>
            </a:r>
            <a:r>
              <a:rPr lang="en-US" sz="2400" dirty="0" err="1"/>
              <a:t>location_id</a:t>
            </a:r>
            <a:r>
              <a:rPr lang="en-US" sz="2400" dirty="0"/>
              <a:t> chart by just moving the Average sale quantity table right into this chart -&gt; remove the </a:t>
            </a:r>
            <a:r>
              <a:rPr lang="en-US" sz="2400" dirty="0" err="1"/>
              <a:t>Revenu</a:t>
            </a:r>
            <a:r>
              <a:rPr lang="en-US" sz="2400" dirty="0"/>
              <a:t> measure then to see the distribution of the average sales quantity across our </a:t>
            </a:r>
            <a:r>
              <a:rPr lang="en-US" sz="2400" dirty="0" err="1"/>
              <a:t>location_id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To see the maximum of the sales quantity -&gt; mark the Key Measures Table and create a New measure -&gt; type in the formula Maximum of sales quantity = MAX (sales[quantity]) -&gt; then move that new table into the Average sales quantity chart</a:t>
            </a:r>
          </a:p>
        </p:txBody>
      </p:sp>
    </p:spTree>
    <p:extLst>
      <p:ext uri="{BB962C8B-B14F-4D97-AF65-F5344CB8AC3E}">
        <p14:creationId xmlns:p14="http://schemas.microsoft.com/office/powerpoint/2010/main" val="1027002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08 DAX – The Essentials V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Different Versions of COUNT (example03):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Under the Key Measures Table enter the formula Sample Measure 1 = SUM (sales[quantity]) -&gt; drag and drop the chart into an empty space -&gt; from products on the right drop the product table into the newly created chart from the step before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Count functions: COUNT, COUNTROWS, COUNTBLANK, DISTINCTCOUNT, COUNTA, COUNTX, COUNTAX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Create a new table </a:t>
            </a:r>
            <a:r>
              <a:rPr lang="en-US" dirty="0" err="1"/>
              <a:t>SampleTable</a:t>
            </a:r>
            <a:r>
              <a:rPr lang="en-US" dirty="0"/>
              <a:t> and create a new column in there (see example03) -&gt;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now enter the formula 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Sample Column1 = </a:t>
            </a:r>
            <a:r>
              <a:rPr lang="de-DE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SampleTable</a:t>
            </a:r>
            <a:r>
              <a:rPr lang="de-DE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de-DE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SampleColumn</a:t>
            </a:r>
            <a:r>
              <a:rPr lang="de-DE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]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de-DE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""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de-DE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BLANK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(), </a:t>
            </a:r>
            <a:r>
              <a:rPr lang="de-DE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SampleTable</a:t>
            </a:r>
            <a:r>
              <a:rPr lang="de-DE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de-DE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SampleColumn</a:t>
            </a:r>
            <a:r>
              <a:rPr lang="de-DE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]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</a:t>
            </a:r>
            <a:r>
              <a:rPr lang="en-US" dirty="0"/>
              <a:t>to create a new column with blanks -&gt;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 for Sample Column 2 enter the formula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Sample Column 2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SampleTable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SampleColumn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(),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()) -&gt;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click the Key Measures Table and create a new measure Sample Measure then enter the formula Sample Measure COUNT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SampleTable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[Sample Column1]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 -&gt; drag and drop the Sample Measure COUNT table into an empty space -&gt; under Visualizations click Card -&gt; we see the count -&gt;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for the real count enter the formula Sample Measure COUNT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SampleTable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SampleColumn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To count the rows enter Sample Measure COUNT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COUNTROWS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SampleTable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How to count False/True values? -&gt; use the COUNTA operator for that -&gt; COUNTA works for ALL values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How to count the amount of differen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 values? -&gt; use DISTINCTCOUNT for that -&gt; note: even empty values will be used as a value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To count the blanks simply use the COUNTBLANK function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0234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08 DAX – The Essentials VI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SUMX – </a:t>
            </a:r>
            <a:r>
              <a:rPr lang="de-DE" dirty="0" err="1"/>
              <a:t>Row-Based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(example04):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Key </a:t>
            </a:r>
            <a:r>
              <a:rPr lang="de-DE" dirty="0" err="1"/>
              <a:t>Measures</a:t>
            </a:r>
            <a:r>
              <a:rPr lang="de-DE" dirty="0"/>
              <a:t> Table -&gt;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 type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Revenue Measure Fail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sales[quantity]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 *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</a:rPr>
              <a:t>products[price]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 -&gt; you can now see that the revenue has been calculated false (first the sum of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columnA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* the sum of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columnB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) -&gt; TO AVOID SUCH A MISTAKE USE THE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0000"/>
                </a:highlight>
              </a:rPr>
              <a:t>SUMX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FUNCTION -&gt; note this X function (the x at the end) will work for other functions e.g. AVERAGE, too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2493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09 DAX – The CALCULATE </a:t>
            </a:r>
            <a:r>
              <a:rPr lang="de-DE" dirty="0" err="1"/>
              <a:t>Function</a:t>
            </a:r>
            <a:r>
              <a:rPr lang="de-DE" dirty="0"/>
              <a:t> 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850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CALCULATE – The Basics (example01):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first go to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DateTable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-&gt; drag Date into 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 empty Report View space -&gt; now click Date table on the left once -&gt; under Format in the main menu bar select a suitable format e.g. 2001-01-13 -&gt; from the Key Measures Table drag the Revenue Measure into the chart (or under Visualizations) -&gt; now adapt the Revenue measure by changing the Format to currency (you can do that the same way as before) -&gt; then set the number of decimals to 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To create a new calculation measure right click the Key Measures Table on the right an create a New measure and type in the formula Revenue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LastYear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= CALCULATE(  ‘Key Measures Table’[Revenue Measure] , SAMEPERIODLASTYEAR(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DateTable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[Date]) ) and press Enter -&gt;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drag&amp;drop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the new Table into the existing chart on the left -&gt; again change the Format to Currency and 2 decimals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From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on the left (Data pane) now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drag&amp;drop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the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YearMonth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table into the chart then remove the Date (under Visualizations)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Now make a new chart -&gt; from location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drag&amp;drop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state into an empty space -&gt; click Table under Visualizations -&gt; from the Key Measures Table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drag&amp;drop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Revenue Measures into our new chart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</a:rPr>
              <a:t>For calculations for specific states mark the Key Measures Table and click New measure -&gt; enter the formula </a:t>
            </a:r>
            <a:r>
              <a:rPr lang="en-US" b="0" dirty="0">
                <a:effectLst/>
                <a:highlight>
                  <a:srgbClr val="FFFFFF"/>
                </a:highlight>
              </a:rPr>
              <a:t>Revenue filtered by a state = CALCULATE([Revenue Measure], location[state] = "Utah") -&gt;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drag&amp;drop</a:t>
            </a:r>
            <a:r>
              <a:rPr lang="en-US" b="0" dirty="0">
                <a:effectLst/>
                <a:highlight>
                  <a:srgbClr val="FFFFFF"/>
                </a:highlight>
              </a:rPr>
              <a:t> it and click Card under Visualizations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461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CC9AB-B597-BC13-85FC-086F6470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01 </a:t>
            </a:r>
            <a:r>
              <a:rPr lang="de-DE" dirty="0" err="1"/>
              <a:t>Introduction</a:t>
            </a:r>
            <a:r>
              <a:rPr lang="de-DE" dirty="0"/>
              <a:t> – Mini Project – Part I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8CDC60-EF52-4FCF-FD7B-869940E6539E}"/>
              </a:ext>
            </a:extLst>
          </p:cNvPr>
          <p:cNvSpPr txBox="1"/>
          <p:nvPr/>
        </p:nvSpPr>
        <p:spPr>
          <a:xfrm>
            <a:off x="979405" y="1983613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Click </a:t>
            </a:r>
            <a:r>
              <a:rPr lang="de-DE" i="1" dirty="0" err="1"/>
              <a:t>Get</a:t>
            </a:r>
            <a:r>
              <a:rPr lang="de-DE" i="1" dirty="0"/>
              <a:t> Data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Import </a:t>
            </a:r>
            <a:r>
              <a:rPr lang="de-DE" dirty="0" err="1"/>
              <a:t>excel</a:t>
            </a:r>
            <a:r>
              <a:rPr lang="de-DE" dirty="0"/>
              <a:t> filegdp_data.xls </a:t>
            </a:r>
            <a:r>
              <a:rPr lang="de-DE" dirty="0" err="1"/>
              <a:t>from</a:t>
            </a:r>
            <a:r>
              <a:rPr lang="de-DE" dirty="0"/>
              <a:t> C:\Users\Simon\packt_video_courses\pbi_complete_masterclass\Section 1 - Mini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Click on </a:t>
            </a:r>
            <a:r>
              <a:rPr lang="de-DE" i="1" dirty="0"/>
              <a:t>Transform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rename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double </a:t>
            </a:r>
            <a:r>
              <a:rPr lang="de-DE" dirty="0" err="1"/>
              <a:t>click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Click </a:t>
            </a:r>
            <a:r>
              <a:rPr lang="de-DE" i="1" dirty="0"/>
              <a:t>Use First </a:t>
            </a:r>
            <a:r>
              <a:rPr lang="de-DE" i="1" dirty="0" err="1"/>
              <a:t>Row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Header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Remove null </a:t>
            </a:r>
            <a:r>
              <a:rPr lang="de-DE" dirty="0" err="1"/>
              <a:t>values</a:t>
            </a:r>
            <a:r>
              <a:rPr lang="de-DE" dirty="0"/>
              <a:t>: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colum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i="1" dirty="0" err="1"/>
              <a:t>Reduce</a:t>
            </a:r>
            <a:r>
              <a:rPr lang="de-DE" i="1" dirty="0"/>
              <a:t> </a:t>
            </a:r>
            <a:r>
              <a:rPr lang="de-DE" i="1" dirty="0" err="1"/>
              <a:t>Rows</a:t>
            </a:r>
            <a:r>
              <a:rPr lang="de-DE" i="1" dirty="0"/>
              <a:t> -&gt; Remove </a:t>
            </a:r>
            <a:r>
              <a:rPr lang="de-DE" i="1" dirty="0" err="1"/>
              <a:t>Rows</a:t>
            </a:r>
            <a:r>
              <a:rPr lang="de-DE" i="1" dirty="0"/>
              <a:t> -&gt; Remove Blank </a:t>
            </a:r>
            <a:r>
              <a:rPr lang="de-DE" i="1" dirty="0" err="1"/>
              <a:t>Rows</a:t>
            </a:r>
            <a:r>
              <a:rPr lang="de-DE" i="1" dirty="0"/>
              <a:t> -&gt;</a:t>
            </a:r>
            <a:r>
              <a:rPr lang="de-DE" dirty="0"/>
              <a:t>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i="1" dirty="0"/>
              <a:t>Close &amp; </a:t>
            </a:r>
            <a:r>
              <a:rPr lang="de-DE" i="1" dirty="0" err="1"/>
              <a:t>Apply</a:t>
            </a:r>
            <a:endParaRPr lang="de-DE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Remove </a:t>
            </a:r>
            <a:r>
              <a:rPr lang="de-DE" dirty="0" err="1"/>
              <a:t>unwanted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: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unwanted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and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i="1" dirty="0"/>
              <a:t>Remove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report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i="1" dirty="0" err="1"/>
              <a:t>Visualizations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Click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and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i="1" dirty="0"/>
              <a:t>Fields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Drop e.g. </a:t>
            </a:r>
            <a:r>
              <a:rPr lang="de-DE" i="1" dirty="0"/>
              <a:t>Year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x-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GDP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i="1" dirty="0"/>
              <a:t>Country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legend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Country and Year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Click </a:t>
            </a:r>
            <a:r>
              <a:rPr lang="de-DE" i="1" dirty="0" err="1"/>
              <a:t>slicer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i="1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e.g. </a:t>
            </a:r>
            <a:r>
              <a:rPr lang="de-DE" dirty="0" err="1"/>
              <a:t>drag</a:t>
            </a:r>
            <a:r>
              <a:rPr lang="de-DE" dirty="0"/>
              <a:t> and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i="1" dirty="0" err="1"/>
              <a:t>country</a:t>
            </a:r>
            <a:r>
              <a:rPr lang="de-DE" dirty="0"/>
              <a:t>)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countries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chart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4241261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09 DAX – The CALCULATE </a:t>
            </a:r>
            <a:r>
              <a:rPr lang="de-DE" dirty="0" err="1"/>
              <a:t>Function</a:t>
            </a:r>
            <a:r>
              <a:rPr lang="de-DE" dirty="0"/>
              <a:t> 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Changing the Context with FILTER (example02) -&gt;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edit the formula of the Revenue filtered by a state and change it to </a:t>
            </a:r>
            <a:r>
              <a:rPr lang="en-US" b="0" dirty="0">
                <a:effectLst/>
                <a:highlight>
                  <a:srgbClr val="FFFFFF"/>
                </a:highlight>
              </a:rPr>
              <a:t>Revenue filtered by a state = CALCULATE([Revenue Measure], FILTER(location, location[state] = "Utah")) -&gt;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drag&amp;drop</a:t>
            </a:r>
            <a:r>
              <a:rPr lang="en-US" b="0" dirty="0">
                <a:effectLst/>
                <a:highlight>
                  <a:srgbClr val="FFFFFF"/>
                </a:highlight>
              </a:rPr>
              <a:t> into the state-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RevenueMeasure</a:t>
            </a:r>
            <a:r>
              <a:rPr lang="en-US" b="0" dirty="0">
                <a:effectLst/>
                <a:highlight>
                  <a:srgbClr val="FFFFFF"/>
                </a:highlight>
              </a:rPr>
              <a:t>-chart -&gt; now we only see a value for Utah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</a:rPr>
              <a:t>Now create a new table -&gt; just keep the Revenue filtered by a state selected -&gt; click Table tools in the main menu bar then New table -&gt; type in the formula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SampleFilterTable</a:t>
            </a:r>
            <a:r>
              <a:rPr lang="en-US" b="0" dirty="0">
                <a:effectLst/>
                <a:highlight>
                  <a:srgbClr val="FFFFFF"/>
                </a:highlight>
              </a:rPr>
              <a:t> = FILTER( products, products[price]&gt;5) -&gt; a new table will appear on the right (under Data) -&gt;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drag&amp;drop</a:t>
            </a:r>
            <a:r>
              <a:rPr lang="en-US" b="0" dirty="0">
                <a:effectLst/>
                <a:highlight>
                  <a:srgbClr val="FFFFFF"/>
                </a:highlight>
              </a:rPr>
              <a:t> price table and product table from there into a new chart -&gt; when changing the filter to &gt;6 it will change to all prices above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effectLst/>
                <a:highlight>
                  <a:srgbClr val="FFFFFF"/>
                </a:highlight>
              </a:rPr>
              <a:t>ALL (example03) -&gt;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</a:rPr>
              <a:t>Click the Revenue filtered by a state table -&gt; edit the formula to </a:t>
            </a:r>
            <a:r>
              <a:rPr lang="en-US" b="0" dirty="0">
                <a:effectLst/>
                <a:highlight>
                  <a:srgbClr val="FFFFFF"/>
                </a:highlight>
              </a:rPr>
              <a:t>Revenue filtered by a state = [Revenue Measure]/CALCULATE([Revenue Measure], ALL (location[state])) -&gt; note: this formula means the revenue of each state divided by the revenue of all states together -&gt; in the main menu bar change the values to 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</a:rPr>
              <a:t>Then remove the state under Visualizations and </a:t>
            </a:r>
            <a:r>
              <a:rPr lang="en-US" dirty="0" err="1">
                <a:highlight>
                  <a:srgbClr val="FFFFFF"/>
                </a:highlight>
              </a:rPr>
              <a:t>drag&amp;drop</a:t>
            </a:r>
            <a:r>
              <a:rPr lang="en-US" dirty="0">
                <a:highlight>
                  <a:srgbClr val="FFFFFF"/>
                </a:highlight>
              </a:rPr>
              <a:t> the product table from products -&gt; change the formula to </a:t>
            </a:r>
            <a:r>
              <a:rPr lang="en-US" b="0" dirty="0">
                <a:effectLst/>
                <a:highlight>
                  <a:srgbClr val="FFFFFF"/>
                </a:highlight>
              </a:rPr>
              <a:t>Revenue filtered by a state = [Revenue Measure]/CALCULATE([Revenue Measure], ALL (products))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</a:rPr>
              <a:t>Now select the price table under products and change its Format to Decimal number -&gt; </a:t>
            </a:r>
            <a:r>
              <a:rPr lang="en-US" dirty="0" err="1">
                <a:highlight>
                  <a:srgbClr val="FFFFFF"/>
                </a:highlight>
              </a:rPr>
              <a:t>drag&amp;drop</a:t>
            </a:r>
            <a:r>
              <a:rPr lang="en-US" dirty="0">
                <a:highlight>
                  <a:srgbClr val="FFFFFF"/>
                </a:highlight>
              </a:rPr>
              <a:t> the price table into an empty space on the left -&gt; under Visualizations click the Slicer to see how the prices in the main chart change -&gt; problem: the Total in the chart won’t show the 100% because it is affected by the slicer -&gt; solution: use the ALLSELECT </a:t>
            </a:r>
            <a:endParaRPr lang="en-US" b="0" dirty="0">
              <a:effectLst/>
              <a:highlight>
                <a:srgbClr val="FFFFFF"/>
              </a:highlight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b="0" dirty="0">
              <a:effectLst/>
              <a:highlight>
                <a:srgbClr val="FFFFFF"/>
              </a:highlight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b="0" dirty="0">
              <a:effectLst/>
              <a:highlight>
                <a:srgbClr val="FFFFFF"/>
              </a:highlight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b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9905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09 DAX – The CALCULATE </a:t>
            </a:r>
            <a:r>
              <a:rPr lang="de-DE" dirty="0" err="1"/>
              <a:t>Function</a:t>
            </a:r>
            <a:r>
              <a:rPr lang="de-DE" dirty="0"/>
              <a:t> III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5B4BB-765D-8372-40F0-34036697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529"/>
            <a:ext cx="10515600" cy="4424099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effectLst/>
                <a:highlight>
                  <a:srgbClr val="FFFFFF"/>
                </a:highlight>
              </a:rPr>
              <a:t>ALLSELECTED (example04): returns all the rows in a table or all the values in a column, ignoring any filters that might have been applied inside the query, but keeping filters that come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frome</a:t>
            </a:r>
            <a:r>
              <a:rPr lang="en-US" b="0" dirty="0">
                <a:effectLst/>
                <a:highlight>
                  <a:srgbClr val="FFFFFF"/>
                </a:highlight>
              </a:rPr>
              <a:t> outside -&gt; replacing the ALL by ALLSELECTED in the formula of the Revenue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filterd</a:t>
            </a:r>
            <a:r>
              <a:rPr lang="en-US" b="0" dirty="0">
                <a:effectLst/>
                <a:highlight>
                  <a:srgbClr val="FFFFFF"/>
                </a:highlight>
              </a:rPr>
              <a:t> by a state table it will now keep the 100% for the total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effectLst/>
                <a:highlight>
                  <a:srgbClr val="FFFFFF"/>
                </a:highlight>
              </a:rPr>
              <a:t>ALLEXCEPT (example05): first under Visualizations remove the Revenue Measure -&gt; mark the Revenue filtered by a state table and change the formula to Revenue percentage -&gt; from the products table now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drag&amp;drop</a:t>
            </a:r>
            <a:r>
              <a:rPr lang="en-US" b="0" dirty="0">
                <a:effectLst/>
                <a:highlight>
                  <a:srgbClr val="FFFFFF"/>
                </a:highlight>
              </a:rPr>
              <a:t> the tax rate table into the chart -&gt; then remove the product under Visualizations (now we see the share of 7% and 19%) -&gt; now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drag&amp;drop</a:t>
            </a:r>
            <a:r>
              <a:rPr lang="en-US" b="0" dirty="0">
                <a:effectLst/>
                <a:highlight>
                  <a:srgbClr val="FFFFFF"/>
                </a:highlight>
              </a:rPr>
              <a:t> the profit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margine</a:t>
            </a:r>
            <a:r>
              <a:rPr lang="en-US" b="0" dirty="0">
                <a:effectLst/>
                <a:highlight>
                  <a:srgbClr val="FFFFFF"/>
                </a:highlight>
              </a:rPr>
              <a:t> from products into the chart -&gt; under Visualizations click the visual Matrix -&gt; to see the proportion of the e.g. tax rate much better -&gt; select the Revenue percentage table then for the formula typ</a:t>
            </a:r>
            <a:r>
              <a:rPr lang="en-US" dirty="0">
                <a:highlight>
                  <a:srgbClr val="FFFFFF"/>
                </a:highlight>
              </a:rPr>
              <a:t>e in </a:t>
            </a:r>
            <a:r>
              <a:rPr lang="en-US" b="0" dirty="0">
                <a:effectLst/>
                <a:highlight>
                  <a:srgbClr val="FFFFFF"/>
                </a:highlight>
              </a:rPr>
              <a:t>Revenue percentage (products) = [Revenue Measure]/CALCULATE([Revenue Measure], ALLEXCEPT(products, products[tax rate])) -&gt; you can do the same thing only for the profit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margine</a:t>
            </a:r>
            <a:r>
              <a:rPr lang="en-US" b="0" dirty="0">
                <a:effectLst/>
                <a:highlight>
                  <a:srgbClr val="FFFFFF"/>
                </a:highlight>
              </a:rPr>
              <a:t> table by just entering [profit </a:t>
            </a:r>
            <a:r>
              <a:rPr lang="en-US" b="0" dirty="0" err="1">
                <a:effectLst/>
                <a:highlight>
                  <a:srgbClr val="FFFFFF"/>
                </a:highlight>
              </a:rPr>
              <a:t>margine</a:t>
            </a:r>
            <a:r>
              <a:rPr lang="en-US" b="0" dirty="0">
                <a:effectLst/>
                <a:highlight>
                  <a:srgbClr val="FFFFFF"/>
                </a:highlight>
              </a:rPr>
              <a:t>] instead of [tax rate] to see the proportion in regard to the </a:t>
            </a:r>
            <a:r>
              <a:rPr lang="en-US" b="0">
                <a:effectLst/>
                <a:highlight>
                  <a:srgbClr val="FFFFFF"/>
                </a:highlight>
              </a:rPr>
              <a:t>tax rate</a:t>
            </a:r>
          </a:p>
        </p:txBody>
      </p:sp>
    </p:spTree>
    <p:extLst>
      <p:ext uri="{BB962C8B-B14F-4D97-AF65-F5344CB8AC3E}">
        <p14:creationId xmlns:p14="http://schemas.microsoft.com/office/powerpoint/2010/main" val="370019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E78B1-5BA8-FE02-8E46-931EF7F9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01 </a:t>
            </a:r>
            <a:r>
              <a:rPr lang="de-DE" dirty="0" err="1"/>
              <a:t>Introduction</a:t>
            </a:r>
            <a:r>
              <a:rPr lang="de-DE" dirty="0"/>
              <a:t> – Mini Project – Part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BB075-0238-9F04-E43C-C4C7910F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: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i="1" dirty="0" err="1"/>
              <a:t>country</a:t>
            </a:r>
            <a:r>
              <a:rPr lang="de-DE" dirty="0"/>
              <a:t> and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i="1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i="1" dirty="0" err="1"/>
              <a:t>format</a:t>
            </a:r>
            <a:r>
              <a:rPr lang="de-DE" i="1" dirty="0"/>
              <a:t> </a:t>
            </a:r>
            <a:r>
              <a:rPr lang="de-DE" i="1" dirty="0" err="1"/>
              <a:t>your</a:t>
            </a:r>
            <a:r>
              <a:rPr lang="de-DE" i="1" dirty="0"/>
              <a:t> </a:t>
            </a:r>
            <a:r>
              <a:rPr lang="de-DE" i="1" dirty="0" err="1"/>
              <a:t>visual</a:t>
            </a:r>
            <a:r>
              <a:rPr lang="de-DE" i="1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i="1" dirty="0"/>
              <a:t>style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i="1" dirty="0"/>
              <a:t>title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cluster</a:t>
            </a:r>
            <a:r>
              <a:rPr lang="de-DE" i="1" dirty="0"/>
              <a:t> </a:t>
            </a:r>
            <a:r>
              <a:rPr lang="de-DE" i="1" dirty="0" err="1"/>
              <a:t>chart</a:t>
            </a:r>
            <a:r>
              <a:rPr lang="de-DE" dirty="0"/>
              <a:t> -&gt; </a:t>
            </a:r>
            <a:r>
              <a:rPr lang="de-DE" dirty="0" err="1"/>
              <a:t>drop</a:t>
            </a:r>
            <a:r>
              <a:rPr lang="de-DE" dirty="0"/>
              <a:t> GDP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y-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Country </a:t>
            </a:r>
            <a:r>
              <a:rPr lang="de-DE" dirty="0" err="1"/>
              <a:t>as</a:t>
            </a:r>
            <a:r>
              <a:rPr lang="de-DE" dirty="0"/>
              <a:t> legend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country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x-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2nd source </a:t>
            </a:r>
            <a:r>
              <a:rPr lang="de-DE" dirty="0" err="1"/>
              <a:t>file</a:t>
            </a:r>
            <a:r>
              <a:rPr lang="de-DE" dirty="0"/>
              <a:t> via </a:t>
            </a:r>
            <a:r>
              <a:rPr lang="de-DE" i="1" dirty="0" err="1"/>
              <a:t>Get</a:t>
            </a:r>
            <a:r>
              <a:rPr lang="de-DE" i="1" dirty="0"/>
              <a:t> </a:t>
            </a:r>
            <a:r>
              <a:rPr lang="de-DE" i="1" dirty="0" err="1"/>
              <a:t>data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i="1" dirty="0" err="1"/>
              <a:t>life</a:t>
            </a:r>
            <a:r>
              <a:rPr lang="de-DE" i="1" dirty="0"/>
              <a:t> </a:t>
            </a:r>
            <a:r>
              <a:rPr lang="de-DE" i="1" dirty="0" err="1"/>
              <a:t>expectancy</a:t>
            </a:r>
            <a:r>
              <a:rPr lang="de-DE" dirty="0"/>
              <a:t> </a:t>
            </a:r>
            <a:r>
              <a:rPr lang="de-DE" dirty="0" err="1"/>
              <a:t>excel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and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Transform Data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and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i="1" dirty="0" err="1"/>
              <a:t>unpivot</a:t>
            </a:r>
            <a:r>
              <a:rPr lang="de-DE" i="1" dirty="0"/>
              <a:t> </a:t>
            </a:r>
            <a:r>
              <a:rPr lang="de-DE" i="1" dirty="0" err="1"/>
              <a:t>other</a:t>
            </a:r>
            <a:r>
              <a:rPr lang="de-DE" i="1" dirty="0"/>
              <a:t> </a:t>
            </a:r>
            <a:r>
              <a:rPr lang="de-DE" i="1" dirty="0" err="1"/>
              <a:t>columns</a:t>
            </a:r>
            <a:r>
              <a:rPr lang="de-DE" i="1" dirty="0"/>
              <a:t> </a:t>
            </a: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down </a:t>
            </a:r>
            <a:r>
              <a:rPr lang="de-DE" dirty="0" err="1"/>
              <a:t>menu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But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ABC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title -&gt;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and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type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number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and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exp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and </a:t>
            </a:r>
            <a:r>
              <a:rPr lang="de-DE" dirty="0" err="1"/>
              <a:t>exit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clusterd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exp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and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y and 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But: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seemed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6k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)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down </a:t>
            </a:r>
            <a:r>
              <a:rPr lang="de-DE" dirty="0" err="1"/>
              <a:t>arrow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exp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drag</a:t>
            </a:r>
            <a:r>
              <a:rPr lang="de-DE" dirty="0"/>
              <a:t> </a:t>
            </a:r>
            <a:r>
              <a:rPr lang="de-DE" dirty="0" err="1"/>
              <a:t>country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legend und </a:t>
            </a:r>
            <a:r>
              <a:rPr lang="de-DE" dirty="0" err="1"/>
              <a:t>visualizations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Problem: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country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but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connect -&gt;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and </a:t>
            </a:r>
            <a:r>
              <a:rPr lang="de-DE" dirty="0" err="1"/>
              <a:t>drag</a:t>
            </a:r>
            <a:r>
              <a:rPr lang="de-DE" dirty="0"/>
              <a:t> and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them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Save and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report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849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ED4B6-FBC6-B7D0-5F56-2DA722B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308F1B-9096-1AF9-ABFB-FB49C5A1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8809"/>
            <a:ext cx="8206424" cy="4351338"/>
          </a:xfrm>
        </p:spPr>
      </p:pic>
    </p:spTree>
    <p:extLst>
      <p:ext uri="{BB962C8B-B14F-4D97-AF65-F5344CB8AC3E}">
        <p14:creationId xmlns:p14="http://schemas.microsoft.com/office/powerpoint/2010/main" val="183223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02 </a:t>
            </a:r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Project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40D76-65C3-BE32-E63A-2A9E1066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First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File -&gt; Options and Settings -&gt; GLOBAL -&gt; Regional Settings and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App Lang and Model Lang </a:t>
            </a:r>
            <a:r>
              <a:rPr lang="de-DE" dirty="0" err="1"/>
              <a:t>the</a:t>
            </a:r>
            <a:r>
              <a:rPr lang="de-DE" dirty="0"/>
              <a:t> English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default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CURRENT FILE (also </a:t>
            </a:r>
            <a:r>
              <a:rPr lang="de-DE" dirty="0" err="1"/>
              <a:t>under</a:t>
            </a:r>
            <a:r>
              <a:rPr lang="de-DE" dirty="0"/>
              <a:t> Options) and </a:t>
            </a:r>
            <a:r>
              <a:rPr lang="de-DE" dirty="0" err="1"/>
              <a:t>uncheck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under</a:t>
            </a:r>
            <a:r>
              <a:rPr lang="de-DE" dirty="0"/>
              <a:t> Type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uncheck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and </a:t>
            </a:r>
            <a:r>
              <a:rPr lang="de-DE" dirty="0" err="1"/>
              <a:t>third</a:t>
            </a:r>
            <a:r>
              <a:rPr lang="de-DE" dirty="0"/>
              <a:t> box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&lt;-&gt; after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Regional Settings </a:t>
            </a:r>
            <a:r>
              <a:rPr lang="de-DE" dirty="0" err="1"/>
              <a:t>under</a:t>
            </a:r>
            <a:r>
              <a:rPr lang="de-DE" dirty="0"/>
              <a:t> CURRENT FILE and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Locale </a:t>
            </a:r>
            <a:r>
              <a:rPr lang="de-DE" dirty="0" err="1"/>
              <a:t>to</a:t>
            </a:r>
            <a:r>
              <a:rPr lang="de-DE" dirty="0"/>
              <a:t> English (US)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Restart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after </a:t>
            </a:r>
            <a:r>
              <a:rPr lang="de-DE" dirty="0" err="1"/>
              <a:t>applying</a:t>
            </a:r>
            <a:r>
              <a:rPr lang="de-DE" dirty="0"/>
              <a:t> all </a:t>
            </a:r>
            <a:r>
              <a:rPr lang="de-DE" dirty="0" err="1"/>
              <a:t>changes</a:t>
            </a:r>
            <a:r>
              <a:rPr lang="de-DE" dirty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attaching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Transform </a:t>
            </a:r>
            <a:r>
              <a:rPr lang="de-DE" dirty="0" err="1"/>
              <a:t>data</a:t>
            </a:r>
            <a:r>
              <a:rPr lang="de-DE" dirty="0"/>
              <a:t> -&gt; Data source </a:t>
            </a:r>
            <a:r>
              <a:rPr lang="de-DE" dirty="0" err="1"/>
              <a:t>settings</a:t>
            </a:r>
            <a:r>
              <a:rPr lang="de-DE" dirty="0"/>
              <a:t> -&gt; </a:t>
            </a:r>
            <a:r>
              <a:rPr lang="de-DE" dirty="0" err="1"/>
              <a:t>change</a:t>
            </a:r>
            <a:r>
              <a:rPr lang="de-DE" dirty="0"/>
              <a:t> source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83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03 Data Transformation – The Query Editor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40D76-65C3-BE32-E63A-2A9E1066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Applied </a:t>
            </a:r>
            <a:r>
              <a:rPr lang="de-DE" dirty="0" err="1"/>
              <a:t>steps</a:t>
            </a:r>
            <a:r>
              <a:rPr lang="de-DE" dirty="0"/>
              <a:t>: </a:t>
            </a:r>
            <a:r>
              <a:rPr lang="de-DE" dirty="0" err="1"/>
              <a:t>navigator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) -&gt;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X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just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CountriesWorld.xslx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: </a:t>
            </a:r>
            <a:r>
              <a:rPr lang="de-DE" dirty="0" err="1"/>
              <a:t>clicking</a:t>
            </a:r>
            <a:r>
              <a:rPr lang="de-DE" dirty="0"/>
              <a:t> APPLIED STEPS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source (e.g. </a:t>
            </a:r>
            <a:r>
              <a:rPr lang="de-DE" dirty="0" err="1"/>
              <a:t>csv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Next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-&gt; Remove </a:t>
            </a:r>
            <a:r>
              <a:rPr lang="de-DE" dirty="0" err="1"/>
              <a:t>rows</a:t>
            </a:r>
            <a:r>
              <a:rPr lang="de-DE" dirty="0"/>
              <a:t> -&gt; Remove top </a:t>
            </a:r>
            <a:r>
              <a:rPr lang="de-DE" dirty="0" err="1"/>
              <a:t>rows</a:t>
            </a:r>
            <a:r>
              <a:rPr lang="de-DE" dirty="0"/>
              <a:t> and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Use First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Header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Unter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find a </a:t>
            </a:r>
            <a:r>
              <a:rPr lang="de-DE" dirty="0" err="1"/>
              <a:t>red</a:t>
            </a:r>
            <a:r>
              <a:rPr lang="de-DE" dirty="0"/>
              <a:t> box -&gt; do a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and </a:t>
            </a:r>
            <a:r>
              <a:rPr lang="de-DE" dirty="0" err="1"/>
              <a:t>you‘ll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and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Remove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at Remove Errors -&gt; all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gray</a:t>
            </a:r>
            <a:r>
              <a:rPr lang="de-DE" dirty="0"/>
              <a:t> </a:t>
            </a:r>
            <a:r>
              <a:rPr lang="de-DE" dirty="0" err="1"/>
              <a:t>arrow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Remove Empty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-&gt; Remove </a:t>
            </a:r>
            <a:r>
              <a:rPr lang="de-DE" dirty="0" err="1"/>
              <a:t>Rows</a:t>
            </a:r>
            <a:r>
              <a:rPr lang="de-DE" dirty="0"/>
              <a:t> -&gt; Remove Blank </a:t>
            </a:r>
            <a:r>
              <a:rPr lang="de-DE" dirty="0" err="1"/>
              <a:t>Rows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Remove </a:t>
            </a:r>
            <a:r>
              <a:rPr lang="de-DE" dirty="0" err="1"/>
              <a:t>Duplicates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-&gt; Remove </a:t>
            </a:r>
            <a:r>
              <a:rPr lang="de-DE" dirty="0" err="1"/>
              <a:t>Rows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Change </a:t>
            </a:r>
            <a:r>
              <a:rPr lang="de-DE" dirty="0" err="1"/>
              <a:t>data</a:t>
            </a:r>
            <a:r>
              <a:rPr lang="de-DE" dirty="0"/>
              <a:t> type </a:t>
            </a:r>
            <a:r>
              <a:rPr lang="de-DE" dirty="0" err="1"/>
              <a:t>manually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title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Change multiple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time: shift +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-&gt; </a:t>
            </a:r>
            <a:r>
              <a:rPr lang="de-DE" dirty="0" err="1"/>
              <a:t>choose</a:t>
            </a:r>
            <a:r>
              <a:rPr lang="de-DE" dirty="0"/>
              <a:t> Change Type -&gt;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Columns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Transform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bar (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Home) -&gt; </a:t>
            </a:r>
            <a:r>
              <a:rPr lang="de-DE" dirty="0" err="1"/>
              <a:t>click</a:t>
            </a:r>
            <a:r>
              <a:rPr lang="de-DE" dirty="0"/>
              <a:t> Standard -&gt; Divide -&gt; Enter 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attention</a:t>
            </a:r>
            <a:r>
              <a:rPr lang="de-DE" dirty="0"/>
              <a:t>: a </a:t>
            </a:r>
            <a:r>
              <a:rPr lang="de-DE" dirty="0" err="1"/>
              <a:t>comma</a:t>
            </a:r>
            <a:r>
              <a:rPr lang="de-DE" dirty="0"/>
              <a:t> in Europe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dot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US, so </a:t>
            </a:r>
            <a:r>
              <a:rPr lang="de-DE" dirty="0" err="1"/>
              <a:t>watch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!)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69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4EB-712D-1017-3002-1F0FADE2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03 Data Transformation – The Query Editor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40D76-65C3-BE32-E63A-2A9E1066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Open CSV </a:t>
            </a:r>
            <a:r>
              <a:rPr lang="de-DE" dirty="0" err="1"/>
              <a:t>files</a:t>
            </a:r>
            <a:r>
              <a:rPr lang="de-DE" dirty="0"/>
              <a:t>: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-&gt; CSV/Text </a:t>
            </a:r>
            <a:r>
              <a:rPr lang="de-DE" dirty="0" err="1"/>
              <a:t>file</a:t>
            </a:r>
            <a:r>
              <a:rPr lang="de-DE" dirty="0"/>
              <a:t> -&gt; open formdate.csv -&gt;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encoding</a:t>
            </a:r>
            <a:r>
              <a:rPr lang="de-DE" dirty="0"/>
              <a:t> and </a:t>
            </a:r>
            <a:r>
              <a:rPr lang="de-DE" dirty="0" err="1"/>
              <a:t>delimiter</a:t>
            </a:r>
            <a:r>
              <a:rPr lang="de-DE" dirty="0"/>
              <a:t> -&gt; Transform </a:t>
            </a:r>
            <a:r>
              <a:rPr lang="de-DE" dirty="0" err="1"/>
              <a:t>data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Connect Power BI </a:t>
            </a:r>
            <a:r>
              <a:rPr lang="de-DE" dirty="0" err="1"/>
              <a:t>to</a:t>
            </a:r>
            <a:r>
              <a:rPr lang="de-DE" dirty="0"/>
              <a:t> a Website: type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„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sovereign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formation</a:t>
            </a:r>
            <a:r>
              <a:rPr lang="de-DE" dirty="0"/>
              <a:t> and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wikipedia</a:t>
            </a:r>
            <a:r>
              <a:rPr lang="de-DE" dirty="0"/>
              <a:t> </a:t>
            </a:r>
            <a:r>
              <a:rPr lang="de-DE" dirty="0" err="1"/>
              <a:t>article</a:t>
            </a:r>
            <a:r>
              <a:rPr lang="de-DE" dirty="0"/>
              <a:t> -&gt; </a:t>
            </a:r>
            <a:r>
              <a:rPr lang="de-DE" dirty="0" err="1"/>
              <a:t>copy</a:t>
            </a:r>
            <a:r>
              <a:rPr lang="de-DE" dirty="0"/>
              <a:t> and </a:t>
            </a:r>
            <a:r>
              <a:rPr lang="de-DE" dirty="0" err="1"/>
              <a:t>paste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 </a:t>
            </a:r>
            <a:r>
              <a:rPr lang="de-DE" dirty="0" err="1"/>
              <a:t>of</a:t>
            </a:r>
            <a:r>
              <a:rPr lang="de-DE" dirty="0"/>
              <a:t> Wikipedia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New source in </a:t>
            </a:r>
            <a:r>
              <a:rPr lang="de-DE" dirty="0" err="1"/>
              <a:t>the</a:t>
            </a:r>
            <a:r>
              <a:rPr lang="de-DE" dirty="0"/>
              <a:t> Power BI Query Editor -&gt; Web -&gt; </a:t>
            </a:r>
            <a:r>
              <a:rPr lang="de-DE" dirty="0" err="1"/>
              <a:t>paste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 -&gt; a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will open -&gt;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Table 3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Africa</a:t>
            </a:r>
            <a:r>
              <a:rPr lang="de-DE" dirty="0"/>
              <a:t>) -&gt;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Power BI </a:t>
            </a:r>
            <a:r>
              <a:rPr lang="de-DE" dirty="0" err="1"/>
              <a:t>file</a:t>
            </a:r>
            <a:r>
              <a:rPr lang="de-DE" dirty="0"/>
              <a:t> -&gt;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formdate.csv </a:t>
            </a:r>
            <a:r>
              <a:rPr lang="de-DE" dirty="0" err="1"/>
              <a:t>we</a:t>
            </a:r>
            <a:r>
              <a:rPr lang="de-DE" dirty="0"/>
              <a:t> Use First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Header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e.g.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? – Mark </a:t>
            </a:r>
            <a:r>
              <a:rPr lang="de-DE" dirty="0" err="1"/>
              <a:t>you</a:t>
            </a:r>
            <a:r>
              <a:rPr lang="de-DE" dirty="0"/>
              <a:t> date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Transform -&gt; </a:t>
            </a:r>
            <a:r>
              <a:rPr lang="de-DE" dirty="0" err="1"/>
              <a:t>click</a:t>
            </a:r>
            <a:r>
              <a:rPr lang="de-DE" dirty="0"/>
              <a:t> Extract -&gt; </a:t>
            </a:r>
            <a:r>
              <a:rPr lang="de-DE" dirty="0" err="1"/>
              <a:t>click</a:t>
            </a:r>
            <a:r>
              <a:rPr lang="de-DE" dirty="0"/>
              <a:t> Last </a:t>
            </a:r>
            <a:r>
              <a:rPr lang="de-DE" dirty="0" err="1"/>
              <a:t>Characters</a:t>
            </a:r>
            <a:r>
              <a:rPr lang="de-DE" dirty="0"/>
              <a:t>-&gt; Enter 4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max.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 -&gt;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Whole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now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mark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-&gt;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-&gt;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Duplicate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? – </a:t>
            </a:r>
            <a:r>
              <a:rPr lang="de-DE" dirty="0" err="1"/>
              <a:t>mark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Transform -&gt; Split </a:t>
            </a:r>
            <a:r>
              <a:rPr lang="de-DE" dirty="0" err="1"/>
              <a:t>Column</a:t>
            </a:r>
            <a:r>
              <a:rPr lang="de-DE" dirty="0"/>
              <a:t> -&gt; Split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Delimiter</a:t>
            </a:r>
            <a:r>
              <a:rPr lang="de-DE" dirty="0"/>
              <a:t> -&gt; Select Custom -&gt;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and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-most </a:t>
            </a:r>
            <a:r>
              <a:rPr lang="de-DE" dirty="0" err="1"/>
              <a:t>delimiter</a:t>
            </a: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-&gt; </a:t>
            </a:r>
            <a:r>
              <a:rPr lang="de-DE" dirty="0" err="1"/>
              <a:t>mark</a:t>
            </a:r>
            <a:r>
              <a:rPr lang="de-DE" dirty="0"/>
              <a:t> 2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-&gt;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Columns -&gt; </a:t>
            </a:r>
            <a:r>
              <a:rPr lang="de-DE" dirty="0" err="1"/>
              <a:t>choose</a:t>
            </a:r>
            <a:r>
              <a:rPr lang="de-DE" dirty="0"/>
              <a:t> separater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like </a:t>
            </a:r>
            <a:r>
              <a:rPr lang="de-DE" dirty="0" err="1"/>
              <a:t>re-entering</a:t>
            </a:r>
            <a:r>
              <a:rPr lang="de-DE" dirty="0"/>
              <a:t> „</a:t>
            </a:r>
            <a:r>
              <a:rPr lang="de-DE" dirty="0" err="1"/>
              <a:t>from</a:t>
            </a:r>
            <a:r>
              <a:rPr lang="de-DE" dirty="0"/>
              <a:t>“) and type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1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9052</Words>
  <Application>Microsoft Office PowerPoint</Application>
  <PresentationFormat>Breitbild</PresentationFormat>
  <Paragraphs>276</Paragraphs>
  <Slides>41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Wingdings</vt:lpstr>
      <vt:lpstr>Office</vt:lpstr>
      <vt:lpstr>Power Bi From Scratch  </vt:lpstr>
      <vt:lpstr>Introduction –  What is Power BI?</vt:lpstr>
      <vt:lpstr>Introduction – Overview</vt:lpstr>
      <vt:lpstr>01 Introduction – Mini Project – Part I</vt:lpstr>
      <vt:lpstr>01 Introduction – Mini Project – Part II</vt:lpstr>
      <vt:lpstr>Next steps…</vt:lpstr>
      <vt:lpstr>02 Preparing Our Project I</vt:lpstr>
      <vt:lpstr>03 Data Transformation – The Query Editor I</vt:lpstr>
      <vt:lpstr>03 Data Transformation – The Query Editor II</vt:lpstr>
      <vt:lpstr>03 Data Transformation – The Query Editor III</vt:lpstr>
      <vt:lpstr>03 Data Transformation – The Query Editor IV</vt:lpstr>
      <vt:lpstr>03 Data Transformation – The Query Editor V</vt:lpstr>
      <vt:lpstr>04 Data Transformation – Advanced I</vt:lpstr>
      <vt:lpstr>04 Data Transformation – Advanced II</vt:lpstr>
      <vt:lpstr>04 Data Transformation – Advanced III</vt:lpstr>
      <vt:lpstr>04 Data Transformation – Advanced IV</vt:lpstr>
      <vt:lpstr>04 Data Transformation – Advanced V</vt:lpstr>
      <vt:lpstr>04 Data Transformation – Advanced VI</vt:lpstr>
      <vt:lpstr>05 Creating a Data Model I</vt:lpstr>
      <vt:lpstr>05 Creating a Data Model II</vt:lpstr>
      <vt:lpstr>05 Creating a Data Model III</vt:lpstr>
      <vt:lpstr>06 Data Visualization I</vt:lpstr>
      <vt:lpstr>06 Data Visualization II</vt:lpstr>
      <vt:lpstr>06 Data Visualization III</vt:lpstr>
      <vt:lpstr>06 Data Visualization IV</vt:lpstr>
      <vt:lpstr>06 Data Visualization V</vt:lpstr>
      <vt:lpstr>06 Data Visualization VI</vt:lpstr>
      <vt:lpstr>06 Data Visualization VII</vt:lpstr>
      <vt:lpstr>06 Data Visualization VIII</vt:lpstr>
      <vt:lpstr>06 Data Visualization IX</vt:lpstr>
      <vt:lpstr>07 Power BI and Python I</vt:lpstr>
      <vt:lpstr>07 Power BI and Python II</vt:lpstr>
      <vt:lpstr>08 DAX – The Essentials I</vt:lpstr>
      <vt:lpstr>08 DAX – The Essentials II</vt:lpstr>
      <vt:lpstr>08 DAX – The Essentials III</vt:lpstr>
      <vt:lpstr>08 DAX – The Essentials IV</vt:lpstr>
      <vt:lpstr>08 DAX – The Essentials V</vt:lpstr>
      <vt:lpstr>08 DAX – The Essentials VI</vt:lpstr>
      <vt:lpstr>09 DAX – The CALCULATE Function I</vt:lpstr>
      <vt:lpstr>09 DAX – The CALCULATE Function II</vt:lpstr>
      <vt:lpstr>09 DAX – The CALCULATE Function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Donath</dc:creator>
  <cp:lastModifiedBy>Simon Donath</cp:lastModifiedBy>
  <cp:revision>335</cp:revision>
  <dcterms:created xsi:type="dcterms:W3CDTF">2024-08-19T08:05:21Z</dcterms:created>
  <dcterms:modified xsi:type="dcterms:W3CDTF">2024-08-31T09:03:17Z</dcterms:modified>
</cp:coreProperties>
</file>