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8"/>
  </p:notesMasterIdLst>
  <p:handoutMasterIdLst>
    <p:handoutMasterId r:id="rId9"/>
  </p:handoutMasterIdLst>
  <p:sldIdLst>
    <p:sldId id="299" r:id="rId2"/>
    <p:sldId id="308" r:id="rId3"/>
    <p:sldId id="306" r:id="rId4"/>
    <p:sldId id="307" r:id="rId5"/>
    <p:sldId id="309" r:id="rId6"/>
    <p:sldId id="311" r:id="rId7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4DA5B-E70F-E643-9044-6E8AA7D4EC7E}">
          <p14:sldIdLst>
            <p14:sldId id="299"/>
          </p14:sldIdLst>
        </p14:section>
        <p14:section name="Main Content" id="{AB216EAE-0C65-0E49-88BE-B0C4C0CBDF64}">
          <p14:sldIdLst>
            <p14:sldId id="308"/>
            <p14:sldId id="306"/>
            <p14:sldId id="307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EB"/>
    <a:srgbClr val="002061"/>
    <a:srgbClr val="2174D3"/>
    <a:srgbClr val="2B2168"/>
    <a:srgbClr val="EBEDF6"/>
    <a:srgbClr val="DEE0EE"/>
    <a:srgbClr val="C5C7DF"/>
    <a:srgbClr val="B9C7FF"/>
    <a:srgbClr val="1D1751"/>
    <a:srgbClr val="2F2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88960"/>
  </p:normalViewPr>
  <p:slideViewPr>
    <p:cSldViewPr snapToGrid="0" snapToObjects="1">
      <p:cViewPr varScale="1">
        <p:scale>
          <a:sx n="129" d="100"/>
          <a:sy n="129" d="100"/>
        </p:scale>
        <p:origin x="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40" d="100"/>
          <a:sy n="140" d="100"/>
        </p:scale>
        <p:origin x="35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6C09-6DA0-F240-96F8-43202E0266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57DE-A587-3C49-85AA-DE94176149D3}" type="datetimeFigureOut">
              <a:rPr lang="en-US" smtClean="0"/>
              <a:t>1/10/25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BD10-E2AF-1D41-B437-33796279AD29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AFF0A-C8D3-6B43-8816-7DE30C8B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fact that we can guarantee uniformity (not just compatibility) on all computers is the special sauce of TIKE. No more "I can't reproduce these errors"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Jupyter Notebooks that cover the basics for you; you aren't on your own.</a:t>
            </a:r>
          </a:p>
          <a:p>
            <a:endParaRPr lang="en-US" dirty="0"/>
          </a:p>
          <a:p>
            <a:r>
              <a:rPr lang="en-US" dirty="0"/>
              <a:t>But also through the magic of open source, you can add whatever you want! Contribute to </a:t>
            </a:r>
            <a:r>
              <a:rPr lang="en-US" dirty="0" err="1"/>
              <a:t>github</a:t>
            </a:r>
            <a:r>
              <a:rPr lang="en-US" dirty="0"/>
              <a:t>! Pull git repos into TIKE, if you must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leverage this disruptive change for GOOD, but only if we start preparing early. So start preparing!</a:t>
            </a:r>
          </a:p>
          <a:p>
            <a:endParaRPr lang="en-US" dirty="0"/>
          </a:p>
          <a:p>
            <a:r>
              <a:rPr lang="en-US" dirty="0"/>
              <a:t>Embrace the future for your own good, but also for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98" y="0"/>
            <a:ext cx="12193593" cy="6860612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tile tx="0" ty="0" sx="100000" sy="100000" flip="none" algn="tl"/>
          </a:blipFill>
          <a:effectLst>
            <a:softEdge rad="0"/>
          </a:effectLst>
        </p:spPr>
      </p:pic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641" y="-21403"/>
            <a:ext cx="12212641" cy="6858000"/>
          </a:xfrm>
          <a:prstGeom prst="rect">
            <a:avLst/>
          </a:prstGeom>
          <a:gradFill>
            <a:gsLst>
              <a:gs pos="100000">
                <a:srgbClr val="451D5C">
                  <a:alpha val="3000"/>
                </a:srgbClr>
              </a:gs>
              <a:gs pos="3896">
                <a:schemeClr val="tx1">
                  <a:lumMod val="95000"/>
                  <a:lumOff val="5000"/>
                  <a:alpha val="14000"/>
                </a:schemeClr>
              </a:gs>
              <a:gs pos="27000">
                <a:srgbClr val="01082D">
                  <a:alpha val="45000"/>
                </a:srgbClr>
              </a:gs>
              <a:gs pos="61000">
                <a:srgbClr val="01082E">
                  <a:alpha val="29000"/>
                </a:srgb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TScI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766181" y="567034"/>
            <a:ext cx="2655036" cy="16800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88576" y="1704917"/>
            <a:ext cx="11218336" cy="2656114"/>
          </a:xfrm>
          <a:prstGeom prst="rect">
            <a:avLst/>
          </a:prstGeom>
          <a:noFill/>
          <a:ln w="127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1" y="4965192"/>
            <a:ext cx="11124435" cy="674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42730" y="2350177"/>
            <a:ext cx="5723467" cy="87716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12700" dist="12700" dir="2400000" algn="tl" rotWithShape="0">
              <a:prstClr val="black">
                <a:alpha val="0"/>
              </a:prstClr>
            </a:outerShdw>
          </a:effectLst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700" spc="150" baseline="0" dirty="0">
                <a:solidFill>
                  <a:srgbClr val="00B0F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EXPANDING THE FRONTIERS OF SPACE ASTRONOMY</a:t>
            </a:r>
          </a:p>
          <a:p>
            <a:pPr algn="ctr"/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533401" y="4361031"/>
            <a:ext cx="11124435" cy="558441"/>
          </a:xfrm>
          <a:prstGeom prst="rect">
            <a:avLst/>
          </a:prstGeom>
        </p:spPr>
        <p:txBody>
          <a:bodyPr/>
          <a:lstStyle>
            <a:lvl1pPr algn="ctr">
              <a:defRPr sz="3200" spc="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72E7FF9-15CC-F140-B6E9-5AACE35D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412" y="627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68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0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ScI Gener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62" y="1047560"/>
            <a:ext cx="1127685" cy="255016"/>
          </a:xfrm>
          <a:prstGeom prst="rect">
            <a:avLst/>
          </a:prstGeom>
        </p:spPr>
      </p:pic>
      <p:pic>
        <p:nvPicPr>
          <p:cNvPr id="21" name="Pictur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09" r="22839" b="30243"/>
          <a:stretch/>
        </p:blipFill>
        <p:spPr>
          <a:xfrm rot="10800000" flipH="1" flipV="1">
            <a:off x="298162" y="314928"/>
            <a:ext cx="853982" cy="732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444" y="6463506"/>
            <a:ext cx="1372151" cy="18942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STScI logo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88" y="6490401"/>
            <a:ext cx="1334071" cy="1828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E90CD72-5624-D449-9A2C-D06517A0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4300684-EFF2-174A-AED3-381AC8D8A7DA}"/>
              </a:ext>
            </a:extLst>
          </p:cNvPr>
          <p:cNvSpPr txBox="1">
            <a:spLocks/>
          </p:cNvSpPr>
          <p:nvPr userDrawn="1"/>
        </p:nvSpPr>
        <p:spPr>
          <a:xfrm>
            <a:off x="9206412" y="627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7D77998-633B-6440-BC58-E302448C090E}"/>
              </a:ext>
            </a:extLst>
          </p:cNvPr>
          <p:cNvSpPr txBox="1">
            <a:spLocks/>
          </p:cNvSpPr>
          <p:nvPr userDrawn="1"/>
        </p:nvSpPr>
        <p:spPr>
          <a:xfrm>
            <a:off x="9336849" y="64384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BB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993" y="272041"/>
            <a:ext cx="1218024" cy="1069848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B76A61-670E-124D-B5EC-1B727722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BCB7EA-F570-7244-9CD2-8D61B1810038}"/>
              </a:ext>
            </a:extLst>
          </p:cNvPr>
          <p:cNvSpPr txBox="1">
            <a:spLocks/>
          </p:cNvSpPr>
          <p:nvPr userDrawn="1"/>
        </p:nvSpPr>
        <p:spPr>
          <a:xfrm>
            <a:off x="9206412" y="627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STScI logo">
            <a:extLst>
              <a:ext uri="{FF2B5EF4-FFF2-40B4-BE49-F238E27FC236}">
                <a16:creationId xmlns:a16="http://schemas.microsoft.com/office/drawing/2014/main" id="{AF7C4EB1-891C-5A42-9B67-96BC2D331A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88" y="6490401"/>
            <a:ext cx="1334071" cy="182880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D8A17C7-0ED2-EA46-8080-1D0EBAD48D7B}"/>
              </a:ext>
            </a:extLst>
          </p:cNvPr>
          <p:cNvSpPr txBox="1">
            <a:spLocks/>
          </p:cNvSpPr>
          <p:nvPr userDrawn="1"/>
        </p:nvSpPr>
        <p:spPr>
          <a:xfrm>
            <a:off x="9336849" y="64384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Content Placeholde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339" y="270960"/>
            <a:ext cx="1217959" cy="1069848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26F4D9-2AB1-5640-92AF-E8355D61E9D5}"/>
              </a:ext>
            </a:extLst>
          </p:cNvPr>
          <p:cNvSpPr txBox="1">
            <a:spLocks/>
          </p:cNvSpPr>
          <p:nvPr userDrawn="1"/>
        </p:nvSpPr>
        <p:spPr>
          <a:xfrm>
            <a:off x="9206412" y="627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STScI logo">
            <a:extLst>
              <a:ext uri="{FF2B5EF4-FFF2-40B4-BE49-F238E27FC236}">
                <a16:creationId xmlns:a16="http://schemas.microsoft.com/office/drawing/2014/main" id="{E0F872D2-5180-8246-A57D-66F65C30E4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88" y="6490401"/>
            <a:ext cx="1334071" cy="18288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28BB0BB-6C9E-5046-8EA3-60966C34588F}"/>
              </a:ext>
            </a:extLst>
          </p:cNvPr>
          <p:cNvSpPr txBox="1">
            <a:spLocks/>
          </p:cNvSpPr>
          <p:nvPr userDrawn="1"/>
        </p:nvSpPr>
        <p:spPr>
          <a:xfrm>
            <a:off x="9336849" y="64384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ma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Content Placeholde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6613" y="270960"/>
            <a:ext cx="1213065" cy="1072011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STScI logo">
            <a:extLst>
              <a:ext uri="{FF2B5EF4-FFF2-40B4-BE49-F238E27FC236}">
                <a16:creationId xmlns:a16="http://schemas.microsoft.com/office/drawing/2014/main" id="{78969360-4F3F-434C-A953-9CDBB533A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88" y="6490401"/>
            <a:ext cx="1334071" cy="18288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8E6803A-C938-7847-B8D0-2E4268205E75}"/>
              </a:ext>
            </a:extLst>
          </p:cNvPr>
          <p:cNvSpPr txBox="1">
            <a:spLocks/>
          </p:cNvSpPr>
          <p:nvPr userDrawn="1"/>
        </p:nvSpPr>
        <p:spPr>
          <a:xfrm>
            <a:off x="9336849" y="64384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66" y="270960"/>
            <a:ext cx="1217446" cy="1069848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6AD90C-F883-7840-9026-88F5A9C5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STScI logo">
            <a:extLst>
              <a:ext uri="{FF2B5EF4-FFF2-40B4-BE49-F238E27FC236}">
                <a16:creationId xmlns:a16="http://schemas.microsoft.com/office/drawing/2014/main" id="{CE324AC8-D98E-4D4A-9925-B483BA47CC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88" y="6490401"/>
            <a:ext cx="1334071" cy="18288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931EBD10-7FE7-844B-8CB6-B6C7F47A52FC}"/>
              </a:ext>
            </a:extLst>
          </p:cNvPr>
          <p:cNvSpPr txBox="1">
            <a:spLocks/>
          </p:cNvSpPr>
          <p:nvPr userDrawn="1"/>
        </p:nvSpPr>
        <p:spPr>
          <a:xfrm>
            <a:off x="9336849" y="64384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5E0E1F93-6A15-E545-B691-5EEEA2B93EE9}"/>
              </a:ext>
            </a:extLst>
          </p:cNvPr>
          <p:cNvSpPr txBox="1">
            <a:spLocks/>
          </p:cNvSpPr>
          <p:nvPr userDrawn="1"/>
        </p:nvSpPr>
        <p:spPr>
          <a:xfrm>
            <a:off x="9206412" y="627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2C1DC-EEE9-894F-81C0-7151FCD93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5048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4D8F-0AED-0D4B-9A03-2EDE66D0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i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TIKE as a Tool for Education</a:t>
            </a:r>
          </a:p>
        </p:txBody>
      </p:sp>
      <p:sp>
        <p:nvSpPr>
          <p:cNvPr id="4" name="Subtitle and/or date "/>
          <p:cNvSpPr txBox="1"/>
          <p:nvPr/>
        </p:nvSpPr>
        <p:spPr>
          <a:xfrm>
            <a:off x="847344" y="5129784"/>
            <a:ext cx="1051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Presented on Behalf of MAST by Thomas Dutkiewicz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AAS 245, 12 Jan 2025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C6E8034-7323-7840-BE0F-884CE13A926C}"/>
              </a:ext>
            </a:extLst>
          </p:cNvPr>
          <p:cNvSpPr txBox="1">
            <a:spLocks/>
          </p:cNvSpPr>
          <p:nvPr/>
        </p:nvSpPr>
        <p:spPr>
          <a:xfrm>
            <a:off x="9206412" y="627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24D8F-0AED-0D4B-9A03-2EDE66D03B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2992D4-82CD-8E1C-9746-CC92704B1E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0633" y="5681483"/>
            <a:ext cx="10595611" cy="49691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Two ideas: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 platform compatibility (windows, mac, [other])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Don't even need to own a computer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Works with limited internet speed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Design: logos for each type of device appear. Empty logo for none. Add another symbol for for bad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petabytes of data (secondary point)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B33AD-937A-A9A4-E196-C0B5563D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Accessibility for All</a:t>
            </a:r>
          </a:p>
        </p:txBody>
      </p:sp>
      <p:pic>
        <p:nvPicPr>
          <p:cNvPr id="3074" name="Picture 2" descr="Macos Apple Lion System Mac Operating Logo Transparent HQ PNG Download ...">
            <a:extLst>
              <a:ext uri="{FF2B5EF4-FFF2-40B4-BE49-F238E27FC236}">
                <a16:creationId xmlns:a16="http://schemas.microsoft.com/office/drawing/2014/main" id="{732425FB-A44E-19F9-3A8F-79B8DEB8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7" y="2523221"/>
            <a:ext cx="1799409" cy="206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E4EE6F-6C61-C15C-8717-92DB7D5F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02" y="2523221"/>
            <a:ext cx="2164466" cy="21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3031FF3-942C-8137-EC2B-0F2052B3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439" y="2672292"/>
            <a:ext cx="1912851" cy="1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o computer allowed sign Royalty Free Vector Image">
            <a:extLst>
              <a:ext uri="{FF2B5EF4-FFF2-40B4-BE49-F238E27FC236}">
                <a16:creationId xmlns:a16="http://schemas.microsoft.com/office/drawing/2014/main" id="{E6409BFC-EEA5-E3A8-3D4F-6E877B815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1"/>
          <a:stretch/>
        </p:blipFill>
        <p:spPr bwMode="auto">
          <a:xfrm>
            <a:off x="9117494" y="1436813"/>
            <a:ext cx="2054391" cy="199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 wireless connections, no wifi icon sign vector 5556365 Vector Art at ...">
            <a:extLst>
              <a:ext uri="{FF2B5EF4-FFF2-40B4-BE49-F238E27FC236}">
                <a16:creationId xmlns:a16="http://schemas.microsoft.com/office/drawing/2014/main" id="{2F58CE88-F08E-1BC5-6E00-121D2F8D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17" y="3558879"/>
            <a:ext cx="2950744" cy="271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12F99-809F-74B3-A76C-BC46D28F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Astronomy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F9362-9FDD-64CC-EAD8-D3D8F32C4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290" y="2582913"/>
            <a:ext cx="2397567" cy="2397567"/>
          </a:xfrm>
          <a:prstGeom prst="rect">
            <a:avLst/>
          </a:prstGeom>
        </p:spPr>
      </p:pic>
      <p:sp>
        <p:nvSpPr>
          <p:cNvPr id="21" name="AutoShape 2" descr="Astropy: a community Python library for Astronomy">
            <a:extLst>
              <a:ext uri="{FF2B5EF4-FFF2-40B4-BE49-F238E27FC236}">
                <a16:creationId xmlns:a16="http://schemas.microsoft.com/office/drawing/2014/main" id="{1A5EF45F-5D15-38DE-1694-2EAE699C5F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8600" y="101600"/>
            <a:ext cx="6654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B9D843B-708D-D871-0BDC-0D46758C4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" r="65688"/>
          <a:stretch/>
        </p:blipFill>
        <p:spPr>
          <a:xfrm>
            <a:off x="8671397" y="1384130"/>
            <a:ext cx="2383549" cy="2397567"/>
          </a:xfrm>
          <a:prstGeom prst="rect">
            <a:avLst/>
          </a:prstGeom>
        </p:spPr>
      </p:pic>
      <p:pic>
        <p:nvPicPr>
          <p:cNvPr id="4104" name="Picture 8" descr="@lightkurve">
            <a:extLst>
              <a:ext uri="{FF2B5EF4-FFF2-40B4-BE49-F238E27FC236}">
                <a16:creationId xmlns:a16="http://schemas.microsoft.com/office/drawing/2014/main" id="{49A85719-C910-2404-38FE-0FE2C7FD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01" y="4165277"/>
            <a:ext cx="2207543" cy="22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Ubuntu Logo y símbolo, significado, historia, PNG, marca">
            <a:extLst>
              <a:ext uri="{FF2B5EF4-FFF2-40B4-BE49-F238E27FC236}">
                <a16:creationId xmlns:a16="http://schemas.microsoft.com/office/drawing/2014/main" id="{AF46BEA7-47A1-B668-E260-FED35059C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1" r="21164"/>
          <a:stretch/>
        </p:blipFill>
        <p:spPr bwMode="auto">
          <a:xfrm>
            <a:off x="1225056" y="2515304"/>
            <a:ext cx="2487554" cy="24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4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08EB4F-8044-F0B1-46AF-3CDBF7F0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Tutorials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57F62-41AE-1942-083B-79B701DE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64" y="2202084"/>
            <a:ext cx="2731626" cy="35785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29033EC-614A-612F-193E-81AF3B8F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7489" y="2057801"/>
            <a:ext cx="3601873" cy="36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F37F3D-3CA5-F2E5-22B7-0D4F4F66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is Now. Like, right now.</a:t>
            </a:r>
          </a:p>
        </p:txBody>
      </p:sp>
      <p:pic>
        <p:nvPicPr>
          <p:cNvPr id="1026" name="Picture 2" descr="Doc Brown's Entire Back To The Future Timeline Explained">
            <a:extLst>
              <a:ext uri="{FF2B5EF4-FFF2-40B4-BE49-F238E27FC236}">
                <a16:creationId xmlns:a16="http://schemas.microsoft.com/office/drawing/2014/main" id="{2AB27459-5CA9-6F9C-43F1-96F6ED15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14" y="1120178"/>
            <a:ext cx="9478172" cy="5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2764D8B-E288-404A-9ADF-3E4C77B9F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0619" y="1952185"/>
            <a:ext cx="7330761" cy="2941643"/>
          </a:xfrm>
          <a:prstGeom prst="rect">
            <a:avLst/>
          </a:prstGeom>
        </p:spPr>
      </p:pic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CC6C6FE0-BFB1-FD39-DB72-4156FA90FE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CE0933-C28C-EC4D-78D4-A99221A8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12128"/>
            <a:ext cx="7772400" cy="14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</TotalTime>
  <Words>213</Words>
  <Application>Microsoft Macintosh PowerPoint</Application>
  <PresentationFormat>Widescreen</PresentationFormat>
  <Paragraphs>26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Arial</vt:lpstr>
      <vt:lpstr>Calibri</vt:lpstr>
      <vt:lpstr>Franklin Gothic Medium</vt:lpstr>
      <vt:lpstr>Franklin Gothic Medium Cond</vt:lpstr>
      <vt:lpstr>LucidaGrande</vt:lpstr>
      <vt:lpstr>1_Office Theme</vt:lpstr>
      <vt:lpstr>TIKE as a Tool for Education</vt:lpstr>
      <vt:lpstr>Data Accessibility for All</vt:lpstr>
      <vt:lpstr>Software for Astronomy</vt:lpstr>
      <vt:lpstr>Open-Source Tutorials</vt:lpstr>
      <vt:lpstr>The Future is Now. Like, right now.</vt:lpstr>
      <vt:lpstr>PowerPoint Presentation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284</cp:revision>
  <cp:lastPrinted>2018-02-02T21:45:07Z</cp:lastPrinted>
  <dcterms:created xsi:type="dcterms:W3CDTF">2017-03-08T15:51:23Z</dcterms:created>
  <dcterms:modified xsi:type="dcterms:W3CDTF">2025-01-11T02:36:43Z</dcterms:modified>
  <cp:category/>
</cp:coreProperties>
</file>