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sldIdLst>
    <p:sldId id="292" r:id="rId2"/>
    <p:sldId id="258" r:id="rId3"/>
    <p:sldId id="266" r:id="rId4"/>
    <p:sldId id="256" r:id="rId5"/>
    <p:sldId id="260" r:id="rId6"/>
    <p:sldId id="261" r:id="rId7"/>
    <p:sldId id="262" r:id="rId8"/>
    <p:sldId id="263" r:id="rId9"/>
    <p:sldId id="264" r:id="rId10"/>
    <p:sldId id="265" r:id="rId11"/>
    <p:sldId id="268" r:id="rId12"/>
    <p:sldId id="269" r:id="rId13"/>
    <p:sldId id="270" r:id="rId14"/>
    <p:sldId id="271" r:id="rId15"/>
    <p:sldId id="272" r:id="rId16"/>
    <p:sldId id="273" r:id="rId17"/>
    <p:sldId id="274" r:id="rId18"/>
    <p:sldId id="275"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1" r:id="rId33"/>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0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624" y="-104"/>
      </p:cViewPr>
      <p:guideLst>
        <p:guide orient="horz" pos="2160"/>
        <p:guide pos="312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printerSettings" Target="printerSettings/printerSettings1.bin"/><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6" name="Group 10"/>
          <p:cNvGrpSpPr/>
          <p:nvPr/>
        </p:nvGrpSpPr>
        <p:grpSpPr>
          <a:xfrm>
            <a:off x="-1" y="3379695"/>
            <a:ext cx="8172451" cy="2604247"/>
            <a:chOff x="-1" y="3379694"/>
            <a:chExt cx="7543801" cy="2604247"/>
          </a:xfrm>
        </p:grpSpPr>
        <p:grpSp>
          <p:nvGrpSpPr>
            <p:cNvPr id="9" name="Group 11"/>
            <p:cNvGrpSpPr/>
            <p:nvPr/>
          </p:nvGrpSpPr>
          <p:grpSpPr>
            <a:xfrm>
              <a:off x="-1" y="3379694"/>
              <a:ext cx="7543801" cy="2604247"/>
              <a:chOff x="-1" y="3379694"/>
              <a:chExt cx="7543801" cy="2604247"/>
            </a:xfrm>
          </p:grpSpPr>
          <p:sp>
            <p:nvSpPr>
              <p:cNvPr id="15" name="Snip Single Corner Rectangle 14"/>
              <p:cNvSpPr/>
              <p:nvPr/>
            </p:nvSpPr>
            <p:spPr>
              <a:xfrm flipV="1">
                <a:off x="-1" y="3393141"/>
                <a:ext cx="7543800" cy="2590800"/>
              </a:xfrm>
              <a:prstGeom prst="snip1Rect">
                <a:avLst>
                  <a:gd name="adj" fmla="val 7379"/>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6" name="Straight Connector 15"/>
              <p:cNvCxnSpPr/>
              <p:nvPr/>
            </p:nvCxnSpPr>
            <p:spPr>
              <a:xfrm>
                <a:off x="0" y="3379694"/>
                <a:ext cx="7543800" cy="237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3" name="Teardrop 12"/>
            <p:cNvSpPr/>
            <p:nvPr/>
          </p:nvSpPr>
          <p:spPr>
            <a:xfrm>
              <a:off x="6817659" y="3621741"/>
              <a:ext cx="394447" cy="394447"/>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485900" y="3913282"/>
            <a:ext cx="6356350" cy="1470025"/>
          </a:xfrm>
        </p:spPr>
        <p:txBody>
          <a:bodyPr>
            <a:normAutofit/>
          </a:bodyPr>
          <a:lstStyle>
            <a:lvl1pPr algn="r">
              <a:defRPr sz="4600"/>
            </a:lvl1pPr>
          </a:lstStyle>
          <a:p>
            <a:r>
              <a:rPr lang="en-AU" smtClean="0"/>
              <a:t>Click to edit Master title style</a:t>
            </a:r>
            <a:endParaRPr/>
          </a:p>
        </p:txBody>
      </p:sp>
      <p:sp>
        <p:nvSpPr>
          <p:cNvPr id="3" name="Subtitle 2"/>
          <p:cNvSpPr>
            <a:spLocks noGrp="1"/>
          </p:cNvSpPr>
          <p:nvPr>
            <p:ph type="subTitle" idx="1"/>
          </p:nvPr>
        </p:nvSpPr>
        <p:spPr>
          <a:xfrm>
            <a:off x="1485900" y="5396754"/>
            <a:ext cx="6356350" cy="573741"/>
          </a:xfrm>
        </p:spPr>
        <p:txBody>
          <a:bodyPr>
            <a:normAutofit/>
          </a:bodyPr>
          <a:lstStyle>
            <a:lvl1pPr marL="0" indent="0" algn="r">
              <a:spcBef>
                <a:spcPct val="0"/>
              </a:spcBef>
              <a:buNone/>
              <a:defRPr sz="1400">
                <a:solidFill>
                  <a:schemeClr val="tx1">
                    <a:lumMod val="90000"/>
                    <a:lumOff val="1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smtClean="0"/>
              <a:t>Click to edit Master subtitle style</a:t>
            </a:r>
            <a:endParaRPr dirty="0"/>
          </a:p>
        </p:txBody>
      </p:sp>
      <p:sp>
        <p:nvSpPr>
          <p:cNvPr id="4" name="Date Placeholder 3"/>
          <p:cNvSpPr>
            <a:spLocks noGrp="1"/>
          </p:cNvSpPr>
          <p:nvPr>
            <p:ph type="dt" sz="half" idx="10"/>
          </p:nvPr>
        </p:nvSpPr>
        <p:spPr>
          <a:xfrm rot="16200000">
            <a:off x="-709524" y="4488524"/>
            <a:ext cx="2057400" cy="395552"/>
          </a:xfrm>
        </p:spPr>
        <p:txBody>
          <a:bodyPr lIns="91440" tIns="0" bIns="0" anchor="b" anchorCtr="0"/>
          <a:lstStyle>
            <a:lvl1pPr>
              <a:defRPr sz="1400" b="1">
                <a:solidFill>
                  <a:schemeClr val="bg1">
                    <a:lumMod val="50000"/>
                  </a:schemeClr>
                </a:solidFill>
              </a:defRPr>
            </a:lvl1pPr>
          </a:lstStyle>
          <a:p>
            <a:fld id="{1585DAA5-6BE2-467A-90B2-00E985D86198}" type="datetimeFigureOut">
              <a:rPr lang="en-AU" smtClean="0"/>
              <a:t>23/08/16</a:t>
            </a:fld>
            <a:endParaRPr lang="en-AU"/>
          </a:p>
        </p:txBody>
      </p:sp>
      <p:sp>
        <p:nvSpPr>
          <p:cNvPr id="5" name="Footer Placeholder 4"/>
          <p:cNvSpPr>
            <a:spLocks noGrp="1"/>
          </p:cNvSpPr>
          <p:nvPr>
            <p:ph type="ftr" sz="quarter" idx="11"/>
          </p:nvPr>
        </p:nvSpPr>
        <p:spPr>
          <a:xfrm rot="16200000">
            <a:off x="-300820" y="4488524"/>
            <a:ext cx="2057397" cy="395552"/>
          </a:xfrm>
        </p:spPr>
        <p:txBody>
          <a:bodyPr lIns="91440" tIns="0" bIns="0" anchor="t" anchorCtr="0"/>
          <a:lstStyle>
            <a:lvl1pPr algn="l">
              <a:defRPr b="1">
                <a:solidFill>
                  <a:schemeClr val="bg1">
                    <a:lumMod val="75000"/>
                  </a:schemeClr>
                </a:solidFill>
              </a:defRPr>
            </a:lvl1pPr>
          </a:lstStyle>
          <a:p>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10"/>
          <p:cNvGrpSpPr/>
          <p:nvPr/>
        </p:nvGrpSpPr>
        <p:grpSpPr>
          <a:xfrm>
            <a:off x="247650" y="228600"/>
            <a:ext cx="4606290" cy="6387352"/>
            <a:chOff x="228600" y="228600"/>
            <a:chExt cx="4251960" cy="6387352"/>
          </a:xfrm>
        </p:grpSpPr>
        <p:sp>
          <p:nvSpPr>
            <p:cNvPr id="12" name="Snip Diagonal Corner Rectangle 11"/>
            <p:cNvSpPr/>
            <p:nvPr/>
          </p:nvSpPr>
          <p:spPr>
            <a:xfrm flipV="1">
              <a:off x="228600" y="228600"/>
              <a:ext cx="4251960" cy="6387352"/>
            </a:xfrm>
            <a:prstGeom prst="snip2DiagRect">
              <a:avLst>
                <a:gd name="adj1" fmla="val 0"/>
                <a:gd name="adj2" fmla="val 379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Teardrop 12"/>
            <p:cNvSpPr>
              <a:spLocks noChangeAspect="1"/>
            </p:cNvSpPr>
            <p:nvPr/>
          </p:nvSpPr>
          <p:spPr>
            <a:xfrm>
              <a:off x="3886200" y="432548"/>
              <a:ext cx="355002" cy="355002"/>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74548" y="2176272"/>
            <a:ext cx="3962400" cy="1161288"/>
          </a:xfrm>
        </p:spPr>
        <p:txBody>
          <a:bodyPr vert="horz" lIns="91440" tIns="45720" rIns="91440" bIns="45720" rtlCol="0" anchor="b" anchorCtr="0">
            <a:normAutofit/>
          </a:bodyPr>
          <a:lstStyle>
            <a:lvl1pPr algn="l" defTabSz="914400" rtl="0" eaLnBrk="1" latinLnBrk="0" hangingPunct="1">
              <a:spcBef>
                <a:spcPct val="0"/>
              </a:spcBef>
              <a:buNone/>
              <a:defRPr sz="3000" b="0" kern="1200">
                <a:solidFill>
                  <a:schemeClr val="accent1"/>
                </a:solidFill>
                <a:latin typeface="+mj-lt"/>
                <a:ea typeface="+mj-ea"/>
                <a:cs typeface="+mj-cs"/>
              </a:defRPr>
            </a:lvl1pPr>
          </a:lstStyle>
          <a:p>
            <a:r>
              <a:rPr lang="en-AU" smtClean="0"/>
              <a:t>Click to edit Master title style</a:t>
            </a:r>
            <a:endParaRPr/>
          </a:p>
        </p:txBody>
      </p:sp>
      <p:sp>
        <p:nvSpPr>
          <p:cNvPr id="3" name="Picture Placeholder 2"/>
          <p:cNvSpPr>
            <a:spLocks noGrp="1"/>
          </p:cNvSpPr>
          <p:nvPr>
            <p:ph type="pic" idx="1"/>
          </p:nvPr>
        </p:nvSpPr>
        <p:spPr>
          <a:xfrm flipH="1">
            <a:off x="5042348" y="228600"/>
            <a:ext cx="4606290" cy="6391656"/>
          </a:xfrm>
          <a:prstGeom prst="snip2DiagRect">
            <a:avLst>
              <a:gd name="adj1" fmla="val 0"/>
              <a:gd name="adj2" fmla="val 4017"/>
            </a:avLst>
          </a:prstGeom>
          <a:effectLst>
            <a:outerShdw blurRad="50800" dist="63500" dir="2700000" algn="tl"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buClr>
              <a:buSzPct val="90000"/>
              <a:buFont typeface="Wingdings 2" pitchFamily="18" charset="2"/>
              <a:buNone/>
              <a:defRPr sz="1800" kern="1200">
                <a:solidFill>
                  <a:schemeClr val="tx1">
                    <a:lumMod val="90000"/>
                    <a:lumOff val="10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AU" smtClean="0"/>
              <a:t>Drag picture to placeholder or click icon to add</a:t>
            </a:r>
            <a:endParaRPr/>
          </a:p>
        </p:txBody>
      </p:sp>
      <p:sp>
        <p:nvSpPr>
          <p:cNvPr id="4" name="Text Placeholder 3"/>
          <p:cNvSpPr>
            <a:spLocks noGrp="1"/>
          </p:cNvSpPr>
          <p:nvPr>
            <p:ph type="body" sz="half" idx="2"/>
          </p:nvPr>
        </p:nvSpPr>
        <p:spPr>
          <a:xfrm>
            <a:off x="574548" y="3342401"/>
            <a:ext cx="3962400" cy="2595282"/>
          </a:xfrm>
        </p:spPr>
        <p:txBody>
          <a:bodyPr>
            <a:normAutofit/>
          </a:bodyPr>
          <a:lstStyle>
            <a:lvl1pPr marL="0" indent="0">
              <a:lnSpc>
                <a:spcPct val="110000"/>
              </a:lnSpc>
              <a:spcBef>
                <a:spcPts val="600"/>
              </a:spcBef>
              <a:buNone/>
              <a:defRPr sz="1800" kern="1200">
                <a:solidFill>
                  <a:schemeClr val="tx1">
                    <a:lumMod val="90000"/>
                    <a:lumOff val="10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a:xfrm>
            <a:off x="822198" y="6300217"/>
            <a:ext cx="1406652" cy="365125"/>
          </a:xfrm>
        </p:spPr>
        <p:txBody>
          <a:bodyPr/>
          <a:lstStyle/>
          <a:p>
            <a:fld id="{1585DAA5-6BE2-467A-90B2-00E985D86198}" type="datetimeFigureOut">
              <a:rPr lang="en-AU" smtClean="0"/>
              <a:t>23/08/16</a:t>
            </a:fld>
            <a:endParaRPr lang="en-AU"/>
          </a:p>
        </p:txBody>
      </p:sp>
      <p:sp>
        <p:nvSpPr>
          <p:cNvPr id="6" name="Footer Placeholder 5"/>
          <p:cNvSpPr>
            <a:spLocks noGrp="1"/>
          </p:cNvSpPr>
          <p:nvPr>
            <p:ph type="ftr" sz="quarter" idx="11"/>
          </p:nvPr>
        </p:nvSpPr>
        <p:spPr>
          <a:xfrm>
            <a:off x="2228850" y="6300217"/>
            <a:ext cx="2535936" cy="365125"/>
          </a:xfrm>
        </p:spPr>
        <p:txBody>
          <a:bodyPr/>
          <a:lstStyle/>
          <a:p>
            <a:endParaRPr lang="en-AU"/>
          </a:p>
        </p:txBody>
      </p:sp>
      <p:sp>
        <p:nvSpPr>
          <p:cNvPr id="7" name="Slide Number Placeholder 6"/>
          <p:cNvSpPr>
            <a:spLocks noGrp="1"/>
          </p:cNvSpPr>
          <p:nvPr>
            <p:ph type="sldNum" sz="quarter" idx="12"/>
          </p:nvPr>
        </p:nvSpPr>
        <p:spPr>
          <a:xfrm>
            <a:off x="326898" y="6300217"/>
            <a:ext cx="485394" cy="365125"/>
          </a:xfrm>
        </p:spPr>
        <p:txBody>
          <a:bodyPr/>
          <a:lstStyle>
            <a:lvl1pPr algn="l">
              <a:defRPr/>
            </a:lvl1pPr>
          </a:lstStyle>
          <a:p>
            <a:fld id="{1BD7F285-2D84-48C6-B42A-2EA5AB04CBF1}" type="slidenum">
              <a:rPr lang="en-AU" smtClean="0"/>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icture above Caption">
    <p:spTree>
      <p:nvGrpSpPr>
        <p:cNvPr id="1" name=""/>
        <p:cNvGrpSpPr/>
        <p:nvPr/>
      </p:nvGrpSpPr>
      <p:grpSpPr>
        <a:xfrm>
          <a:off x="0" y="0"/>
          <a:ext cx="0" cy="0"/>
          <a:chOff x="0" y="0"/>
          <a:chExt cx="0" cy="0"/>
        </a:xfrm>
      </p:grpSpPr>
      <p:sp>
        <p:nvSpPr>
          <p:cNvPr id="9" name="Snip Diagonal Corner Rectangle 8"/>
          <p:cNvSpPr/>
          <p:nvPr/>
        </p:nvSpPr>
        <p:spPr>
          <a:xfrm flipV="1">
            <a:off x="247650" y="4648201"/>
            <a:ext cx="9410700" cy="1963271"/>
          </a:xfrm>
          <a:prstGeom prst="snip2DiagRect">
            <a:avLst>
              <a:gd name="adj1" fmla="val 0"/>
              <a:gd name="adj2" fmla="val 9373"/>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 y="4648200"/>
            <a:ext cx="8832850" cy="609600"/>
          </a:xfrm>
        </p:spPr>
        <p:txBody>
          <a:bodyPr vert="horz" lIns="91440" tIns="45720" rIns="91440" bIns="45720" rtlCol="0" anchor="b" anchorCtr="0">
            <a:normAutofit/>
          </a:bodyPr>
          <a:lstStyle>
            <a:lvl1pPr algn="l" defTabSz="914400" rtl="0" eaLnBrk="1" latinLnBrk="0" hangingPunct="1">
              <a:spcBef>
                <a:spcPct val="0"/>
              </a:spcBef>
              <a:buNone/>
              <a:defRPr sz="3000" b="0" kern="1200">
                <a:solidFill>
                  <a:schemeClr val="accent1"/>
                </a:solidFill>
                <a:latin typeface="+mj-lt"/>
                <a:ea typeface="+mj-ea"/>
                <a:cs typeface="+mj-cs"/>
              </a:defRPr>
            </a:lvl1pPr>
          </a:lstStyle>
          <a:p>
            <a:r>
              <a:rPr lang="en-AU" smtClean="0"/>
              <a:t>Click to edit Master title style</a:t>
            </a:r>
            <a:endParaRPr/>
          </a:p>
        </p:txBody>
      </p:sp>
      <p:sp>
        <p:nvSpPr>
          <p:cNvPr id="3" name="Date Placeholder 2"/>
          <p:cNvSpPr>
            <a:spLocks noGrp="1"/>
          </p:cNvSpPr>
          <p:nvPr>
            <p:ph type="dt" sz="half" idx="10"/>
          </p:nvPr>
        </p:nvSpPr>
        <p:spPr/>
        <p:txBody>
          <a:bodyPr/>
          <a:lstStyle/>
          <a:p>
            <a:fld id="{1585DAA5-6BE2-467A-90B2-00E985D86198}" type="datetimeFigureOut">
              <a:rPr lang="en-AU" smtClean="0"/>
              <a:t>23/08/16</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1BD7F285-2D84-48C6-B42A-2EA5AB04CBF1}" type="slidenum">
              <a:rPr lang="en-AU" smtClean="0"/>
              <a:t>‹#›</a:t>
            </a:fld>
            <a:endParaRPr lang="en-AU"/>
          </a:p>
        </p:txBody>
      </p:sp>
      <p:sp>
        <p:nvSpPr>
          <p:cNvPr id="7" name="Text Placeholder 3"/>
          <p:cNvSpPr>
            <a:spLocks noGrp="1"/>
          </p:cNvSpPr>
          <p:nvPr>
            <p:ph type="body" sz="half" idx="2"/>
          </p:nvPr>
        </p:nvSpPr>
        <p:spPr>
          <a:xfrm>
            <a:off x="495300" y="5257799"/>
            <a:ext cx="8836152" cy="820272"/>
          </a:xfrm>
        </p:spPr>
        <p:txBody>
          <a:bodyPr>
            <a:normAutofit/>
          </a:bodyPr>
          <a:lstStyle>
            <a:lvl1pPr marL="0" indent="0">
              <a:lnSpc>
                <a:spcPct val="110000"/>
              </a:lnSpc>
              <a:spcBef>
                <a:spcPct val="0"/>
              </a:spcBef>
              <a:buNone/>
              <a:defRPr sz="1800" kern="1200">
                <a:solidFill>
                  <a:schemeClr val="tx1">
                    <a:lumMod val="90000"/>
                    <a:lumOff val="10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8" name="Picture Placeholder 2"/>
          <p:cNvSpPr>
            <a:spLocks noGrp="1"/>
          </p:cNvSpPr>
          <p:nvPr>
            <p:ph type="pic" idx="1"/>
          </p:nvPr>
        </p:nvSpPr>
        <p:spPr>
          <a:xfrm flipH="1">
            <a:off x="247651" y="228600"/>
            <a:ext cx="9400988" cy="4267200"/>
          </a:xfrm>
          <a:prstGeom prst="snip2DiagRect">
            <a:avLst>
              <a:gd name="adj1" fmla="val 0"/>
              <a:gd name="adj2" fmla="val 4332"/>
            </a:avLst>
          </a:prstGeom>
          <a:effectLst>
            <a:outerShdw blurRad="50800" dist="63500" dir="2700000" algn="tl"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buClr>
              <a:buSzPct val="90000"/>
              <a:buFont typeface="Wingdings 2" pitchFamily="18" charset="2"/>
              <a:buNone/>
              <a:defRPr sz="1800" kern="1200">
                <a:solidFill>
                  <a:schemeClr val="tx1">
                    <a:lumMod val="90000"/>
                    <a:lumOff val="10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AU" smtClean="0"/>
              <a:t>Drag picture to placeholder or click icon to add</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losin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585DAA5-6BE2-467A-90B2-00E985D86198}" type="datetimeFigureOut">
              <a:rPr lang="en-AU" smtClean="0"/>
              <a:t>23/08/16</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1BD7F285-2D84-48C6-B42A-2EA5AB04CBF1}" type="slidenum">
              <a:rPr lang="en-AU" smtClean="0"/>
              <a:t>‹#›</a:t>
            </a:fld>
            <a:endParaRPr lang="en-AU"/>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Snip Diagonal Corner Rectangle 8"/>
          <p:cNvSpPr/>
          <p:nvPr/>
        </p:nvSpPr>
        <p:spPr>
          <a:xfrm flipV="1">
            <a:off x="247650" y="1707776"/>
            <a:ext cx="9410700" cy="4908176"/>
          </a:xfrm>
          <a:prstGeom prst="snip2DiagRect">
            <a:avLst>
              <a:gd name="adj1" fmla="val 0"/>
              <a:gd name="adj2" fmla="val 4003"/>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Snip Diagonal Corner Rectangle 9"/>
          <p:cNvSpPr/>
          <p:nvPr/>
        </p:nvSpPr>
        <p:spPr>
          <a:xfrm flipV="1">
            <a:off x="247650" y="228597"/>
            <a:ext cx="9410700" cy="1277473"/>
          </a:xfrm>
          <a:prstGeom prst="snip2DiagRect">
            <a:avLst>
              <a:gd name="adj1" fmla="val 0"/>
              <a:gd name="adj2" fmla="val 1167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AU"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4" name="Date Placeholder 3"/>
          <p:cNvSpPr>
            <a:spLocks noGrp="1"/>
          </p:cNvSpPr>
          <p:nvPr>
            <p:ph type="dt" sz="half" idx="10"/>
          </p:nvPr>
        </p:nvSpPr>
        <p:spPr/>
        <p:txBody>
          <a:bodyPr/>
          <a:lstStyle/>
          <a:p>
            <a:fld id="{1585DAA5-6BE2-467A-90B2-00E985D86198}" type="datetimeFigureOut">
              <a:rPr lang="en-AU" smtClean="0"/>
              <a:t>23/08/16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t>‹#›</a:t>
            </a:fld>
            <a:endParaRPr lang="en-AU"/>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8" name="Snip Diagonal Corner Rectangle 7"/>
          <p:cNvSpPr/>
          <p:nvPr/>
        </p:nvSpPr>
        <p:spPr>
          <a:xfrm flipV="1">
            <a:off x="247650" y="228600"/>
            <a:ext cx="9410700" cy="6387352"/>
          </a:xfrm>
          <a:prstGeom prst="snip2DiagRect">
            <a:avLst>
              <a:gd name="adj1" fmla="val 0"/>
              <a:gd name="adj2" fmla="val 2529"/>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8089900" y="838201"/>
            <a:ext cx="1320800" cy="5105400"/>
          </a:xfrm>
        </p:spPr>
        <p:txBody>
          <a:bodyPr vert="eaVert"/>
          <a:lstStyle/>
          <a:p>
            <a:r>
              <a:rPr lang="en-AU" smtClean="0"/>
              <a:t>Click to edit Master title style</a:t>
            </a:r>
            <a:endParaRPr/>
          </a:p>
        </p:txBody>
      </p:sp>
      <p:sp>
        <p:nvSpPr>
          <p:cNvPr id="3" name="Vertical Text Placeholder 2"/>
          <p:cNvSpPr>
            <a:spLocks noGrp="1"/>
          </p:cNvSpPr>
          <p:nvPr>
            <p:ph type="body" orient="vert" idx="1"/>
          </p:nvPr>
        </p:nvSpPr>
        <p:spPr>
          <a:xfrm>
            <a:off x="844417" y="838201"/>
            <a:ext cx="6832733" cy="5105400"/>
          </a:xfrm>
        </p:spPr>
        <p:txBody>
          <a:bodyPr vert="eaVert"/>
          <a:lstStyle>
            <a:lvl5pPr>
              <a:defRPr/>
            </a:lvl5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4" name="Date Placeholder 3"/>
          <p:cNvSpPr>
            <a:spLocks noGrp="1"/>
          </p:cNvSpPr>
          <p:nvPr>
            <p:ph type="dt" sz="half" idx="10"/>
          </p:nvPr>
        </p:nvSpPr>
        <p:spPr/>
        <p:txBody>
          <a:bodyPr/>
          <a:lstStyle/>
          <a:p>
            <a:fld id="{1585DAA5-6BE2-467A-90B2-00E985D86198}" type="datetimeFigureOut">
              <a:rPr lang="en-AU" smtClean="0"/>
              <a:t>23/08/16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Snip Diagonal Corner Rectangle 8"/>
          <p:cNvSpPr/>
          <p:nvPr/>
        </p:nvSpPr>
        <p:spPr>
          <a:xfrm flipV="1">
            <a:off x="247650" y="1707776"/>
            <a:ext cx="9410700" cy="4908176"/>
          </a:xfrm>
          <a:prstGeom prst="snip2DiagRect">
            <a:avLst>
              <a:gd name="adj1" fmla="val 0"/>
              <a:gd name="adj2" fmla="val 4003"/>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Snip Diagonal Corner Rectangle 9"/>
          <p:cNvSpPr/>
          <p:nvPr/>
        </p:nvSpPr>
        <p:spPr>
          <a:xfrm flipV="1">
            <a:off x="247650" y="228597"/>
            <a:ext cx="9410700" cy="1277473"/>
          </a:xfrm>
          <a:prstGeom prst="snip2DiagRect">
            <a:avLst>
              <a:gd name="adj1" fmla="val 0"/>
              <a:gd name="adj2" fmla="val 1167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AU"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4" name="Date Placeholder 3"/>
          <p:cNvSpPr>
            <a:spLocks noGrp="1"/>
          </p:cNvSpPr>
          <p:nvPr>
            <p:ph type="dt" sz="half" idx="10"/>
          </p:nvPr>
        </p:nvSpPr>
        <p:spPr/>
        <p:txBody>
          <a:bodyPr/>
          <a:lstStyle/>
          <a:p>
            <a:fld id="{1585DAA5-6BE2-467A-90B2-00E985D86198}" type="datetimeFigureOut">
              <a:rPr lang="en-AU" smtClean="0"/>
              <a:t>23/08/16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t>‹#›</a:t>
            </a:fld>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grpSp>
        <p:nvGrpSpPr>
          <p:cNvPr id="6" name="Group 14"/>
          <p:cNvGrpSpPr/>
          <p:nvPr/>
        </p:nvGrpSpPr>
        <p:grpSpPr>
          <a:xfrm>
            <a:off x="-1" y="3379695"/>
            <a:ext cx="8172451" cy="2604247"/>
            <a:chOff x="-1" y="3379694"/>
            <a:chExt cx="7543801" cy="2604247"/>
          </a:xfrm>
        </p:grpSpPr>
        <p:grpSp>
          <p:nvGrpSpPr>
            <p:cNvPr id="9" name="Group 11"/>
            <p:cNvGrpSpPr/>
            <p:nvPr/>
          </p:nvGrpSpPr>
          <p:grpSpPr>
            <a:xfrm>
              <a:off x="-1" y="3379694"/>
              <a:ext cx="7543801" cy="2604247"/>
              <a:chOff x="-1" y="3379694"/>
              <a:chExt cx="7543801" cy="2604247"/>
            </a:xfrm>
          </p:grpSpPr>
          <p:sp>
            <p:nvSpPr>
              <p:cNvPr id="17" name="Snip Single Corner Rectangle 16"/>
              <p:cNvSpPr/>
              <p:nvPr/>
            </p:nvSpPr>
            <p:spPr>
              <a:xfrm flipV="1">
                <a:off x="-1" y="3393141"/>
                <a:ext cx="7543800" cy="2590800"/>
              </a:xfrm>
              <a:prstGeom prst="snip1Rect">
                <a:avLst>
                  <a:gd name="adj" fmla="val 7379"/>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8" name="Straight Connector 17"/>
              <p:cNvCxnSpPr/>
              <p:nvPr/>
            </p:nvCxnSpPr>
            <p:spPr>
              <a:xfrm>
                <a:off x="0" y="3379694"/>
                <a:ext cx="7543800" cy="237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6" name="Teardrop 15"/>
            <p:cNvSpPr/>
            <p:nvPr/>
          </p:nvSpPr>
          <p:spPr>
            <a:xfrm>
              <a:off x="6817659" y="3621741"/>
              <a:ext cx="394447" cy="394447"/>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485900" y="3913282"/>
            <a:ext cx="6356350" cy="1470025"/>
          </a:xfrm>
        </p:spPr>
        <p:txBody>
          <a:bodyPr>
            <a:normAutofit/>
          </a:bodyPr>
          <a:lstStyle>
            <a:lvl1pPr algn="r">
              <a:defRPr sz="4600"/>
            </a:lvl1pPr>
          </a:lstStyle>
          <a:p>
            <a:r>
              <a:rPr lang="en-AU" smtClean="0"/>
              <a:t>Click to edit Master title style</a:t>
            </a:r>
            <a:endParaRPr/>
          </a:p>
        </p:txBody>
      </p:sp>
      <p:sp>
        <p:nvSpPr>
          <p:cNvPr id="3" name="Subtitle 2"/>
          <p:cNvSpPr>
            <a:spLocks noGrp="1"/>
          </p:cNvSpPr>
          <p:nvPr>
            <p:ph type="subTitle" idx="1"/>
          </p:nvPr>
        </p:nvSpPr>
        <p:spPr>
          <a:xfrm>
            <a:off x="1485900" y="5396754"/>
            <a:ext cx="6356350" cy="573741"/>
          </a:xfrm>
        </p:spPr>
        <p:txBody>
          <a:bodyPr>
            <a:normAutofit/>
          </a:bodyPr>
          <a:lstStyle>
            <a:lvl1pPr marL="0" indent="0" algn="r">
              <a:spcBef>
                <a:spcPct val="0"/>
              </a:spcBef>
              <a:buNone/>
              <a:defRPr sz="1400">
                <a:solidFill>
                  <a:schemeClr val="tx1">
                    <a:lumMod val="90000"/>
                    <a:lumOff val="1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smtClean="0"/>
              <a:t>Click to edit Master subtitle style</a:t>
            </a:r>
            <a:endParaRPr dirty="0"/>
          </a:p>
        </p:txBody>
      </p:sp>
      <p:sp>
        <p:nvSpPr>
          <p:cNvPr id="4" name="Date Placeholder 3"/>
          <p:cNvSpPr>
            <a:spLocks noGrp="1"/>
          </p:cNvSpPr>
          <p:nvPr>
            <p:ph type="dt" sz="half" idx="10"/>
          </p:nvPr>
        </p:nvSpPr>
        <p:spPr>
          <a:xfrm rot="16200000">
            <a:off x="-709524" y="4488524"/>
            <a:ext cx="2057400" cy="395552"/>
          </a:xfrm>
        </p:spPr>
        <p:txBody>
          <a:bodyPr lIns="91440" tIns="0" bIns="0" anchor="b" anchorCtr="0"/>
          <a:lstStyle>
            <a:lvl1pPr>
              <a:defRPr sz="1400" b="1">
                <a:solidFill>
                  <a:schemeClr val="bg1">
                    <a:lumMod val="50000"/>
                  </a:schemeClr>
                </a:solidFill>
              </a:defRPr>
            </a:lvl1pPr>
          </a:lstStyle>
          <a:p>
            <a:fld id="{1585DAA5-6BE2-467A-90B2-00E985D86198}" type="datetimeFigureOut">
              <a:rPr lang="en-AU" smtClean="0"/>
              <a:t>23/08/16</a:t>
            </a:fld>
            <a:endParaRPr lang="en-AU"/>
          </a:p>
        </p:txBody>
      </p:sp>
      <p:sp>
        <p:nvSpPr>
          <p:cNvPr id="5" name="Footer Placeholder 4"/>
          <p:cNvSpPr>
            <a:spLocks noGrp="1"/>
          </p:cNvSpPr>
          <p:nvPr>
            <p:ph type="ftr" sz="quarter" idx="11"/>
          </p:nvPr>
        </p:nvSpPr>
        <p:spPr>
          <a:xfrm rot="16200000">
            <a:off x="-300820" y="4488524"/>
            <a:ext cx="2057397" cy="395552"/>
          </a:xfrm>
        </p:spPr>
        <p:txBody>
          <a:bodyPr lIns="91440" tIns="0" bIns="0" anchor="t" anchorCtr="0"/>
          <a:lstStyle>
            <a:lvl1pPr algn="l">
              <a:defRPr b="1">
                <a:solidFill>
                  <a:schemeClr val="bg1">
                    <a:lumMod val="75000"/>
                  </a:schemeClr>
                </a:solidFill>
              </a:defRPr>
            </a:lvl1pPr>
          </a:lstStyle>
          <a:p>
            <a:endParaRPr lang="en-AU"/>
          </a:p>
        </p:txBody>
      </p:sp>
      <p:sp>
        <p:nvSpPr>
          <p:cNvPr id="12" name="Picture Placeholder 11"/>
          <p:cNvSpPr>
            <a:spLocks noGrp="1"/>
          </p:cNvSpPr>
          <p:nvPr>
            <p:ph type="pic" sz="quarter" idx="12"/>
          </p:nvPr>
        </p:nvSpPr>
        <p:spPr>
          <a:xfrm>
            <a:off x="0" y="676835"/>
            <a:ext cx="8172450" cy="2587752"/>
          </a:xfrm>
          <a:effectLst>
            <a:outerShdw blurRad="50800" dist="63500" dir="2700000" algn="tl" rotWithShape="0">
              <a:prstClr val="black">
                <a:alpha val="50000"/>
              </a:prstClr>
            </a:outerShdw>
          </a:effectLst>
        </p:spPr>
        <p:txBody>
          <a:bodyPr>
            <a:normAutofit/>
          </a:bodyPr>
          <a:lstStyle>
            <a:lvl1pPr marL="0" indent="0">
              <a:buNone/>
              <a:defRPr sz="1800"/>
            </a:lvl1pPr>
          </a:lstStyle>
          <a:p>
            <a:r>
              <a:rPr lang="en-AU"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6" name="Group 6"/>
          <p:cNvGrpSpPr/>
          <p:nvPr/>
        </p:nvGrpSpPr>
        <p:grpSpPr>
          <a:xfrm flipH="1">
            <a:off x="1733550" y="2126878"/>
            <a:ext cx="8172451" cy="2604247"/>
            <a:chOff x="-1" y="3379694"/>
            <a:chExt cx="7543801" cy="2604247"/>
          </a:xfrm>
        </p:grpSpPr>
        <p:grpSp>
          <p:nvGrpSpPr>
            <p:cNvPr id="7" name="Group 11"/>
            <p:cNvGrpSpPr/>
            <p:nvPr/>
          </p:nvGrpSpPr>
          <p:grpSpPr>
            <a:xfrm>
              <a:off x="-1" y="3379694"/>
              <a:ext cx="7543801" cy="2604247"/>
              <a:chOff x="-1" y="3379694"/>
              <a:chExt cx="7543801" cy="2604247"/>
            </a:xfrm>
          </p:grpSpPr>
          <p:sp>
            <p:nvSpPr>
              <p:cNvPr id="10" name="Snip Single Corner Rectangle 9"/>
              <p:cNvSpPr/>
              <p:nvPr/>
            </p:nvSpPr>
            <p:spPr>
              <a:xfrm flipV="1">
                <a:off x="-1" y="3393141"/>
                <a:ext cx="7543800" cy="2590800"/>
              </a:xfrm>
              <a:prstGeom prst="snip1Rect">
                <a:avLst>
                  <a:gd name="adj" fmla="val 7379"/>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1" name="Straight Connector 10"/>
              <p:cNvCxnSpPr/>
              <p:nvPr/>
            </p:nvCxnSpPr>
            <p:spPr>
              <a:xfrm>
                <a:off x="0" y="3379694"/>
                <a:ext cx="7543800" cy="237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9" name="Teardrop 8"/>
            <p:cNvSpPr/>
            <p:nvPr/>
          </p:nvSpPr>
          <p:spPr>
            <a:xfrm flipH="1">
              <a:off x="228599" y="3621741"/>
              <a:ext cx="394447" cy="394447"/>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1880780" y="2653553"/>
            <a:ext cx="6359652" cy="1472184"/>
          </a:xfrm>
        </p:spPr>
        <p:txBody>
          <a:bodyPr vert="horz" lIns="91440" tIns="45720" rIns="91440" bIns="45720" rtlCol="0" anchor="b" anchorCtr="0">
            <a:normAutofit/>
          </a:bodyPr>
          <a:lstStyle>
            <a:lvl1pPr algn="l" defTabSz="914400" rtl="0" eaLnBrk="1" latinLnBrk="0" hangingPunct="1">
              <a:spcBef>
                <a:spcPct val="0"/>
              </a:spcBef>
              <a:buNone/>
              <a:defRPr sz="4600" kern="1200">
                <a:solidFill>
                  <a:schemeClr val="tx1">
                    <a:lumMod val="90000"/>
                    <a:lumOff val="10000"/>
                  </a:schemeClr>
                </a:solidFill>
                <a:latin typeface="+mj-lt"/>
                <a:ea typeface="+mj-ea"/>
                <a:cs typeface="+mj-cs"/>
              </a:defRPr>
            </a:lvl1pPr>
          </a:lstStyle>
          <a:p>
            <a:r>
              <a:rPr lang="en-AU" smtClean="0"/>
              <a:t>Click to edit Master title style</a:t>
            </a:r>
            <a:endParaRPr/>
          </a:p>
        </p:txBody>
      </p:sp>
      <p:sp>
        <p:nvSpPr>
          <p:cNvPr id="3" name="Text Placeholder 2"/>
          <p:cNvSpPr>
            <a:spLocks noGrp="1"/>
          </p:cNvSpPr>
          <p:nvPr>
            <p:ph type="body" idx="1"/>
          </p:nvPr>
        </p:nvSpPr>
        <p:spPr>
          <a:xfrm>
            <a:off x="1880780" y="4134881"/>
            <a:ext cx="6359652" cy="576072"/>
          </a:xfrm>
        </p:spPr>
        <p:txBody>
          <a:bodyPr vert="horz" lIns="91440" tIns="45720" rIns="91440" bIns="45720" rtlCol="0">
            <a:normAutofit/>
          </a:bodyPr>
          <a:lstStyle>
            <a:lvl1pPr marL="0" indent="0" algn="l" defTabSz="914400" rtl="0" eaLnBrk="1" latinLnBrk="0" hangingPunct="1">
              <a:spcBef>
                <a:spcPts val="0"/>
              </a:spcBef>
              <a:buClr>
                <a:schemeClr val="accent1"/>
              </a:buClr>
              <a:buSzPct val="90000"/>
              <a:buFont typeface="Wingdings 2" pitchFamily="18" charset="2"/>
              <a:buNone/>
              <a:defRPr sz="1400" kern="1200">
                <a:solidFill>
                  <a:schemeClr val="tx1">
                    <a:lumMod val="90000"/>
                    <a:lumOff val="10000"/>
                  </a:schemeClr>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smtClean="0"/>
              <a:t>Click to edit Master text styles</a:t>
            </a:r>
          </a:p>
        </p:txBody>
      </p:sp>
      <p:sp>
        <p:nvSpPr>
          <p:cNvPr id="5" name="Footer Placeholder 4"/>
          <p:cNvSpPr>
            <a:spLocks noGrp="1"/>
          </p:cNvSpPr>
          <p:nvPr>
            <p:ph type="ftr" sz="quarter" idx="11"/>
          </p:nvPr>
        </p:nvSpPr>
        <p:spPr>
          <a:xfrm rot="16200000">
            <a:off x="8779256" y="3459824"/>
            <a:ext cx="1828801" cy="395552"/>
          </a:xfrm>
        </p:spPr>
        <p:txBody>
          <a:bodyPr vert="horz" lIns="91440" tIns="0" rIns="91440" bIns="0" rtlCol="0" anchor="t" anchorCtr="0"/>
          <a:lstStyle>
            <a:lvl1pPr marL="0" algn="l" defTabSz="914400" rtl="0" eaLnBrk="1" latinLnBrk="0" hangingPunct="1">
              <a:defRPr sz="1100" b="1" kern="1200">
                <a:solidFill>
                  <a:schemeClr val="bg1">
                    <a:lumMod val="75000"/>
                  </a:schemeClr>
                </a:solidFill>
                <a:latin typeface="+mn-lt"/>
                <a:ea typeface="+mn-ea"/>
                <a:cs typeface="+mn-cs"/>
              </a:defRPr>
            </a:lvl1pPr>
          </a:lstStyle>
          <a:p>
            <a:endParaRPr lang="en-AU"/>
          </a:p>
        </p:txBody>
      </p:sp>
      <p:sp>
        <p:nvSpPr>
          <p:cNvPr id="4" name="Date Placeholder 3"/>
          <p:cNvSpPr>
            <a:spLocks noGrp="1"/>
          </p:cNvSpPr>
          <p:nvPr>
            <p:ph type="dt" sz="half" idx="10"/>
          </p:nvPr>
        </p:nvSpPr>
        <p:spPr>
          <a:xfrm rot="16200000">
            <a:off x="8372376" y="3459824"/>
            <a:ext cx="1828800" cy="395552"/>
          </a:xfrm>
        </p:spPr>
        <p:txBody>
          <a:bodyPr vert="horz" lIns="91440" tIns="0" rIns="91440" bIns="0" rtlCol="0" anchor="b" anchorCtr="0"/>
          <a:lstStyle>
            <a:lvl1pPr marL="0" algn="l" defTabSz="914400" rtl="0" eaLnBrk="1" latinLnBrk="0" hangingPunct="1">
              <a:defRPr sz="1400" b="1" kern="1200">
                <a:solidFill>
                  <a:schemeClr val="bg1">
                    <a:lumMod val="50000"/>
                  </a:schemeClr>
                </a:solidFill>
                <a:latin typeface="+mn-lt"/>
                <a:ea typeface="+mn-ea"/>
                <a:cs typeface="+mn-cs"/>
              </a:defRPr>
            </a:lvl1pPr>
          </a:lstStyle>
          <a:p>
            <a:fld id="{1585DAA5-6BE2-467A-90B2-00E985D86198}" type="datetimeFigureOut">
              <a:rPr lang="en-AU" smtClean="0"/>
              <a:t>23/08/16</a:t>
            </a:fld>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Snip Diagonal Corner Rectangle 10"/>
          <p:cNvSpPr/>
          <p:nvPr/>
        </p:nvSpPr>
        <p:spPr>
          <a:xfrm flipV="1">
            <a:off x="247650" y="1707776"/>
            <a:ext cx="9410700" cy="4908176"/>
          </a:xfrm>
          <a:prstGeom prst="snip2DiagRect">
            <a:avLst>
              <a:gd name="adj1" fmla="val 0"/>
              <a:gd name="adj2" fmla="val 4003"/>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Snip Diagonal Corner Rectangle 11"/>
          <p:cNvSpPr/>
          <p:nvPr/>
        </p:nvSpPr>
        <p:spPr>
          <a:xfrm flipV="1">
            <a:off x="247650" y="228597"/>
            <a:ext cx="9410700" cy="1277473"/>
          </a:xfrm>
          <a:prstGeom prst="snip2DiagRect">
            <a:avLst>
              <a:gd name="adj1" fmla="val 0"/>
              <a:gd name="adj2" fmla="val 1167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844418" y="295833"/>
            <a:ext cx="8215445" cy="1143000"/>
          </a:xfrm>
        </p:spPr>
        <p:txBody>
          <a:bodyPr/>
          <a:lstStyle/>
          <a:p>
            <a:r>
              <a:rPr lang="en-AU" smtClean="0"/>
              <a:t>Click to edit Master title style</a:t>
            </a:r>
            <a:endParaRPr/>
          </a:p>
        </p:txBody>
      </p:sp>
      <p:sp>
        <p:nvSpPr>
          <p:cNvPr id="3" name="Content Placeholder 2"/>
          <p:cNvSpPr>
            <a:spLocks noGrp="1"/>
          </p:cNvSpPr>
          <p:nvPr>
            <p:ph sz="half" idx="1"/>
          </p:nvPr>
        </p:nvSpPr>
        <p:spPr>
          <a:xfrm>
            <a:off x="844416" y="1981201"/>
            <a:ext cx="3962400" cy="3975100"/>
          </a:xfrm>
        </p:spPr>
        <p:txBody>
          <a:bodyPr>
            <a:normAutofit/>
          </a:bodyPr>
          <a:lstStyle>
            <a:lvl1pPr>
              <a:defRPr sz="2200"/>
            </a:lvl1pPr>
            <a:lvl2pPr>
              <a:defRPr sz="20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4" name="Content Placeholder 3"/>
          <p:cNvSpPr>
            <a:spLocks noGrp="1"/>
          </p:cNvSpPr>
          <p:nvPr>
            <p:ph sz="half" idx="2"/>
          </p:nvPr>
        </p:nvSpPr>
        <p:spPr>
          <a:xfrm>
            <a:off x="5097464" y="1981201"/>
            <a:ext cx="3962400" cy="3975100"/>
          </a:xfrm>
        </p:spPr>
        <p:txBody>
          <a:bodyPr>
            <a:normAutofit/>
          </a:bodyPr>
          <a:lstStyle>
            <a:lvl1pPr>
              <a:defRPr sz="2200"/>
            </a:lvl1pPr>
            <a:lvl2pPr>
              <a:defRPr sz="2000"/>
            </a:lvl2pPr>
            <a:lvl3pPr>
              <a:defRPr sz="1800"/>
            </a:lvl3pPr>
            <a:lvl4pPr>
              <a:defRPr sz="1800"/>
            </a:lvl4pPr>
            <a:lvl5pPr>
              <a:defRPr sz="1800"/>
            </a:lvl5pPr>
            <a:lvl6pPr marL="1946275" indent="-344488">
              <a:defRPr sz="1800"/>
            </a:lvl6pPr>
            <a:lvl7pPr marL="1946275" indent="-344488">
              <a:defRPr sz="1800"/>
            </a:lvl7pPr>
            <a:lvl8pPr marL="1946275" indent="-344488">
              <a:defRPr sz="1800"/>
            </a:lvl8pPr>
            <a:lvl9pPr marL="1946275" indent="-344488">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5" name="Date Placeholder 4"/>
          <p:cNvSpPr>
            <a:spLocks noGrp="1"/>
          </p:cNvSpPr>
          <p:nvPr>
            <p:ph type="dt" sz="half" idx="10"/>
          </p:nvPr>
        </p:nvSpPr>
        <p:spPr/>
        <p:txBody>
          <a:bodyPr/>
          <a:lstStyle/>
          <a:p>
            <a:fld id="{1585DAA5-6BE2-467A-90B2-00E985D86198}" type="datetimeFigureOut">
              <a:rPr lang="en-AU" smtClean="0"/>
              <a:t>23/08/16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BD7F285-2D84-48C6-B42A-2EA5AB04CBF1}" type="slidenum">
              <a:rPr lang="en-AU" smtClean="0"/>
              <a:t>‹#›</a:t>
            </a:fld>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Snip Diagonal Corner Rectangle 11"/>
          <p:cNvSpPr/>
          <p:nvPr/>
        </p:nvSpPr>
        <p:spPr>
          <a:xfrm flipV="1">
            <a:off x="247650" y="1707776"/>
            <a:ext cx="9410700" cy="4908176"/>
          </a:xfrm>
          <a:prstGeom prst="snip2DiagRect">
            <a:avLst>
              <a:gd name="adj1" fmla="val 0"/>
              <a:gd name="adj2" fmla="val 4003"/>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Snip Diagonal Corner Rectangle 12"/>
          <p:cNvSpPr/>
          <p:nvPr/>
        </p:nvSpPr>
        <p:spPr>
          <a:xfrm flipV="1">
            <a:off x="247650" y="228597"/>
            <a:ext cx="9410700" cy="1277473"/>
          </a:xfrm>
          <a:prstGeom prst="snip2DiagRect">
            <a:avLst>
              <a:gd name="adj1" fmla="val 0"/>
              <a:gd name="adj2" fmla="val 1167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844418" y="295833"/>
            <a:ext cx="8215445" cy="1143000"/>
          </a:xfrm>
        </p:spPr>
        <p:txBody>
          <a:bodyPr/>
          <a:lstStyle>
            <a:lvl1pPr>
              <a:defRPr/>
            </a:lvl1pPr>
          </a:lstStyle>
          <a:p>
            <a:r>
              <a:rPr lang="en-AU" smtClean="0"/>
              <a:t>Click to edit Master title style</a:t>
            </a:r>
            <a:endParaRPr/>
          </a:p>
        </p:txBody>
      </p:sp>
      <p:sp>
        <p:nvSpPr>
          <p:cNvPr id="3" name="Text Placeholder 2"/>
          <p:cNvSpPr>
            <a:spLocks noGrp="1"/>
          </p:cNvSpPr>
          <p:nvPr>
            <p:ph type="body" idx="1"/>
          </p:nvPr>
        </p:nvSpPr>
        <p:spPr>
          <a:xfrm>
            <a:off x="844418" y="1852426"/>
            <a:ext cx="3962400" cy="868362"/>
          </a:xfrm>
        </p:spPr>
        <p:txBody>
          <a:bodyPr anchor="ctr" anchorCtr="0">
            <a:noAutofit/>
          </a:bodyPr>
          <a:lstStyle>
            <a:lvl1pPr marL="0" indent="0" algn="ctr">
              <a:spcBef>
                <a:spcPct val="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844418" y="2743200"/>
            <a:ext cx="3962400" cy="3213100"/>
          </a:xfrm>
        </p:spPr>
        <p:txBody>
          <a:bodyPr>
            <a:normAutofit/>
          </a:bodyPr>
          <a:lstStyle>
            <a:lvl1pPr>
              <a:defRPr sz="20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5" name="Text Placeholder 4"/>
          <p:cNvSpPr>
            <a:spLocks noGrp="1"/>
          </p:cNvSpPr>
          <p:nvPr>
            <p:ph type="body" sz="quarter" idx="3"/>
          </p:nvPr>
        </p:nvSpPr>
        <p:spPr>
          <a:xfrm>
            <a:off x="5097464" y="1852426"/>
            <a:ext cx="3962400" cy="868362"/>
          </a:xfrm>
        </p:spPr>
        <p:txBody>
          <a:bodyPr anchor="ctr" anchorCtr="0">
            <a:noAutofit/>
          </a:bodyPr>
          <a:lstStyle>
            <a:lvl1pPr marL="0" indent="0" algn="ctr">
              <a:spcBef>
                <a:spcPct val="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5097464" y="2743200"/>
            <a:ext cx="3962400" cy="3213100"/>
          </a:xfrm>
        </p:spPr>
        <p:txBody>
          <a:bodyPr>
            <a:normAutofit/>
          </a:bodyPr>
          <a:lstStyle>
            <a:lvl1pPr>
              <a:defRPr sz="20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7" name="Date Placeholder 6"/>
          <p:cNvSpPr>
            <a:spLocks noGrp="1"/>
          </p:cNvSpPr>
          <p:nvPr>
            <p:ph type="dt" sz="half" idx="10"/>
          </p:nvPr>
        </p:nvSpPr>
        <p:spPr/>
        <p:txBody>
          <a:bodyPr/>
          <a:lstStyle/>
          <a:p>
            <a:fld id="{1585DAA5-6BE2-467A-90B2-00E985D86198}" type="datetimeFigureOut">
              <a:rPr lang="en-AU" smtClean="0"/>
              <a:t>23/08/16</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1BD7F285-2D84-48C6-B42A-2EA5AB04CBF1}" type="slidenum">
              <a:rPr lang="en-AU" smtClean="0"/>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Snip Diagonal Corner Rectangle 8"/>
          <p:cNvSpPr/>
          <p:nvPr/>
        </p:nvSpPr>
        <p:spPr>
          <a:xfrm flipV="1">
            <a:off x="247650" y="1707776"/>
            <a:ext cx="9410700" cy="4908176"/>
          </a:xfrm>
          <a:prstGeom prst="snip2DiagRect">
            <a:avLst>
              <a:gd name="adj1" fmla="val 0"/>
              <a:gd name="adj2" fmla="val 4003"/>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Snip Diagonal Corner Rectangle 9"/>
          <p:cNvSpPr/>
          <p:nvPr/>
        </p:nvSpPr>
        <p:spPr>
          <a:xfrm flipV="1">
            <a:off x="247650" y="228597"/>
            <a:ext cx="9410700" cy="1277473"/>
          </a:xfrm>
          <a:prstGeom prst="snip2DiagRect">
            <a:avLst>
              <a:gd name="adj1" fmla="val 0"/>
              <a:gd name="adj2" fmla="val 1167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AU" smtClean="0"/>
              <a:t>Click to edit Master title style</a:t>
            </a:r>
            <a:endParaRPr/>
          </a:p>
        </p:txBody>
      </p:sp>
      <p:sp>
        <p:nvSpPr>
          <p:cNvPr id="3" name="Date Placeholder 2"/>
          <p:cNvSpPr>
            <a:spLocks noGrp="1"/>
          </p:cNvSpPr>
          <p:nvPr>
            <p:ph type="dt" sz="half" idx="10"/>
          </p:nvPr>
        </p:nvSpPr>
        <p:spPr/>
        <p:txBody>
          <a:bodyPr/>
          <a:lstStyle/>
          <a:p>
            <a:fld id="{1585DAA5-6BE2-467A-90B2-00E985D86198}" type="datetimeFigureOut">
              <a:rPr lang="en-AU" smtClean="0"/>
              <a:t>23/08/16</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1BD7F285-2D84-48C6-B42A-2EA5AB04CBF1}" type="slidenum">
              <a:rPr lang="en-AU" smtClean="0"/>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nip Diagonal Corner Rectangle 5"/>
          <p:cNvSpPr/>
          <p:nvPr/>
        </p:nvSpPr>
        <p:spPr>
          <a:xfrm flipV="1">
            <a:off x="247650" y="228600"/>
            <a:ext cx="9410700" cy="6387352"/>
          </a:xfrm>
          <a:prstGeom prst="snip2DiagRect">
            <a:avLst>
              <a:gd name="adj1" fmla="val 0"/>
              <a:gd name="adj2" fmla="val 2529"/>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1585DAA5-6BE2-467A-90B2-00E985D86198}" type="datetimeFigureOut">
              <a:rPr lang="en-AU" smtClean="0"/>
              <a:t>23/08/16</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1BD7F285-2D84-48C6-B42A-2EA5AB04CBF1}" type="slidenum">
              <a:rPr lang="en-AU" smtClean="0"/>
              <a:t>‹#›</a:t>
            </a:fld>
            <a:endParaRPr lang="en-A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1" name="Group 11"/>
          <p:cNvGrpSpPr/>
          <p:nvPr/>
        </p:nvGrpSpPr>
        <p:grpSpPr>
          <a:xfrm>
            <a:off x="247650" y="228600"/>
            <a:ext cx="4606290" cy="6387352"/>
            <a:chOff x="228600" y="228600"/>
            <a:chExt cx="4251960" cy="6387352"/>
          </a:xfrm>
        </p:grpSpPr>
        <p:sp>
          <p:nvSpPr>
            <p:cNvPr id="13" name="Snip Diagonal Corner Rectangle 12"/>
            <p:cNvSpPr/>
            <p:nvPr/>
          </p:nvSpPr>
          <p:spPr>
            <a:xfrm flipV="1">
              <a:off x="228600" y="228600"/>
              <a:ext cx="4251960" cy="6387352"/>
            </a:xfrm>
            <a:prstGeom prst="snip2DiagRect">
              <a:avLst>
                <a:gd name="adj1" fmla="val 0"/>
                <a:gd name="adj2" fmla="val 379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Teardrop 13"/>
            <p:cNvSpPr>
              <a:spLocks noChangeAspect="1"/>
            </p:cNvSpPr>
            <p:nvPr/>
          </p:nvSpPr>
          <p:spPr>
            <a:xfrm>
              <a:off x="3886200" y="432548"/>
              <a:ext cx="355002" cy="355002"/>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5" name="Snip Diagonal Corner Rectangle 14"/>
          <p:cNvSpPr/>
          <p:nvPr/>
        </p:nvSpPr>
        <p:spPr>
          <a:xfrm flipV="1">
            <a:off x="5035550" y="228600"/>
            <a:ext cx="4606290" cy="6387352"/>
          </a:xfrm>
          <a:prstGeom prst="snip2DiagRect">
            <a:avLst>
              <a:gd name="adj1" fmla="val 0"/>
              <a:gd name="adj2" fmla="val 379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569595" y="2177303"/>
            <a:ext cx="3962400" cy="1162050"/>
          </a:xfrm>
        </p:spPr>
        <p:txBody>
          <a:bodyPr anchor="b">
            <a:normAutofit/>
          </a:bodyPr>
          <a:lstStyle>
            <a:lvl1pPr algn="l">
              <a:defRPr sz="3000" b="0">
                <a:solidFill>
                  <a:schemeClr val="accent1"/>
                </a:solidFill>
              </a:defRPr>
            </a:lvl1pPr>
          </a:lstStyle>
          <a:p>
            <a:r>
              <a:rPr lang="en-AU" smtClean="0"/>
              <a:t>Click to edit Master title style</a:t>
            </a:r>
            <a:endParaRPr/>
          </a:p>
        </p:txBody>
      </p:sp>
      <p:sp>
        <p:nvSpPr>
          <p:cNvPr id="3" name="Content Placeholder 2"/>
          <p:cNvSpPr>
            <a:spLocks noGrp="1"/>
          </p:cNvSpPr>
          <p:nvPr>
            <p:ph idx="1"/>
          </p:nvPr>
        </p:nvSpPr>
        <p:spPr>
          <a:xfrm>
            <a:off x="5357495" y="609600"/>
            <a:ext cx="3962400" cy="53340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4" name="Text Placeholder 3"/>
          <p:cNvSpPr>
            <a:spLocks noGrp="1"/>
          </p:cNvSpPr>
          <p:nvPr>
            <p:ph type="body" sz="half" idx="2"/>
          </p:nvPr>
        </p:nvSpPr>
        <p:spPr>
          <a:xfrm>
            <a:off x="569595" y="3352800"/>
            <a:ext cx="3962400" cy="2590801"/>
          </a:xfrm>
        </p:spPr>
        <p:txBody>
          <a:bodyPr>
            <a:normAutofit/>
          </a:bodyPr>
          <a:lstStyle>
            <a:lvl1pPr marL="0" indent="0">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a:xfrm>
            <a:off x="825500" y="6297707"/>
            <a:ext cx="1403350" cy="365125"/>
          </a:xfrm>
        </p:spPr>
        <p:txBody>
          <a:bodyPr/>
          <a:lstStyle/>
          <a:p>
            <a:fld id="{1585DAA5-6BE2-467A-90B2-00E985D86198}" type="datetimeFigureOut">
              <a:rPr lang="en-AU" smtClean="0"/>
              <a:t>23/08/16</a:t>
            </a:fld>
            <a:endParaRPr lang="en-AU"/>
          </a:p>
        </p:txBody>
      </p:sp>
      <p:sp>
        <p:nvSpPr>
          <p:cNvPr id="6" name="Footer Placeholder 5"/>
          <p:cNvSpPr>
            <a:spLocks noGrp="1"/>
          </p:cNvSpPr>
          <p:nvPr>
            <p:ph type="ftr" sz="quarter" idx="11"/>
          </p:nvPr>
        </p:nvSpPr>
        <p:spPr>
          <a:xfrm>
            <a:off x="2228850" y="6297707"/>
            <a:ext cx="2534770" cy="365125"/>
          </a:xfrm>
        </p:spPr>
        <p:txBody>
          <a:bodyPr/>
          <a:lstStyle/>
          <a:p>
            <a:endParaRPr lang="en-AU"/>
          </a:p>
        </p:txBody>
      </p:sp>
      <p:sp>
        <p:nvSpPr>
          <p:cNvPr id="7" name="Slide Number Placeholder 6"/>
          <p:cNvSpPr>
            <a:spLocks noGrp="1"/>
          </p:cNvSpPr>
          <p:nvPr>
            <p:ph type="sldNum" sz="quarter" idx="12"/>
          </p:nvPr>
        </p:nvSpPr>
        <p:spPr>
          <a:xfrm>
            <a:off x="330201" y="6297707"/>
            <a:ext cx="480732" cy="365125"/>
          </a:xfrm>
        </p:spPr>
        <p:txBody>
          <a:bodyPr/>
          <a:lstStyle>
            <a:lvl1pPr algn="l">
              <a:defRPr/>
            </a:lvl1pPr>
          </a:lstStyle>
          <a:p>
            <a:fld id="{1BD7F285-2D84-48C6-B42A-2EA5AB04CBF1}" type="slidenum">
              <a:rPr lang="en-AU" smtClean="0"/>
              <a:t>‹#›</a:t>
            </a:fld>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4418" y="295833"/>
            <a:ext cx="8215445" cy="1143000"/>
          </a:xfrm>
          <a:prstGeom prst="rect">
            <a:avLst/>
          </a:prstGeom>
        </p:spPr>
        <p:txBody>
          <a:bodyPr vert="horz" lIns="91440" tIns="45720" rIns="91440" bIns="45720" rtlCol="0" anchor="b" anchorCtr="0">
            <a:normAutofit/>
          </a:bodyPr>
          <a:lstStyle/>
          <a:p>
            <a:r>
              <a:rPr lang="en-AU" smtClean="0"/>
              <a:t>Click to edit Master title style</a:t>
            </a:r>
            <a:endParaRPr/>
          </a:p>
        </p:txBody>
      </p:sp>
      <p:sp>
        <p:nvSpPr>
          <p:cNvPr id="3" name="Text Placeholder 2"/>
          <p:cNvSpPr>
            <a:spLocks noGrp="1"/>
          </p:cNvSpPr>
          <p:nvPr>
            <p:ph type="body" idx="1"/>
          </p:nvPr>
        </p:nvSpPr>
        <p:spPr>
          <a:xfrm>
            <a:off x="844418" y="1949824"/>
            <a:ext cx="8215445" cy="4007224"/>
          </a:xfrm>
          <a:prstGeom prst="rect">
            <a:avLst/>
          </a:prstGeom>
        </p:spPr>
        <p:txBody>
          <a:bodyPr vert="horz" lIns="91440" tIns="45720" rIns="91440" bIns="45720" rtlCol="0">
            <a:normAutofit/>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4" name="Date Placeholder 3"/>
          <p:cNvSpPr>
            <a:spLocks noGrp="1"/>
          </p:cNvSpPr>
          <p:nvPr>
            <p:ph type="dt" sz="half" idx="2"/>
          </p:nvPr>
        </p:nvSpPr>
        <p:spPr>
          <a:xfrm>
            <a:off x="247650" y="6243919"/>
            <a:ext cx="2311400"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fld id="{1585DAA5-6BE2-467A-90B2-00E985D86198}" type="datetimeFigureOut">
              <a:rPr lang="en-AU" smtClean="0"/>
              <a:t>23/08/16</a:t>
            </a:fld>
            <a:endParaRPr lang="en-AU"/>
          </a:p>
        </p:txBody>
      </p:sp>
      <p:sp>
        <p:nvSpPr>
          <p:cNvPr id="5" name="Footer Placeholder 4"/>
          <p:cNvSpPr>
            <a:spLocks noGrp="1"/>
          </p:cNvSpPr>
          <p:nvPr>
            <p:ph type="ftr" sz="quarter" idx="3"/>
          </p:nvPr>
        </p:nvSpPr>
        <p:spPr>
          <a:xfrm>
            <a:off x="6356350" y="6248401"/>
            <a:ext cx="31369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endParaRPr lang="en-AU"/>
          </a:p>
        </p:txBody>
      </p:sp>
      <p:sp>
        <p:nvSpPr>
          <p:cNvPr id="6" name="Slide Number Placeholder 5"/>
          <p:cNvSpPr>
            <a:spLocks noGrp="1"/>
          </p:cNvSpPr>
          <p:nvPr>
            <p:ph type="sldNum" sz="quarter" idx="4"/>
          </p:nvPr>
        </p:nvSpPr>
        <p:spPr>
          <a:xfrm>
            <a:off x="4664075" y="6248401"/>
            <a:ext cx="577850" cy="365125"/>
          </a:xfrm>
          <a:prstGeom prst="rect">
            <a:avLst/>
          </a:prstGeom>
        </p:spPr>
        <p:txBody>
          <a:bodyPr vert="horz" lIns="91440" tIns="45720" rIns="91440" bIns="45720" rtlCol="0" anchor="ctr"/>
          <a:lstStyle>
            <a:lvl1pPr algn="ctr">
              <a:defRPr sz="1100" b="1">
                <a:solidFill>
                  <a:schemeClr val="bg1">
                    <a:lumMod val="65000"/>
                  </a:schemeClr>
                </a:solidFill>
              </a:defRPr>
            </a:lvl1pPr>
          </a:lstStyle>
          <a:p>
            <a:fld id="{1BD7F285-2D84-48C6-B42A-2EA5AB04CBF1}" type="slidenum">
              <a:rPr lang="en-AU" smtClean="0"/>
              <a:t>‹#›</a:t>
            </a:fld>
            <a:endParaRPr lang="en-A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914400" rtl="0" eaLnBrk="1" latinLnBrk="0" hangingPunct="1">
        <a:spcBef>
          <a:spcPct val="0"/>
        </a:spcBef>
        <a:buNone/>
        <a:defRPr sz="3800" kern="1200">
          <a:solidFill>
            <a:schemeClr val="tx1">
              <a:lumMod val="90000"/>
              <a:lumOff val="10000"/>
            </a:schemeClr>
          </a:solidFill>
          <a:latin typeface="+mj-lt"/>
          <a:ea typeface="+mj-ea"/>
          <a:cs typeface="+mj-cs"/>
        </a:defRPr>
      </a:lvl1pPr>
    </p:titleStyle>
    <p:bodyStyle>
      <a:lvl1pPr marL="342900" indent="-342900" algn="l" defTabSz="914400" rtl="0" eaLnBrk="1" latinLnBrk="0" hangingPunct="1">
        <a:spcBef>
          <a:spcPts val="2000"/>
        </a:spcBef>
        <a:buClr>
          <a:schemeClr val="accent1"/>
        </a:buClr>
        <a:buSzPct val="90000"/>
        <a:buFont typeface="Wingdings 2" pitchFamily="18" charset="2"/>
        <a:buChar char=""/>
        <a:defRPr sz="2200" kern="1200">
          <a:solidFill>
            <a:schemeClr val="tx1">
              <a:lumMod val="90000"/>
              <a:lumOff val="10000"/>
            </a:schemeClr>
          </a:solidFill>
          <a:latin typeface="+mn-lt"/>
          <a:ea typeface="+mn-ea"/>
          <a:cs typeface="+mn-cs"/>
        </a:defRPr>
      </a:lvl1pPr>
      <a:lvl2pPr marL="685800" indent="-336550" algn="l" defTabSz="914400" rtl="0" eaLnBrk="1" latinLnBrk="0" hangingPunct="1">
        <a:spcBef>
          <a:spcPts val="600"/>
        </a:spcBef>
        <a:buClr>
          <a:schemeClr val="accent1"/>
        </a:buClr>
        <a:buSzPct val="90000"/>
        <a:buFont typeface="Wingdings 2" pitchFamily="18" charset="2"/>
        <a:buChar char=""/>
        <a:defRPr sz="2000" kern="1200">
          <a:solidFill>
            <a:schemeClr val="tx1">
              <a:lumMod val="90000"/>
              <a:lumOff val="10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2" pitchFamily="18" charset="2"/>
        <a:buChar char=""/>
        <a:defRPr sz="1800" kern="1200">
          <a:solidFill>
            <a:schemeClr val="tx1">
              <a:lumMod val="90000"/>
              <a:lumOff val="10000"/>
            </a:schemeClr>
          </a:solidFill>
          <a:latin typeface="+mn-lt"/>
          <a:ea typeface="+mn-ea"/>
          <a:cs typeface="+mn-cs"/>
        </a:defRPr>
      </a:lvl3pPr>
      <a:lvl4pPr marL="1371600" indent="-336550" algn="l" defTabSz="914400" rtl="0" eaLnBrk="1" latinLnBrk="0" hangingPunct="1">
        <a:spcBef>
          <a:spcPts val="600"/>
        </a:spcBef>
        <a:buClr>
          <a:schemeClr val="accent1"/>
        </a:buClr>
        <a:buSzPct val="90000"/>
        <a:buFont typeface="Wingdings 2" pitchFamily="18" charset="2"/>
        <a:buChar char=""/>
        <a:defRPr sz="1800" kern="1200">
          <a:solidFill>
            <a:schemeClr val="tx1">
              <a:lumMod val="90000"/>
              <a:lumOff val="10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2" pitchFamily="18" charset="2"/>
        <a:buChar char=""/>
        <a:defRPr sz="1800" kern="1200">
          <a:solidFill>
            <a:schemeClr val="tx1">
              <a:lumMod val="90000"/>
              <a:lumOff val="10000"/>
            </a:schemeClr>
          </a:solidFill>
          <a:latin typeface="+mn-lt"/>
          <a:ea typeface="+mn-ea"/>
          <a:cs typeface="+mn-cs"/>
        </a:defRPr>
      </a:lvl5pPr>
      <a:lvl6pPr marL="2055813" indent="-344488" algn="l" defTabSz="914400" rtl="0" eaLnBrk="1" latinLnBrk="0" hangingPunct="1">
        <a:spcBef>
          <a:spcPct val="20000"/>
        </a:spcBef>
        <a:buClr>
          <a:schemeClr val="accent1"/>
        </a:buClr>
        <a:buSzPct val="90000"/>
        <a:buFont typeface="Wingdings 2" pitchFamily="18" charset="2"/>
        <a:buChar char=""/>
        <a:defRPr lang="en-US" sz="1800" kern="1200" dirty="0" smtClean="0">
          <a:solidFill>
            <a:schemeClr val="tx1">
              <a:lumMod val="90000"/>
              <a:lumOff val="10000"/>
            </a:schemeClr>
          </a:solidFill>
          <a:latin typeface="+mn-lt"/>
          <a:ea typeface="+mn-ea"/>
          <a:cs typeface="+mn-cs"/>
        </a:defRPr>
      </a:lvl6pPr>
      <a:lvl7pPr marL="2398713" indent="-344488" algn="l" defTabSz="914400" rtl="0" eaLnBrk="1" latinLnBrk="0" hangingPunct="1">
        <a:spcBef>
          <a:spcPct val="20000"/>
        </a:spcBef>
        <a:buClr>
          <a:schemeClr val="accent1"/>
        </a:buClr>
        <a:buSzPct val="90000"/>
        <a:buFont typeface="Wingdings 2" pitchFamily="18" charset="2"/>
        <a:buChar char=""/>
        <a:defRPr lang="en-US" sz="1800" kern="1200" dirty="0" smtClean="0">
          <a:solidFill>
            <a:schemeClr val="tx1">
              <a:lumMod val="90000"/>
              <a:lumOff val="10000"/>
            </a:schemeClr>
          </a:solidFill>
          <a:latin typeface="+mn-lt"/>
          <a:ea typeface="+mn-ea"/>
          <a:cs typeface="+mn-cs"/>
        </a:defRPr>
      </a:lvl7pPr>
      <a:lvl8pPr marL="2743200" indent="-344488" algn="l" defTabSz="914400" rtl="0" eaLnBrk="1" latinLnBrk="0" hangingPunct="1">
        <a:spcBef>
          <a:spcPct val="20000"/>
        </a:spcBef>
        <a:buClr>
          <a:schemeClr val="accent1"/>
        </a:buClr>
        <a:buSzPct val="90000"/>
        <a:buFont typeface="Wingdings 2" pitchFamily="18" charset="2"/>
        <a:buChar char=""/>
        <a:defRPr lang="en-US" sz="1800" kern="1200" dirty="0" smtClean="0">
          <a:solidFill>
            <a:schemeClr val="tx1">
              <a:lumMod val="90000"/>
              <a:lumOff val="10000"/>
            </a:schemeClr>
          </a:solidFill>
          <a:latin typeface="+mn-lt"/>
          <a:ea typeface="+mn-ea"/>
          <a:cs typeface="+mn-cs"/>
        </a:defRPr>
      </a:lvl8pPr>
      <a:lvl9pPr marL="3087688" indent="-344488" algn="l" defTabSz="914400" rtl="0" eaLnBrk="1" latinLnBrk="0" hangingPunct="1">
        <a:spcBef>
          <a:spcPct val="20000"/>
        </a:spcBef>
        <a:buClr>
          <a:schemeClr val="accent1"/>
        </a:buClr>
        <a:buSzPct val="90000"/>
        <a:buFont typeface="Wingdings 2" pitchFamily="18" charset="2"/>
        <a:buChar char=""/>
        <a:defRPr lang="en-US" sz="1800" kern="1200" dirty="0">
          <a:solidFill>
            <a:schemeClr val="tx1">
              <a:lumMod val="90000"/>
              <a:lumOff val="10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4807" y="326571"/>
            <a:ext cx="8420100" cy="2511881"/>
          </a:xfrm>
        </p:spPr>
        <p:txBody>
          <a:bodyPr>
            <a:normAutofit/>
          </a:bodyPr>
          <a:lstStyle/>
          <a:p>
            <a:pPr algn="ctr"/>
            <a:r>
              <a:rPr lang="en-US" u="sng" dirty="0" smtClean="0">
                <a:solidFill>
                  <a:srgbClr val="FFFFFF"/>
                </a:solidFill>
              </a:rPr>
              <a:t>User Story Cards </a:t>
            </a:r>
            <a:br>
              <a:rPr lang="en-US" u="sng" dirty="0" smtClean="0">
                <a:solidFill>
                  <a:srgbClr val="FFFFFF"/>
                </a:solidFill>
              </a:rPr>
            </a:br>
            <a:r>
              <a:rPr lang="en-US" u="sng" dirty="0">
                <a:solidFill>
                  <a:srgbClr val="FFFFFF"/>
                </a:solidFill>
              </a:rPr>
              <a:t/>
            </a:r>
            <a:br>
              <a:rPr lang="en-US" u="sng" dirty="0">
                <a:solidFill>
                  <a:srgbClr val="FFFFFF"/>
                </a:solidFill>
              </a:rPr>
            </a:br>
            <a:r>
              <a:rPr lang="en-US" i="1" dirty="0" smtClean="0">
                <a:solidFill>
                  <a:srgbClr val="FFFFFF"/>
                </a:solidFill>
              </a:rPr>
              <a:t>Team 82 (Project I.T.)</a:t>
            </a:r>
            <a:endParaRPr lang="en-US" i="1" dirty="0">
              <a:solidFill>
                <a:srgbClr val="FFFFFF"/>
              </a:solidFill>
            </a:endParaRPr>
          </a:p>
        </p:txBody>
      </p:sp>
      <p:sp>
        <p:nvSpPr>
          <p:cNvPr id="3" name="Subtitle 2"/>
          <p:cNvSpPr>
            <a:spLocks noGrp="1"/>
          </p:cNvSpPr>
          <p:nvPr>
            <p:ph type="subTitle" idx="1"/>
          </p:nvPr>
        </p:nvSpPr>
        <p:spPr>
          <a:xfrm>
            <a:off x="324757" y="4172861"/>
            <a:ext cx="3448957" cy="1251855"/>
          </a:xfrm>
        </p:spPr>
        <p:txBody>
          <a:bodyPr>
            <a:normAutofit/>
          </a:bodyPr>
          <a:lstStyle/>
          <a:p>
            <a:pPr algn="ctr"/>
            <a:r>
              <a:rPr lang="en-US" sz="2200" dirty="0" smtClean="0">
                <a:solidFill>
                  <a:schemeClr val="tx1"/>
                </a:solidFill>
              </a:rPr>
              <a:t>Tess Nash (N9163166)</a:t>
            </a:r>
          </a:p>
          <a:p>
            <a:pPr algn="ctr"/>
            <a:r>
              <a:rPr lang="en-US" sz="2200" dirty="0" err="1" smtClean="0">
                <a:solidFill>
                  <a:schemeClr val="tx1"/>
                </a:solidFill>
              </a:rPr>
              <a:t>Peipei</a:t>
            </a:r>
            <a:r>
              <a:rPr lang="en-US" sz="2200" dirty="0" smtClean="0">
                <a:solidFill>
                  <a:schemeClr val="tx1"/>
                </a:solidFill>
              </a:rPr>
              <a:t> Zhang (N9412719)</a:t>
            </a:r>
          </a:p>
          <a:p>
            <a:pPr algn="ctr"/>
            <a:r>
              <a:rPr lang="en-US" sz="2200" dirty="0" err="1" smtClean="0">
                <a:solidFill>
                  <a:schemeClr val="tx1"/>
                </a:solidFill>
              </a:rPr>
              <a:t>Jiyoung</a:t>
            </a:r>
            <a:r>
              <a:rPr lang="en-US" sz="2200" dirty="0" smtClean="0">
                <a:solidFill>
                  <a:schemeClr val="tx1"/>
                </a:solidFill>
              </a:rPr>
              <a:t> Choi (N7294352)</a:t>
            </a:r>
          </a:p>
          <a:p>
            <a:endParaRPr lang="en-US" sz="2200" dirty="0">
              <a:solidFill>
                <a:schemeClr val="tx1"/>
              </a:solidFill>
            </a:endParaRPr>
          </a:p>
        </p:txBody>
      </p:sp>
      <p:sp>
        <p:nvSpPr>
          <p:cNvPr id="5" name="Rectangle 4"/>
          <p:cNvSpPr/>
          <p:nvPr/>
        </p:nvSpPr>
        <p:spPr>
          <a:xfrm>
            <a:off x="4018643" y="4171407"/>
            <a:ext cx="3764643" cy="1446550"/>
          </a:xfrm>
          <a:prstGeom prst="rect">
            <a:avLst/>
          </a:prstGeom>
        </p:spPr>
        <p:txBody>
          <a:bodyPr wrap="square">
            <a:spAutoFit/>
          </a:bodyPr>
          <a:lstStyle/>
          <a:p>
            <a:pPr algn="ctr"/>
            <a:r>
              <a:rPr lang="en-US" sz="2200" dirty="0"/>
              <a:t>Kris Kingston (N9169008)</a:t>
            </a:r>
          </a:p>
          <a:p>
            <a:pPr algn="ctr"/>
            <a:r>
              <a:rPr lang="en-US" sz="2200" dirty="0"/>
              <a:t>Se Jun </a:t>
            </a:r>
            <a:r>
              <a:rPr lang="en-US" sz="2200" dirty="0" err="1"/>
              <a:t>Ahn</a:t>
            </a:r>
            <a:r>
              <a:rPr lang="en-US" sz="2200" dirty="0"/>
              <a:t> (N8922713)</a:t>
            </a:r>
          </a:p>
          <a:p>
            <a:pPr algn="ctr"/>
            <a:r>
              <a:rPr lang="en-US" sz="2200" dirty="0" err="1"/>
              <a:t>Khor</a:t>
            </a:r>
            <a:r>
              <a:rPr lang="en-US" sz="2200" dirty="0"/>
              <a:t> Kent Lie (N9530941)</a:t>
            </a:r>
          </a:p>
          <a:p>
            <a:pPr algn="ctr"/>
            <a:r>
              <a:rPr lang="en-US" sz="2200" dirty="0"/>
              <a:t>Sahib </a:t>
            </a:r>
            <a:r>
              <a:rPr lang="en-US" sz="2200" dirty="0" err="1"/>
              <a:t>Onkar</a:t>
            </a:r>
            <a:r>
              <a:rPr lang="en-US" sz="2200" dirty="0"/>
              <a:t> Singh (N9058575)</a:t>
            </a:r>
          </a:p>
        </p:txBody>
      </p:sp>
      <p:sp>
        <p:nvSpPr>
          <p:cNvPr id="6" name="Rectangle 5"/>
          <p:cNvSpPr/>
          <p:nvPr/>
        </p:nvSpPr>
        <p:spPr>
          <a:xfrm>
            <a:off x="2603966" y="3643476"/>
            <a:ext cx="2339497" cy="461665"/>
          </a:xfrm>
          <a:prstGeom prst="rect">
            <a:avLst/>
          </a:prstGeom>
        </p:spPr>
        <p:txBody>
          <a:bodyPr wrap="none">
            <a:spAutoFit/>
          </a:bodyPr>
          <a:lstStyle/>
          <a:p>
            <a:pPr algn="ctr"/>
            <a:r>
              <a:rPr lang="en-US" sz="2400" b="1" i="1" dirty="0"/>
              <a:t>Team Members:</a:t>
            </a:r>
          </a:p>
        </p:txBody>
      </p:sp>
    </p:spTree>
    <p:extLst>
      <p:ext uri="{BB962C8B-B14F-4D97-AF65-F5344CB8AC3E}">
        <p14:creationId xmlns:p14="http://schemas.microsoft.com/office/powerpoint/2010/main" val="3168155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370" y="109220"/>
            <a:ext cx="791845" cy="64008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b="1" dirty="0" smtClean="0">
                <a:solidFill>
                  <a:schemeClr val="tx1"/>
                </a:solidFill>
              </a:rPr>
              <a:t>Story ID</a:t>
            </a:r>
            <a:r>
              <a:rPr lang="en-US" altLang="en-AU" sz="2000" b="1" dirty="0" smtClean="0">
                <a:solidFill>
                  <a:schemeClr val="tx1"/>
                </a:solidFill>
              </a:rPr>
              <a:t>: 08</a:t>
            </a:r>
          </a:p>
        </p:txBody>
      </p:sp>
      <p:sp>
        <p:nvSpPr>
          <p:cNvPr id="6" name="Rectangle 5"/>
          <p:cNvSpPr/>
          <p:nvPr/>
        </p:nvSpPr>
        <p:spPr>
          <a:xfrm>
            <a:off x="831215" y="109220"/>
            <a:ext cx="7379970" cy="64008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AU" sz="2800" b="1" dirty="0" smtClean="0"/>
              <a:t>Creating, </a:t>
            </a:r>
            <a:r>
              <a:rPr lang="en-US" altLang="en-AU" sz="2800" b="1" dirty="0" smtClean="0"/>
              <a:t>Modifying </a:t>
            </a:r>
            <a:r>
              <a:rPr lang="en-US" altLang="en-AU" sz="2800" b="1" dirty="0" smtClean="0"/>
              <a:t>and </a:t>
            </a:r>
            <a:r>
              <a:rPr lang="en-US" altLang="en-AU" sz="2800" b="1" dirty="0" smtClean="0"/>
              <a:t>Deleting </a:t>
            </a:r>
            <a:r>
              <a:rPr lang="en-US" altLang="en-AU" sz="2800" b="1" dirty="0"/>
              <a:t>E</a:t>
            </a:r>
            <a:r>
              <a:rPr lang="en-US" altLang="en-AU" sz="2800" b="1" dirty="0" smtClean="0"/>
              <a:t>vents</a:t>
            </a:r>
            <a:endParaRPr lang="en-US" altLang="en-AU" sz="2800" b="1" dirty="0"/>
          </a:p>
        </p:txBody>
      </p:sp>
      <p:sp>
        <p:nvSpPr>
          <p:cNvPr id="7" name="Rectangle 6"/>
          <p:cNvSpPr/>
          <p:nvPr/>
        </p:nvSpPr>
        <p:spPr>
          <a:xfrm>
            <a:off x="0" y="822470"/>
            <a:ext cx="9905999" cy="1398216"/>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en-AU" sz="2400" dirty="0" smtClean="0">
                <a:solidFill>
                  <a:schemeClr val="tx1"/>
                </a:solidFill>
              </a:rPr>
              <a:t>As </a:t>
            </a:r>
            <a:r>
              <a:rPr lang="en-US" altLang="en-AU" sz="2400" dirty="0" smtClean="0">
                <a:solidFill>
                  <a:schemeClr val="tx1"/>
                </a:solidFill>
              </a:rPr>
              <a:t>a </a:t>
            </a:r>
            <a:r>
              <a:rPr lang="en-US" altLang="en-AU" sz="2400" dirty="0" smtClean="0">
                <a:solidFill>
                  <a:schemeClr val="tx1"/>
                </a:solidFill>
              </a:rPr>
              <a:t>Committee Member, </a:t>
            </a:r>
            <a:r>
              <a:rPr lang="en-US" altLang="en-AU" sz="2400" dirty="0" smtClean="0">
                <a:solidFill>
                  <a:schemeClr val="tx1"/>
                </a:solidFill>
              </a:rPr>
              <a:t>I want to be able to create, modify and delete event details so that the event details </a:t>
            </a:r>
            <a:r>
              <a:rPr lang="en-US" altLang="en-AU" sz="2400" dirty="0" smtClean="0">
                <a:solidFill>
                  <a:schemeClr val="tx1"/>
                </a:solidFill>
              </a:rPr>
              <a:t>are always up to date with correct information</a:t>
            </a:r>
            <a:endParaRPr lang="en-US" altLang="en-AU" sz="2400" dirty="0" smtClean="0">
              <a:solidFill>
                <a:schemeClr val="tx1"/>
              </a:solidFill>
            </a:endParaRPr>
          </a:p>
        </p:txBody>
      </p:sp>
      <p:sp>
        <p:nvSpPr>
          <p:cNvPr id="8" name="Rectangle 7"/>
          <p:cNvSpPr/>
          <p:nvPr/>
        </p:nvSpPr>
        <p:spPr>
          <a:xfrm>
            <a:off x="0" y="2190143"/>
            <a:ext cx="9905999" cy="2938447"/>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Acceptance </a:t>
            </a:r>
            <a:r>
              <a:rPr lang="en-AU" sz="2000" i="1" dirty="0" smtClean="0">
                <a:solidFill>
                  <a:schemeClr val="tx1"/>
                </a:solidFill>
              </a:rPr>
              <a:t>Criteria:</a:t>
            </a:r>
            <a:endParaRPr lang="en-AU" sz="2000" i="1" dirty="0" smtClean="0">
              <a:solidFill>
                <a:schemeClr val="tx1"/>
              </a:solidFill>
            </a:endParaRPr>
          </a:p>
          <a:p>
            <a:pPr marL="179705" indent="-179705">
              <a:buFont typeface="Arial" panose="020B0604020202020204" pitchFamily="34" charset="0"/>
              <a:buChar char="•"/>
            </a:pPr>
            <a:r>
              <a:rPr lang="en-US" sz="2000" dirty="0">
                <a:solidFill>
                  <a:schemeClr val="tx1"/>
                </a:solidFill>
              </a:rPr>
              <a:t>Have a page where all the events are listed with all relevant information (including their date, amount of member attendees, a title, </a:t>
            </a:r>
            <a:r>
              <a:rPr lang="en-US" sz="2000" dirty="0" smtClean="0">
                <a:solidFill>
                  <a:schemeClr val="tx1"/>
                </a:solidFill>
              </a:rPr>
              <a:t>committee </a:t>
            </a:r>
            <a:r>
              <a:rPr lang="en-US" sz="2000" dirty="0">
                <a:solidFill>
                  <a:schemeClr val="tx1"/>
                </a:solidFill>
              </a:rPr>
              <a:t>members who </a:t>
            </a:r>
            <a:r>
              <a:rPr lang="en-US" sz="2000" dirty="0" smtClean="0">
                <a:solidFill>
                  <a:schemeClr val="tx1"/>
                </a:solidFill>
              </a:rPr>
              <a:t>organised </a:t>
            </a:r>
            <a:r>
              <a:rPr lang="en-US" sz="2000" dirty="0">
                <a:solidFill>
                  <a:schemeClr val="tx1"/>
                </a:solidFill>
              </a:rPr>
              <a:t>the event and their basic contact details should they need to be contacted/informed of something</a:t>
            </a:r>
            <a:r>
              <a:rPr lang="en-US" sz="2000" dirty="0" smtClean="0">
                <a:solidFill>
                  <a:schemeClr val="tx1"/>
                </a:solidFill>
              </a:rPr>
              <a:t>)</a:t>
            </a:r>
            <a:endParaRPr lang="en-US" sz="2000" dirty="0" smtClean="0">
              <a:solidFill>
                <a:schemeClr val="tx1"/>
              </a:solidFill>
            </a:endParaRPr>
          </a:p>
          <a:p>
            <a:pPr marL="179705" indent="-179705">
              <a:buFont typeface="Arial" panose="020B0604020202020204" pitchFamily="34" charset="0"/>
              <a:buChar char="•"/>
            </a:pPr>
            <a:r>
              <a:rPr lang="en-US" sz="2000" dirty="0" smtClean="0">
                <a:solidFill>
                  <a:schemeClr val="tx1"/>
                </a:solidFill>
              </a:rPr>
              <a:t>Here </a:t>
            </a:r>
            <a:r>
              <a:rPr lang="en-US" sz="2000" dirty="0">
                <a:solidFill>
                  <a:schemeClr val="tx1"/>
                </a:solidFill>
              </a:rPr>
              <a:t>the event can be selected </a:t>
            </a:r>
            <a:r>
              <a:rPr lang="en-US" sz="2000" dirty="0" smtClean="0">
                <a:solidFill>
                  <a:schemeClr val="tx1"/>
                </a:solidFill>
              </a:rPr>
              <a:t>by committee members, which opens </a:t>
            </a:r>
            <a:r>
              <a:rPr lang="en-US" sz="2000" dirty="0">
                <a:solidFill>
                  <a:schemeClr val="tx1"/>
                </a:solidFill>
              </a:rPr>
              <a:t>another page showing the </a:t>
            </a:r>
            <a:r>
              <a:rPr lang="en-US" sz="2000" dirty="0" smtClean="0">
                <a:solidFill>
                  <a:schemeClr val="tx1"/>
                </a:solidFill>
              </a:rPr>
              <a:t>details </a:t>
            </a:r>
            <a:r>
              <a:rPr lang="en-US" sz="2000" dirty="0">
                <a:solidFill>
                  <a:schemeClr val="tx1"/>
                </a:solidFill>
              </a:rPr>
              <a:t>of the event where aspects of the event can be modified, updated or </a:t>
            </a:r>
            <a:r>
              <a:rPr lang="en-US" sz="2000" dirty="0" smtClean="0">
                <a:solidFill>
                  <a:schemeClr val="tx1"/>
                </a:solidFill>
              </a:rPr>
              <a:t>deleted</a:t>
            </a:r>
            <a:endParaRPr lang="en-US" sz="2000" dirty="0" smtClean="0">
              <a:solidFill>
                <a:schemeClr val="tx1"/>
              </a:solidFill>
            </a:endParaRPr>
          </a:p>
          <a:p>
            <a:pPr marL="179705" indent="-179705">
              <a:buFont typeface="Arial" panose="020B0604020202020204" pitchFamily="34" charset="0"/>
              <a:buChar char="•"/>
            </a:pPr>
            <a:r>
              <a:rPr lang="en-US" sz="2000" dirty="0" smtClean="0">
                <a:solidFill>
                  <a:schemeClr val="tx1"/>
                </a:solidFill>
              </a:rPr>
              <a:t>The </a:t>
            </a:r>
            <a:r>
              <a:rPr lang="en-US" sz="2000" dirty="0">
                <a:solidFill>
                  <a:schemeClr val="tx1"/>
                </a:solidFill>
              </a:rPr>
              <a:t>page with the events listed will have the option to create an event (committee members only, members will not be able to create their own </a:t>
            </a:r>
            <a:r>
              <a:rPr lang="en-US" sz="2000" dirty="0" smtClean="0">
                <a:solidFill>
                  <a:schemeClr val="tx1"/>
                </a:solidFill>
              </a:rPr>
              <a:t>events</a:t>
            </a:r>
            <a:r>
              <a:rPr lang="en-US" sz="2000" dirty="0">
                <a:solidFill>
                  <a:schemeClr val="tx1"/>
                </a:solidFill>
              </a:rPr>
              <a:t>)</a:t>
            </a:r>
            <a:endParaRPr lang="en-AU" sz="2000" dirty="0" smtClean="0">
              <a:solidFill>
                <a:schemeClr val="tx1"/>
              </a:solidFill>
            </a:endParaRPr>
          </a:p>
        </p:txBody>
      </p:sp>
      <p:sp>
        <p:nvSpPr>
          <p:cNvPr id="11" name="Rectangle 10"/>
          <p:cNvSpPr/>
          <p:nvPr/>
        </p:nvSpPr>
        <p:spPr>
          <a:xfrm>
            <a:off x="9075420" y="109220"/>
            <a:ext cx="791845" cy="64008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1400" b="1" dirty="0" smtClean="0">
                <a:solidFill>
                  <a:schemeClr val="tx1"/>
                </a:solidFill>
              </a:rPr>
              <a:t>Story Points</a:t>
            </a:r>
            <a:r>
              <a:rPr lang="en-US" altLang="en-AU" sz="1400" b="1" dirty="0" smtClean="0">
                <a:solidFill>
                  <a:schemeClr val="tx1"/>
                </a:solidFill>
              </a:rPr>
              <a:t>:</a:t>
            </a:r>
          </a:p>
          <a:p>
            <a:pPr algn="ctr"/>
            <a:r>
              <a:rPr lang="en-US" altLang="en-AU" sz="1400" b="1" dirty="0">
                <a:solidFill>
                  <a:schemeClr val="tx1"/>
                </a:solidFill>
              </a:rPr>
              <a:t>4</a:t>
            </a:r>
            <a:endParaRPr lang="en-US" altLang="en-AU" sz="1400" b="1" dirty="0" smtClean="0">
              <a:solidFill>
                <a:schemeClr val="tx1"/>
              </a:solidFill>
            </a:endParaRPr>
          </a:p>
        </p:txBody>
      </p:sp>
      <p:sp>
        <p:nvSpPr>
          <p:cNvPr id="12" name="Rectangle 11"/>
          <p:cNvSpPr/>
          <p:nvPr/>
        </p:nvSpPr>
        <p:spPr>
          <a:xfrm>
            <a:off x="8211185" y="109220"/>
            <a:ext cx="863600" cy="64008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1600" b="1" dirty="0" smtClean="0">
                <a:solidFill>
                  <a:schemeClr val="tx1"/>
                </a:solidFill>
              </a:rPr>
              <a:t>Priority</a:t>
            </a:r>
            <a:r>
              <a:rPr lang="en-US" altLang="en-AU" sz="1600" b="1" dirty="0" smtClean="0">
                <a:solidFill>
                  <a:schemeClr val="tx1"/>
                </a:solidFill>
              </a:rPr>
              <a:t>:</a:t>
            </a:r>
          </a:p>
          <a:p>
            <a:pPr algn="ctr"/>
            <a:r>
              <a:rPr lang="en-US" altLang="en-AU" sz="1600" b="1" dirty="0" smtClean="0">
                <a:solidFill>
                  <a:schemeClr val="tx1"/>
                </a:solidFill>
              </a:rPr>
              <a:t>M</a:t>
            </a:r>
          </a:p>
        </p:txBody>
      </p:sp>
      <p:sp>
        <p:nvSpPr>
          <p:cNvPr id="13" name="Rectangle 12"/>
          <p:cNvSpPr/>
          <p:nvPr/>
        </p:nvSpPr>
        <p:spPr>
          <a:xfrm>
            <a:off x="0" y="5128590"/>
            <a:ext cx="9905999" cy="172941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Notes:</a:t>
            </a:r>
            <a:endParaRPr lang="en-AU" sz="2000" i="1" dirty="0" smtClean="0">
              <a:solidFill>
                <a:schemeClr val="tx1"/>
              </a:solidFill>
            </a:endParaRPr>
          </a:p>
          <a:p>
            <a:pPr marL="179705" indent="-179705">
              <a:buFont typeface="Arial" panose="020B0604020202020204" pitchFamily="34" charset="0"/>
              <a:buChar char="•"/>
            </a:pPr>
            <a:r>
              <a:rPr lang="en-AU" sz="2000" dirty="0" smtClean="0">
                <a:solidFill>
                  <a:schemeClr val="tx1"/>
                </a:solidFill>
              </a:rPr>
              <a:t>Assumes </a:t>
            </a:r>
            <a:r>
              <a:rPr lang="en-AU" sz="2000" dirty="0" smtClean="0">
                <a:solidFill>
                  <a:schemeClr val="tx1"/>
                </a:solidFill>
              </a:rPr>
              <a:t>that committee members will have additional access to features that members will not have based on the type of account they </a:t>
            </a:r>
            <a:r>
              <a:rPr lang="en-AU" sz="2000" dirty="0" smtClean="0">
                <a:solidFill>
                  <a:schemeClr val="tx1"/>
                </a:solidFill>
              </a:rPr>
              <a:t>have</a:t>
            </a:r>
          </a:p>
          <a:p>
            <a:pPr marL="179705" indent="-179705">
              <a:buFont typeface="Arial" panose="020B0604020202020204" pitchFamily="34" charset="0"/>
              <a:buChar char="•"/>
            </a:pPr>
            <a:r>
              <a:rPr lang="en-AU" sz="2000" dirty="0" smtClean="0">
                <a:solidFill>
                  <a:schemeClr val="tx1"/>
                </a:solidFill>
              </a:rPr>
              <a:t>This will</a:t>
            </a:r>
            <a:r>
              <a:rPr lang="en-AU" sz="2000" dirty="0" smtClean="0">
                <a:solidFill>
                  <a:schemeClr val="tx1"/>
                </a:solidFill>
              </a:rPr>
              <a:t> let </a:t>
            </a:r>
            <a:r>
              <a:rPr lang="en-AU" sz="2000" dirty="0" smtClean="0">
                <a:solidFill>
                  <a:schemeClr val="tx1"/>
                </a:solidFill>
              </a:rPr>
              <a:t>them do extra features </a:t>
            </a:r>
            <a:r>
              <a:rPr lang="en-AU" sz="2000" dirty="0" smtClean="0">
                <a:solidFill>
                  <a:schemeClr val="tx1"/>
                </a:solidFill>
              </a:rPr>
              <a:t>with </a:t>
            </a:r>
            <a:r>
              <a:rPr lang="en-AU" sz="2000" dirty="0" smtClean="0">
                <a:solidFill>
                  <a:schemeClr val="tx1"/>
                </a:solidFill>
              </a:rPr>
              <a:t>the event details and the events </a:t>
            </a:r>
            <a:r>
              <a:rPr lang="en-AU" sz="2000" dirty="0" smtClean="0">
                <a:solidFill>
                  <a:schemeClr val="tx1"/>
                </a:solidFill>
              </a:rPr>
              <a:t>page (</a:t>
            </a:r>
            <a:r>
              <a:rPr lang="en-AU" sz="2000" dirty="0" smtClean="0">
                <a:solidFill>
                  <a:schemeClr val="tx1"/>
                </a:solidFill>
              </a:rPr>
              <a:t>i.e. can add details, remove details, delete the page altogether, etc.)</a:t>
            </a:r>
            <a:endParaRPr lang="en-AU" sz="2000" dirty="0">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370" y="109220"/>
            <a:ext cx="791845" cy="64008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b="1" dirty="0" smtClean="0">
                <a:solidFill>
                  <a:schemeClr val="tx1"/>
                </a:solidFill>
              </a:rPr>
              <a:t>Story ID</a:t>
            </a:r>
            <a:r>
              <a:rPr lang="en-US" altLang="en-AU" sz="2000" b="1" dirty="0" smtClean="0">
                <a:solidFill>
                  <a:schemeClr val="tx1"/>
                </a:solidFill>
              </a:rPr>
              <a:t>: 09</a:t>
            </a:r>
          </a:p>
        </p:txBody>
      </p:sp>
      <p:sp>
        <p:nvSpPr>
          <p:cNvPr id="6" name="Rectangle 5"/>
          <p:cNvSpPr/>
          <p:nvPr/>
        </p:nvSpPr>
        <p:spPr>
          <a:xfrm>
            <a:off x="831215" y="109220"/>
            <a:ext cx="7379970" cy="64008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AU" sz="2800" b="1" dirty="0" smtClean="0"/>
              <a:t>Cost Estimation of Events</a:t>
            </a:r>
            <a:endParaRPr lang="en-US" altLang="en-AU" sz="2800" b="1" dirty="0"/>
          </a:p>
        </p:txBody>
      </p:sp>
      <p:sp>
        <p:nvSpPr>
          <p:cNvPr id="7" name="Rectangle 6"/>
          <p:cNvSpPr/>
          <p:nvPr/>
        </p:nvSpPr>
        <p:spPr>
          <a:xfrm>
            <a:off x="0" y="822469"/>
            <a:ext cx="9905999" cy="195662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en-AU" sz="2400" dirty="0" smtClean="0">
                <a:solidFill>
                  <a:schemeClr val="tx1"/>
                </a:solidFill>
              </a:rPr>
              <a:t>As </a:t>
            </a:r>
            <a:r>
              <a:rPr lang="en-US" altLang="en-AU" sz="2400" dirty="0" smtClean="0">
                <a:solidFill>
                  <a:schemeClr val="tx1"/>
                </a:solidFill>
              </a:rPr>
              <a:t>an </a:t>
            </a:r>
            <a:r>
              <a:rPr lang="en-US" altLang="en-AU" sz="2400" dirty="0" smtClean="0">
                <a:solidFill>
                  <a:schemeClr val="tx1"/>
                </a:solidFill>
              </a:rPr>
              <a:t>Office Admin, I want to be able to enter the estimated cost of the event so that the system can calculate how much each member needs to contribute and to contact these members to let them know of the amount needed based on the estimated </a:t>
            </a:r>
            <a:r>
              <a:rPr lang="en-US" altLang="en-AU" sz="2400" dirty="0" smtClean="0">
                <a:solidFill>
                  <a:schemeClr val="tx1"/>
                </a:solidFill>
              </a:rPr>
              <a:t>event cost</a:t>
            </a:r>
            <a:endParaRPr lang="en-US" altLang="en-AU" sz="2400" dirty="0" smtClean="0">
              <a:solidFill>
                <a:schemeClr val="tx1"/>
              </a:solidFill>
            </a:endParaRPr>
          </a:p>
        </p:txBody>
      </p:sp>
      <p:sp>
        <p:nvSpPr>
          <p:cNvPr id="8" name="Rectangle 7"/>
          <p:cNvSpPr/>
          <p:nvPr/>
        </p:nvSpPr>
        <p:spPr>
          <a:xfrm>
            <a:off x="0" y="2779089"/>
            <a:ext cx="9905999" cy="23495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Acceptance </a:t>
            </a:r>
            <a:r>
              <a:rPr lang="en-AU" sz="2000" i="1" dirty="0" smtClean="0">
                <a:solidFill>
                  <a:schemeClr val="tx1"/>
                </a:solidFill>
              </a:rPr>
              <a:t>Criteria:</a:t>
            </a:r>
            <a:endParaRPr lang="en-AU" sz="2000" i="1" dirty="0" smtClean="0">
              <a:solidFill>
                <a:schemeClr val="tx1"/>
              </a:solidFill>
            </a:endParaRPr>
          </a:p>
          <a:p>
            <a:pPr marL="179705" indent="-179705">
              <a:buFont typeface="Arial" panose="020B0604020202020204" pitchFamily="34" charset="0"/>
              <a:buChar char="•"/>
            </a:pPr>
            <a:r>
              <a:rPr lang="en-US" sz="2000" dirty="0">
                <a:solidFill>
                  <a:schemeClr val="tx1"/>
                </a:solidFill>
              </a:rPr>
              <a:t>Script for estimating costs will be done for the event </a:t>
            </a:r>
            <a:r>
              <a:rPr lang="en-US" sz="2000" dirty="0" smtClean="0">
                <a:solidFill>
                  <a:schemeClr val="tx1"/>
                </a:solidFill>
              </a:rPr>
              <a:t>webpage </a:t>
            </a:r>
            <a:r>
              <a:rPr lang="en-US" sz="2000" dirty="0">
                <a:solidFill>
                  <a:schemeClr val="tx1"/>
                </a:solidFill>
              </a:rPr>
              <a:t>for use in determining the estimated cost that </a:t>
            </a:r>
            <a:r>
              <a:rPr lang="en-US" sz="2000" dirty="0" smtClean="0">
                <a:solidFill>
                  <a:schemeClr val="tx1"/>
                </a:solidFill>
              </a:rPr>
              <a:t>members </a:t>
            </a:r>
            <a:r>
              <a:rPr lang="en-US" sz="2000" dirty="0">
                <a:solidFill>
                  <a:schemeClr val="tx1"/>
                </a:solidFill>
              </a:rPr>
              <a:t>need to contributed based on the total cost of the event </a:t>
            </a:r>
            <a:endParaRPr lang="en-US" sz="2000" dirty="0" smtClean="0">
              <a:solidFill>
                <a:schemeClr val="tx1"/>
              </a:solidFill>
            </a:endParaRPr>
          </a:p>
          <a:p>
            <a:pPr marL="179705" indent="-179705">
              <a:buFont typeface="Arial" panose="020B0604020202020204" pitchFamily="34" charset="0"/>
              <a:buChar char="•"/>
            </a:pPr>
            <a:r>
              <a:rPr lang="en-US" sz="2000" dirty="0" smtClean="0">
                <a:solidFill>
                  <a:schemeClr val="tx1"/>
                </a:solidFill>
              </a:rPr>
              <a:t>This will be able to </a:t>
            </a:r>
            <a:r>
              <a:rPr lang="en-US" sz="2000" dirty="0" smtClean="0">
                <a:solidFill>
                  <a:schemeClr val="tx1"/>
                </a:solidFill>
              </a:rPr>
              <a:t>be </a:t>
            </a:r>
            <a:r>
              <a:rPr lang="en-US" sz="2000" dirty="0">
                <a:solidFill>
                  <a:schemeClr val="tx1"/>
                </a:solidFill>
              </a:rPr>
              <a:t>updated by committee members/president in the future if need be, where the system will take this update into consideration and apply changes to member contributions where </a:t>
            </a:r>
            <a:r>
              <a:rPr lang="en-US" sz="2000" dirty="0" smtClean="0">
                <a:solidFill>
                  <a:schemeClr val="tx1"/>
                </a:solidFill>
              </a:rPr>
              <a:t>necessary</a:t>
            </a:r>
            <a:endParaRPr lang="en-AU" sz="2000" dirty="0" smtClean="0">
              <a:solidFill>
                <a:schemeClr val="tx1"/>
              </a:solidFill>
            </a:endParaRPr>
          </a:p>
        </p:txBody>
      </p:sp>
      <p:sp>
        <p:nvSpPr>
          <p:cNvPr id="11" name="Rectangle 10"/>
          <p:cNvSpPr/>
          <p:nvPr/>
        </p:nvSpPr>
        <p:spPr>
          <a:xfrm>
            <a:off x="9075420" y="109220"/>
            <a:ext cx="791845" cy="64008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1400" b="1" dirty="0" smtClean="0">
                <a:solidFill>
                  <a:schemeClr val="tx1"/>
                </a:solidFill>
              </a:rPr>
              <a:t>Story Points</a:t>
            </a:r>
            <a:r>
              <a:rPr lang="en-US" altLang="en-AU" sz="1400" b="1" dirty="0" smtClean="0">
                <a:solidFill>
                  <a:schemeClr val="tx1"/>
                </a:solidFill>
              </a:rPr>
              <a:t>:</a:t>
            </a:r>
          </a:p>
          <a:p>
            <a:pPr algn="ctr"/>
            <a:r>
              <a:rPr lang="en-US" altLang="en-AU" sz="1400" b="1" dirty="0">
                <a:solidFill>
                  <a:schemeClr val="tx1"/>
                </a:solidFill>
              </a:rPr>
              <a:t>2</a:t>
            </a:r>
            <a:endParaRPr lang="en-US" altLang="en-AU" sz="1400" b="1" dirty="0" smtClean="0">
              <a:solidFill>
                <a:schemeClr val="tx1"/>
              </a:solidFill>
            </a:endParaRPr>
          </a:p>
        </p:txBody>
      </p:sp>
      <p:sp>
        <p:nvSpPr>
          <p:cNvPr id="12" name="Rectangle 11"/>
          <p:cNvSpPr/>
          <p:nvPr/>
        </p:nvSpPr>
        <p:spPr>
          <a:xfrm>
            <a:off x="8211185" y="109220"/>
            <a:ext cx="863600" cy="64008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1600" b="1" dirty="0" smtClean="0">
                <a:solidFill>
                  <a:schemeClr val="tx1"/>
                </a:solidFill>
              </a:rPr>
              <a:t>Priority</a:t>
            </a:r>
            <a:r>
              <a:rPr lang="en-US" altLang="en-AU" sz="1600" b="1" dirty="0" smtClean="0">
                <a:solidFill>
                  <a:schemeClr val="tx1"/>
                </a:solidFill>
              </a:rPr>
              <a:t>:</a:t>
            </a:r>
          </a:p>
          <a:p>
            <a:pPr algn="ctr"/>
            <a:r>
              <a:rPr lang="en-US" altLang="en-AU" sz="1600" b="1" dirty="0" smtClean="0">
                <a:solidFill>
                  <a:schemeClr val="tx1"/>
                </a:solidFill>
              </a:rPr>
              <a:t>M</a:t>
            </a:r>
          </a:p>
        </p:txBody>
      </p:sp>
      <p:sp>
        <p:nvSpPr>
          <p:cNvPr id="13" name="Rectangle 12"/>
          <p:cNvSpPr/>
          <p:nvPr/>
        </p:nvSpPr>
        <p:spPr>
          <a:xfrm>
            <a:off x="0" y="5128590"/>
            <a:ext cx="9905999" cy="172941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Notes:</a:t>
            </a:r>
            <a:endParaRPr lang="en-AU" sz="2000" i="1" dirty="0" smtClean="0">
              <a:solidFill>
                <a:schemeClr val="tx1"/>
              </a:solidFill>
            </a:endParaRPr>
          </a:p>
          <a:p>
            <a:pPr marL="179705" indent="-179705">
              <a:buFont typeface="Arial" panose="020B0604020202020204" pitchFamily="34" charset="0"/>
              <a:buChar char="•"/>
            </a:pPr>
            <a:r>
              <a:rPr lang="en-US" sz="2000" dirty="0" smtClean="0">
                <a:solidFill>
                  <a:schemeClr val="tx1"/>
                </a:solidFill>
              </a:rPr>
              <a:t>Assumes that </a:t>
            </a:r>
            <a:r>
              <a:rPr lang="en-US" sz="2000" dirty="0">
                <a:solidFill>
                  <a:schemeClr val="tx1"/>
                </a:solidFill>
              </a:rPr>
              <a:t>the system is able to accurately calculate the require contribution based on the cost of event divided by number of members that are attending </a:t>
            </a:r>
            <a:endParaRPr lang="en-US" sz="2000" dirty="0" smtClean="0">
              <a:solidFill>
                <a:schemeClr val="tx1"/>
              </a:solidFill>
            </a:endParaRPr>
          </a:p>
          <a:p>
            <a:pPr marL="179705" indent="-179705">
              <a:buFont typeface="Arial" panose="020B0604020202020204" pitchFamily="34" charset="0"/>
              <a:buChar char="•"/>
            </a:pPr>
            <a:r>
              <a:rPr lang="en-US" sz="2000" dirty="0" smtClean="0">
                <a:solidFill>
                  <a:schemeClr val="tx1"/>
                </a:solidFill>
              </a:rPr>
              <a:t>Also assumes that the system will be </a:t>
            </a:r>
            <a:r>
              <a:rPr lang="en-US" sz="2000" dirty="0" smtClean="0">
                <a:solidFill>
                  <a:schemeClr val="tx1"/>
                </a:solidFill>
              </a:rPr>
              <a:t>able </a:t>
            </a:r>
            <a:r>
              <a:rPr lang="en-US" sz="2000" dirty="0">
                <a:solidFill>
                  <a:schemeClr val="tx1"/>
                </a:solidFill>
              </a:rPr>
              <a:t>to update these figures when other members are added as </a:t>
            </a:r>
            <a:r>
              <a:rPr lang="en-US" sz="2000" dirty="0" smtClean="0">
                <a:solidFill>
                  <a:schemeClr val="tx1"/>
                </a:solidFill>
              </a:rPr>
              <a:t>attending</a:t>
            </a:r>
            <a:endParaRPr lang="en-AU" sz="2000" dirty="0">
              <a:solidFill>
                <a:schemeClr val="tx1"/>
              </a:solidFill>
            </a:endParaRPr>
          </a:p>
        </p:txBody>
      </p:sp>
    </p:spTree>
    <p:extLst>
      <p:ext uri="{BB962C8B-B14F-4D97-AF65-F5344CB8AC3E}">
        <p14:creationId xmlns:p14="http://schemas.microsoft.com/office/powerpoint/2010/main" val="3002819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370" y="109220"/>
            <a:ext cx="791845" cy="64008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b="1" dirty="0" smtClean="0">
                <a:solidFill>
                  <a:schemeClr val="tx1"/>
                </a:solidFill>
              </a:rPr>
              <a:t>Story ID</a:t>
            </a:r>
            <a:r>
              <a:rPr lang="en-US" altLang="en-AU" sz="2000" b="1" dirty="0" smtClean="0">
                <a:solidFill>
                  <a:schemeClr val="tx1"/>
                </a:solidFill>
              </a:rPr>
              <a:t>: 10</a:t>
            </a:r>
          </a:p>
        </p:txBody>
      </p:sp>
      <p:sp>
        <p:nvSpPr>
          <p:cNvPr id="6" name="Rectangle 5"/>
          <p:cNvSpPr/>
          <p:nvPr/>
        </p:nvSpPr>
        <p:spPr>
          <a:xfrm>
            <a:off x="831215" y="109220"/>
            <a:ext cx="7379970" cy="64008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AU" sz="2800" b="1" dirty="0" smtClean="0"/>
              <a:t>Tracking </a:t>
            </a:r>
            <a:r>
              <a:rPr lang="en-US" altLang="en-AU" sz="2800" b="1" dirty="0"/>
              <a:t>M</a:t>
            </a:r>
            <a:r>
              <a:rPr lang="en-US" altLang="en-AU" sz="2800" b="1" dirty="0" smtClean="0"/>
              <a:t>ember </a:t>
            </a:r>
            <a:r>
              <a:rPr lang="en-US" altLang="en-AU" sz="2800" b="1" dirty="0" smtClean="0"/>
              <a:t>and </a:t>
            </a:r>
            <a:r>
              <a:rPr lang="en-US" altLang="en-AU" sz="2800" b="1" dirty="0" smtClean="0"/>
              <a:t>Volunteer </a:t>
            </a:r>
            <a:r>
              <a:rPr lang="en-US" altLang="en-AU" sz="2800" b="1" dirty="0"/>
              <a:t>D</a:t>
            </a:r>
            <a:r>
              <a:rPr lang="en-US" altLang="en-AU" sz="2800" b="1" dirty="0" smtClean="0"/>
              <a:t>etails</a:t>
            </a:r>
            <a:endParaRPr lang="en-US" altLang="en-AU" sz="2800" b="1" dirty="0"/>
          </a:p>
        </p:txBody>
      </p:sp>
      <p:sp>
        <p:nvSpPr>
          <p:cNvPr id="7" name="Rectangle 6"/>
          <p:cNvSpPr/>
          <p:nvPr/>
        </p:nvSpPr>
        <p:spPr>
          <a:xfrm>
            <a:off x="0" y="822470"/>
            <a:ext cx="9905999" cy="2324532"/>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altLang="en-AU" sz="2400" dirty="0" smtClean="0">
              <a:solidFill>
                <a:schemeClr val="tx1"/>
              </a:solidFill>
            </a:endParaRPr>
          </a:p>
          <a:p>
            <a:r>
              <a:rPr lang="en-US" altLang="en-AU" sz="2400" dirty="0" smtClean="0">
                <a:solidFill>
                  <a:schemeClr val="tx1"/>
                </a:solidFill>
              </a:rPr>
              <a:t>As an </a:t>
            </a:r>
            <a:r>
              <a:rPr lang="en-US" altLang="en-AU" sz="2400" dirty="0" smtClean="0">
                <a:solidFill>
                  <a:schemeClr val="tx1"/>
                </a:solidFill>
              </a:rPr>
              <a:t>Office Admin, I want to be able to keep track of member and volunteer details so that I can ensure that all information is up to date and make adjustments if necessary.</a:t>
            </a:r>
          </a:p>
        </p:txBody>
      </p:sp>
      <p:sp>
        <p:nvSpPr>
          <p:cNvPr id="8" name="Rectangle 7"/>
          <p:cNvSpPr/>
          <p:nvPr/>
        </p:nvSpPr>
        <p:spPr>
          <a:xfrm>
            <a:off x="0" y="3165960"/>
            <a:ext cx="9905999" cy="196263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Acceptance </a:t>
            </a:r>
            <a:r>
              <a:rPr lang="en-AU" sz="2000" i="1" dirty="0" smtClean="0">
                <a:solidFill>
                  <a:schemeClr val="tx1"/>
                </a:solidFill>
              </a:rPr>
              <a:t>Criteria:</a:t>
            </a:r>
            <a:endParaRPr lang="en-AU" sz="2000" i="1" dirty="0" smtClean="0">
              <a:solidFill>
                <a:schemeClr val="tx1"/>
              </a:solidFill>
            </a:endParaRPr>
          </a:p>
          <a:p>
            <a:pPr marL="179705" indent="-179705">
              <a:buFont typeface="Arial" panose="020B0604020202020204" pitchFamily="34" charset="0"/>
              <a:buChar char="•"/>
            </a:pPr>
            <a:r>
              <a:rPr lang="en-US" sz="2000" dirty="0" smtClean="0">
                <a:solidFill>
                  <a:schemeClr val="tx1"/>
                </a:solidFill>
              </a:rPr>
              <a:t>Details </a:t>
            </a:r>
            <a:r>
              <a:rPr lang="en-US" sz="2000" dirty="0" smtClean="0">
                <a:solidFill>
                  <a:schemeClr val="tx1"/>
                </a:solidFill>
              </a:rPr>
              <a:t>of all users (members, volunteers, etc.) </a:t>
            </a:r>
            <a:r>
              <a:rPr lang="en-US" sz="2000" dirty="0" smtClean="0">
                <a:solidFill>
                  <a:schemeClr val="tx1"/>
                </a:solidFill>
              </a:rPr>
              <a:t>will be located on the profile </a:t>
            </a:r>
            <a:r>
              <a:rPr lang="en-US" sz="2000" dirty="0" smtClean="0">
                <a:solidFill>
                  <a:schemeClr val="tx1"/>
                </a:solidFill>
              </a:rPr>
              <a:t>page</a:t>
            </a:r>
          </a:p>
          <a:p>
            <a:pPr marL="179705" indent="-179705">
              <a:buFont typeface="Arial" panose="020B0604020202020204" pitchFamily="34" charset="0"/>
              <a:buChar char="•"/>
            </a:pPr>
            <a:r>
              <a:rPr lang="en-US" sz="2000" dirty="0" smtClean="0">
                <a:solidFill>
                  <a:schemeClr val="tx1"/>
                </a:solidFill>
              </a:rPr>
              <a:t>Office Admins will be able to access features to ensure they can update a user’s details if requested (e.g. if a user can’t update themselves through the website, the office admin will be able to from their end)</a:t>
            </a:r>
            <a:endParaRPr lang="en-AU" sz="2000" dirty="0" smtClean="0">
              <a:solidFill>
                <a:schemeClr val="tx1"/>
              </a:solidFill>
            </a:endParaRPr>
          </a:p>
        </p:txBody>
      </p:sp>
      <p:sp>
        <p:nvSpPr>
          <p:cNvPr id="11" name="Rectangle 10"/>
          <p:cNvSpPr/>
          <p:nvPr/>
        </p:nvSpPr>
        <p:spPr>
          <a:xfrm>
            <a:off x="9075420" y="109220"/>
            <a:ext cx="791845" cy="64008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1400" b="1" dirty="0" smtClean="0">
                <a:solidFill>
                  <a:schemeClr val="tx1"/>
                </a:solidFill>
              </a:rPr>
              <a:t>Story Points</a:t>
            </a:r>
            <a:r>
              <a:rPr lang="en-US" altLang="en-AU" sz="1400" b="1" dirty="0" smtClean="0">
                <a:solidFill>
                  <a:schemeClr val="tx1"/>
                </a:solidFill>
              </a:rPr>
              <a:t>:</a:t>
            </a:r>
          </a:p>
          <a:p>
            <a:pPr algn="ctr"/>
            <a:r>
              <a:rPr lang="en-US" altLang="en-AU" sz="1400" b="1" dirty="0">
                <a:solidFill>
                  <a:schemeClr val="tx1"/>
                </a:solidFill>
              </a:rPr>
              <a:t>1</a:t>
            </a:r>
            <a:endParaRPr lang="en-US" altLang="en-AU" sz="1400" b="1" dirty="0" smtClean="0">
              <a:solidFill>
                <a:schemeClr val="tx1"/>
              </a:solidFill>
            </a:endParaRPr>
          </a:p>
        </p:txBody>
      </p:sp>
      <p:sp>
        <p:nvSpPr>
          <p:cNvPr id="12" name="Rectangle 11"/>
          <p:cNvSpPr/>
          <p:nvPr/>
        </p:nvSpPr>
        <p:spPr>
          <a:xfrm>
            <a:off x="8211185" y="109220"/>
            <a:ext cx="863600" cy="64008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1600" b="1" dirty="0" smtClean="0">
                <a:solidFill>
                  <a:schemeClr val="tx1"/>
                </a:solidFill>
              </a:rPr>
              <a:t>Priority</a:t>
            </a:r>
            <a:r>
              <a:rPr lang="en-US" altLang="en-AU" sz="1600" b="1" dirty="0" smtClean="0">
                <a:solidFill>
                  <a:schemeClr val="tx1"/>
                </a:solidFill>
              </a:rPr>
              <a:t>:</a:t>
            </a:r>
          </a:p>
          <a:p>
            <a:pPr algn="ctr"/>
            <a:r>
              <a:rPr lang="en-US" altLang="en-AU" sz="1600" b="1" dirty="0" smtClean="0">
                <a:solidFill>
                  <a:schemeClr val="tx1"/>
                </a:solidFill>
              </a:rPr>
              <a:t>M</a:t>
            </a:r>
          </a:p>
        </p:txBody>
      </p:sp>
      <p:sp>
        <p:nvSpPr>
          <p:cNvPr id="13" name="Rectangle 12"/>
          <p:cNvSpPr/>
          <p:nvPr/>
        </p:nvSpPr>
        <p:spPr>
          <a:xfrm>
            <a:off x="0" y="5128590"/>
            <a:ext cx="9905999" cy="172941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Notes:</a:t>
            </a:r>
            <a:endParaRPr lang="en-AU" sz="2000" i="1" dirty="0" smtClean="0">
              <a:solidFill>
                <a:schemeClr val="tx1"/>
              </a:solidFill>
            </a:endParaRPr>
          </a:p>
          <a:p>
            <a:pPr marL="179705" indent="-179705">
              <a:buFont typeface="Arial" panose="020B0604020202020204" pitchFamily="34" charset="0"/>
              <a:buChar char="•"/>
            </a:pPr>
            <a:r>
              <a:rPr lang="en-US" sz="2000" dirty="0">
                <a:solidFill>
                  <a:schemeClr val="tx1"/>
                </a:solidFill>
              </a:rPr>
              <a:t>Safely assumes that office admins will have additional access to features </a:t>
            </a:r>
            <a:r>
              <a:rPr lang="en-US" sz="2000" dirty="0" smtClean="0">
                <a:solidFill>
                  <a:schemeClr val="tx1"/>
                </a:solidFill>
              </a:rPr>
              <a:t>compared to those  that </a:t>
            </a:r>
            <a:r>
              <a:rPr lang="en-US" sz="2000" dirty="0">
                <a:solidFill>
                  <a:schemeClr val="tx1"/>
                </a:solidFill>
              </a:rPr>
              <a:t>members and </a:t>
            </a:r>
            <a:r>
              <a:rPr lang="en-US" sz="2000" dirty="0" smtClean="0">
                <a:solidFill>
                  <a:schemeClr val="tx1"/>
                </a:solidFill>
              </a:rPr>
              <a:t>committee </a:t>
            </a:r>
            <a:r>
              <a:rPr lang="en-US" sz="2000" dirty="0">
                <a:solidFill>
                  <a:schemeClr val="tx1"/>
                </a:solidFill>
              </a:rPr>
              <a:t>members have </a:t>
            </a:r>
            <a:endParaRPr lang="en-US" sz="2000" dirty="0" smtClean="0">
              <a:solidFill>
                <a:schemeClr val="tx1"/>
              </a:solidFill>
            </a:endParaRPr>
          </a:p>
          <a:p>
            <a:pPr marL="179705" indent="-179705">
              <a:buFont typeface="Arial" panose="020B0604020202020204" pitchFamily="34" charset="0"/>
              <a:buChar char="•"/>
            </a:pPr>
            <a:r>
              <a:rPr lang="en-US" sz="2000" dirty="0">
                <a:solidFill>
                  <a:schemeClr val="tx1"/>
                </a:solidFill>
              </a:rPr>
              <a:t>A</a:t>
            </a:r>
            <a:r>
              <a:rPr lang="en-US" sz="2000" dirty="0" smtClean="0">
                <a:solidFill>
                  <a:schemeClr val="tx1"/>
                </a:solidFill>
              </a:rPr>
              <a:t>ccess </a:t>
            </a:r>
            <a:r>
              <a:rPr lang="en-US" sz="2000" dirty="0">
                <a:solidFill>
                  <a:schemeClr val="tx1"/>
                </a:solidFill>
              </a:rPr>
              <a:t>will be granted based on additional authentication methods to prevent hacking or misuse</a:t>
            </a:r>
            <a:endParaRPr lang="en-AU" sz="2000" dirty="0">
              <a:solidFill>
                <a:schemeClr val="tx1"/>
              </a:solidFill>
            </a:endParaRPr>
          </a:p>
        </p:txBody>
      </p:sp>
    </p:spTree>
    <p:extLst>
      <p:ext uri="{BB962C8B-B14F-4D97-AF65-F5344CB8AC3E}">
        <p14:creationId xmlns:p14="http://schemas.microsoft.com/office/powerpoint/2010/main" val="2211801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370" y="109220"/>
            <a:ext cx="791845" cy="64008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b="1" dirty="0" smtClean="0">
                <a:solidFill>
                  <a:schemeClr val="tx1"/>
                </a:solidFill>
              </a:rPr>
              <a:t>Story ID</a:t>
            </a:r>
            <a:r>
              <a:rPr lang="en-US" altLang="en-AU" sz="2000" b="1" dirty="0" smtClean="0">
                <a:solidFill>
                  <a:schemeClr val="tx1"/>
                </a:solidFill>
              </a:rPr>
              <a:t>: 11</a:t>
            </a:r>
          </a:p>
        </p:txBody>
      </p:sp>
      <p:sp>
        <p:nvSpPr>
          <p:cNvPr id="6" name="Rectangle 5"/>
          <p:cNvSpPr/>
          <p:nvPr/>
        </p:nvSpPr>
        <p:spPr>
          <a:xfrm>
            <a:off x="831215" y="109220"/>
            <a:ext cx="7379970" cy="64008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AU" sz="2800" b="1" dirty="0" smtClean="0"/>
              <a:t>Accessibility of </a:t>
            </a:r>
            <a:r>
              <a:rPr lang="en-US" altLang="en-AU" sz="2800" b="1" dirty="0" smtClean="0"/>
              <a:t>Features</a:t>
            </a:r>
            <a:endParaRPr lang="en-US" altLang="en-AU" sz="2800" b="1" dirty="0"/>
          </a:p>
        </p:txBody>
      </p:sp>
      <p:sp>
        <p:nvSpPr>
          <p:cNvPr id="7" name="Rectangle 6"/>
          <p:cNvSpPr/>
          <p:nvPr/>
        </p:nvSpPr>
        <p:spPr>
          <a:xfrm>
            <a:off x="0" y="822469"/>
            <a:ext cx="9905999" cy="2140665"/>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altLang="en-AU" sz="2400" dirty="0" smtClean="0">
              <a:solidFill>
                <a:schemeClr val="tx1"/>
              </a:solidFill>
            </a:endParaRPr>
          </a:p>
          <a:p>
            <a:r>
              <a:rPr lang="en-US" altLang="en-AU" sz="2400" dirty="0" smtClean="0">
                <a:solidFill>
                  <a:schemeClr val="tx1"/>
                </a:solidFill>
              </a:rPr>
              <a:t>As </a:t>
            </a:r>
            <a:r>
              <a:rPr lang="en-US" altLang="en-AU" sz="2400" dirty="0" smtClean="0">
                <a:solidFill>
                  <a:schemeClr val="tx1"/>
                </a:solidFill>
              </a:rPr>
              <a:t>a </a:t>
            </a:r>
            <a:r>
              <a:rPr lang="en-US" altLang="en-AU" sz="2400" dirty="0" smtClean="0">
                <a:solidFill>
                  <a:schemeClr val="tx1"/>
                </a:solidFill>
              </a:rPr>
              <a:t>President</a:t>
            </a:r>
            <a:r>
              <a:rPr lang="en-US" altLang="en-AU" sz="2400" dirty="0" smtClean="0">
                <a:solidFill>
                  <a:schemeClr val="tx1"/>
                </a:solidFill>
              </a:rPr>
              <a:t>, I want to be able to view </a:t>
            </a:r>
            <a:r>
              <a:rPr lang="en-US" altLang="en-AU" sz="2400" dirty="0" smtClean="0">
                <a:solidFill>
                  <a:schemeClr val="tx1"/>
                </a:solidFill>
              </a:rPr>
              <a:t>details for all events, all </a:t>
            </a:r>
            <a:r>
              <a:rPr lang="en-US" altLang="en-AU" sz="2400" dirty="0" smtClean="0">
                <a:solidFill>
                  <a:schemeClr val="tx1"/>
                </a:solidFill>
              </a:rPr>
              <a:t>financial </a:t>
            </a:r>
            <a:r>
              <a:rPr lang="en-US" altLang="en-AU" sz="2400" dirty="0" smtClean="0">
                <a:solidFill>
                  <a:schemeClr val="tx1"/>
                </a:solidFill>
              </a:rPr>
              <a:t>accounts/reports </a:t>
            </a:r>
            <a:r>
              <a:rPr lang="en-US" altLang="en-AU" sz="2400" dirty="0" smtClean="0">
                <a:solidFill>
                  <a:schemeClr val="tx1"/>
                </a:solidFill>
              </a:rPr>
              <a:t>and member details so that I can ensure that everything is correct and the Centre is tracking </a:t>
            </a:r>
            <a:r>
              <a:rPr lang="en-US" altLang="en-AU" sz="2400" dirty="0" smtClean="0">
                <a:solidFill>
                  <a:schemeClr val="tx1"/>
                </a:solidFill>
              </a:rPr>
              <a:t>well</a:t>
            </a:r>
            <a:endParaRPr lang="en-US" altLang="en-AU" sz="2400" dirty="0" smtClean="0">
              <a:solidFill>
                <a:schemeClr val="tx1"/>
              </a:solidFill>
            </a:endParaRPr>
          </a:p>
        </p:txBody>
      </p:sp>
      <p:sp>
        <p:nvSpPr>
          <p:cNvPr id="8" name="Rectangle 7"/>
          <p:cNvSpPr/>
          <p:nvPr/>
        </p:nvSpPr>
        <p:spPr>
          <a:xfrm>
            <a:off x="0" y="2963135"/>
            <a:ext cx="9905999" cy="2576638"/>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Acceptance </a:t>
            </a:r>
            <a:r>
              <a:rPr lang="en-AU" sz="2000" i="1" dirty="0" smtClean="0">
                <a:solidFill>
                  <a:schemeClr val="tx1"/>
                </a:solidFill>
              </a:rPr>
              <a:t>Criteria:</a:t>
            </a:r>
            <a:endParaRPr lang="en-AU" sz="2000" i="1" dirty="0" smtClean="0">
              <a:solidFill>
                <a:schemeClr val="tx1"/>
              </a:solidFill>
            </a:endParaRPr>
          </a:p>
          <a:p>
            <a:pPr marL="179705" indent="-179705">
              <a:buFont typeface="Arial" panose="020B0604020202020204" pitchFamily="34" charset="0"/>
              <a:buChar char="•"/>
            </a:pPr>
            <a:r>
              <a:rPr lang="en-US" sz="2000" dirty="0">
                <a:solidFill>
                  <a:schemeClr val="tx1"/>
                </a:solidFill>
              </a:rPr>
              <a:t>Event details and finance </a:t>
            </a:r>
            <a:r>
              <a:rPr lang="en-US" sz="2000" dirty="0" smtClean="0">
                <a:solidFill>
                  <a:schemeClr val="tx1"/>
                </a:solidFill>
              </a:rPr>
              <a:t>accounts </a:t>
            </a:r>
            <a:r>
              <a:rPr lang="en-US" sz="2000" dirty="0">
                <a:solidFill>
                  <a:schemeClr val="tx1"/>
                </a:solidFill>
              </a:rPr>
              <a:t>in respect for events </a:t>
            </a:r>
            <a:r>
              <a:rPr lang="en-US" sz="2000" dirty="0" smtClean="0">
                <a:solidFill>
                  <a:schemeClr val="tx1"/>
                </a:solidFill>
              </a:rPr>
              <a:t>will </a:t>
            </a:r>
            <a:r>
              <a:rPr lang="en-US" sz="2000" dirty="0">
                <a:solidFill>
                  <a:schemeClr val="tx1"/>
                </a:solidFill>
              </a:rPr>
              <a:t>be stored for the admin and </a:t>
            </a:r>
            <a:r>
              <a:rPr lang="en-US" sz="2000" dirty="0" smtClean="0">
                <a:solidFill>
                  <a:schemeClr val="tx1"/>
                </a:solidFill>
              </a:rPr>
              <a:t>president for review (e.g. weekly financial reports can be exported for viewing)</a:t>
            </a:r>
          </a:p>
          <a:p>
            <a:pPr marL="179705" indent="-179705">
              <a:buFont typeface="Arial" panose="020B0604020202020204" pitchFamily="34" charset="0"/>
              <a:buChar char="•"/>
            </a:pPr>
            <a:r>
              <a:rPr lang="en-US" sz="2000" dirty="0" smtClean="0">
                <a:solidFill>
                  <a:schemeClr val="tx1"/>
                </a:solidFill>
              </a:rPr>
              <a:t>The </a:t>
            </a:r>
            <a:r>
              <a:rPr lang="en-US" sz="2000" dirty="0" smtClean="0">
                <a:solidFill>
                  <a:schemeClr val="tx1"/>
                </a:solidFill>
              </a:rPr>
              <a:t>financial </a:t>
            </a:r>
            <a:r>
              <a:rPr lang="en-US" sz="2000" dirty="0">
                <a:solidFill>
                  <a:schemeClr val="tx1"/>
                </a:solidFill>
              </a:rPr>
              <a:t>details and member details will only be </a:t>
            </a:r>
            <a:r>
              <a:rPr lang="en-US" sz="2000" dirty="0" smtClean="0">
                <a:solidFill>
                  <a:schemeClr val="tx1"/>
                </a:solidFill>
              </a:rPr>
              <a:t>available </a:t>
            </a:r>
            <a:r>
              <a:rPr lang="en-US" sz="2000" dirty="0">
                <a:solidFill>
                  <a:schemeClr val="tx1"/>
                </a:solidFill>
              </a:rPr>
              <a:t>for </a:t>
            </a:r>
            <a:r>
              <a:rPr lang="en-US" sz="2000" dirty="0" smtClean="0">
                <a:solidFill>
                  <a:schemeClr val="tx1"/>
                </a:solidFill>
              </a:rPr>
              <a:t>authorised </a:t>
            </a:r>
            <a:r>
              <a:rPr lang="en-US" sz="2000" dirty="0">
                <a:solidFill>
                  <a:schemeClr val="tx1"/>
                </a:solidFill>
              </a:rPr>
              <a:t>individuals (president and </a:t>
            </a:r>
            <a:r>
              <a:rPr lang="en-US" sz="2000" dirty="0" smtClean="0">
                <a:solidFill>
                  <a:schemeClr val="tx1"/>
                </a:solidFill>
              </a:rPr>
              <a:t>authorised </a:t>
            </a:r>
            <a:r>
              <a:rPr lang="en-US" sz="2000" dirty="0">
                <a:solidFill>
                  <a:schemeClr val="tx1"/>
                </a:solidFill>
              </a:rPr>
              <a:t>office admins</a:t>
            </a:r>
            <a:r>
              <a:rPr lang="en-US" sz="2000" dirty="0" smtClean="0">
                <a:solidFill>
                  <a:schemeClr val="tx1"/>
                </a:solidFill>
              </a:rPr>
              <a:t>)</a:t>
            </a:r>
            <a:endParaRPr lang="en-US" sz="2000" dirty="0">
              <a:solidFill>
                <a:schemeClr val="tx1"/>
              </a:solidFill>
            </a:endParaRPr>
          </a:p>
          <a:p>
            <a:pPr marL="179705" indent="-179705">
              <a:buFont typeface="Arial" panose="020B0604020202020204" pitchFamily="34" charset="0"/>
              <a:buChar char="•"/>
            </a:pPr>
            <a:r>
              <a:rPr lang="en-US" sz="2000" dirty="0" smtClean="0">
                <a:solidFill>
                  <a:schemeClr val="tx1"/>
                </a:solidFill>
              </a:rPr>
              <a:t>Members </a:t>
            </a:r>
            <a:r>
              <a:rPr lang="en-US" sz="2000" dirty="0">
                <a:solidFill>
                  <a:schemeClr val="tx1"/>
                </a:solidFill>
              </a:rPr>
              <a:t>are allowed to view their respective </a:t>
            </a:r>
            <a:r>
              <a:rPr lang="en-US" sz="2000" dirty="0" smtClean="0">
                <a:solidFill>
                  <a:schemeClr val="tx1"/>
                </a:solidFill>
              </a:rPr>
              <a:t>financial </a:t>
            </a:r>
            <a:r>
              <a:rPr lang="en-US" sz="2000" dirty="0">
                <a:solidFill>
                  <a:schemeClr val="tx1"/>
                </a:solidFill>
              </a:rPr>
              <a:t>and personal </a:t>
            </a:r>
            <a:r>
              <a:rPr lang="en-US" sz="2000" dirty="0" smtClean="0">
                <a:solidFill>
                  <a:schemeClr val="tx1"/>
                </a:solidFill>
              </a:rPr>
              <a:t>details through their individual profile (e.g. how much they have contributed since they became a member)</a:t>
            </a:r>
            <a:endParaRPr lang="en-AU" sz="2000" dirty="0" smtClean="0">
              <a:solidFill>
                <a:schemeClr val="tx1"/>
              </a:solidFill>
            </a:endParaRPr>
          </a:p>
        </p:txBody>
      </p:sp>
      <p:sp>
        <p:nvSpPr>
          <p:cNvPr id="11" name="Rectangle 10"/>
          <p:cNvSpPr/>
          <p:nvPr/>
        </p:nvSpPr>
        <p:spPr>
          <a:xfrm>
            <a:off x="9075420" y="109220"/>
            <a:ext cx="791845" cy="64008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1400" b="1" dirty="0" smtClean="0">
                <a:solidFill>
                  <a:schemeClr val="tx1"/>
                </a:solidFill>
              </a:rPr>
              <a:t>Story Points</a:t>
            </a:r>
            <a:r>
              <a:rPr lang="en-US" altLang="en-AU" sz="1400" b="1" dirty="0" smtClean="0">
                <a:solidFill>
                  <a:schemeClr val="tx1"/>
                </a:solidFill>
              </a:rPr>
              <a:t>:</a:t>
            </a:r>
          </a:p>
          <a:p>
            <a:pPr algn="ctr"/>
            <a:r>
              <a:rPr lang="en-US" altLang="en-AU" sz="1400" b="1" dirty="0" smtClean="0">
                <a:solidFill>
                  <a:schemeClr val="tx1"/>
                </a:solidFill>
              </a:rPr>
              <a:t>2</a:t>
            </a:r>
          </a:p>
        </p:txBody>
      </p:sp>
      <p:sp>
        <p:nvSpPr>
          <p:cNvPr id="12" name="Rectangle 11"/>
          <p:cNvSpPr/>
          <p:nvPr/>
        </p:nvSpPr>
        <p:spPr>
          <a:xfrm>
            <a:off x="8211185" y="109220"/>
            <a:ext cx="863600" cy="64008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1600" b="1" dirty="0" smtClean="0">
                <a:solidFill>
                  <a:schemeClr val="tx1"/>
                </a:solidFill>
              </a:rPr>
              <a:t>Priority</a:t>
            </a:r>
            <a:r>
              <a:rPr lang="en-US" altLang="en-AU" sz="1600" b="1" dirty="0" smtClean="0">
                <a:solidFill>
                  <a:schemeClr val="tx1"/>
                </a:solidFill>
              </a:rPr>
              <a:t>:</a:t>
            </a:r>
          </a:p>
          <a:p>
            <a:pPr algn="ctr"/>
            <a:r>
              <a:rPr lang="en-US" altLang="en-AU" sz="1600" b="1" dirty="0" smtClean="0">
                <a:solidFill>
                  <a:schemeClr val="tx1"/>
                </a:solidFill>
              </a:rPr>
              <a:t>M</a:t>
            </a:r>
          </a:p>
        </p:txBody>
      </p:sp>
      <p:sp>
        <p:nvSpPr>
          <p:cNvPr id="13" name="Rectangle 12"/>
          <p:cNvSpPr/>
          <p:nvPr/>
        </p:nvSpPr>
        <p:spPr>
          <a:xfrm>
            <a:off x="0" y="5539772"/>
            <a:ext cx="9905999" cy="1318227"/>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Notes:</a:t>
            </a:r>
            <a:endParaRPr lang="en-AU" sz="2000" i="1" dirty="0" smtClean="0">
              <a:solidFill>
                <a:schemeClr val="tx1"/>
              </a:solidFill>
            </a:endParaRPr>
          </a:p>
        </p:txBody>
      </p:sp>
    </p:spTree>
    <p:extLst>
      <p:ext uri="{BB962C8B-B14F-4D97-AF65-F5344CB8AC3E}">
        <p14:creationId xmlns:p14="http://schemas.microsoft.com/office/powerpoint/2010/main" val="8685954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370" y="109220"/>
            <a:ext cx="791845" cy="64008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b="1" dirty="0" smtClean="0">
                <a:solidFill>
                  <a:schemeClr val="tx1"/>
                </a:solidFill>
              </a:rPr>
              <a:t>Story ID</a:t>
            </a:r>
            <a:r>
              <a:rPr lang="en-US" altLang="en-AU" sz="2000" b="1" dirty="0" smtClean="0">
                <a:solidFill>
                  <a:schemeClr val="tx1"/>
                </a:solidFill>
              </a:rPr>
              <a:t>: 12</a:t>
            </a:r>
          </a:p>
        </p:txBody>
      </p:sp>
      <p:sp>
        <p:nvSpPr>
          <p:cNvPr id="6" name="Rectangle 5"/>
          <p:cNvSpPr/>
          <p:nvPr/>
        </p:nvSpPr>
        <p:spPr>
          <a:xfrm>
            <a:off x="831215" y="109220"/>
            <a:ext cx="7379970" cy="64008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AU" sz="2800" b="1" dirty="0" smtClean="0"/>
              <a:t>Consistency of </a:t>
            </a:r>
            <a:r>
              <a:rPr lang="en-US" altLang="en-AU" sz="2800" b="1" dirty="0" smtClean="0"/>
              <a:t>Website </a:t>
            </a:r>
            <a:r>
              <a:rPr lang="en-US" altLang="en-AU" sz="2800" b="1" dirty="0" smtClean="0"/>
              <a:t>with </a:t>
            </a:r>
            <a:r>
              <a:rPr lang="en-US" altLang="en-AU" sz="2800" b="1" dirty="0" smtClean="0"/>
              <a:t>Brand/Image</a:t>
            </a:r>
            <a:endParaRPr lang="en-US" altLang="en-AU" sz="2800" b="1" dirty="0"/>
          </a:p>
        </p:txBody>
      </p:sp>
      <p:sp>
        <p:nvSpPr>
          <p:cNvPr id="7" name="Rectangle 6"/>
          <p:cNvSpPr/>
          <p:nvPr/>
        </p:nvSpPr>
        <p:spPr>
          <a:xfrm>
            <a:off x="0" y="822469"/>
            <a:ext cx="9905999" cy="2419321"/>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altLang="en-AU" sz="2400" dirty="0" smtClean="0">
              <a:solidFill>
                <a:schemeClr val="tx1"/>
              </a:solidFill>
            </a:endParaRPr>
          </a:p>
          <a:p>
            <a:r>
              <a:rPr lang="en-US" altLang="en-AU" sz="2400" dirty="0" smtClean="0">
                <a:solidFill>
                  <a:schemeClr val="tx1"/>
                </a:solidFill>
              </a:rPr>
              <a:t>As </a:t>
            </a:r>
            <a:r>
              <a:rPr lang="en-US" altLang="en-AU" sz="2400" dirty="0" smtClean="0">
                <a:solidFill>
                  <a:schemeClr val="tx1"/>
                </a:solidFill>
              </a:rPr>
              <a:t>a </a:t>
            </a:r>
            <a:r>
              <a:rPr lang="en-US" altLang="en-AU" sz="2400" dirty="0" smtClean="0">
                <a:solidFill>
                  <a:schemeClr val="tx1"/>
                </a:solidFill>
              </a:rPr>
              <a:t>President</a:t>
            </a:r>
            <a:r>
              <a:rPr lang="en-US" altLang="en-AU" sz="2400" dirty="0" smtClean="0">
                <a:solidFill>
                  <a:schemeClr val="tx1"/>
                </a:solidFill>
              </a:rPr>
              <a:t>, I want to have the website be consistent with the Centre's brand and image so that I can ensure everyone is aware of what origination the website is related to and to keep everything consistent for members and non-members to recognize.</a:t>
            </a:r>
          </a:p>
        </p:txBody>
      </p:sp>
      <p:sp>
        <p:nvSpPr>
          <p:cNvPr id="8" name="Rectangle 7"/>
          <p:cNvSpPr/>
          <p:nvPr/>
        </p:nvSpPr>
        <p:spPr>
          <a:xfrm>
            <a:off x="0" y="3241790"/>
            <a:ext cx="9905999" cy="2150747"/>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Acceptance </a:t>
            </a:r>
            <a:r>
              <a:rPr lang="en-AU" sz="2000" i="1" dirty="0" smtClean="0">
                <a:solidFill>
                  <a:schemeClr val="tx1"/>
                </a:solidFill>
              </a:rPr>
              <a:t>Criteria:</a:t>
            </a:r>
            <a:endParaRPr lang="en-AU" sz="2000" i="1" dirty="0" smtClean="0">
              <a:solidFill>
                <a:schemeClr val="tx1"/>
              </a:solidFill>
            </a:endParaRPr>
          </a:p>
          <a:p>
            <a:pPr marL="179705" indent="-179705">
              <a:buFont typeface="Arial" panose="020B0604020202020204" pitchFamily="34" charset="0"/>
              <a:buChar char="•"/>
            </a:pPr>
            <a:r>
              <a:rPr lang="en-US" sz="2000" dirty="0">
                <a:solidFill>
                  <a:schemeClr val="tx1"/>
                </a:solidFill>
              </a:rPr>
              <a:t>All </a:t>
            </a:r>
            <a:r>
              <a:rPr lang="en-US" sz="2000" dirty="0" smtClean="0">
                <a:solidFill>
                  <a:schemeClr val="tx1"/>
                </a:solidFill>
              </a:rPr>
              <a:t>webpages </a:t>
            </a:r>
            <a:r>
              <a:rPr lang="en-US" sz="2000" dirty="0">
                <a:solidFill>
                  <a:schemeClr val="tx1"/>
                </a:solidFill>
              </a:rPr>
              <a:t>will have the header showing the logo and company </a:t>
            </a:r>
            <a:r>
              <a:rPr lang="en-US" sz="2000" dirty="0" smtClean="0">
                <a:solidFill>
                  <a:schemeClr val="tx1"/>
                </a:solidFill>
              </a:rPr>
              <a:t>name</a:t>
            </a:r>
          </a:p>
          <a:p>
            <a:pPr marL="179705" indent="-179705">
              <a:buFont typeface="Arial" panose="020B0604020202020204" pitchFamily="34" charset="0"/>
              <a:buChar char="•"/>
            </a:pPr>
            <a:r>
              <a:rPr lang="en-US" sz="2000" dirty="0" smtClean="0">
                <a:solidFill>
                  <a:schemeClr val="tx1"/>
                </a:solidFill>
              </a:rPr>
              <a:t>It </a:t>
            </a:r>
            <a:r>
              <a:rPr lang="en-US" sz="2000" dirty="0">
                <a:solidFill>
                  <a:schemeClr val="tx1"/>
                </a:solidFill>
              </a:rPr>
              <a:t>is expected that the pages have the same theme and layout for every </a:t>
            </a:r>
            <a:r>
              <a:rPr lang="en-US" sz="2000" dirty="0" smtClean="0">
                <a:solidFill>
                  <a:schemeClr val="tx1"/>
                </a:solidFill>
              </a:rPr>
              <a:t>page</a:t>
            </a:r>
          </a:p>
          <a:p>
            <a:pPr marL="179705" indent="-179705">
              <a:buFont typeface="Arial" panose="020B0604020202020204" pitchFamily="34" charset="0"/>
              <a:buChar char="•"/>
            </a:pPr>
            <a:r>
              <a:rPr lang="en-US" sz="2000" dirty="0">
                <a:solidFill>
                  <a:schemeClr val="tx1"/>
                </a:solidFill>
              </a:rPr>
              <a:t>Ease of use and accessibility/functionality is vital to ensure users can access all sections of the site in a quick and efficient </a:t>
            </a:r>
            <a:r>
              <a:rPr lang="en-US" sz="2000" dirty="0" smtClean="0">
                <a:solidFill>
                  <a:schemeClr val="tx1"/>
                </a:solidFill>
              </a:rPr>
              <a:t>manner</a:t>
            </a:r>
            <a:endParaRPr lang="en-US" sz="2000" dirty="0" smtClean="0">
              <a:solidFill>
                <a:schemeClr val="tx1"/>
              </a:solidFill>
            </a:endParaRPr>
          </a:p>
          <a:p>
            <a:pPr marL="179705" indent="-179705">
              <a:buFont typeface="Arial" panose="020B0604020202020204" pitchFamily="34" charset="0"/>
              <a:buChar char="•"/>
            </a:pPr>
            <a:endParaRPr lang="en-AU" sz="2000" dirty="0" smtClean="0">
              <a:solidFill>
                <a:schemeClr val="tx1"/>
              </a:solidFill>
            </a:endParaRPr>
          </a:p>
        </p:txBody>
      </p:sp>
      <p:sp>
        <p:nvSpPr>
          <p:cNvPr id="11" name="Rectangle 10"/>
          <p:cNvSpPr/>
          <p:nvPr/>
        </p:nvSpPr>
        <p:spPr>
          <a:xfrm>
            <a:off x="9075420" y="109220"/>
            <a:ext cx="791845" cy="64008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1400" b="1" dirty="0" smtClean="0">
                <a:solidFill>
                  <a:schemeClr val="tx1"/>
                </a:solidFill>
              </a:rPr>
              <a:t>Story Points</a:t>
            </a:r>
            <a:r>
              <a:rPr lang="en-US" altLang="en-AU" sz="1400" b="1" dirty="0" smtClean="0">
                <a:solidFill>
                  <a:schemeClr val="tx1"/>
                </a:solidFill>
              </a:rPr>
              <a:t>:</a:t>
            </a:r>
          </a:p>
          <a:p>
            <a:pPr algn="ctr"/>
            <a:r>
              <a:rPr lang="en-US" altLang="en-AU" sz="1400" b="1" dirty="0">
                <a:solidFill>
                  <a:schemeClr val="tx1"/>
                </a:solidFill>
              </a:rPr>
              <a:t>1</a:t>
            </a:r>
            <a:endParaRPr lang="en-US" altLang="en-AU" sz="1400" b="1" dirty="0" smtClean="0">
              <a:solidFill>
                <a:schemeClr val="tx1"/>
              </a:solidFill>
            </a:endParaRPr>
          </a:p>
        </p:txBody>
      </p:sp>
      <p:sp>
        <p:nvSpPr>
          <p:cNvPr id="12" name="Rectangle 11"/>
          <p:cNvSpPr/>
          <p:nvPr/>
        </p:nvSpPr>
        <p:spPr>
          <a:xfrm>
            <a:off x="8211185" y="109220"/>
            <a:ext cx="863600" cy="64008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1600" b="1" dirty="0" smtClean="0">
                <a:solidFill>
                  <a:schemeClr val="tx1"/>
                </a:solidFill>
              </a:rPr>
              <a:t>Priority</a:t>
            </a:r>
            <a:r>
              <a:rPr lang="en-US" altLang="en-AU" sz="1600" b="1" dirty="0" smtClean="0">
                <a:solidFill>
                  <a:schemeClr val="tx1"/>
                </a:solidFill>
              </a:rPr>
              <a:t>:</a:t>
            </a:r>
          </a:p>
          <a:p>
            <a:pPr algn="ctr"/>
            <a:r>
              <a:rPr lang="en-US" altLang="en-AU" sz="1600" b="1" dirty="0" smtClean="0">
                <a:solidFill>
                  <a:schemeClr val="tx1"/>
                </a:solidFill>
              </a:rPr>
              <a:t>M</a:t>
            </a:r>
          </a:p>
        </p:txBody>
      </p:sp>
      <p:sp>
        <p:nvSpPr>
          <p:cNvPr id="13" name="Rectangle 12"/>
          <p:cNvSpPr/>
          <p:nvPr/>
        </p:nvSpPr>
        <p:spPr>
          <a:xfrm>
            <a:off x="0" y="5374132"/>
            <a:ext cx="9905999" cy="1483868"/>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Notes:</a:t>
            </a:r>
            <a:endParaRPr lang="en-AU" sz="2000" i="1" dirty="0" smtClean="0">
              <a:solidFill>
                <a:schemeClr val="tx1"/>
              </a:solidFill>
            </a:endParaRPr>
          </a:p>
          <a:p>
            <a:pPr marL="179705" indent="-179705">
              <a:buFont typeface="Arial" panose="020B0604020202020204" pitchFamily="34" charset="0"/>
              <a:buChar char="•"/>
            </a:pPr>
            <a:r>
              <a:rPr lang="en-US" sz="2000" dirty="0">
                <a:solidFill>
                  <a:schemeClr val="tx1"/>
                </a:solidFill>
              </a:rPr>
              <a:t>Web interface and design </a:t>
            </a:r>
            <a:r>
              <a:rPr lang="en-US" sz="2000" dirty="0" smtClean="0">
                <a:solidFill>
                  <a:schemeClr val="tx1"/>
                </a:solidFill>
              </a:rPr>
              <a:t>should be a reflection of </a:t>
            </a:r>
            <a:r>
              <a:rPr lang="en-US" sz="2000" dirty="0">
                <a:solidFill>
                  <a:schemeClr val="tx1"/>
                </a:solidFill>
              </a:rPr>
              <a:t>the objectives and ideas of the company </a:t>
            </a:r>
            <a:endParaRPr lang="en-US" sz="2000" dirty="0" smtClean="0">
              <a:solidFill>
                <a:schemeClr val="tx1"/>
              </a:solidFill>
            </a:endParaRPr>
          </a:p>
          <a:p>
            <a:pPr marL="179705" indent="-179705">
              <a:buFont typeface="Arial" panose="020B0604020202020204" pitchFamily="34" charset="0"/>
              <a:buChar char="•"/>
            </a:pPr>
            <a:r>
              <a:rPr lang="en-US" sz="2000" dirty="0" smtClean="0">
                <a:solidFill>
                  <a:schemeClr val="tx1"/>
                </a:solidFill>
              </a:rPr>
              <a:t>The website design should be consistent for </a:t>
            </a:r>
            <a:r>
              <a:rPr lang="en-US" sz="2000" dirty="0">
                <a:solidFill>
                  <a:schemeClr val="tx1"/>
                </a:solidFill>
              </a:rPr>
              <a:t>every </a:t>
            </a:r>
            <a:r>
              <a:rPr lang="en-US" sz="2000" dirty="0" smtClean="0">
                <a:solidFill>
                  <a:schemeClr val="tx1"/>
                </a:solidFill>
              </a:rPr>
              <a:t>page (i.e. have a common theme)</a:t>
            </a:r>
            <a:endParaRPr lang="en-AU" sz="2000" dirty="0">
              <a:solidFill>
                <a:schemeClr val="tx1"/>
              </a:solidFill>
            </a:endParaRPr>
          </a:p>
        </p:txBody>
      </p:sp>
    </p:spTree>
    <p:extLst>
      <p:ext uri="{BB962C8B-B14F-4D97-AF65-F5344CB8AC3E}">
        <p14:creationId xmlns:p14="http://schemas.microsoft.com/office/powerpoint/2010/main" val="14274988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370" y="0"/>
            <a:ext cx="791845" cy="7493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b="1" dirty="0" smtClean="0">
                <a:solidFill>
                  <a:schemeClr val="tx1"/>
                </a:solidFill>
              </a:rPr>
              <a:t>Story ID</a:t>
            </a:r>
            <a:r>
              <a:rPr lang="en-US" altLang="en-AU" sz="2000" b="1" dirty="0" smtClean="0">
                <a:solidFill>
                  <a:schemeClr val="tx1"/>
                </a:solidFill>
              </a:rPr>
              <a:t>: 13</a:t>
            </a:r>
          </a:p>
        </p:txBody>
      </p:sp>
      <p:sp>
        <p:nvSpPr>
          <p:cNvPr id="6" name="Rectangle 5"/>
          <p:cNvSpPr/>
          <p:nvPr/>
        </p:nvSpPr>
        <p:spPr>
          <a:xfrm>
            <a:off x="831215" y="0"/>
            <a:ext cx="7379970" cy="7493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AU" sz="2800" b="1" dirty="0" smtClean="0"/>
              <a:t>Events being </a:t>
            </a:r>
            <a:r>
              <a:rPr lang="en-US" altLang="en-AU" sz="2800" b="1" dirty="0" smtClean="0"/>
              <a:t>Cost-Neutral </a:t>
            </a:r>
            <a:r>
              <a:rPr lang="en-US" altLang="en-AU" sz="2800" b="1" dirty="0" smtClean="0"/>
              <a:t>or </a:t>
            </a:r>
            <a:r>
              <a:rPr lang="en-US" altLang="en-AU" sz="2800" b="1" dirty="0" smtClean="0"/>
              <a:t>Generating </a:t>
            </a:r>
            <a:r>
              <a:rPr lang="en-US" altLang="en-AU" sz="2800" b="1" dirty="0" smtClean="0"/>
              <a:t>a </a:t>
            </a:r>
            <a:r>
              <a:rPr lang="en-US" altLang="en-AU" sz="2800" b="1" dirty="0" smtClean="0"/>
              <a:t>Profit</a:t>
            </a:r>
            <a:endParaRPr lang="en-US" altLang="en-AU" sz="2800" b="1" dirty="0"/>
          </a:p>
        </p:txBody>
      </p:sp>
      <p:sp>
        <p:nvSpPr>
          <p:cNvPr id="7" name="Rectangle 6"/>
          <p:cNvSpPr/>
          <p:nvPr/>
        </p:nvSpPr>
        <p:spPr>
          <a:xfrm>
            <a:off x="0" y="822469"/>
            <a:ext cx="9905999" cy="2159069"/>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altLang="en-AU" sz="2400" dirty="0" smtClean="0">
              <a:solidFill>
                <a:schemeClr val="tx1"/>
              </a:solidFill>
            </a:endParaRPr>
          </a:p>
          <a:p>
            <a:r>
              <a:rPr lang="en-US" altLang="en-AU" sz="2400" dirty="0" smtClean="0">
                <a:solidFill>
                  <a:schemeClr val="tx1"/>
                </a:solidFill>
              </a:rPr>
              <a:t>As </a:t>
            </a:r>
            <a:r>
              <a:rPr lang="en-US" altLang="en-AU" sz="2400" dirty="0" smtClean="0">
                <a:solidFill>
                  <a:schemeClr val="tx1"/>
                </a:solidFill>
              </a:rPr>
              <a:t>a </a:t>
            </a:r>
            <a:r>
              <a:rPr lang="en-US" altLang="en-AU" sz="2400" dirty="0" smtClean="0">
                <a:solidFill>
                  <a:schemeClr val="tx1"/>
                </a:solidFill>
              </a:rPr>
              <a:t>President</a:t>
            </a:r>
            <a:r>
              <a:rPr lang="en-US" altLang="en-AU" sz="2400" dirty="0" smtClean="0">
                <a:solidFill>
                  <a:schemeClr val="tx1"/>
                </a:solidFill>
              </a:rPr>
              <a:t>, I want to have all events </a:t>
            </a:r>
            <a:r>
              <a:rPr lang="en-US" altLang="en-AU" sz="2400" dirty="0" smtClean="0">
                <a:solidFill>
                  <a:schemeClr val="tx1"/>
                </a:solidFill>
              </a:rPr>
              <a:t>either be </a:t>
            </a:r>
            <a:r>
              <a:rPr lang="en-US" altLang="en-AU" sz="2400" dirty="0" smtClean="0">
                <a:solidFill>
                  <a:schemeClr val="tx1"/>
                </a:solidFill>
              </a:rPr>
              <a:t>cost-neutral or generate a profit so that the Centre is not losing money and we are getting enough revenue to keep everything </a:t>
            </a:r>
            <a:r>
              <a:rPr lang="en-US" altLang="en-AU" sz="2400" dirty="0" smtClean="0">
                <a:solidFill>
                  <a:schemeClr val="tx1"/>
                </a:solidFill>
              </a:rPr>
              <a:t>running</a:t>
            </a:r>
            <a:endParaRPr lang="en-US" altLang="en-AU" sz="2400" dirty="0" smtClean="0">
              <a:solidFill>
                <a:schemeClr val="tx1"/>
              </a:solidFill>
            </a:endParaRPr>
          </a:p>
        </p:txBody>
      </p:sp>
      <p:sp>
        <p:nvSpPr>
          <p:cNvPr id="8" name="Rectangle 7"/>
          <p:cNvSpPr/>
          <p:nvPr/>
        </p:nvSpPr>
        <p:spPr>
          <a:xfrm>
            <a:off x="0" y="2999944"/>
            <a:ext cx="9905999" cy="2128646"/>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Acceptance </a:t>
            </a:r>
            <a:r>
              <a:rPr lang="en-AU" sz="2000" i="1" dirty="0" smtClean="0">
                <a:solidFill>
                  <a:schemeClr val="tx1"/>
                </a:solidFill>
              </a:rPr>
              <a:t>Criteria:</a:t>
            </a:r>
            <a:endParaRPr lang="en-AU" sz="2000" i="1" dirty="0" smtClean="0">
              <a:solidFill>
                <a:schemeClr val="tx1"/>
              </a:solidFill>
            </a:endParaRPr>
          </a:p>
          <a:p>
            <a:pPr marL="179705" indent="-179705">
              <a:buFont typeface="Arial" panose="020B0604020202020204" pitchFamily="34" charset="0"/>
              <a:buChar char="•"/>
            </a:pPr>
            <a:r>
              <a:rPr lang="en-US" sz="2000" dirty="0">
                <a:solidFill>
                  <a:schemeClr val="tx1"/>
                </a:solidFill>
              </a:rPr>
              <a:t>When making an event, selectable options (such as event location, duration, food) will have </a:t>
            </a:r>
            <a:r>
              <a:rPr lang="en-US" sz="2000" dirty="0" smtClean="0">
                <a:solidFill>
                  <a:schemeClr val="tx1"/>
                </a:solidFill>
              </a:rPr>
              <a:t>section to input an </a:t>
            </a:r>
            <a:r>
              <a:rPr lang="en-US" sz="2000" dirty="0">
                <a:solidFill>
                  <a:schemeClr val="tx1"/>
                </a:solidFill>
              </a:rPr>
              <a:t>estimated </a:t>
            </a:r>
            <a:r>
              <a:rPr lang="en-US" sz="2000" dirty="0" smtClean="0">
                <a:solidFill>
                  <a:schemeClr val="tx1"/>
                </a:solidFill>
              </a:rPr>
              <a:t>amount</a:t>
            </a:r>
          </a:p>
          <a:p>
            <a:pPr marL="179705" indent="-179705">
              <a:buFont typeface="Arial" panose="020B0604020202020204" pitchFamily="34" charset="0"/>
              <a:buChar char="•"/>
            </a:pPr>
            <a:r>
              <a:rPr lang="en-US" sz="2000" dirty="0" smtClean="0">
                <a:solidFill>
                  <a:schemeClr val="tx1"/>
                </a:solidFill>
              </a:rPr>
              <a:t>All </a:t>
            </a:r>
            <a:r>
              <a:rPr lang="en-US" sz="2000" dirty="0">
                <a:solidFill>
                  <a:schemeClr val="tx1"/>
                </a:solidFill>
              </a:rPr>
              <a:t>the selectable options will be </a:t>
            </a:r>
            <a:r>
              <a:rPr lang="en-US" sz="2000" dirty="0" smtClean="0">
                <a:solidFill>
                  <a:schemeClr val="tx1"/>
                </a:solidFill>
              </a:rPr>
              <a:t>totaled </a:t>
            </a:r>
            <a:r>
              <a:rPr lang="en-US" sz="2000" dirty="0">
                <a:solidFill>
                  <a:schemeClr val="tx1"/>
                </a:solidFill>
              </a:rPr>
              <a:t>and can be seen by the </a:t>
            </a:r>
            <a:r>
              <a:rPr lang="en-US" sz="2000" dirty="0" smtClean="0">
                <a:solidFill>
                  <a:schemeClr val="tx1"/>
                </a:solidFill>
              </a:rPr>
              <a:t>user</a:t>
            </a:r>
          </a:p>
          <a:p>
            <a:pPr marL="179705" indent="-179705">
              <a:buFont typeface="Arial" panose="020B0604020202020204" pitchFamily="34" charset="0"/>
              <a:buChar char="•"/>
            </a:pPr>
            <a:r>
              <a:rPr lang="en-US" sz="2000" dirty="0" smtClean="0">
                <a:solidFill>
                  <a:schemeClr val="tx1"/>
                </a:solidFill>
              </a:rPr>
              <a:t>A </a:t>
            </a:r>
            <a:r>
              <a:rPr lang="en-US" sz="2000" dirty="0">
                <a:solidFill>
                  <a:schemeClr val="tx1"/>
                </a:solidFill>
              </a:rPr>
              <a:t>selectable option of 'other' should be </a:t>
            </a:r>
            <a:r>
              <a:rPr lang="en-US" sz="2000" dirty="0" smtClean="0">
                <a:solidFill>
                  <a:schemeClr val="tx1"/>
                </a:solidFill>
              </a:rPr>
              <a:t>included </a:t>
            </a:r>
            <a:r>
              <a:rPr lang="en-US" sz="2000" dirty="0">
                <a:solidFill>
                  <a:schemeClr val="tx1"/>
                </a:solidFill>
              </a:rPr>
              <a:t>for specific </a:t>
            </a:r>
            <a:r>
              <a:rPr lang="en-US" sz="2000" dirty="0" smtClean="0">
                <a:solidFill>
                  <a:schemeClr val="tx1"/>
                </a:solidFill>
              </a:rPr>
              <a:t>requests</a:t>
            </a:r>
            <a:endParaRPr lang="en-AU" sz="2000" dirty="0" smtClean="0">
              <a:solidFill>
                <a:schemeClr val="tx1"/>
              </a:solidFill>
            </a:endParaRPr>
          </a:p>
        </p:txBody>
      </p:sp>
      <p:sp>
        <p:nvSpPr>
          <p:cNvPr id="11" name="Rectangle 10"/>
          <p:cNvSpPr/>
          <p:nvPr/>
        </p:nvSpPr>
        <p:spPr>
          <a:xfrm>
            <a:off x="9075420" y="0"/>
            <a:ext cx="791845" cy="7493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1400" b="1" dirty="0" smtClean="0">
                <a:solidFill>
                  <a:schemeClr val="tx1"/>
                </a:solidFill>
              </a:rPr>
              <a:t>Story Points</a:t>
            </a:r>
            <a:r>
              <a:rPr lang="en-US" altLang="en-AU" sz="1400" b="1" dirty="0" smtClean="0">
                <a:solidFill>
                  <a:schemeClr val="tx1"/>
                </a:solidFill>
              </a:rPr>
              <a:t>:</a:t>
            </a:r>
          </a:p>
          <a:p>
            <a:pPr algn="ctr"/>
            <a:r>
              <a:rPr lang="en-US" altLang="en-AU" sz="1400" b="1" dirty="0">
                <a:solidFill>
                  <a:schemeClr val="tx1"/>
                </a:solidFill>
              </a:rPr>
              <a:t>4</a:t>
            </a:r>
            <a:endParaRPr lang="en-US" altLang="en-AU" sz="1400" b="1" dirty="0" smtClean="0">
              <a:solidFill>
                <a:schemeClr val="tx1"/>
              </a:solidFill>
            </a:endParaRPr>
          </a:p>
        </p:txBody>
      </p:sp>
      <p:sp>
        <p:nvSpPr>
          <p:cNvPr id="12" name="Rectangle 11"/>
          <p:cNvSpPr/>
          <p:nvPr/>
        </p:nvSpPr>
        <p:spPr>
          <a:xfrm>
            <a:off x="8211185" y="0"/>
            <a:ext cx="863600" cy="7493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1600" b="1" dirty="0" smtClean="0">
                <a:solidFill>
                  <a:schemeClr val="tx1"/>
                </a:solidFill>
              </a:rPr>
              <a:t>Priority</a:t>
            </a:r>
            <a:r>
              <a:rPr lang="en-US" altLang="en-AU" sz="1600" b="1" dirty="0" smtClean="0">
                <a:solidFill>
                  <a:schemeClr val="tx1"/>
                </a:solidFill>
              </a:rPr>
              <a:t>:</a:t>
            </a:r>
          </a:p>
          <a:p>
            <a:pPr algn="ctr"/>
            <a:r>
              <a:rPr lang="en-US" altLang="en-AU" sz="1600" b="1" dirty="0" smtClean="0">
                <a:solidFill>
                  <a:schemeClr val="tx1"/>
                </a:solidFill>
              </a:rPr>
              <a:t>M</a:t>
            </a:r>
          </a:p>
        </p:txBody>
      </p:sp>
      <p:sp>
        <p:nvSpPr>
          <p:cNvPr id="13" name="Rectangle 12"/>
          <p:cNvSpPr/>
          <p:nvPr/>
        </p:nvSpPr>
        <p:spPr>
          <a:xfrm>
            <a:off x="0" y="5128590"/>
            <a:ext cx="9905999" cy="172941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Notes:</a:t>
            </a:r>
            <a:endParaRPr lang="en-AU" sz="2000" i="1" dirty="0" smtClean="0">
              <a:solidFill>
                <a:schemeClr val="tx1"/>
              </a:solidFill>
            </a:endParaRPr>
          </a:p>
          <a:p>
            <a:pPr marL="179705" indent="-179705">
              <a:buFont typeface="Arial" panose="020B0604020202020204" pitchFamily="34" charset="0"/>
              <a:buChar char="•"/>
            </a:pPr>
            <a:r>
              <a:rPr lang="en-AU" sz="2000" dirty="0" smtClean="0">
                <a:solidFill>
                  <a:schemeClr val="tx1"/>
                </a:solidFill>
              </a:rPr>
              <a:t>Assumes </a:t>
            </a:r>
            <a:r>
              <a:rPr lang="en-AU" sz="2000" dirty="0" smtClean="0">
                <a:solidFill>
                  <a:schemeClr val="tx1"/>
                </a:solidFill>
              </a:rPr>
              <a:t>that committee members will have additional access to features that members will not have based on the type of account they </a:t>
            </a:r>
            <a:r>
              <a:rPr lang="en-AU" sz="2000" dirty="0" smtClean="0">
                <a:solidFill>
                  <a:schemeClr val="tx1"/>
                </a:solidFill>
              </a:rPr>
              <a:t>have</a:t>
            </a:r>
          </a:p>
          <a:p>
            <a:pPr marL="179705" indent="-179705">
              <a:buFont typeface="Arial" panose="020B0604020202020204" pitchFamily="34" charset="0"/>
              <a:buChar char="•"/>
            </a:pPr>
            <a:r>
              <a:rPr lang="en-AU" sz="2000" dirty="0" smtClean="0">
                <a:solidFill>
                  <a:schemeClr val="tx1"/>
                </a:solidFill>
              </a:rPr>
              <a:t>This lets </a:t>
            </a:r>
            <a:r>
              <a:rPr lang="en-AU" sz="2000" dirty="0" smtClean="0">
                <a:solidFill>
                  <a:schemeClr val="tx1"/>
                </a:solidFill>
              </a:rPr>
              <a:t>them </a:t>
            </a:r>
            <a:r>
              <a:rPr lang="en-AU" sz="2000" dirty="0" smtClean="0">
                <a:solidFill>
                  <a:schemeClr val="tx1"/>
                </a:solidFill>
              </a:rPr>
              <a:t>do </a:t>
            </a:r>
            <a:r>
              <a:rPr lang="en-AU" sz="2000" dirty="0" smtClean="0">
                <a:solidFill>
                  <a:schemeClr val="tx1"/>
                </a:solidFill>
              </a:rPr>
              <a:t>extra tasks </a:t>
            </a:r>
            <a:r>
              <a:rPr lang="en-AU" sz="2000" dirty="0" smtClean="0">
                <a:solidFill>
                  <a:schemeClr val="tx1"/>
                </a:solidFill>
              </a:rPr>
              <a:t>such </a:t>
            </a:r>
            <a:r>
              <a:rPr lang="en-AU" sz="2000" dirty="0" smtClean="0">
                <a:solidFill>
                  <a:schemeClr val="tx1"/>
                </a:solidFill>
              </a:rPr>
              <a:t>as this with the event details and the events </a:t>
            </a:r>
            <a:r>
              <a:rPr lang="en-AU" sz="2000" dirty="0" smtClean="0">
                <a:solidFill>
                  <a:schemeClr val="tx1"/>
                </a:solidFill>
              </a:rPr>
              <a:t>page (</a:t>
            </a:r>
            <a:r>
              <a:rPr lang="en-AU" sz="2000" dirty="0" smtClean="0">
                <a:solidFill>
                  <a:schemeClr val="tx1"/>
                </a:solidFill>
              </a:rPr>
              <a:t>i.e. can add details, remove details, delete the page altogether, etc.)</a:t>
            </a:r>
            <a:endParaRPr lang="en-AU" sz="2000" dirty="0">
              <a:solidFill>
                <a:schemeClr val="tx1"/>
              </a:solidFill>
            </a:endParaRPr>
          </a:p>
        </p:txBody>
      </p:sp>
    </p:spTree>
    <p:extLst>
      <p:ext uri="{BB962C8B-B14F-4D97-AF65-F5344CB8AC3E}">
        <p14:creationId xmlns:p14="http://schemas.microsoft.com/office/powerpoint/2010/main" val="2526230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370" y="109220"/>
            <a:ext cx="791845" cy="64008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b="1" dirty="0" smtClean="0">
                <a:solidFill>
                  <a:schemeClr val="tx1"/>
                </a:solidFill>
              </a:rPr>
              <a:t>Story ID</a:t>
            </a:r>
            <a:r>
              <a:rPr lang="en-US" altLang="en-AU" sz="2000" b="1" dirty="0" smtClean="0">
                <a:solidFill>
                  <a:schemeClr val="tx1"/>
                </a:solidFill>
              </a:rPr>
              <a:t>: 14</a:t>
            </a:r>
          </a:p>
        </p:txBody>
      </p:sp>
      <p:sp>
        <p:nvSpPr>
          <p:cNvPr id="6" name="Rectangle 5"/>
          <p:cNvSpPr/>
          <p:nvPr/>
        </p:nvSpPr>
        <p:spPr>
          <a:xfrm>
            <a:off x="831215" y="109220"/>
            <a:ext cx="7379970" cy="64008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AU" sz="2800" b="1" dirty="0" smtClean="0"/>
              <a:t>Attracting </a:t>
            </a:r>
            <a:r>
              <a:rPr lang="en-US" altLang="en-AU" sz="2800" b="1" dirty="0" smtClean="0"/>
              <a:t>Volunteers</a:t>
            </a:r>
            <a:endParaRPr lang="en-US" altLang="en-AU" sz="2800" b="1" dirty="0"/>
          </a:p>
        </p:txBody>
      </p:sp>
      <p:sp>
        <p:nvSpPr>
          <p:cNvPr id="7" name="Rectangle 6"/>
          <p:cNvSpPr/>
          <p:nvPr/>
        </p:nvSpPr>
        <p:spPr>
          <a:xfrm>
            <a:off x="0" y="822469"/>
            <a:ext cx="9905999" cy="2153911"/>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altLang="en-AU" sz="2400" dirty="0" smtClean="0">
              <a:solidFill>
                <a:schemeClr val="tx1"/>
              </a:solidFill>
            </a:endParaRPr>
          </a:p>
          <a:p>
            <a:r>
              <a:rPr lang="en-US" altLang="en-AU" sz="2400" dirty="0" smtClean="0">
                <a:solidFill>
                  <a:schemeClr val="tx1"/>
                </a:solidFill>
              </a:rPr>
              <a:t>As </a:t>
            </a:r>
            <a:r>
              <a:rPr lang="en-US" altLang="en-AU" sz="2400" dirty="0" smtClean="0">
                <a:solidFill>
                  <a:schemeClr val="tx1"/>
                </a:solidFill>
              </a:rPr>
              <a:t>a </a:t>
            </a:r>
            <a:r>
              <a:rPr lang="en-US" altLang="en-AU" sz="2400" dirty="0" smtClean="0">
                <a:solidFill>
                  <a:schemeClr val="tx1"/>
                </a:solidFill>
              </a:rPr>
              <a:t>President</a:t>
            </a:r>
            <a:r>
              <a:rPr lang="en-US" altLang="en-AU" sz="2400" dirty="0" smtClean="0">
                <a:solidFill>
                  <a:schemeClr val="tx1"/>
                </a:solidFill>
              </a:rPr>
              <a:t>, I want to have a way to attract volunteer so that we can increase the number od volunteer at the Centre and create more events to attract members.</a:t>
            </a:r>
          </a:p>
        </p:txBody>
      </p:sp>
      <p:sp>
        <p:nvSpPr>
          <p:cNvPr id="8" name="Rectangle 7"/>
          <p:cNvSpPr/>
          <p:nvPr/>
        </p:nvSpPr>
        <p:spPr>
          <a:xfrm>
            <a:off x="0" y="2976381"/>
            <a:ext cx="9905999" cy="2540351"/>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Acceptance </a:t>
            </a:r>
            <a:r>
              <a:rPr lang="en-AU" sz="2000" i="1" dirty="0" smtClean="0">
                <a:solidFill>
                  <a:schemeClr val="tx1"/>
                </a:solidFill>
              </a:rPr>
              <a:t>Criteria:</a:t>
            </a:r>
            <a:endParaRPr lang="en-AU" sz="2000" i="1" dirty="0" smtClean="0">
              <a:solidFill>
                <a:schemeClr val="tx1"/>
              </a:solidFill>
            </a:endParaRPr>
          </a:p>
          <a:p>
            <a:pPr marL="179705" indent="-179705">
              <a:buFont typeface="Arial" panose="020B0604020202020204" pitchFamily="34" charset="0"/>
              <a:buChar char="•"/>
            </a:pPr>
            <a:r>
              <a:rPr lang="en-US" sz="2000" dirty="0">
                <a:solidFill>
                  <a:schemeClr val="tx1"/>
                </a:solidFill>
              </a:rPr>
              <a:t>The first page that a user (member or non-member) sees must advertise the best points about the </a:t>
            </a:r>
            <a:r>
              <a:rPr lang="en-US" sz="2000" dirty="0" smtClean="0">
                <a:solidFill>
                  <a:schemeClr val="tx1"/>
                </a:solidFill>
              </a:rPr>
              <a:t>company</a:t>
            </a:r>
          </a:p>
          <a:p>
            <a:pPr marL="179705" indent="-179705">
              <a:buFont typeface="Arial" panose="020B0604020202020204" pitchFamily="34" charset="0"/>
              <a:buChar char="•"/>
            </a:pPr>
            <a:r>
              <a:rPr lang="en-US" sz="2000" dirty="0" smtClean="0">
                <a:solidFill>
                  <a:schemeClr val="tx1"/>
                </a:solidFill>
              </a:rPr>
              <a:t>Website will also have a section that potential volunteers can go to that illustrates the perks of being a volunteer at the centre </a:t>
            </a:r>
          </a:p>
          <a:p>
            <a:pPr marL="179705" indent="-179705">
              <a:buFont typeface="Arial" panose="020B0604020202020204" pitchFamily="34" charset="0"/>
              <a:buChar char="•"/>
            </a:pPr>
            <a:r>
              <a:rPr lang="en-US" sz="2000" dirty="0" smtClean="0">
                <a:solidFill>
                  <a:schemeClr val="tx1"/>
                </a:solidFill>
              </a:rPr>
              <a:t>This volunteer attraction section may also have past volunteer stories to promote the position and the value of being a volunteer</a:t>
            </a:r>
          </a:p>
        </p:txBody>
      </p:sp>
      <p:sp>
        <p:nvSpPr>
          <p:cNvPr id="11" name="Rectangle 10"/>
          <p:cNvSpPr/>
          <p:nvPr/>
        </p:nvSpPr>
        <p:spPr>
          <a:xfrm>
            <a:off x="9075420" y="109220"/>
            <a:ext cx="791845" cy="64008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1400" b="1" dirty="0" smtClean="0">
                <a:solidFill>
                  <a:schemeClr val="tx1"/>
                </a:solidFill>
              </a:rPr>
              <a:t>Story Points</a:t>
            </a:r>
            <a:r>
              <a:rPr lang="en-US" altLang="en-AU" sz="1400" b="1" dirty="0" smtClean="0">
                <a:solidFill>
                  <a:schemeClr val="tx1"/>
                </a:solidFill>
              </a:rPr>
              <a:t>:</a:t>
            </a:r>
          </a:p>
          <a:p>
            <a:pPr algn="ctr"/>
            <a:r>
              <a:rPr lang="en-US" altLang="en-AU" sz="1400" b="1" dirty="0">
                <a:solidFill>
                  <a:schemeClr val="tx1"/>
                </a:solidFill>
              </a:rPr>
              <a:t>4</a:t>
            </a:r>
            <a:endParaRPr lang="en-US" altLang="en-AU" sz="1400" b="1" dirty="0" smtClean="0">
              <a:solidFill>
                <a:schemeClr val="tx1"/>
              </a:solidFill>
            </a:endParaRPr>
          </a:p>
        </p:txBody>
      </p:sp>
      <p:sp>
        <p:nvSpPr>
          <p:cNvPr id="12" name="Rectangle 11"/>
          <p:cNvSpPr/>
          <p:nvPr/>
        </p:nvSpPr>
        <p:spPr>
          <a:xfrm>
            <a:off x="8211185" y="109220"/>
            <a:ext cx="863600" cy="64008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1600" b="1" dirty="0" smtClean="0">
                <a:solidFill>
                  <a:schemeClr val="tx1"/>
                </a:solidFill>
              </a:rPr>
              <a:t>Priority</a:t>
            </a:r>
            <a:r>
              <a:rPr lang="en-US" altLang="en-AU" sz="1600" b="1" dirty="0" smtClean="0">
                <a:solidFill>
                  <a:schemeClr val="tx1"/>
                </a:solidFill>
              </a:rPr>
              <a:t>:</a:t>
            </a:r>
          </a:p>
          <a:p>
            <a:pPr algn="ctr"/>
            <a:r>
              <a:rPr lang="en-US" altLang="en-AU" sz="1600" b="1" dirty="0" smtClean="0">
                <a:solidFill>
                  <a:schemeClr val="tx1"/>
                </a:solidFill>
              </a:rPr>
              <a:t>M</a:t>
            </a:r>
          </a:p>
        </p:txBody>
      </p:sp>
      <p:sp>
        <p:nvSpPr>
          <p:cNvPr id="13" name="Rectangle 12"/>
          <p:cNvSpPr/>
          <p:nvPr/>
        </p:nvSpPr>
        <p:spPr>
          <a:xfrm>
            <a:off x="0" y="5535690"/>
            <a:ext cx="9905999" cy="132231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Notes:</a:t>
            </a:r>
          </a:p>
          <a:p>
            <a:pPr marL="342900" indent="-342900">
              <a:buFont typeface="Arial"/>
              <a:buChar char="•"/>
            </a:pPr>
            <a:r>
              <a:rPr lang="en-AU" sz="2000" dirty="0" smtClean="0">
                <a:solidFill>
                  <a:schemeClr val="tx1"/>
                </a:solidFill>
              </a:rPr>
              <a:t>Assumes that the website will have a section dedicated to volunteers and utilise this as a promotional tool to attract people to the centre </a:t>
            </a:r>
          </a:p>
        </p:txBody>
      </p:sp>
    </p:spTree>
    <p:extLst>
      <p:ext uri="{BB962C8B-B14F-4D97-AF65-F5344CB8AC3E}">
        <p14:creationId xmlns:p14="http://schemas.microsoft.com/office/powerpoint/2010/main" val="35974705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370" y="109220"/>
            <a:ext cx="791845" cy="64008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b="1" dirty="0" smtClean="0">
                <a:solidFill>
                  <a:schemeClr val="tx1"/>
                </a:solidFill>
              </a:rPr>
              <a:t>Story ID</a:t>
            </a:r>
            <a:r>
              <a:rPr lang="en-US" altLang="en-AU" sz="2000" b="1" dirty="0" smtClean="0">
                <a:solidFill>
                  <a:schemeClr val="tx1"/>
                </a:solidFill>
              </a:rPr>
              <a:t>: 15</a:t>
            </a:r>
          </a:p>
        </p:txBody>
      </p:sp>
      <p:sp>
        <p:nvSpPr>
          <p:cNvPr id="6" name="Rectangle 5"/>
          <p:cNvSpPr/>
          <p:nvPr/>
        </p:nvSpPr>
        <p:spPr>
          <a:xfrm>
            <a:off x="831215" y="109220"/>
            <a:ext cx="7379970" cy="64008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AU" sz="2800" b="1" dirty="0" smtClean="0"/>
              <a:t>Viewing Upcoming </a:t>
            </a:r>
            <a:r>
              <a:rPr lang="en-US" altLang="en-AU" sz="2800" b="1" dirty="0"/>
              <a:t>E</a:t>
            </a:r>
            <a:r>
              <a:rPr lang="en-US" altLang="en-AU" sz="2800" b="1" dirty="0" smtClean="0"/>
              <a:t>vents</a:t>
            </a:r>
            <a:endParaRPr lang="en-US" altLang="en-AU" sz="2800" b="1" dirty="0"/>
          </a:p>
        </p:txBody>
      </p:sp>
      <p:sp>
        <p:nvSpPr>
          <p:cNvPr id="7" name="Rectangle 6"/>
          <p:cNvSpPr/>
          <p:nvPr/>
        </p:nvSpPr>
        <p:spPr>
          <a:xfrm>
            <a:off x="0" y="822470"/>
            <a:ext cx="9905999" cy="2067046"/>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altLang="en-AU" sz="2400" dirty="0" smtClean="0">
              <a:solidFill>
                <a:schemeClr val="tx1"/>
              </a:solidFill>
            </a:endParaRPr>
          </a:p>
          <a:p>
            <a:r>
              <a:rPr lang="en-US" altLang="en-AU" sz="2400" dirty="0" smtClean="0">
                <a:solidFill>
                  <a:schemeClr val="tx1"/>
                </a:solidFill>
              </a:rPr>
              <a:t>As </a:t>
            </a:r>
            <a:r>
              <a:rPr lang="en-US" altLang="en-AU" sz="2400" dirty="0" smtClean="0">
                <a:solidFill>
                  <a:schemeClr val="tx1"/>
                </a:solidFill>
              </a:rPr>
              <a:t>a </a:t>
            </a:r>
            <a:r>
              <a:rPr lang="en-US" altLang="en-AU" sz="2400" dirty="0" smtClean="0">
                <a:solidFill>
                  <a:schemeClr val="tx1"/>
                </a:solidFill>
              </a:rPr>
              <a:t>Volunteer</a:t>
            </a:r>
            <a:r>
              <a:rPr lang="en-US" altLang="en-AU" sz="2400" dirty="0" smtClean="0">
                <a:solidFill>
                  <a:schemeClr val="tx1"/>
                </a:solidFill>
              </a:rPr>
              <a:t>, I want to be able to view upcoming events so that I know which events I have volunteered for and can ensure I am on time to the event and plan my schedule around </a:t>
            </a:r>
            <a:r>
              <a:rPr lang="en-US" altLang="en-AU" sz="2400" dirty="0" smtClean="0">
                <a:solidFill>
                  <a:schemeClr val="tx1"/>
                </a:solidFill>
              </a:rPr>
              <a:t>this</a:t>
            </a:r>
            <a:endParaRPr lang="en-US" altLang="en-AU" sz="2400" dirty="0" smtClean="0">
              <a:solidFill>
                <a:schemeClr val="tx1"/>
              </a:solidFill>
            </a:endParaRPr>
          </a:p>
        </p:txBody>
      </p:sp>
      <p:sp>
        <p:nvSpPr>
          <p:cNvPr id="8" name="Rectangle 7"/>
          <p:cNvSpPr/>
          <p:nvPr/>
        </p:nvSpPr>
        <p:spPr>
          <a:xfrm>
            <a:off x="0" y="2907920"/>
            <a:ext cx="9905999" cy="2558235"/>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Acceptance </a:t>
            </a:r>
            <a:r>
              <a:rPr lang="en-AU" sz="2000" i="1" dirty="0" smtClean="0">
                <a:solidFill>
                  <a:schemeClr val="tx1"/>
                </a:solidFill>
              </a:rPr>
              <a:t>Criteria:</a:t>
            </a:r>
            <a:endParaRPr lang="en-AU" sz="2000" i="1" dirty="0" smtClean="0">
              <a:solidFill>
                <a:schemeClr val="tx1"/>
              </a:solidFill>
            </a:endParaRPr>
          </a:p>
          <a:p>
            <a:pPr marL="179705" indent="-179705">
              <a:buFont typeface="Arial" panose="020B0604020202020204" pitchFamily="34" charset="0"/>
              <a:buChar char="•"/>
            </a:pPr>
            <a:r>
              <a:rPr lang="en-US" sz="2000" dirty="0">
                <a:solidFill>
                  <a:schemeClr val="tx1"/>
                </a:solidFill>
              </a:rPr>
              <a:t>Volunteers are able to see the most popular events in the welcome page </a:t>
            </a:r>
            <a:endParaRPr lang="en-US" sz="2000" dirty="0" smtClean="0">
              <a:solidFill>
                <a:schemeClr val="tx1"/>
              </a:solidFill>
            </a:endParaRPr>
          </a:p>
          <a:p>
            <a:pPr marL="179705" indent="-179705">
              <a:buFont typeface="Arial" panose="020B0604020202020204" pitchFamily="34" charset="0"/>
              <a:buChar char="•"/>
            </a:pPr>
            <a:r>
              <a:rPr lang="en-US" sz="2000" dirty="0" smtClean="0">
                <a:solidFill>
                  <a:schemeClr val="tx1"/>
                </a:solidFill>
              </a:rPr>
              <a:t>Volunteers will have a section of their profile that provides them with all events they are scheduled to attend in the coming weeks (also will receive notifications to remind them of events on their calendar)</a:t>
            </a:r>
            <a:endParaRPr lang="en-US" sz="2000" dirty="0" smtClean="0">
              <a:solidFill>
                <a:schemeClr val="tx1"/>
              </a:solidFill>
            </a:endParaRPr>
          </a:p>
          <a:p>
            <a:pPr marL="179705" indent="-179705">
              <a:buFont typeface="Arial" panose="020B0604020202020204" pitchFamily="34" charset="0"/>
              <a:buChar char="•"/>
            </a:pPr>
            <a:r>
              <a:rPr lang="en-US" sz="2000" dirty="0" smtClean="0">
                <a:solidFill>
                  <a:schemeClr val="tx1"/>
                </a:solidFill>
              </a:rPr>
              <a:t>There </a:t>
            </a:r>
            <a:r>
              <a:rPr lang="en-US" sz="2000" dirty="0">
                <a:solidFill>
                  <a:schemeClr val="tx1"/>
                </a:solidFill>
              </a:rPr>
              <a:t>will be a </a:t>
            </a:r>
            <a:r>
              <a:rPr lang="en-US" sz="2000" dirty="0" smtClean="0">
                <a:solidFill>
                  <a:schemeClr val="tx1"/>
                </a:solidFill>
              </a:rPr>
              <a:t>section of the website </a:t>
            </a:r>
            <a:r>
              <a:rPr lang="en-US" sz="2000" dirty="0" smtClean="0">
                <a:solidFill>
                  <a:schemeClr val="tx1"/>
                </a:solidFill>
              </a:rPr>
              <a:t>entitled ‘News’</a:t>
            </a:r>
            <a:r>
              <a:rPr lang="en-US" sz="2000" dirty="0" smtClean="0">
                <a:solidFill>
                  <a:schemeClr val="tx1"/>
                </a:solidFill>
              </a:rPr>
              <a:t> </a:t>
            </a:r>
            <a:r>
              <a:rPr lang="en-US" sz="2000" dirty="0">
                <a:solidFill>
                  <a:schemeClr val="tx1"/>
                </a:solidFill>
              </a:rPr>
              <a:t>for general information </a:t>
            </a:r>
            <a:r>
              <a:rPr lang="en-US" sz="2000" dirty="0" smtClean="0">
                <a:solidFill>
                  <a:schemeClr val="tx1"/>
                </a:solidFill>
              </a:rPr>
              <a:t>regarding upcoming events</a:t>
            </a:r>
            <a:endParaRPr lang="en-AU" sz="2000" dirty="0" smtClean="0">
              <a:solidFill>
                <a:schemeClr val="tx1"/>
              </a:solidFill>
            </a:endParaRPr>
          </a:p>
        </p:txBody>
      </p:sp>
      <p:sp>
        <p:nvSpPr>
          <p:cNvPr id="11" name="Rectangle 10"/>
          <p:cNvSpPr/>
          <p:nvPr/>
        </p:nvSpPr>
        <p:spPr>
          <a:xfrm>
            <a:off x="9075420" y="109220"/>
            <a:ext cx="791845" cy="64008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1400" b="1" dirty="0" smtClean="0">
                <a:solidFill>
                  <a:schemeClr val="tx1"/>
                </a:solidFill>
              </a:rPr>
              <a:t>Story Points</a:t>
            </a:r>
            <a:r>
              <a:rPr lang="en-US" altLang="en-AU" sz="1400" b="1" dirty="0" smtClean="0">
                <a:solidFill>
                  <a:schemeClr val="tx1"/>
                </a:solidFill>
              </a:rPr>
              <a:t>:</a:t>
            </a:r>
          </a:p>
          <a:p>
            <a:pPr algn="ctr"/>
            <a:r>
              <a:rPr lang="en-US" altLang="en-AU" sz="1400" b="1" dirty="0">
                <a:solidFill>
                  <a:schemeClr val="tx1"/>
                </a:solidFill>
              </a:rPr>
              <a:t>8</a:t>
            </a:r>
            <a:endParaRPr lang="en-US" altLang="en-AU" sz="1400" b="1" dirty="0" smtClean="0">
              <a:solidFill>
                <a:schemeClr val="tx1"/>
              </a:solidFill>
            </a:endParaRPr>
          </a:p>
        </p:txBody>
      </p:sp>
      <p:sp>
        <p:nvSpPr>
          <p:cNvPr id="12" name="Rectangle 11"/>
          <p:cNvSpPr/>
          <p:nvPr/>
        </p:nvSpPr>
        <p:spPr>
          <a:xfrm>
            <a:off x="8211185" y="109220"/>
            <a:ext cx="863600" cy="64008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1600" b="1" dirty="0" smtClean="0">
                <a:solidFill>
                  <a:schemeClr val="tx1"/>
                </a:solidFill>
              </a:rPr>
              <a:t>Priority</a:t>
            </a:r>
            <a:r>
              <a:rPr lang="en-US" altLang="en-AU" sz="1600" b="1" dirty="0" smtClean="0">
                <a:solidFill>
                  <a:schemeClr val="tx1"/>
                </a:solidFill>
              </a:rPr>
              <a:t>:</a:t>
            </a:r>
          </a:p>
          <a:p>
            <a:pPr algn="ctr"/>
            <a:r>
              <a:rPr lang="en-US" altLang="en-AU" sz="1600" b="1" dirty="0" smtClean="0">
                <a:solidFill>
                  <a:schemeClr val="tx1"/>
                </a:solidFill>
              </a:rPr>
              <a:t>M</a:t>
            </a:r>
          </a:p>
        </p:txBody>
      </p:sp>
      <p:sp>
        <p:nvSpPr>
          <p:cNvPr id="13" name="Rectangle 12"/>
          <p:cNvSpPr/>
          <p:nvPr/>
        </p:nvSpPr>
        <p:spPr>
          <a:xfrm>
            <a:off x="0" y="5447750"/>
            <a:ext cx="9905999" cy="141025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Notes:</a:t>
            </a:r>
          </a:p>
          <a:p>
            <a:pPr marL="169863" indent="-169863">
              <a:buFont typeface="Arial"/>
              <a:buChar char="•"/>
            </a:pPr>
            <a:r>
              <a:rPr lang="en-AU" sz="2000" dirty="0" smtClean="0">
                <a:solidFill>
                  <a:schemeClr val="tx1"/>
                </a:solidFill>
              </a:rPr>
              <a:t>The ‘News’ page will provide information for everyone (members, volunteers, non-members, etc.) to see regarding the upcoming events to promote these events and attract more members to want to attend</a:t>
            </a:r>
            <a:endParaRPr lang="en-AU" sz="2000" dirty="0" smtClean="0">
              <a:solidFill>
                <a:schemeClr val="tx1"/>
              </a:solidFill>
            </a:endParaRPr>
          </a:p>
        </p:txBody>
      </p:sp>
    </p:spTree>
    <p:extLst>
      <p:ext uri="{BB962C8B-B14F-4D97-AF65-F5344CB8AC3E}">
        <p14:creationId xmlns:p14="http://schemas.microsoft.com/office/powerpoint/2010/main" val="39808987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370" y="109220"/>
            <a:ext cx="791845" cy="64008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b="1" dirty="0" smtClean="0">
                <a:solidFill>
                  <a:schemeClr val="tx1"/>
                </a:solidFill>
              </a:rPr>
              <a:t>Story ID</a:t>
            </a:r>
            <a:r>
              <a:rPr lang="en-US" altLang="en-AU" sz="2000" b="1" dirty="0" smtClean="0">
                <a:solidFill>
                  <a:schemeClr val="tx1"/>
                </a:solidFill>
              </a:rPr>
              <a:t>: 16</a:t>
            </a:r>
          </a:p>
        </p:txBody>
      </p:sp>
      <p:sp>
        <p:nvSpPr>
          <p:cNvPr id="6" name="Rectangle 5"/>
          <p:cNvSpPr/>
          <p:nvPr/>
        </p:nvSpPr>
        <p:spPr>
          <a:xfrm>
            <a:off x="831215" y="109220"/>
            <a:ext cx="7379970" cy="64008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AU" sz="2800" b="1" dirty="0" smtClean="0"/>
              <a:t>Online </a:t>
            </a:r>
            <a:r>
              <a:rPr lang="en-US" altLang="en-AU" sz="2800" b="1" dirty="0" smtClean="0"/>
              <a:t>Sign </a:t>
            </a:r>
            <a:r>
              <a:rPr lang="en-US" altLang="en-AU" sz="2800" b="1" dirty="0"/>
              <a:t>U</a:t>
            </a:r>
            <a:r>
              <a:rPr lang="en-US" altLang="en-AU" sz="2800" b="1" dirty="0" smtClean="0"/>
              <a:t>p </a:t>
            </a:r>
            <a:r>
              <a:rPr lang="en-US" altLang="en-AU" sz="2800" b="1" dirty="0" smtClean="0"/>
              <a:t>to </a:t>
            </a:r>
            <a:r>
              <a:rPr lang="en-US" altLang="en-AU" sz="2800" b="1" dirty="0" smtClean="0"/>
              <a:t>Volunteer </a:t>
            </a:r>
            <a:r>
              <a:rPr lang="en-US" altLang="en-AU" sz="2800" b="1" dirty="0" smtClean="0"/>
              <a:t>at </a:t>
            </a:r>
            <a:r>
              <a:rPr lang="en-US" altLang="en-AU" sz="2800" b="1" dirty="0" smtClean="0"/>
              <a:t>Events</a:t>
            </a:r>
            <a:endParaRPr lang="en-US" altLang="en-AU" sz="2800" b="1" dirty="0"/>
          </a:p>
        </p:txBody>
      </p:sp>
      <p:sp>
        <p:nvSpPr>
          <p:cNvPr id="7" name="Rectangle 6"/>
          <p:cNvSpPr/>
          <p:nvPr/>
        </p:nvSpPr>
        <p:spPr>
          <a:xfrm>
            <a:off x="0" y="822470"/>
            <a:ext cx="9905999" cy="151491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en-AU" sz="2400" dirty="0" smtClean="0">
                <a:solidFill>
                  <a:schemeClr val="tx1"/>
                </a:solidFill>
              </a:rPr>
              <a:t>As </a:t>
            </a:r>
            <a:r>
              <a:rPr lang="en-US" altLang="en-AU" sz="2400" dirty="0" smtClean="0">
                <a:solidFill>
                  <a:schemeClr val="tx1"/>
                </a:solidFill>
              </a:rPr>
              <a:t>a </a:t>
            </a:r>
            <a:r>
              <a:rPr lang="en-US" altLang="en-AU" sz="2400" dirty="0" smtClean="0">
                <a:solidFill>
                  <a:schemeClr val="tx1"/>
                </a:solidFill>
              </a:rPr>
              <a:t>Volunteer</a:t>
            </a:r>
            <a:r>
              <a:rPr lang="en-US" altLang="en-AU" sz="2400" dirty="0" smtClean="0">
                <a:solidFill>
                  <a:schemeClr val="tx1"/>
                </a:solidFill>
              </a:rPr>
              <a:t>, I want to be able to sign up online to volunteer for events so that I don’t have to go into the Centre to sign up and can sign up for more events faster and more </a:t>
            </a:r>
            <a:r>
              <a:rPr lang="en-US" altLang="en-AU" sz="2400" dirty="0" smtClean="0">
                <a:solidFill>
                  <a:schemeClr val="tx1"/>
                </a:solidFill>
              </a:rPr>
              <a:t>efficiently</a:t>
            </a:r>
            <a:endParaRPr lang="en-US" altLang="en-AU" sz="2400" dirty="0" smtClean="0">
              <a:solidFill>
                <a:schemeClr val="tx1"/>
              </a:solidFill>
            </a:endParaRPr>
          </a:p>
        </p:txBody>
      </p:sp>
      <p:sp>
        <p:nvSpPr>
          <p:cNvPr id="8" name="Rectangle 7"/>
          <p:cNvSpPr/>
          <p:nvPr/>
        </p:nvSpPr>
        <p:spPr>
          <a:xfrm>
            <a:off x="0" y="2318976"/>
            <a:ext cx="9905999" cy="2809614"/>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Acceptance </a:t>
            </a:r>
            <a:r>
              <a:rPr lang="en-AU" sz="2000" i="1" dirty="0" smtClean="0">
                <a:solidFill>
                  <a:schemeClr val="tx1"/>
                </a:solidFill>
              </a:rPr>
              <a:t>Criteria:</a:t>
            </a:r>
            <a:endParaRPr lang="en-AU" sz="2000" i="1" dirty="0" smtClean="0">
              <a:solidFill>
                <a:schemeClr val="tx1"/>
              </a:solidFill>
            </a:endParaRPr>
          </a:p>
          <a:p>
            <a:pPr marL="179705" indent="-179705">
              <a:buFont typeface="Arial" panose="020B0604020202020204" pitchFamily="34" charset="0"/>
              <a:buChar char="•"/>
            </a:pPr>
            <a:r>
              <a:rPr lang="en-US" sz="2000" dirty="0">
                <a:solidFill>
                  <a:schemeClr val="tx1"/>
                </a:solidFill>
              </a:rPr>
              <a:t>There should be a login username text box for members when they visit the </a:t>
            </a:r>
            <a:r>
              <a:rPr lang="en-US" sz="2000" dirty="0" smtClean="0">
                <a:solidFill>
                  <a:schemeClr val="tx1"/>
                </a:solidFill>
              </a:rPr>
              <a:t>website</a:t>
            </a:r>
          </a:p>
          <a:p>
            <a:pPr marL="179705" indent="-179705">
              <a:buFont typeface="Arial" panose="020B0604020202020204" pitchFamily="34" charset="0"/>
              <a:buChar char="•"/>
            </a:pPr>
            <a:r>
              <a:rPr lang="en-US" sz="2000" dirty="0" smtClean="0">
                <a:solidFill>
                  <a:schemeClr val="tx1"/>
                </a:solidFill>
              </a:rPr>
              <a:t>Committee members </a:t>
            </a:r>
            <a:r>
              <a:rPr lang="en-US" sz="2000" dirty="0" smtClean="0">
                <a:solidFill>
                  <a:schemeClr val="tx1"/>
                </a:solidFill>
              </a:rPr>
              <a:t>and </a:t>
            </a:r>
            <a:r>
              <a:rPr lang="en-US" sz="2000" dirty="0" smtClean="0">
                <a:solidFill>
                  <a:schemeClr val="tx1"/>
                </a:solidFill>
              </a:rPr>
              <a:t>staff </a:t>
            </a:r>
            <a:r>
              <a:rPr lang="en-US" sz="2000" dirty="0">
                <a:solidFill>
                  <a:schemeClr val="tx1"/>
                </a:solidFill>
              </a:rPr>
              <a:t>of the </a:t>
            </a:r>
            <a:r>
              <a:rPr lang="en-US" sz="2000" dirty="0" smtClean="0">
                <a:solidFill>
                  <a:schemeClr val="tx1"/>
                </a:solidFill>
              </a:rPr>
              <a:t>Centre </a:t>
            </a:r>
            <a:r>
              <a:rPr lang="en-US" sz="2000" dirty="0">
                <a:solidFill>
                  <a:schemeClr val="tx1"/>
                </a:solidFill>
              </a:rPr>
              <a:t>will have same login option as </a:t>
            </a:r>
            <a:r>
              <a:rPr lang="en-US" sz="2000" dirty="0" smtClean="0">
                <a:solidFill>
                  <a:schemeClr val="tx1"/>
                </a:solidFill>
              </a:rPr>
              <a:t>members and volunteers, </a:t>
            </a:r>
            <a:r>
              <a:rPr lang="en-US" sz="2000" dirty="0">
                <a:solidFill>
                  <a:schemeClr val="tx1"/>
                </a:solidFill>
              </a:rPr>
              <a:t>but when logged in will take them to their </a:t>
            </a:r>
            <a:r>
              <a:rPr lang="en-US" sz="2000" dirty="0" smtClean="0">
                <a:solidFill>
                  <a:schemeClr val="tx1"/>
                </a:solidFill>
              </a:rPr>
              <a:t>specials </a:t>
            </a:r>
            <a:r>
              <a:rPr lang="en-US" sz="2000" dirty="0">
                <a:solidFill>
                  <a:schemeClr val="tx1"/>
                </a:solidFill>
              </a:rPr>
              <a:t>pages (i.e. members only have features which they have access to, committee members and president have additional features they can </a:t>
            </a:r>
            <a:r>
              <a:rPr lang="en-US" sz="2000" dirty="0" smtClean="0">
                <a:solidFill>
                  <a:schemeClr val="tx1"/>
                </a:solidFill>
              </a:rPr>
              <a:t>utilise </a:t>
            </a:r>
            <a:r>
              <a:rPr lang="en-US" sz="2000" dirty="0">
                <a:solidFill>
                  <a:schemeClr val="tx1"/>
                </a:solidFill>
              </a:rPr>
              <a:t>after logging in</a:t>
            </a:r>
            <a:r>
              <a:rPr lang="en-US" sz="2000" dirty="0" smtClean="0">
                <a:solidFill>
                  <a:schemeClr val="tx1"/>
                </a:solidFill>
              </a:rPr>
              <a:t>)</a:t>
            </a:r>
          </a:p>
          <a:p>
            <a:pPr marL="179705" indent="-179705">
              <a:buFont typeface="Arial" panose="020B0604020202020204" pitchFamily="34" charset="0"/>
              <a:buChar char="•"/>
            </a:pPr>
            <a:r>
              <a:rPr lang="en-US" sz="2000" dirty="0" smtClean="0">
                <a:solidFill>
                  <a:schemeClr val="tx1"/>
                </a:solidFill>
              </a:rPr>
              <a:t>Volunteers will have the option to select and event and indicate whether they are able to volunteer at the event (including on the day if over multiple days, times they can attend and any specialty areas they can assist with)</a:t>
            </a:r>
            <a:endParaRPr lang="en-US" sz="2000" dirty="0">
              <a:solidFill>
                <a:schemeClr val="tx1"/>
              </a:solidFill>
            </a:endParaRPr>
          </a:p>
        </p:txBody>
      </p:sp>
      <p:sp>
        <p:nvSpPr>
          <p:cNvPr id="11" name="Rectangle 10"/>
          <p:cNvSpPr/>
          <p:nvPr/>
        </p:nvSpPr>
        <p:spPr>
          <a:xfrm>
            <a:off x="9075420" y="109220"/>
            <a:ext cx="791845" cy="64008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1400" b="1" dirty="0" smtClean="0">
                <a:solidFill>
                  <a:schemeClr val="tx1"/>
                </a:solidFill>
              </a:rPr>
              <a:t>Story Points</a:t>
            </a:r>
            <a:r>
              <a:rPr lang="en-US" altLang="en-AU" sz="1400" b="1" dirty="0" smtClean="0">
                <a:solidFill>
                  <a:schemeClr val="tx1"/>
                </a:solidFill>
              </a:rPr>
              <a:t>:</a:t>
            </a:r>
          </a:p>
          <a:p>
            <a:pPr algn="ctr"/>
            <a:r>
              <a:rPr lang="en-US" altLang="en-AU" sz="1400" b="1" dirty="0" smtClean="0">
                <a:solidFill>
                  <a:schemeClr val="tx1"/>
                </a:solidFill>
              </a:rPr>
              <a:t>16</a:t>
            </a:r>
          </a:p>
        </p:txBody>
      </p:sp>
      <p:sp>
        <p:nvSpPr>
          <p:cNvPr id="12" name="Rectangle 11"/>
          <p:cNvSpPr/>
          <p:nvPr/>
        </p:nvSpPr>
        <p:spPr>
          <a:xfrm>
            <a:off x="8211185" y="109220"/>
            <a:ext cx="863600" cy="64008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1600" b="1" dirty="0" smtClean="0">
                <a:solidFill>
                  <a:schemeClr val="tx1"/>
                </a:solidFill>
              </a:rPr>
              <a:t>Priority</a:t>
            </a:r>
            <a:r>
              <a:rPr lang="en-US" altLang="en-AU" sz="1600" b="1" dirty="0" smtClean="0">
                <a:solidFill>
                  <a:schemeClr val="tx1"/>
                </a:solidFill>
              </a:rPr>
              <a:t>:</a:t>
            </a:r>
          </a:p>
          <a:p>
            <a:pPr algn="ctr"/>
            <a:r>
              <a:rPr lang="en-US" altLang="en-AU" sz="1600" b="1" dirty="0" smtClean="0">
                <a:solidFill>
                  <a:schemeClr val="tx1"/>
                </a:solidFill>
              </a:rPr>
              <a:t>M</a:t>
            </a:r>
          </a:p>
        </p:txBody>
      </p:sp>
      <p:sp>
        <p:nvSpPr>
          <p:cNvPr id="13" name="Rectangle 12"/>
          <p:cNvSpPr/>
          <p:nvPr/>
        </p:nvSpPr>
        <p:spPr>
          <a:xfrm>
            <a:off x="0" y="5128590"/>
            <a:ext cx="9905999" cy="172941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Notes:</a:t>
            </a:r>
          </a:p>
          <a:p>
            <a:pPr marL="184150" indent="-184150">
              <a:buFont typeface="Arial"/>
              <a:buChar char="•"/>
            </a:pPr>
            <a:r>
              <a:rPr lang="en-US" sz="2000" dirty="0">
                <a:solidFill>
                  <a:schemeClr val="tx1"/>
                </a:solidFill>
              </a:rPr>
              <a:t>There will be a sign up page for those who wish to sign </a:t>
            </a:r>
            <a:r>
              <a:rPr lang="en-US" sz="2000" dirty="0" smtClean="0">
                <a:solidFill>
                  <a:schemeClr val="tx1"/>
                </a:solidFill>
              </a:rPr>
              <a:t>up – will </a:t>
            </a:r>
            <a:r>
              <a:rPr lang="en-US" sz="2000" dirty="0">
                <a:solidFill>
                  <a:schemeClr val="tx1"/>
                </a:solidFill>
              </a:rPr>
              <a:t>require e-mail, password, re-enter password and other security </a:t>
            </a:r>
            <a:r>
              <a:rPr lang="en-US" sz="2000" dirty="0" smtClean="0">
                <a:solidFill>
                  <a:schemeClr val="tx1"/>
                </a:solidFill>
              </a:rPr>
              <a:t>protocols to activate their account</a:t>
            </a:r>
          </a:p>
          <a:p>
            <a:pPr marL="184150" indent="-184150">
              <a:buFont typeface="Arial"/>
              <a:buChar char="•"/>
            </a:pPr>
            <a:r>
              <a:rPr lang="en-US" sz="2000" dirty="0" smtClean="0">
                <a:solidFill>
                  <a:schemeClr val="tx1"/>
                </a:solidFill>
              </a:rPr>
              <a:t>After account activation and confirmation of activation from the Centre, they can sign up to volunteer at events straight away without needing to walk into the centre</a:t>
            </a:r>
            <a:endParaRPr lang="en-AU" sz="2000" dirty="0">
              <a:solidFill>
                <a:schemeClr val="tx1"/>
              </a:solidFill>
            </a:endParaRPr>
          </a:p>
        </p:txBody>
      </p:sp>
    </p:spTree>
    <p:extLst>
      <p:ext uri="{BB962C8B-B14F-4D97-AF65-F5344CB8AC3E}">
        <p14:creationId xmlns:p14="http://schemas.microsoft.com/office/powerpoint/2010/main" val="3636734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370" y="109220"/>
            <a:ext cx="791845" cy="64008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b="1" dirty="0" smtClean="0">
                <a:solidFill>
                  <a:schemeClr val="tx1"/>
                </a:solidFill>
              </a:rPr>
              <a:t>Story ID</a:t>
            </a:r>
            <a:r>
              <a:rPr lang="en-US" altLang="en-AU" sz="2000" b="1" dirty="0" smtClean="0">
                <a:solidFill>
                  <a:schemeClr val="tx1"/>
                </a:solidFill>
              </a:rPr>
              <a:t>: 17</a:t>
            </a:r>
          </a:p>
        </p:txBody>
      </p:sp>
      <p:sp>
        <p:nvSpPr>
          <p:cNvPr id="6" name="Rectangle 5"/>
          <p:cNvSpPr/>
          <p:nvPr/>
        </p:nvSpPr>
        <p:spPr>
          <a:xfrm>
            <a:off x="831215" y="109220"/>
            <a:ext cx="7379970" cy="64008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AU" sz="2800" b="1" dirty="0" smtClean="0"/>
              <a:t>Notification of Changes to Events</a:t>
            </a:r>
            <a:endParaRPr lang="en-US" altLang="en-AU" sz="2800" b="1" dirty="0"/>
          </a:p>
        </p:txBody>
      </p:sp>
      <p:sp>
        <p:nvSpPr>
          <p:cNvPr id="7" name="Rectangle 6"/>
          <p:cNvSpPr/>
          <p:nvPr/>
        </p:nvSpPr>
        <p:spPr>
          <a:xfrm>
            <a:off x="0" y="822469"/>
            <a:ext cx="9905999" cy="1481673"/>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en-AU" sz="2400" dirty="0" smtClean="0">
                <a:solidFill>
                  <a:schemeClr val="tx1"/>
                </a:solidFill>
              </a:rPr>
              <a:t>As a </a:t>
            </a:r>
            <a:r>
              <a:rPr lang="en-US" altLang="en-AU" sz="2400" dirty="0" smtClean="0">
                <a:solidFill>
                  <a:schemeClr val="tx1"/>
                </a:solidFill>
              </a:rPr>
              <a:t>Volunteer</a:t>
            </a:r>
            <a:r>
              <a:rPr lang="en-US" altLang="en-AU" sz="2400" dirty="0" smtClean="0">
                <a:solidFill>
                  <a:schemeClr val="tx1"/>
                </a:solidFill>
              </a:rPr>
              <a:t>, I want to be able to be notified of changes to events that I am volunteering for so that I can keep up to date with the details of the event to ensure everything is correct(e.g. correct day, time, location, etc.)</a:t>
            </a:r>
          </a:p>
        </p:txBody>
      </p:sp>
      <p:sp>
        <p:nvSpPr>
          <p:cNvPr id="8" name="Rectangle 7"/>
          <p:cNvSpPr/>
          <p:nvPr/>
        </p:nvSpPr>
        <p:spPr>
          <a:xfrm>
            <a:off x="0" y="2293856"/>
            <a:ext cx="9905999" cy="2834734"/>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Acceptance </a:t>
            </a:r>
            <a:r>
              <a:rPr lang="en-AU" sz="2000" i="1" dirty="0" smtClean="0">
                <a:solidFill>
                  <a:schemeClr val="tx1"/>
                </a:solidFill>
              </a:rPr>
              <a:t>Criteria:</a:t>
            </a:r>
            <a:endParaRPr lang="en-AU" sz="2000" i="1" dirty="0" smtClean="0">
              <a:solidFill>
                <a:schemeClr val="tx1"/>
              </a:solidFill>
            </a:endParaRPr>
          </a:p>
          <a:p>
            <a:pPr marL="179705" indent="-179705">
              <a:buFont typeface="Arial" panose="020B0604020202020204" pitchFamily="34" charset="0"/>
              <a:buChar char="•"/>
            </a:pPr>
            <a:r>
              <a:rPr lang="en-US" sz="2000" dirty="0" smtClean="0">
                <a:solidFill>
                  <a:schemeClr val="tx1"/>
                </a:solidFill>
              </a:rPr>
              <a:t>Notifications will include notification button in the navigation </a:t>
            </a:r>
            <a:r>
              <a:rPr lang="en-US" sz="2000" dirty="0" smtClean="0">
                <a:solidFill>
                  <a:schemeClr val="tx1"/>
                </a:solidFill>
              </a:rPr>
              <a:t>bar as well as having </a:t>
            </a:r>
            <a:r>
              <a:rPr lang="en-US" sz="2000" dirty="0" smtClean="0">
                <a:solidFill>
                  <a:schemeClr val="tx1"/>
                </a:solidFill>
              </a:rPr>
              <a:t>notifications in a section in the welcome page for the </a:t>
            </a:r>
            <a:r>
              <a:rPr lang="en-US" sz="2000" dirty="0" smtClean="0">
                <a:solidFill>
                  <a:schemeClr val="tx1"/>
                </a:solidFill>
              </a:rPr>
              <a:t>user</a:t>
            </a:r>
          </a:p>
          <a:p>
            <a:pPr marL="179705" indent="-179705">
              <a:buFont typeface="Arial" panose="020B0604020202020204" pitchFamily="34" charset="0"/>
              <a:buChar char="•"/>
            </a:pPr>
            <a:r>
              <a:rPr lang="en-US" sz="2000" dirty="0" smtClean="0">
                <a:solidFill>
                  <a:schemeClr val="tx1"/>
                </a:solidFill>
              </a:rPr>
              <a:t>Users will have the option to receive additional indications of notifications for event changes, either through email or SMS </a:t>
            </a:r>
          </a:p>
          <a:p>
            <a:pPr marL="179705" indent="-179705">
              <a:buFont typeface="Arial" panose="020B0604020202020204" pitchFamily="34" charset="0"/>
              <a:buChar char="•"/>
            </a:pPr>
            <a:r>
              <a:rPr lang="en-US" sz="2000" dirty="0">
                <a:solidFill>
                  <a:schemeClr val="tx1"/>
                </a:solidFill>
              </a:rPr>
              <a:t>P</a:t>
            </a:r>
            <a:r>
              <a:rPr lang="en-US" sz="2000" dirty="0" smtClean="0">
                <a:solidFill>
                  <a:schemeClr val="tx1"/>
                </a:solidFill>
              </a:rPr>
              <a:t>references for notifications can be changed through editing section of their profile (email and phone number need to be associated with account for these notifications to work)</a:t>
            </a:r>
            <a:endParaRPr lang="en-AU" sz="2000" dirty="0" smtClean="0">
              <a:solidFill>
                <a:schemeClr val="tx1"/>
              </a:solidFill>
            </a:endParaRPr>
          </a:p>
        </p:txBody>
      </p:sp>
      <p:sp>
        <p:nvSpPr>
          <p:cNvPr id="11" name="Rectangle 10"/>
          <p:cNvSpPr/>
          <p:nvPr/>
        </p:nvSpPr>
        <p:spPr>
          <a:xfrm>
            <a:off x="9075420" y="109220"/>
            <a:ext cx="791845" cy="64008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1400" b="1" dirty="0" smtClean="0">
                <a:solidFill>
                  <a:schemeClr val="tx1"/>
                </a:solidFill>
              </a:rPr>
              <a:t>Story Points</a:t>
            </a:r>
            <a:r>
              <a:rPr lang="en-US" altLang="en-AU" sz="1400" b="1" dirty="0" smtClean="0">
                <a:solidFill>
                  <a:schemeClr val="tx1"/>
                </a:solidFill>
              </a:rPr>
              <a:t>:</a:t>
            </a:r>
          </a:p>
          <a:p>
            <a:pPr algn="ctr"/>
            <a:r>
              <a:rPr lang="en-US" altLang="en-AU" sz="1400" b="1" dirty="0">
                <a:solidFill>
                  <a:schemeClr val="tx1"/>
                </a:solidFill>
              </a:rPr>
              <a:t>4</a:t>
            </a:r>
            <a:endParaRPr lang="en-US" altLang="en-AU" sz="1400" b="1" dirty="0" smtClean="0">
              <a:solidFill>
                <a:schemeClr val="tx1"/>
              </a:solidFill>
            </a:endParaRPr>
          </a:p>
        </p:txBody>
      </p:sp>
      <p:sp>
        <p:nvSpPr>
          <p:cNvPr id="12" name="Rectangle 11"/>
          <p:cNvSpPr/>
          <p:nvPr/>
        </p:nvSpPr>
        <p:spPr>
          <a:xfrm>
            <a:off x="8211185" y="109220"/>
            <a:ext cx="863600" cy="64008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1600" b="1" dirty="0" smtClean="0">
                <a:solidFill>
                  <a:schemeClr val="tx1"/>
                </a:solidFill>
              </a:rPr>
              <a:t>Priority</a:t>
            </a:r>
            <a:r>
              <a:rPr lang="en-US" altLang="en-AU" sz="1600" b="1" dirty="0" smtClean="0">
                <a:solidFill>
                  <a:schemeClr val="tx1"/>
                </a:solidFill>
              </a:rPr>
              <a:t>:</a:t>
            </a:r>
          </a:p>
          <a:p>
            <a:pPr algn="ctr"/>
            <a:r>
              <a:rPr lang="en-US" altLang="en-AU" sz="1600" b="1" dirty="0" smtClean="0">
                <a:solidFill>
                  <a:schemeClr val="tx1"/>
                </a:solidFill>
              </a:rPr>
              <a:t>M</a:t>
            </a:r>
          </a:p>
        </p:txBody>
      </p:sp>
      <p:sp>
        <p:nvSpPr>
          <p:cNvPr id="13" name="Rectangle 12"/>
          <p:cNvSpPr/>
          <p:nvPr/>
        </p:nvSpPr>
        <p:spPr>
          <a:xfrm>
            <a:off x="0" y="5128590"/>
            <a:ext cx="9905999" cy="172941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Notes:</a:t>
            </a:r>
          </a:p>
          <a:p>
            <a:pPr marL="342900" indent="-342900">
              <a:buFont typeface="Arial"/>
              <a:buChar char="•"/>
            </a:pPr>
            <a:endParaRPr lang="en-AU" sz="2000" dirty="0" smtClean="0">
              <a:solidFill>
                <a:schemeClr val="tx1"/>
              </a:solidFill>
            </a:endParaRPr>
          </a:p>
        </p:txBody>
      </p:sp>
    </p:spTree>
    <p:extLst>
      <p:ext uri="{BB962C8B-B14F-4D97-AF65-F5344CB8AC3E}">
        <p14:creationId xmlns:p14="http://schemas.microsoft.com/office/powerpoint/2010/main" val="3430336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5856" y="1778000"/>
            <a:ext cx="9525001" cy="4862286"/>
          </a:xfrm>
        </p:spPr>
        <p:txBody>
          <a:bodyPr>
            <a:noAutofit/>
          </a:bodyPr>
          <a:lstStyle/>
          <a:p>
            <a:pPr marL="0" indent="0">
              <a:spcBef>
                <a:spcPts val="0"/>
              </a:spcBef>
              <a:buNone/>
            </a:pPr>
            <a:r>
              <a:rPr lang="en-AU" sz="1600" b="1" u="sng" dirty="0" smtClean="0"/>
              <a:t>Role 1 – General Members</a:t>
            </a:r>
          </a:p>
          <a:p>
            <a:pPr marL="0" indent="0">
              <a:spcBef>
                <a:spcPts val="0"/>
              </a:spcBef>
              <a:buNone/>
            </a:pPr>
            <a:r>
              <a:rPr lang="en-AU" sz="1600" dirty="0"/>
              <a:t>A person who has signed up to become a member of the community centre to participate in events that the centre </a:t>
            </a:r>
            <a:r>
              <a:rPr lang="en-AU" sz="1600" dirty="0" smtClean="0"/>
              <a:t>holds</a:t>
            </a:r>
          </a:p>
          <a:p>
            <a:pPr marL="0" indent="0">
              <a:spcBef>
                <a:spcPts val="0"/>
              </a:spcBef>
              <a:buNone/>
            </a:pPr>
            <a:endParaRPr lang="en-AU" sz="1600" b="1" dirty="0" smtClean="0"/>
          </a:p>
          <a:p>
            <a:pPr marL="0" indent="0">
              <a:spcBef>
                <a:spcPts val="0"/>
              </a:spcBef>
              <a:buNone/>
            </a:pPr>
            <a:r>
              <a:rPr lang="en-AU" sz="1600" b="1" u="sng" dirty="0" smtClean="0"/>
              <a:t>Role </a:t>
            </a:r>
            <a:r>
              <a:rPr lang="en-AU" sz="1600" b="1" u="sng" dirty="0"/>
              <a:t>2 – Committee Members</a:t>
            </a:r>
          </a:p>
          <a:p>
            <a:pPr marL="0" indent="0">
              <a:spcBef>
                <a:spcPts val="0"/>
              </a:spcBef>
              <a:buNone/>
            </a:pPr>
            <a:r>
              <a:rPr lang="en-AU" sz="1600" dirty="0"/>
              <a:t>A person who is a member of the Community Centre Committee who is responsible for assisting with the preparation of an event and ensuring that everything is done </a:t>
            </a:r>
            <a:r>
              <a:rPr lang="en-AU" sz="1600" dirty="0" smtClean="0"/>
              <a:t>correctly</a:t>
            </a:r>
          </a:p>
          <a:p>
            <a:pPr marL="0" indent="0">
              <a:spcBef>
                <a:spcPts val="0"/>
              </a:spcBef>
              <a:buNone/>
            </a:pPr>
            <a:endParaRPr lang="en-AU" sz="1600" b="1" dirty="0" smtClean="0"/>
          </a:p>
          <a:p>
            <a:pPr marL="0" indent="0">
              <a:spcBef>
                <a:spcPts val="0"/>
              </a:spcBef>
              <a:buNone/>
            </a:pPr>
            <a:r>
              <a:rPr lang="en-AU" sz="1600" b="1" u="sng" dirty="0" smtClean="0"/>
              <a:t>Role </a:t>
            </a:r>
            <a:r>
              <a:rPr lang="en-AU" sz="1600" b="1" u="sng" dirty="0"/>
              <a:t>3 – Volunteers</a:t>
            </a:r>
          </a:p>
          <a:p>
            <a:pPr marL="0" indent="0">
              <a:spcBef>
                <a:spcPts val="0"/>
              </a:spcBef>
              <a:buNone/>
            </a:pPr>
            <a:r>
              <a:rPr lang="en-AU" sz="1600" dirty="0"/>
              <a:t>A person who is volunteering to offer their assistance at the Community Centre and the events that they </a:t>
            </a:r>
            <a:r>
              <a:rPr lang="en-AU" sz="1600" dirty="0" smtClean="0"/>
              <a:t>hold</a:t>
            </a:r>
          </a:p>
          <a:p>
            <a:pPr marL="0" indent="0">
              <a:spcBef>
                <a:spcPts val="0"/>
              </a:spcBef>
              <a:buNone/>
            </a:pPr>
            <a:endParaRPr lang="en-AU" sz="1600" b="1" dirty="0" smtClean="0"/>
          </a:p>
          <a:p>
            <a:pPr marL="0" indent="0">
              <a:spcBef>
                <a:spcPts val="0"/>
              </a:spcBef>
              <a:buNone/>
            </a:pPr>
            <a:r>
              <a:rPr lang="en-AU" sz="1600" b="1" u="sng" dirty="0" smtClean="0"/>
              <a:t>Role </a:t>
            </a:r>
            <a:r>
              <a:rPr lang="en-AU" sz="1600" b="1" u="sng" dirty="0"/>
              <a:t>4 – Office Admin</a:t>
            </a:r>
          </a:p>
          <a:p>
            <a:pPr marL="0" indent="0">
              <a:spcBef>
                <a:spcPts val="0"/>
              </a:spcBef>
              <a:buNone/>
            </a:pPr>
            <a:r>
              <a:rPr lang="en-AU" sz="1600" dirty="0"/>
              <a:t>A person who is employed by the Community Centre and is responsible for the day to day administration operations that take place at the </a:t>
            </a:r>
            <a:r>
              <a:rPr lang="en-AU" sz="1600" dirty="0" smtClean="0"/>
              <a:t>centre</a:t>
            </a:r>
          </a:p>
          <a:p>
            <a:pPr marL="0" indent="0">
              <a:spcBef>
                <a:spcPts val="0"/>
              </a:spcBef>
              <a:buNone/>
            </a:pPr>
            <a:endParaRPr lang="en-AU" sz="1600" b="1" dirty="0" smtClean="0"/>
          </a:p>
          <a:p>
            <a:pPr marL="0" indent="0">
              <a:spcBef>
                <a:spcPts val="0"/>
              </a:spcBef>
              <a:buNone/>
            </a:pPr>
            <a:r>
              <a:rPr lang="en-AU" sz="1600" b="1" u="sng" dirty="0" smtClean="0"/>
              <a:t>Role </a:t>
            </a:r>
            <a:r>
              <a:rPr lang="en-AU" sz="1600" b="1" u="sng" dirty="0"/>
              <a:t>5 – President</a:t>
            </a:r>
          </a:p>
          <a:p>
            <a:pPr marL="0" indent="0">
              <a:spcBef>
                <a:spcPts val="0"/>
              </a:spcBef>
              <a:buNone/>
            </a:pPr>
            <a:r>
              <a:rPr lang="en-AU" sz="1600" dirty="0"/>
              <a:t>A person who is employed by the Community Centre who oversees all of the daily operations that take place at the centre and who is in charge of ensuring that the centre is making a profit through the events and fundraisers that it holds</a:t>
            </a:r>
          </a:p>
        </p:txBody>
      </p:sp>
      <p:sp>
        <p:nvSpPr>
          <p:cNvPr id="2" name="Rectangle 1"/>
          <p:cNvSpPr/>
          <p:nvPr/>
        </p:nvSpPr>
        <p:spPr>
          <a:xfrm>
            <a:off x="3352734" y="522906"/>
            <a:ext cx="3200535" cy="707886"/>
          </a:xfrm>
          <a:prstGeom prst="rect">
            <a:avLst/>
          </a:prstGeom>
        </p:spPr>
        <p:txBody>
          <a:bodyPr wrap="none">
            <a:spAutoFit/>
          </a:bodyPr>
          <a:lstStyle/>
          <a:p>
            <a:pPr algn="ctr"/>
            <a:r>
              <a:rPr lang="en-AU" sz="4000" b="1" i="1" dirty="0">
                <a:solidFill>
                  <a:schemeClr val="tx1">
                    <a:lumMod val="90000"/>
                    <a:lumOff val="10000"/>
                  </a:schemeClr>
                </a:solidFill>
              </a:rPr>
              <a:t>System Roles</a:t>
            </a:r>
            <a:endParaRPr lang="en-AU" sz="4000" b="1" i="1" dirty="0">
              <a:solidFill>
                <a:schemeClr val="tx1">
                  <a:lumMod val="90000"/>
                  <a:lumOff val="10000"/>
                </a:schemeClr>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370" y="0"/>
            <a:ext cx="791845" cy="7493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b="1" dirty="0" smtClean="0">
                <a:solidFill>
                  <a:schemeClr val="tx1"/>
                </a:solidFill>
              </a:rPr>
              <a:t>Story ID</a:t>
            </a:r>
            <a:r>
              <a:rPr lang="en-US" altLang="en-AU" sz="2000" b="1" dirty="0" smtClean="0">
                <a:solidFill>
                  <a:schemeClr val="tx1"/>
                </a:solidFill>
              </a:rPr>
              <a:t>: 18</a:t>
            </a:r>
          </a:p>
        </p:txBody>
      </p:sp>
      <p:sp>
        <p:nvSpPr>
          <p:cNvPr id="6" name="Rectangle 5"/>
          <p:cNvSpPr/>
          <p:nvPr/>
        </p:nvSpPr>
        <p:spPr>
          <a:xfrm>
            <a:off x="831215" y="0"/>
            <a:ext cx="7487432" cy="7493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AU" sz="2800" b="1" dirty="0" smtClean="0"/>
              <a:t>Viewing Total Number of Events Volunteered For</a:t>
            </a:r>
            <a:endParaRPr lang="en-US" altLang="en-AU" sz="2800" b="1" dirty="0"/>
          </a:p>
        </p:txBody>
      </p:sp>
      <p:sp>
        <p:nvSpPr>
          <p:cNvPr id="7" name="Rectangle 6"/>
          <p:cNvSpPr/>
          <p:nvPr/>
        </p:nvSpPr>
        <p:spPr>
          <a:xfrm>
            <a:off x="0" y="822470"/>
            <a:ext cx="9905999" cy="1499816"/>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en-AU" sz="2400" dirty="0" smtClean="0">
                <a:solidFill>
                  <a:schemeClr val="tx1"/>
                </a:solidFill>
              </a:rPr>
              <a:t>As a </a:t>
            </a:r>
            <a:r>
              <a:rPr lang="en-US" altLang="en-AU" sz="2400" dirty="0" smtClean="0">
                <a:solidFill>
                  <a:schemeClr val="tx1"/>
                </a:solidFill>
              </a:rPr>
              <a:t>Volunteer</a:t>
            </a:r>
            <a:r>
              <a:rPr lang="en-US" altLang="en-AU" sz="2400" dirty="0" smtClean="0">
                <a:solidFill>
                  <a:schemeClr val="tx1"/>
                </a:solidFill>
              </a:rPr>
              <a:t>, I want to be able to see the total number of events that I have previously volunteered for so that I can stay up to date with my events and if I liked an event, I may volunteer for that event again in the future.</a:t>
            </a:r>
          </a:p>
        </p:txBody>
      </p:sp>
      <p:sp>
        <p:nvSpPr>
          <p:cNvPr id="8" name="Rectangle 7"/>
          <p:cNvSpPr/>
          <p:nvPr/>
        </p:nvSpPr>
        <p:spPr>
          <a:xfrm>
            <a:off x="0" y="2293856"/>
            <a:ext cx="9905999" cy="2834734"/>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Acceptance </a:t>
            </a:r>
            <a:r>
              <a:rPr lang="en-AU" sz="2000" i="1" dirty="0" smtClean="0">
                <a:solidFill>
                  <a:schemeClr val="tx1"/>
                </a:solidFill>
              </a:rPr>
              <a:t>Criteria:</a:t>
            </a:r>
            <a:endParaRPr lang="en-AU" sz="2000" i="1" dirty="0" smtClean="0">
              <a:solidFill>
                <a:schemeClr val="tx1"/>
              </a:solidFill>
            </a:endParaRPr>
          </a:p>
          <a:p>
            <a:pPr marL="179705" indent="-179705">
              <a:buFont typeface="Arial" panose="020B0604020202020204" pitchFamily="34" charset="0"/>
              <a:buChar char="•"/>
            </a:pPr>
            <a:r>
              <a:rPr lang="en-US" sz="2000" dirty="0">
                <a:solidFill>
                  <a:schemeClr val="tx1"/>
                </a:solidFill>
              </a:rPr>
              <a:t>This will be located in the events section when volunteers log in </a:t>
            </a:r>
            <a:endParaRPr lang="en-US" sz="2000" dirty="0" smtClean="0">
              <a:solidFill>
                <a:schemeClr val="tx1"/>
              </a:solidFill>
            </a:endParaRPr>
          </a:p>
          <a:p>
            <a:pPr marL="179705" indent="-179705">
              <a:buFont typeface="Arial" panose="020B0604020202020204" pitchFamily="34" charset="0"/>
              <a:buChar char="•"/>
            </a:pPr>
            <a:r>
              <a:rPr lang="en-US" sz="2000" dirty="0" smtClean="0">
                <a:solidFill>
                  <a:schemeClr val="tx1"/>
                </a:solidFill>
              </a:rPr>
              <a:t>Can l</a:t>
            </a:r>
            <a:r>
              <a:rPr lang="en-US" sz="2000" dirty="0" smtClean="0">
                <a:solidFill>
                  <a:schemeClr val="tx1"/>
                </a:solidFill>
              </a:rPr>
              <a:t>og </a:t>
            </a:r>
            <a:r>
              <a:rPr lang="en-US" sz="2000" dirty="0">
                <a:solidFill>
                  <a:schemeClr val="tx1"/>
                </a:solidFill>
              </a:rPr>
              <a:t>in, go to the </a:t>
            </a:r>
            <a:r>
              <a:rPr lang="en-US" sz="2000" dirty="0" smtClean="0">
                <a:solidFill>
                  <a:schemeClr val="tx1"/>
                </a:solidFill>
              </a:rPr>
              <a:t>events page </a:t>
            </a:r>
            <a:r>
              <a:rPr lang="en-US" sz="2000" dirty="0">
                <a:solidFill>
                  <a:schemeClr val="tx1"/>
                </a:solidFill>
              </a:rPr>
              <a:t>and a tab entitled 'Previous Events' will appear where the user can access all previous events attended </a:t>
            </a:r>
            <a:endParaRPr lang="en-US" sz="2000" dirty="0" smtClean="0">
              <a:solidFill>
                <a:schemeClr val="tx1"/>
              </a:solidFill>
            </a:endParaRPr>
          </a:p>
          <a:p>
            <a:pPr marL="179705" indent="-179705">
              <a:buFont typeface="Arial" panose="020B0604020202020204" pitchFamily="34" charset="0"/>
              <a:buChar char="•"/>
            </a:pPr>
            <a:r>
              <a:rPr lang="en-US" sz="2000" dirty="0" smtClean="0">
                <a:solidFill>
                  <a:schemeClr val="tx1"/>
                </a:solidFill>
              </a:rPr>
              <a:t>User will then</a:t>
            </a:r>
            <a:r>
              <a:rPr lang="en-US" sz="2000" dirty="0" smtClean="0">
                <a:solidFill>
                  <a:schemeClr val="tx1"/>
                </a:solidFill>
              </a:rPr>
              <a:t> </a:t>
            </a:r>
            <a:r>
              <a:rPr lang="en-US" sz="2000" dirty="0">
                <a:solidFill>
                  <a:schemeClr val="tx1"/>
                </a:solidFill>
              </a:rPr>
              <a:t>be provided with a total number of events they have attended since starting to volunteer at the </a:t>
            </a:r>
            <a:r>
              <a:rPr lang="en-US" sz="2000" dirty="0" smtClean="0">
                <a:solidFill>
                  <a:schemeClr val="tx1"/>
                </a:solidFill>
              </a:rPr>
              <a:t>Centre and can view the events they have volunteered </a:t>
            </a:r>
            <a:r>
              <a:rPr lang="en-US" sz="2000" dirty="0" err="1" smtClean="0">
                <a:solidFill>
                  <a:schemeClr val="tx1"/>
                </a:solidFill>
              </a:rPr>
              <a:t>fors</a:t>
            </a:r>
            <a:endParaRPr lang="en-AU" sz="2000" dirty="0">
              <a:solidFill>
                <a:schemeClr val="tx1"/>
              </a:solidFill>
            </a:endParaRPr>
          </a:p>
          <a:p>
            <a:pPr marL="179705" indent="-179705">
              <a:buFont typeface="Arial" panose="020B0604020202020204" pitchFamily="34" charset="0"/>
              <a:buChar char="•"/>
            </a:pPr>
            <a:endParaRPr lang="en-AU" sz="2000" dirty="0" smtClean="0">
              <a:solidFill>
                <a:schemeClr val="tx1"/>
              </a:solidFill>
            </a:endParaRPr>
          </a:p>
        </p:txBody>
      </p:sp>
      <p:sp>
        <p:nvSpPr>
          <p:cNvPr id="11" name="Rectangle 10"/>
          <p:cNvSpPr/>
          <p:nvPr/>
        </p:nvSpPr>
        <p:spPr>
          <a:xfrm>
            <a:off x="9183640" y="0"/>
            <a:ext cx="683625" cy="7493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1400" b="1" dirty="0" smtClean="0">
                <a:solidFill>
                  <a:schemeClr val="tx1"/>
                </a:solidFill>
              </a:rPr>
              <a:t>Story Points</a:t>
            </a:r>
            <a:r>
              <a:rPr lang="en-US" altLang="en-AU" sz="1400" b="1" dirty="0" smtClean="0">
                <a:solidFill>
                  <a:schemeClr val="tx1"/>
                </a:solidFill>
              </a:rPr>
              <a:t>:</a:t>
            </a:r>
          </a:p>
          <a:p>
            <a:pPr algn="ctr"/>
            <a:r>
              <a:rPr lang="en-US" altLang="en-AU" sz="1400" b="1" dirty="0">
                <a:solidFill>
                  <a:schemeClr val="tx1"/>
                </a:solidFill>
              </a:rPr>
              <a:t>2</a:t>
            </a:r>
            <a:endParaRPr lang="en-US" altLang="en-AU" sz="1400" b="1" dirty="0" smtClean="0">
              <a:solidFill>
                <a:schemeClr val="tx1"/>
              </a:solidFill>
            </a:endParaRPr>
          </a:p>
        </p:txBody>
      </p:sp>
      <p:sp>
        <p:nvSpPr>
          <p:cNvPr id="12" name="Rectangle 11"/>
          <p:cNvSpPr/>
          <p:nvPr/>
        </p:nvSpPr>
        <p:spPr>
          <a:xfrm>
            <a:off x="8303205" y="0"/>
            <a:ext cx="863600" cy="7493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1600" b="1" dirty="0" smtClean="0">
                <a:solidFill>
                  <a:schemeClr val="tx1"/>
                </a:solidFill>
              </a:rPr>
              <a:t>Priority</a:t>
            </a:r>
            <a:r>
              <a:rPr lang="en-US" altLang="en-AU" sz="1600" b="1" dirty="0" smtClean="0">
                <a:solidFill>
                  <a:schemeClr val="tx1"/>
                </a:solidFill>
              </a:rPr>
              <a:t>:</a:t>
            </a:r>
          </a:p>
          <a:p>
            <a:pPr algn="ctr"/>
            <a:r>
              <a:rPr lang="en-US" altLang="en-AU" sz="1600" b="1" dirty="0" smtClean="0">
                <a:solidFill>
                  <a:schemeClr val="tx1"/>
                </a:solidFill>
              </a:rPr>
              <a:t>M</a:t>
            </a:r>
          </a:p>
        </p:txBody>
      </p:sp>
      <p:sp>
        <p:nvSpPr>
          <p:cNvPr id="13" name="Rectangle 12"/>
          <p:cNvSpPr/>
          <p:nvPr/>
        </p:nvSpPr>
        <p:spPr>
          <a:xfrm>
            <a:off x="0" y="5128590"/>
            <a:ext cx="9905999" cy="172941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Notes:</a:t>
            </a:r>
          </a:p>
          <a:p>
            <a:pPr marL="184150" indent="-184150">
              <a:buFont typeface="Arial"/>
              <a:buChar char="•"/>
            </a:pPr>
            <a:r>
              <a:rPr lang="en-AU" sz="2000" dirty="0" smtClean="0">
                <a:solidFill>
                  <a:schemeClr val="tx1"/>
                </a:solidFill>
              </a:rPr>
              <a:t>Volunteers will be able to </a:t>
            </a:r>
            <a:endParaRPr lang="en-AU" sz="2000" dirty="0" smtClean="0">
              <a:solidFill>
                <a:schemeClr val="tx1"/>
              </a:solidFill>
            </a:endParaRPr>
          </a:p>
        </p:txBody>
      </p:sp>
    </p:spTree>
    <p:extLst>
      <p:ext uri="{BB962C8B-B14F-4D97-AF65-F5344CB8AC3E}">
        <p14:creationId xmlns:p14="http://schemas.microsoft.com/office/powerpoint/2010/main" val="40432265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370" y="109220"/>
            <a:ext cx="791845" cy="64008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b="1" dirty="0" smtClean="0">
                <a:solidFill>
                  <a:schemeClr val="tx1"/>
                </a:solidFill>
              </a:rPr>
              <a:t>Story ID</a:t>
            </a:r>
            <a:r>
              <a:rPr lang="en-US" altLang="en-AU" sz="2000" b="1" dirty="0" smtClean="0">
                <a:solidFill>
                  <a:schemeClr val="tx1"/>
                </a:solidFill>
              </a:rPr>
              <a:t>: 19</a:t>
            </a:r>
          </a:p>
        </p:txBody>
      </p:sp>
      <p:sp>
        <p:nvSpPr>
          <p:cNvPr id="6" name="Rectangle 5"/>
          <p:cNvSpPr/>
          <p:nvPr/>
        </p:nvSpPr>
        <p:spPr>
          <a:xfrm>
            <a:off x="831215" y="109220"/>
            <a:ext cx="7379970" cy="64008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AU" sz="2400" b="1" dirty="0" smtClean="0"/>
              <a:t>Events Calendar to View Past, Current and Future Events</a:t>
            </a:r>
            <a:endParaRPr lang="en-US" altLang="en-AU" sz="2400" b="1" dirty="0"/>
          </a:p>
        </p:txBody>
      </p:sp>
      <p:sp>
        <p:nvSpPr>
          <p:cNvPr id="7" name="Rectangle 6"/>
          <p:cNvSpPr/>
          <p:nvPr/>
        </p:nvSpPr>
        <p:spPr>
          <a:xfrm>
            <a:off x="0" y="822469"/>
            <a:ext cx="9905999" cy="2229743"/>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altLang="en-AU" sz="2400" dirty="0" smtClean="0">
              <a:solidFill>
                <a:schemeClr val="tx1"/>
              </a:solidFill>
            </a:endParaRPr>
          </a:p>
          <a:p>
            <a:r>
              <a:rPr lang="en-US" altLang="en-AU" sz="2400" dirty="0" smtClean="0">
                <a:solidFill>
                  <a:schemeClr val="tx1"/>
                </a:solidFill>
              </a:rPr>
              <a:t>As </a:t>
            </a:r>
            <a:r>
              <a:rPr lang="en-US" altLang="en-AU" sz="2400" dirty="0" smtClean="0">
                <a:solidFill>
                  <a:schemeClr val="tx1"/>
                </a:solidFill>
              </a:rPr>
              <a:t>a </a:t>
            </a:r>
            <a:r>
              <a:rPr lang="en-US" altLang="en-AU" sz="2400" dirty="0" smtClean="0">
                <a:solidFill>
                  <a:schemeClr val="tx1"/>
                </a:solidFill>
              </a:rPr>
              <a:t>General Member, </a:t>
            </a:r>
            <a:r>
              <a:rPr lang="en-US" altLang="en-AU" sz="2400" dirty="0" smtClean="0">
                <a:solidFill>
                  <a:schemeClr val="tx1"/>
                </a:solidFill>
              </a:rPr>
              <a:t>I </a:t>
            </a:r>
            <a:r>
              <a:rPr lang="en-US" altLang="en-AU" sz="2400" dirty="0" smtClean="0">
                <a:solidFill>
                  <a:schemeClr val="tx1"/>
                </a:solidFill>
              </a:rPr>
              <a:t>want to be able </a:t>
            </a:r>
            <a:r>
              <a:rPr lang="en-US" altLang="en-AU" sz="2400" dirty="0" smtClean="0">
                <a:solidFill>
                  <a:schemeClr val="tx1"/>
                </a:solidFill>
              </a:rPr>
              <a:t>to view past, current and future events in an event calendar so that I can see which events I have attended or an planning to attend so I can </a:t>
            </a:r>
            <a:r>
              <a:rPr lang="en-US" altLang="en-AU" sz="2400" dirty="0" smtClean="0">
                <a:solidFill>
                  <a:schemeClr val="tx1"/>
                </a:solidFill>
              </a:rPr>
              <a:t>organise </a:t>
            </a:r>
            <a:r>
              <a:rPr lang="en-US" altLang="en-AU" sz="2400" dirty="0" smtClean="0">
                <a:solidFill>
                  <a:schemeClr val="tx1"/>
                </a:solidFill>
              </a:rPr>
              <a:t>my schedule around these </a:t>
            </a:r>
            <a:r>
              <a:rPr lang="en-US" altLang="en-AU" sz="2400" dirty="0" smtClean="0">
                <a:solidFill>
                  <a:schemeClr val="tx1"/>
                </a:solidFill>
              </a:rPr>
              <a:t>events</a:t>
            </a:r>
            <a:endParaRPr lang="en-US" altLang="en-AU" sz="2400" dirty="0" smtClean="0">
              <a:solidFill>
                <a:schemeClr val="tx1"/>
              </a:solidFill>
            </a:endParaRPr>
          </a:p>
        </p:txBody>
      </p:sp>
      <p:sp>
        <p:nvSpPr>
          <p:cNvPr id="8" name="Rectangle 7"/>
          <p:cNvSpPr/>
          <p:nvPr/>
        </p:nvSpPr>
        <p:spPr>
          <a:xfrm>
            <a:off x="0" y="3033254"/>
            <a:ext cx="9905999" cy="2095335"/>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Acceptance </a:t>
            </a:r>
            <a:r>
              <a:rPr lang="en-AU" sz="2000" i="1" dirty="0" smtClean="0">
                <a:solidFill>
                  <a:schemeClr val="tx1"/>
                </a:solidFill>
              </a:rPr>
              <a:t>Criteria:</a:t>
            </a:r>
            <a:endParaRPr lang="en-AU" sz="2000" i="1" dirty="0" smtClean="0">
              <a:solidFill>
                <a:schemeClr val="tx1"/>
              </a:solidFill>
            </a:endParaRPr>
          </a:p>
          <a:p>
            <a:pPr marL="179705" indent="-179705">
              <a:buFont typeface="Arial" panose="020B0604020202020204" pitchFamily="34" charset="0"/>
              <a:buChar char="•"/>
            </a:pPr>
            <a:r>
              <a:rPr lang="en-US" sz="2000" dirty="0">
                <a:solidFill>
                  <a:schemeClr val="tx1"/>
                </a:solidFill>
              </a:rPr>
              <a:t>The will be an option in the events page where there will be a calendar </a:t>
            </a:r>
            <a:r>
              <a:rPr lang="en-US" sz="2000" dirty="0" smtClean="0">
                <a:solidFill>
                  <a:schemeClr val="tx1"/>
                </a:solidFill>
              </a:rPr>
              <a:t>section</a:t>
            </a:r>
          </a:p>
          <a:p>
            <a:pPr marL="179705" indent="-179705">
              <a:buFont typeface="Arial" panose="020B0604020202020204" pitchFamily="34" charset="0"/>
              <a:buChar char="•"/>
            </a:pPr>
            <a:r>
              <a:rPr lang="en-US" sz="2000" dirty="0" smtClean="0">
                <a:solidFill>
                  <a:schemeClr val="tx1"/>
                </a:solidFill>
              </a:rPr>
              <a:t>This </a:t>
            </a:r>
            <a:r>
              <a:rPr lang="en-US" sz="2000" dirty="0">
                <a:solidFill>
                  <a:schemeClr val="tx1"/>
                </a:solidFill>
              </a:rPr>
              <a:t>option will be available in profile section which is more extensive than the events page </a:t>
            </a:r>
            <a:r>
              <a:rPr lang="en-US" sz="2000" dirty="0" smtClean="0">
                <a:solidFill>
                  <a:schemeClr val="tx1"/>
                </a:solidFill>
              </a:rPr>
              <a:t>version</a:t>
            </a:r>
            <a:endParaRPr lang="en-AU" sz="2000" dirty="0" smtClean="0">
              <a:solidFill>
                <a:schemeClr val="tx1"/>
              </a:solidFill>
            </a:endParaRPr>
          </a:p>
        </p:txBody>
      </p:sp>
      <p:sp>
        <p:nvSpPr>
          <p:cNvPr id="11" name="Rectangle 10"/>
          <p:cNvSpPr/>
          <p:nvPr/>
        </p:nvSpPr>
        <p:spPr>
          <a:xfrm>
            <a:off x="9075420" y="109220"/>
            <a:ext cx="791845" cy="64008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1400" b="1" dirty="0" smtClean="0">
                <a:solidFill>
                  <a:schemeClr val="tx1"/>
                </a:solidFill>
              </a:rPr>
              <a:t>Story Points</a:t>
            </a:r>
            <a:r>
              <a:rPr lang="en-US" altLang="en-AU" sz="1400" b="1" dirty="0" smtClean="0">
                <a:solidFill>
                  <a:schemeClr val="tx1"/>
                </a:solidFill>
              </a:rPr>
              <a:t>:</a:t>
            </a:r>
          </a:p>
          <a:p>
            <a:pPr algn="ctr"/>
            <a:r>
              <a:rPr lang="en-US" altLang="en-AU" sz="1400" b="1" dirty="0">
                <a:solidFill>
                  <a:schemeClr val="tx1"/>
                </a:solidFill>
              </a:rPr>
              <a:t>2</a:t>
            </a:r>
            <a:endParaRPr lang="en-US" altLang="en-AU" sz="1400" b="1" dirty="0" smtClean="0">
              <a:solidFill>
                <a:schemeClr val="tx1"/>
              </a:solidFill>
            </a:endParaRPr>
          </a:p>
        </p:txBody>
      </p:sp>
      <p:sp>
        <p:nvSpPr>
          <p:cNvPr id="12" name="Rectangle 11"/>
          <p:cNvSpPr/>
          <p:nvPr/>
        </p:nvSpPr>
        <p:spPr>
          <a:xfrm>
            <a:off x="8211185" y="109220"/>
            <a:ext cx="863600" cy="64008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1600" b="1" dirty="0" smtClean="0">
                <a:solidFill>
                  <a:schemeClr val="tx1"/>
                </a:solidFill>
              </a:rPr>
              <a:t>Priority</a:t>
            </a:r>
            <a:r>
              <a:rPr lang="en-US" altLang="en-AU" sz="1600" b="1" dirty="0" smtClean="0">
                <a:solidFill>
                  <a:schemeClr val="tx1"/>
                </a:solidFill>
              </a:rPr>
              <a:t>:</a:t>
            </a:r>
          </a:p>
          <a:p>
            <a:pPr algn="ctr"/>
            <a:r>
              <a:rPr lang="en-US" altLang="en-AU" sz="1600" b="1" dirty="0">
                <a:solidFill>
                  <a:schemeClr val="tx1"/>
                </a:solidFill>
              </a:rPr>
              <a:t>S</a:t>
            </a:r>
            <a:endParaRPr lang="en-US" altLang="en-AU" sz="1600" b="1" dirty="0" smtClean="0">
              <a:solidFill>
                <a:schemeClr val="tx1"/>
              </a:solidFill>
            </a:endParaRPr>
          </a:p>
        </p:txBody>
      </p:sp>
      <p:sp>
        <p:nvSpPr>
          <p:cNvPr id="13" name="Rectangle 12"/>
          <p:cNvSpPr/>
          <p:nvPr/>
        </p:nvSpPr>
        <p:spPr>
          <a:xfrm>
            <a:off x="0" y="5128590"/>
            <a:ext cx="9905999" cy="172941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Notes:</a:t>
            </a:r>
          </a:p>
          <a:p>
            <a:pPr marL="169863" indent="-169863">
              <a:buFont typeface="Arial"/>
              <a:buChar char="•"/>
            </a:pPr>
            <a:r>
              <a:rPr lang="en-AU" sz="2000" dirty="0" smtClean="0">
                <a:solidFill>
                  <a:schemeClr val="tx1"/>
                </a:solidFill>
              </a:rPr>
              <a:t>Members will be provided with a calendar view of all of their events scheduled</a:t>
            </a:r>
          </a:p>
          <a:p>
            <a:pPr marL="169863" indent="-169863">
              <a:buFont typeface="Arial"/>
              <a:buChar char="•"/>
            </a:pPr>
            <a:r>
              <a:rPr lang="en-AU" sz="2000" dirty="0" smtClean="0">
                <a:solidFill>
                  <a:schemeClr val="tx1"/>
                </a:solidFill>
              </a:rPr>
              <a:t>Calendar will give a month-ahead and month-previous view where members can view past events from a month prior and scheduled events a month in advance from their dates</a:t>
            </a:r>
            <a:endParaRPr lang="en-AU" sz="2000" dirty="0" smtClean="0">
              <a:solidFill>
                <a:schemeClr val="tx1"/>
              </a:solidFill>
            </a:endParaRPr>
          </a:p>
        </p:txBody>
      </p:sp>
    </p:spTree>
    <p:extLst>
      <p:ext uri="{BB962C8B-B14F-4D97-AF65-F5344CB8AC3E}">
        <p14:creationId xmlns:p14="http://schemas.microsoft.com/office/powerpoint/2010/main" val="18613554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370" y="109220"/>
            <a:ext cx="791845" cy="64008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b="1" dirty="0" smtClean="0">
                <a:solidFill>
                  <a:schemeClr val="tx1"/>
                </a:solidFill>
              </a:rPr>
              <a:t>Story ID</a:t>
            </a:r>
            <a:r>
              <a:rPr lang="en-US" altLang="en-AU" sz="2000" b="1" dirty="0" smtClean="0">
                <a:solidFill>
                  <a:schemeClr val="tx1"/>
                </a:solidFill>
              </a:rPr>
              <a:t>: 20</a:t>
            </a:r>
          </a:p>
        </p:txBody>
      </p:sp>
      <p:sp>
        <p:nvSpPr>
          <p:cNvPr id="6" name="Rectangle 5"/>
          <p:cNvSpPr/>
          <p:nvPr/>
        </p:nvSpPr>
        <p:spPr>
          <a:xfrm>
            <a:off x="831215" y="109220"/>
            <a:ext cx="7379970" cy="64008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AU" sz="2800" b="1" dirty="0" smtClean="0"/>
              <a:t>Indicating Contribution to Event</a:t>
            </a:r>
            <a:endParaRPr lang="en-US" altLang="en-AU" sz="2800" b="1" dirty="0"/>
          </a:p>
        </p:txBody>
      </p:sp>
      <p:sp>
        <p:nvSpPr>
          <p:cNvPr id="7" name="Rectangle 6"/>
          <p:cNvSpPr/>
          <p:nvPr/>
        </p:nvSpPr>
        <p:spPr>
          <a:xfrm>
            <a:off x="0" y="822469"/>
            <a:ext cx="9905999" cy="2085451"/>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altLang="en-AU" sz="2400" dirty="0" smtClean="0">
              <a:solidFill>
                <a:schemeClr val="tx1"/>
              </a:solidFill>
            </a:endParaRPr>
          </a:p>
          <a:p>
            <a:r>
              <a:rPr lang="en-US" altLang="en-AU" sz="2400" dirty="0" smtClean="0">
                <a:solidFill>
                  <a:schemeClr val="tx1"/>
                </a:solidFill>
              </a:rPr>
              <a:t>As </a:t>
            </a:r>
            <a:r>
              <a:rPr lang="en-US" altLang="en-AU" sz="2400" dirty="0" smtClean="0">
                <a:solidFill>
                  <a:schemeClr val="tx1"/>
                </a:solidFill>
              </a:rPr>
              <a:t>a </a:t>
            </a:r>
            <a:r>
              <a:rPr lang="en-US" altLang="en-AU" sz="2400" dirty="0" smtClean="0">
                <a:solidFill>
                  <a:schemeClr val="tx1"/>
                </a:solidFill>
              </a:rPr>
              <a:t>General Member, </a:t>
            </a:r>
            <a:r>
              <a:rPr lang="en-US" altLang="en-AU" sz="2400" dirty="0" smtClean="0">
                <a:solidFill>
                  <a:schemeClr val="tx1"/>
                </a:solidFill>
              </a:rPr>
              <a:t>I want to be able to indicate how much I am contributing to an event so that I can ensure the contributions are adding up to the cost of the event and so that others can see my contributions</a:t>
            </a:r>
          </a:p>
        </p:txBody>
      </p:sp>
      <p:sp>
        <p:nvSpPr>
          <p:cNvPr id="8" name="Rectangle 7"/>
          <p:cNvSpPr/>
          <p:nvPr/>
        </p:nvSpPr>
        <p:spPr>
          <a:xfrm>
            <a:off x="0" y="2889516"/>
            <a:ext cx="9905999" cy="2239074"/>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Acceptance </a:t>
            </a:r>
            <a:r>
              <a:rPr lang="en-AU" sz="2000" i="1" dirty="0" smtClean="0">
                <a:solidFill>
                  <a:schemeClr val="tx1"/>
                </a:solidFill>
              </a:rPr>
              <a:t>Criteria:</a:t>
            </a:r>
            <a:endParaRPr lang="en-AU" sz="2000" i="1" dirty="0" smtClean="0">
              <a:solidFill>
                <a:schemeClr val="tx1"/>
              </a:solidFill>
            </a:endParaRPr>
          </a:p>
          <a:p>
            <a:pPr marL="179705" indent="-179705">
              <a:buFont typeface="Arial" panose="020B0604020202020204" pitchFamily="34" charset="0"/>
              <a:buChar char="•"/>
            </a:pPr>
            <a:r>
              <a:rPr lang="en-US" sz="2000" dirty="0" smtClean="0">
                <a:solidFill>
                  <a:schemeClr val="tx1"/>
                </a:solidFill>
              </a:rPr>
              <a:t>Users can see how much they and others are contributing to an event in the selected event’s </a:t>
            </a:r>
            <a:r>
              <a:rPr lang="en-US" sz="2000" dirty="0" smtClean="0">
                <a:solidFill>
                  <a:schemeClr val="tx1"/>
                </a:solidFill>
              </a:rPr>
              <a:t>page</a:t>
            </a:r>
          </a:p>
          <a:p>
            <a:pPr marL="179705" indent="-179705">
              <a:buFont typeface="Arial" panose="020B0604020202020204" pitchFamily="34" charset="0"/>
              <a:buChar char="•"/>
            </a:pPr>
            <a:r>
              <a:rPr lang="en-US" sz="2000" dirty="0" smtClean="0">
                <a:solidFill>
                  <a:schemeClr val="tx1"/>
                </a:solidFill>
              </a:rPr>
              <a:t>If the total cost of the event changes, the system will calculate how much is still left to be contributed and based on the amount of members attending and those who have-have not contributed, can divide up the remaining costs based on these factors</a:t>
            </a:r>
            <a:endParaRPr lang="en-AU" sz="2000" dirty="0" smtClean="0">
              <a:solidFill>
                <a:schemeClr val="tx1"/>
              </a:solidFill>
            </a:endParaRPr>
          </a:p>
        </p:txBody>
      </p:sp>
      <p:sp>
        <p:nvSpPr>
          <p:cNvPr id="11" name="Rectangle 10"/>
          <p:cNvSpPr/>
          <p:nvPr/>
        </p:nvSpPr>
        <p:spPr>
          <a:xfrm>
            <a:off x="9075420" y="109220"/>
            <a:ext cx="791845" cy="64008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1400" b="1" dirty="0" smtClean="0">
                <a:solidFill>
                  <a:schemeClr val="tx1"/>
                </a:solidFill>
              </a:rPr>
              <a:t>Story Points</a:t>
            </a:r>
            <a:r>
              <a:rPr lang="en-US" altLang="en-AU" sz="1400" b="1" dirty="0" smtClean="0">
                <a:solidFill>
                  <a:schemeClr val="tx1"/>
                </a:solidFill>
              </a:rPr>
              <a:t>:</a:t>
            </a:r>
          </a:p>
          <a:p>
            <a:pPr algn="ctr"/>
            <a:r>
              <a:rPr lang="en-US" altLang="en-AU" sz="1400" b="1" dirty="0">
                <a:solidFill>
                  <a:schemeClr val="tx1"/>
                </a:solidFill>
              </a:rPr>
              <a:t>4</a:t>
            </a:r>
            <a:endParaRPr lang="en-US" altLang="en-AU" sz="1400" b="1" dirty="0" smtClean="0">
              <a:solidFill>
                <a:schemeClr val="tx1"/>
              </a:solidFill>
            </a:endParaRPr>
          </a:p>
        </p:txBody>
      </p:sp>
      <p:sp>
        <p:nvSpPr>
          <p:cNvPr id="12" name="Rectangle 11"/>
          <p:cNvSpPr/>
          <p:nvPr/>
        </p:nvSpPr>
        <p:spPr>
          <a:xfrm>
            <a:off x="8211185" y="109220"/>
            <a:ext cx="863600" cy="64008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1600" b="1" dirty="0" smtClean="0">
                <a:solidFill>
                  <a:schemeClr val="tx1"/>
                </a:solidFill>
              </a:rPr>
              <a:t>Priority</a:t>
            </a:r>
            <a:r>
              <a:rPr lang="en-US" altLang="en-AU" sz="1600" b="1" dirty="0" smtClean="0">
                <a:solidFill>
                  <a:schemeClr val="tx1"/>
                </a:solidFill>
              </a:rPr>
              <a:t>:</a:t>
            </a:r>
          </a:p>
          <a:p>
            <a:pPr algn="ctr"/>
            <a:r>
              <a:rPr lang="en-US" altLang="en-AU" sz="1600" b="1" dirty="0">
                <a:solidFill>
                  <a:schemeClr val="tx1"/>
                </a:solidFill>
              </a:rPr>
              <a:t>S</a:t>
            </a:r>
            <a:endParaRPr lang="en-US" altLang="en-AU" sz="1600" b="1" dirty="0" smtClean="0">
              <a:solidFill>
                <a:schemeClr val="tx1"/>
              </a:solidFill>
            </a:endParaRPr>
          </a:p>
        </p:txBody>
      </p:sp>
      <p:sp>
        <p:nvSpPr>
          <p:cNvPr id="13" name="Rectangle 12"/>
          <p:cNvSpPr/>
          <p:nvPr/>
        </p:nvSpPr>
        <p:spPr>
          <a:xfrm>
            <a:off x="0" y="5128590"/>
            <a:ext cx="9905999" cy="172941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Notes:</a:t>
            </a:r>
          </a:p>
          <a:p>
            <a:pPr marL="342900" indent="-342900">
              <a:buFont typeface="Arial"/>
              <a:buChar char="•"/>
            </a:pPr>
            <a:r>
              <a:rPr lang="en-AU" sz="2000" dirty="0" smtClean="0">
                <a:solidFill>
                  <a:schemeClr val="tx1"/>
                </a:solidFill>
              </a:rPr>
              <a:t>Assumes system will be able to provide real-time data as to who has contributed and how much as well as keeping a tally of the total amount contributed to an event so far</a:t>
            </a:r>
          </a:p>
          <a:p>
            <a:pPr marL="342900" indent="-342900">
              <a:buFont typeface="Arial"/>
              <a:buChar char="•"/>
            </a:pPr>
            <a:r>
              <a:rPr lang="en-AU" sz="2000" dirty="0" smtClean="0">
                <a:solidFill>
                  <a:schemeClr val="tx1"/>
                </a:solidFill>
              </a:rPr>
              <a:t>Assumes system will also inform users when an event has been fully funded (e.g. notification)</a:t>
            </a:r>
            <a:endParaRPr lang="en-AU" sz="2000" dirty="0" smtClean="0">
              <a:solidFill>
                <a:schemeClr val="tx1"/>
              </a:solidFill>
            </a:endParaRPr>
          </a:p>
        </p:txBody>
      </p:sp>
    </p:spTree>
    <p:extLst>
      <p:ext uri="{BB962C8B-B14F-4D97-AF65-F5344CB8AC3E}">
        <p14:creationId xmlns:p14="http://schemas.microsoft.com/office/powerpoint/2010/main" val="29761385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370" y="109220"/>
            <a:ext cx="791845" cy="64008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b="1" dirty="0" smtClean="0">
                <a:solidFill>
                  <a:schemeClr val="tx1"/>
                </a:solidFill>
              </a:rPr>
              <a:t>Story ID</a:t>
            </a:r>
            <a:r>
              <a:rPr lang="en-US" altLang="en-AU" sz="2000" b="1" dirty="0" smtClean="0">
                <a:solidFill>
                  <a:schemeClr val="tx1"/>
                </a:solidFill>
              </a:rPr>
              <a:t>: 21</a:t>
            </a:r>
          </a:p>
        </p:txBody>
      </p:sp>
      <p:sp>
        <p:nvSpPr>
          <p:cNvPr id="6" name="Rectangle 5"/>
          <p:cNvSpPr/>
          <p:nvPr/>
        </p:nvSpPr>
        <p:spPr>
          <a:xfrm>
            <a:off x="831215" y="109220"/>
            <a:ext cx="7379970" cy="64008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AU" sz="2800" b="1" dirty="0" smtClean="0"/>
              <a:t>Notification of Upcoming Meetings</a:t>
            </a:r>
            <a:endParaRPr lang="en-US" altLang="en-AU" sz="2800" b="1" dirty="0"/>
          </a:p>
        </p:txBody>
      </p:sp>
      <p:sp>
        <p:nvSpPr>
          <p:cNvPr id="7" name="Rectangle 6"/>
          <p:cNvSpPr/>
          <p:nvPr/>
        </p:nvSpPr>
        <p:spPr>
          <a:xfrm>
            <a:off x="0" y="822469"/>
            <a:ext cx="9905999" cy="1926417"/>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altLang="en-AU" sz="2400" dirty="0" smtClean="0">
              <a:solidFill>
                <a:schemeClr val="tx1"/>
              </a:solidFill>
            </a:endParaRPr>
          </a:p>
          <a:p>
            <a:r>
              <a:rPr lang="en-US" altLang="en-AU" sz="2400" dirty="0" smtClean="0">
                <a:solidFill>
                  <a:schemeClr val="tx1"/>
                </a:solidFill>
              </a:rPr>
              <a:t>As </a:t>
            </a:r>
            <a:r>
              <a:rPr lang="en-US" altLang="en-AU" sz="2400" dirty="0" smtClean="0">
                <a:solidFill>
                  <a:schemeClr val="tx1"/>
                </a:solidFill>
              </a:rPr>
              <a:t>a </a:t>
            </a:r>
            <a:r>
              <a:rPr lang="en-US" altLang="en-AU" sz="2400" dirty="0" smtClean="0">
                <a:solidFill>
                  <a:schemeClr val="tx1"/>
                </a:solidFill>
              </a:rPr>
              <a:t>Committee Member, </a:t>
            </a:r>
            <a:r>
              <a:rPr lang="en-US" altLang="en-AU" sz="2400" dirty="0" smtClean="0">
                <a:solidFill>
                  <a:schemeClr val="tx1"/>
                </a:solidFill>
              </a:rPr>
              <a:t>I want to be notified of upcoming committee meetings so that I can ensure I am prepared for the meetings and I am able to attend them in a timely manner.</a:t>
            </a:r>
          </a:p>
        </p:txBody>
      </p:sp>
      <p:sp>
        <p:nvSpPr>
          <p:cNvPr id="8" name="Rectangle 7"/>
          <p:cNvSpPr/>
          <p:nvPr/>
        </p:nvSpPr>
        <p:spPr>
          <a:xfrm>
            <a:off x="0" y="2748886"/>
            <a:ext cx="9905999" cy="2379703"/>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Acceptance </a:t>
            </a:r>
            <a:r>
              <a:rPr lang="en-AU" sz="2000" i="1" dirty="0" smtClean="0">
                <a:solidFill>
                  <a:schemeClr val="tx1"/>
                </a:solidFill>
              </a:rPr>
              <a:t>Criteria:</a:t>
            </a:r>
            <a:endParaRPr lang="en-AU" sz="2000" i="1" dirty="0" smtClean="0">
              <a:solidFill>
                <a:schemeClr val="tx1"/>
              </a:solidFill>
            </a:endParaRPr>
          </a:p>
          <a:p>
            <a:pPr marL="179705" indent="-179705">
              <a:buFont typeface="Arial" panose="020B0604020202020204" pitchFamily="34" charset="0"/>
              <a:buChar char="•"/>
            </a:pPr>
            <a:r>
              <a:rPr lang="en-US" sz="2000" dirty="0">
                <a:solidFill>
                  <a:schemeClr val="tx1"/>
                </a:solidFill>
              </a:rPr>
              <a:t>In the profile section meetings will be shown in the </a:t>
            </a:r>
            <a:r>
              <a:rPr lang="en-US" sz="2000" dirty="0" smtClean="0">
                <a:solidFill>
                  <a:schemeClr val="tx1"/>
                </a:solidFill>
              </a:rPr>
              <a:t>calendar </a:t>
            </a:r>
            <a:r>
              <a:rPr lang="en-US" sz="2000" dirty="0" smtClean="0">
                <a:solidFill>
                  <a:schemeClr val="tx1"/>
                </a:solidFill>
              </a:rPr>
              <a:t>section</a:t>
            </a:r>
            <a:endParaRPr lang="en-US" sz="2000" dirty="0">
              <a:solidFill>
                <a:schemeClr val="tx1"/>
              </a:solidFill>
            </a:endParaRPr>
          </a:p>
          <a:p>
            <a:pPr marL="179705" indent="-179705">
              <a:buFont typeface="Arial" panose="020B0604020202020204" pitchFamily="34" charset="0"/>
              <a:buChar char="•"/>
            </a:pPr>
            <a:r>
              <a:rPr lang="en-US" sz="2000" dirty="0" smtClean="0">
                <a:solidFill>
                  <a:schemeClr val="tx1"/>
                </a:solidFill>
              </a:rPr>
              <a:t>1 </a:t>
            </a:r>
            <a:r>
              <a:rPr lang="en-US" sz="2000" dirty="0">
                <a:solidFill>
                  <a:schemeClr val="tx1"/>
                </a:solidFill>
              </a:rPr>
              <a:t>day before a meeting is scheduled to take place, a notification will be sent out to committee members who are due to attend this meeting through their preferred communication method (e.g. email or SMS) as a reminder that they are to attend this </a:t>
            </a:r>
            <a:r>
              <a:rPr lang="en-US" sz="2000" dirty="0" smtClean="0">
                <a:solidFill>
                  <a:schemeClr val="tx1"/>
                </a:solidFill>
              </a:rPr>
              <a:t>meeting</a:t>
            </a:r>
            <a:endParaRPr lang="en-AU" sz="2000" dirty="0" smtClean="0">
              <a:solidFill>
                <a:schemeClr val="tx1"/>
              </a:solidFill>
            </a:endParaRPr>
          </a:p>
        </p:txBody>
      </p:sp>
      <p:sp>
        <p:nvSpPr>
          <p:cNvPr id="11" name="Rectangle 10"/>
          <p:cNvSpPr/>
          <p:nvPr/>
        </p:nvSpPr>
        <p:spPr>
          <a:xfrm>
            <a:off x="9075420" y="109220"/>
            <a:ext cx="791845" cy="64008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1400" b="1" dirty="0" smtClean="0">
                <a:solidFill>
                  <a:schemeClr val="tx1"/>
                </a:solidFill>
              </a:rPr>
              <a:t>Story Points</a:t>
            </a:r>
            <a:r>
              <a:rPr lang="en-US" altLang="en-AU" sz="1400" b="1" dirty="0" smtClean="0">
                <a:solidFill>
                  <a:schemeClr val="tx1"/>
                </a:solidFill>
              </a:rPr>
              <a:t>:</a:t>
            </a:r>
          </a:p>
          <a:p>
            <a:pPr algn="ctr"/>
            <a:r>
              <a:rPr lang="en-US" altLang="en-AU" sz="1400" b="1" dirty="0">
                <a:solidFill>
                  <a:schemeClr val="tx1"/>
                </a:solidFill>
              </a:rPr>
              <a:t>2</a:t>
            </a:r>
            <a:endParaRPr lang="en-US" altLang="en-AU" sz="1400" b="1" dirty="0" smtClean="0">
              <a:solidFill>
                <a:schemeClr val="tx1"/>
              </a:solidFill>
            </a:endParaRPr>
          </a:p>
        </p:txBody>
      </p:sp>
      <p:sp>
        <p:nvSpPr>
          <p:cNvPr id="12" name="Rectangle 11"/>
          <p:cNvSpPr/>
          <p:nvPr/>
        </p:nvSpPr>
        <p:spPr>
          <a:xfrm>
            <a:off x="8211185" y="109220"/>
            <a:ext cx="863600" cy="64008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1600" b="1" dirty="0" smtClean="0">
                <a:solidFill>
                  <a:schemeClr val="tx1"/>
                </a:solidFill>
              </a:rPr>
              <a:t>Priority</a:t>
            </a:r>
            <a:r>
              <a:rPr lang="en-US" altLang="en-AU" sz="1600" b="1" dirty="0" smtClean="0">
                <a:solidFill>
                  <a:schemeClr val="tx1"/>
                </a:solidFill>
              </a:rPr>
              <a:t>:</a:t>
            </a:r>
          </a:p>
          <a:p>
            <a:pPr algn="ctr"/>
            <a:r>
              <a:rPr lang="en-US" altLang="en-AU" sz="1600" b="1" dirty="0">
                <a:solidFill>
                  <a:schemeClr val="tx1"/>
                </a:solidFill>
              </a:rPr>
              <a:t>S</a:t>
            </a:r>
            <a:endParaRPr lang="en-US" altLang="en-AU" sz="1600" b="1" dirty="0" smtClean="0">
              <a:solidFill>
                <a:schemeClr val="tx1"/>
              </a:solidFill>
            </a:endParaRPr>
          </a:p>
        </p:txBody>
      </p:sp>
      <p:sp>
        <p:nvSpPr>
          <p:cNvPr id="13" name="Rectangle 12"/>
          <p:cNvSpPr/>
          <p:nvPr/>
        </p:nvSpPr>
        <p:spPr>
          <a:xfrm>
            <a:off x="0" y="5128590"/>
            <a:ext cx="9905999" cy="172941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Notes:</a:t>
            </a:r>
          </a:p>
          <a:p>
            <a:pPr marL="180975" indent="-180975">
              <a:buFont typeface="Arial"/>
              <a:buChar char="•"/>
            </a:pPr>
            <a:endParaRPr lang="en-AU" sz="2000" dirty="0" smtClean="0">
              <a:solidFill>
                <a:schemeClr val="tx1"/>
              </a:solidFill>
            </a:endParaRPr>
          </a:p>
        </p:txBody>
      </p:sp>
    </p:spTree>
    <p:extLst>
      <p:ext uri="{BB962C8B-B14F-4D97-AF65-F5344CB8AC3E}">
        <p14:creationId xmlns:p14="http://schemas.microsoft.com/office/powerpoint/2010/main" val="29450175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370" y="0"/>
            <a:ext cx="791845" cy="7493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b="1" dirty="0" smtClean="0">
                <a:solidFill>
                  <a:schemeClr val="tx1"/>
                </a:solidFill>
              </a:rPr>
              <a:t>Story ID</a:t>
            </a:r>
            <a:r>
              <a:rPr lang="en-US" altLang="en-AU" sz="2000" b="1" dirty="0" smtClean="0">
                <a:solidFill>
                  <a:schemeClr val="tx1"/>
                </a:solidFill>
              </a:rPr>
              <a:t>: 22</a:t>
            </a:r>
          </a:p>
        </p:txBody>
      </p:sp>
      <p:sp>
        <p:nvSpPr>
          <p:cNvPr id="6" name="Rectangle 5"/>
          <p:cNvSpPr/>
          <p:nvPr/>
        </p:nvSpPr>
        <p:spPr>
          <a:xfrm>
            <a:off x="831215" y="0"/>
            <a:ext cx="7379970" cy="7493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AU" sz="2400" b="1" dirty="0" smtClean="0"/>
              <a:t>Communication Between Committee Members and Members</a:t>
            </a:r>
            <a:endParaRPr lang="en-US" altLang="en-AU" sz="2400" b="1" dirty="0"/>
          </a:p>
        </p:txBody>
      </p:sp>
      <p:sp>
        <p:nvSpPr>
          <p:cNvPr id="7" name="Rectangle 6"/>
          <p:cNvSpPr/>
          <p:nvPr/>
        </p:nvSpPr>
        <p:spPr>
          <a:xfrm>
            <a:off x="0" y="822469"/>
            <a:ext cx="9905999" cy="1790099"/>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en-AU" sz="2400" dirty="0" smtClean="0">
                <a:solidFill>
                  <a:schemeClr val="tx1"/>
                </a:solidFill>
              </a:rPr>
              <a:t>As a </a:t>
            </a:r>
            <a:r>
              <a:rPr lang="en-US" altLang="en-AU" sz="2400" dirty="0" smtClean="0">
                <a:solidFill>
                  <a:schemeClr val="tx1"/>
                </a:solidFill>
              </a:rPr>
              <a:t>Committee Member, </a:t>
            </a:r>
            <a:r>
              <a:rPr lang="en-US" altLang="en-AU" sz="2400" dirty="0" smtClean="0">
                <a:solidFill>
                  <a:schemeClr val="tx1"/>
                </a:solidFill>
              </a:rPr>
              <a:t>I want to be able to communicate with other committee members and members so that I can connect with people from the community, advise them of any additional changes to schedules/events and discuss ideas and opinions with them.</a:t>
            </a:r>
          </a:p>
        </p:txBody>
      </p:sp>
      <p:sp>
        <p:nvSpPr>
          <p:cNvPr id="8" name="Rectangle 7"/>
          <p:cNvSpPr/>
          <p:nvPr/>
        </p:nvSpPr>
        <p:spPr>
          <a:xfrm>
            <a:off x="0" y="2612570"/>
            <a:ext cx="9905999" cy="2651135"/>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Acceptance </a:t>
            </a:r>
            <a:r>
              <a:rPr lang="en-AU" sz="2000" i="1" dirty="0" smtClean="0">
                <a:solidFill>
                  <a:schemeClr val="tx1"/>
                </a:solidFill>
              </a:rPr>
              <a:t>Criteria:</a:t>
            </a:r>
            <a:endParaRPr lang="en-AU" sz="2000" i="1" dirty="0" smtClean="0">
              <a:solidFill>
                <a:schemeClr val="tx1"/>
              </a:solidFill>
            </a:endParaRPr>
          </a:p>
          <a:p>
            <a:pPr marL="179705" indent="-179705">
              <a:buFont typeface="Arial" panose="020B0604020202020204" pitchFamily="34" charset="0"/>
              <a:buChar char="•"/>
            </a:pPr>
            <a:r>
              <a:rPr lang="en-US" sz="2000" dirty="0">
                <a:solidFill>
                  <a:schemeClr val="tx1"/>
                </a:solidFill>
              </a:rPr>
              <a:t>A group chat will be activated from a button in the navigation bar where they will be able to find others who are </a:t>
            </a:r>
            <a:r>
              <a:rPr lang="en-US" sz="2000" dirty="0" smtClean="0">
                <a:solidFill>
                  <a:schemeClr val="tx1"/>
                </a:solidFill>
              </a:rPr>
              <a:t>online</a:t>
            </a:r>
          </a:p>
          <a:p>
            <a:pPr marL="179705" indent="-179705">
              <a:buFont typeface="Arial" panose="020B0604020202020204" pitchFamily="34" charset="0"/>
              <a:buChar char="•"/>
            </a:pPr>
            <a:r>
              <a:rPr lang="en-US" sz="2000" dirty="0" smtClean="0">
                <a:solidFill>
                  <a:schemeClr val="tx1"/>
                </a:solidFill>
              </a:rPr>
              <a:t>They </a:t>
            </a:r>
            <a:r>
              <a:rPr lang="en-US" sz="2000" dirty="0">
                <a:solidFill>
                  <a:schemeClr val="tx1"/>
                </a:solidFill>
              </a:rPr>
              <a:t>can request a chat from a person which the other person can respond where they can choose to accept, delay or </a:t>
            </a:r>
            <a:r>
              <a:rPr lang="en-US" sz="2000" dirty="0" smtClean="0">
                <a:solidFill>
                  <a:schemeClr val="tx1"/>
                </a:solidFill>
              </a:rPr>
              <a:t>deny</a:t>
            </a:r>
          </a:p>
          <a:p>
            <a:pPr marL="179705" indent="-179705">
              <a:buFont typeface="Arial" panose="020B0604020202020204" pitchFamily="34" charset="0"/>
              <a:buChar char="•"/>
            </a:pPr>
            <a:r>
              <a:rPr lang="en-US" sz="2000" dirty="0" smtClean="0">
                <a:solidFill>
                  <a:schemeClr val="tx1"/>
                </a:solidFill>
              </a:rPr>
              <a:t>If </a:t>
            </a:r>
            <a:r>
              <a:rPr lang="en-US" sz="2000" dirty="0">
                <a:solidFill>
                  <a:schemeClr val="tx1"/>
                </a:solidFill>
              </a:rPr>
              <a:t>the other person accepts, a group chat between these two users will open where they can communicate with one </a:t>
            </a:r>
            <a:r>
              <a:rPr lang="en-US" sz="2000" dirty="0" smtClean="0">
                <a:solidFill>
                  <a:schemeClr val="tx1"/>
                </a:solidFill>
              </a:rPr>
              <a:t>another</a:t>
            </a:r>
            <a:endParaRPr lang="en-AU" sz="2000" dirty="0" smtClean="0">
              <a:solidFill>
                <a:schemeClr val="tx1"/>
              </a:solidFill>
            </a:endParaRPr>
          </a:p>
        </p:txBody>
      </p:sp>
      <p:sp>
        <p:nvSpPr>
          <p:cNvPr id="11" name="Rectangle 10"/>
          <p:cNvSpPr/>
          <p:nvPr/>
        </p:nvSpPr>
        <p:spPr>
          <a:xfrm>
            <a:off x="9075420" y="0"/>
            <a:ext cx="791845" cy="7493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1400" b="1" dirty="0" smtClean="0">
                <a:solidFill>
                  <a:schemeClr val="tx1"/>
                </a:solidFill>
              </a:rPr>
              <a:t>Story Points</a:t>
            </a:r>
            <a:r>
              <a:rPr lang="en-US" altLang="en-AU" sz="1400" b="1" dirty="0" smtClean="0">
                <a:solidFill>
                  <a:schemeClr val="tx1"/>
                </a:solidFill>
              </a:rPr>
              <a:t>:</a:t>
            </a:r>
          </a:p>
          <a:p>
            <a:pPr algn="ctr"/>
            <a:r>
              <a:rPr lang="en-US" altLang="en-AU" sz="1400" b="1" dirty="0">
                <a:solidFill>
                  <a:schemeClr val="tx1"/>
                </a:solidFill>
              </a:rPr>
              <a:t>2</a:t>
            </a:r>
            <a:endParaRPr lang="en-US" altLang="en-AU" sz="1400" b="1" dirty="0" smtClean="0">
              <a:solidFill>
                <a:schemeClr val="tx1"/>
              </a:solidFill>
            </a:endParaRPr>
          </a:p>
        </p:txBody>
      </p:sp>
      <p:sp>
        <p:nvSpPr>
          <p:cNvPr id="12" name="Rectangle 11"/>
          <p:cNvSpPr/>
          <p:nvPr/>
        </p:nvSpPr>
        <p:spPr>
          <a:xfrm>
            <a:off x="8211185" y="0"/>
            <a:ext cx="863600" cy="7493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1600" b="1" dirty="0" smtClean="0">
                <a:solidFill>
                  <a:schemeClr val="tx1"/>
                </a:solidFill>
              </a:rPr>
              <a:t>Priority</a:t>
            </a:r>
            <a:r>
              <a:rPr lang="en-US" altLang="en-AU" sz="1600" b="1" dirty="0" smtClean="0">
                <a:solidFill>
                  <a:schemeClr val="tx1"/>
                </a:solidFill>
              </a:rPr>
              <a:t>:</a:t>
            </a:r>
          </a:p>
          <a:p>
            <a:pPr algn="ctr"/>
            <a:r>
              <a:rPr lang="en-US" altLang="en-AU" sz="1600" b="1" dirty="0">
                <a:solidFill>
                  <a:schemeClr val="tx1"/>
                </a:solidFill>
              </a:rPr>
              <a:t>S</a:t>
            </a:r>
            <a:endParaRPr lang="en-US" altLang="en-AU" sz="1600" b="1" dirty="0" smtClean="0">
              <a:solidFill>
                <a:schemeClr val="tx1"/>
              </a:solidFill>
            </a:endParaRPr>
          </a:p>
        </p:txBody>
      </p:sp>
      <p:sp>
        <p:nvSpPr>
          <p:cNvPr id="13" name="Rectangle 12"/>
          <p:cNvSpPr/>
          <p:nvPr/>
        </p:nvSpPr>
        <p:spPr>
          <a:xfrm>
            <a:off x="0" y="5263706"/>
            <a:ext cx="9905999" cy="1594294"/>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Notes:</a:t>
            </a:r>
          </a:p>
          <a:p>
            <a:pPr marL="184150" indent="-184150">
              <a:buFont typeface="Arial"/>
              <a:buChar char="•"/>
            </a:pPr>
            <a:r>
              <a:rPr lang="en-AU" sz="2000" dirty="0" smtClean="0">
                <a:solidFill>
                  <a:schemeClr val="tx1"/>
                </a:solidFill>
              </a:rPr>
              <a:t>Similar process to group chat communication in Story ID 26</a:t>
            </a:r>
          </a:p>
          <a:p>
            <a:pPr marL="184150" indent="-184150">
              <a:buFont typeface="Arial"/>
              <a:buChar char="•"/>
            </a:pPr>
            <a:r>
              <a:rPr lang="en-AU" sz="2000" dirty="0">
                <a:solidFill>
                  <a:schemeClr val="tx1"/>
                </a:solidFill>
              </a:rPr>
              <a:t>This group chat is optimised for </a:t>
            </a:r>
            <a:r>
              <a:rPr lang="en-AU" sz="2000" dirty="0" smtClean="0">
                <a:solidFill>
                  <a:schemeClr val="tx1"/>
                </a:solidFill>
              </a:rPr>
              <a:t>committee members/members</a:t>
            </a:r>
            <a:r>
              <a:rPr lang="en-AU" sz="2000" dirty="0">
                <a:solidFill>
                  <a:schemeClr val="tx1"/>
                </a:solidFill>
              </a:rPr>
              <a:t>, similar to how the </a:t>
            </a:r>
            <a:r>
              <a:rPr lang="en-AU" sz="2000" dirty="0" smtClean="0">
                <a:solidFill>
                  <a:schemeClr val="tx1"/>
                </a:solidFill>
              </a:rPr>
              <a:t>upcoming group </a:t>
            </a:r>
            <a:r>
              <a:rPr lang="en-AU" sz="2000" dirty="0">
                <a:solidFill>
                  <a:schemeClr val="tx1"/>
                </a:solidFill>
              </a:rPr>
              <a:t>chat option is optimised for only </a:t>
            </a:r>
            <a:r>
              <a:rPr lang="en-AU" sz="2000" dirty="0" smtClean="0">
                <a:solidFill>
                  <a:schemeClr val="tx1"/>
                </a:solidFill>
              </a:rPr>
              <a:t>volunteers</a:t>
            </a:r>
            <a:endParaRPr lang="en-AU" sz="2000" dirty="0">
              <a:solidFill>
                <a:schemeClr val="tx1"/>
              </a:solidFill>
            </a:endParaRPr>
          </a:p>
          <a:p>
            <a:pPr marL="184150" indent="-184150">
              <a:buFont typeface="Arial"/>
              <a:buChar char="•"/>
            </a:pPr>
            <a:endParaRPr lang="en-AU" sz="2000" dirty="0" smtClean="0">
              <a:solidFill>
                <a:schemeClr val="tx1"/>
              </a:solidFill>
            </a:endParaRPr>
          </a:p>
        </p:txBody>
      </p:sp>
    </p:spTree>
    <p:extLst>
      <p:ext uri="{BB962C8B-B14F-4D97-AF65-F5344CB8AC3E}">
        <p14:creationId xmlns:p14="http://schemas.microsoft.com/office/powerpoint/2010/main" val="6441506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370" y="109220"/>
            <a:ext cx="791845" cy="64008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b="1" dirty="0" smtClean="0">
                <a:solidFill>
                  <a:schemeClr val="tx1"/>
                </a:solidFill>
              </a:rPr>
              <a:t>Story ID</a:t>
            </a:r>
            <a:r>
              <a:rPr lang="en-US" altLang="en-AU" sz="2000" b="1" dirty="0" smtClean="0">
                <a:solidFill>
                  <a:schemeClr val="tx1"/>
                </a:solidFill>
              </a:rPr>
              <a:t>: 23</a:t>
            </a:r>
          </a:p>
        </p:txBody>
      </p:sp>
      <p:sp>
        <p:nvSpPr>
          <p:cNvPr id="6" name="Rectangle 5"/>
          <p:cNvSpPr/>
          <p:nvPr/>
        </p:nvSpPr>
        <p:spPr>
          <a:xfrm>
            <a:off x="831215" y="109220"/>
            <a:ext cx="7379970" cy="64008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AU" sz="2800" b="1" dirty="0" smtClean="0"/>
              <a:t>Editing Other User’s Information</a:t>
            </a:r>
            <a:endParaRPr lang="en-US" altLang="en-AU" sz="2800" b="1" dirty="0"/>
          </a:p>
        </p:txBody>
      </p:sp>
      <p:sp>
        <p:nvSpPr>
          <p:cNvPr id="7" name="Rectangle 6"/>
          <p:cNvSpPr/>
          <p:nvPr/>
        </p:nvSpPr>
        <p:spPr>
          <a:xfrm>
            <a:off x="0" y="822469"/>
            <a:ext cx="9905999" cy="2172869"/>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altLang="en-AU" sz="2400" dirty="0" smtClean="0">
              <a:solidFill>
                <a:schemeClr val="tx1"/>
              </a:solidFill>
            </a:endParaRPr>
          </a:p>
          <a:p>
            <a:r>
              <a:rPr lang="en-US" altLang="en-AU" sz="2400" dirty="0" smtClean="0">
                <a:solidFill>
                  <a:schemeClr val="tx1"/>
                </a:solidFill>
              </a:rPr>
              <a:t>As an Office Admin, </a:t>
            </a:r>
            <a:r>
              <a:rPr lang="en-US" altLang="en-AU" sz="2400" dirty="0" smtClean="0">
                <a:solidFill>
                  <a:schemeClr val="tx1"/>
                </a:solidFill>
              </a:rPr>
              <a:t>I want to be able to edit the information of other </a:t>
            </a:r>
            <a:r>
              <a:rPr lang="en-US" altLang="en-AU" sz="2400" dirty="0" smtClean="0">
                <a:solidFill>
                  <a:schemeClr val="tx1"/>
                </a:solidFill>
              </a:rPr>
              <a:t>users </a:t>
            </a:r>
            <a:r>
              <a:rPr lang="en-US" altLang="en-AU" sz="2400" dirty="0" smtClean="0">
                <a:solidFill>
                  <a:schemeClr val="tx1"/>
                </a:solidFill>
              </a:rPr>
              <a:t>so that I can ensure everyone has their details up to date so that communications are being sent to the correct </a:t>
            </a:r>
            <a:r>
              <a:rPr lang="en-US" altLang="en-AU" sz="2400" dirty="0" smtClean="0">
                <a:solidFill>
                  <a:schemeClr val="tx1"/>
                </a:solidFill>
              </a:rPr>
              <a:t>people</a:t>
            </a:r>
            <a:endParaRPr lang="en-US" altLang="en-AU" sz="2400" dirty="0" smtClean="0">
              <a:solidFill>
                <a:schemeClr val="tx1"/>
              </a:solidFill>
            </a:endParaRPr>
          </a:p>
        </p:txBody>
      </p:sp>
      <p:sp>
        <p:nvSpPr>
          <p:cNvPr id="8" name="Rectangle 7"/>
          <p:cNvSpPr/>
          <p:nvPr/>
        </p:nvSpPr>
        <p:spPr>
          <a:xfrm>
            <a:off x="0" y="3014296"/>
            <a:ext cx="9905999" cy="2114293"/>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Acceptance </a:t>
            </a:r>
            <a:r>
              <a:rPr lang="en-AU" sz="2000" i="1" dirty="0" smtClean="0">
                <a:solidFill>
                  <a:schemeClr val="tx1"/>
                </a:solidFill>
              </a:rPr>
              <a:t>Criteria:</a:t>
            </a:r>
            <a:endParaRPr lang="en-AU" sz="2000" i="1" dirty="0" smtClean="0">
              <a:solidFill>
                <a:schemeClr val="tx1"/>
              </a:solidFill>
            </a:endParaRPr>
          </a:p>
          <a:p>
            <a:pPr marL="179705" indent="-179705">
              <a:buFont typeface="Arial" panose="020B0604020202020204" pitchFamily="34" charset="0"/>
              <a:buChar char="•"/>
            </a:pPr>
            <a:r>
              <a:rPr lang="en-US" sz="2000" dirty="0">
                <a:solidFill>
                  <a:schemeClr val="tx1"/>
                </a:solidFill>
              </a:rPr>
              <a:t>Editing the information should be done will be done by accessing </a:t>
            </a:r>
            <a:r>
              <a:rPr lang="en-US" sz="2000" dirty="0" smtClean="0">
                <a:solidFill>
                  <a:schemeClr val="tx1"/>
                </a:solidFill>
              </a:rPr>
              <a:t>website </a:t>
            </a:r>
            <a:r>
              <a:rPr lang="en-US" sz="2000" dirty="0">
                <a:solidFill>
                  <a:schemeClr val="tx1"/>
                </a:solidFill>
              </a:rPr>
              <a:t>page which handles database </a:t>
            </a:r>
            <a:r>
              <a:rPr lang="en-US" sz="2000" dirty="0" smtClean="0">
                <a:solidFill>
                  <a:schemeClr val="tx1"/>
                </a:solidFill>
              </a:rPr>
              <a:t>editing</a:t>
            </a:r>
          </a:p>
          <a:p>
            <a:pPr marL="179705" indent="-179705">
              <a:buFont typeface="Arial" panose="020B0604020202020204" pitchFamily="34" charset="0"/>
              <a:buChar char="•"/>
            </a:pPr>
            <a:r>
              <a:rPr lang="en-US" sz="2000" dirty="0" smtClean="0">
                <a:solidFill>
                  <a:schemeClr val="tx1"/>
                </a:solidFill>
              </a:rPr>
              <a:t>Office administration staff are the only ones that will have access to these additional editing features and can edit info of a user with their expressed consent at their discretion</a:t>
            </a:r>
            <a:endParaRPr lang="en-AU" sz="2000" dirty="0" smtClean="0">
              <a:solidFill>
                <a:schemeClr val="tx1"/>
              </a:solidFill>
            </a:endParaRPr>
          </a:p>
        </p:txBody>
      </p:sp>
      <p:sp>
        <p:nvSpPr>
          <p:cNvPr id="11" name="Rectangle 10"/>
          <p:cNvSpPr/>
          <p:nvPr/>
        </p:nvSpPr>
        <p:spPr>
          <a:xfrm>
            <a:off x="9075420" y="109220"/>
            <a:ext cx="791845" cy="64008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1400" b="1" dirty="0" smtClean="0">
                <a:solidFill>
                  <a:schemeClr val="tx1"/>
                </a:solidFill>
              </a:rPr>
              <a:t>Story Points</a:t>
            </a:r>
            <a:r>
              <a:rPr lang="en-US" altLang="en-AU" sz="1400" b="1" dirty="0" smtClean="0">
                <a:solidFill>
                  <a:schemeClr val="tx1"/>
                </a:solidFill>
              </a:rPr>
              <a:t>:</a:t>
            </a:r>
          </a:p>
          <a:p>
            <a:pPr algn="ctr"/>
            <a:r>
              <a:rPr lang="en-US" altLang="en-AU" sz="1400" b="1" dirty="0" smtClean="0">
                <a:solidFill>
                  <a:schemeClr val="tx1"/>
                </a:solidFill>
              </a:rPr>
              <a:t>1</a:t>
            </a:r>
          </a:p>
        </p:txBody>
      </p:sp>
      <p:sp>
        <p:nvSpPr>
          <p:cNvPr id="12" name="Rectangle 11"/>
          <p:cNvSpPr/>
          <p:nvPr/>
        </p:nvSpPr>
        <p:spPr>
          <a:xfrm>
            <a:off x="8211185" y="109220"/>
            <a:ext cx="863600" cy="64008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1600" b="1" dirty="0" smtClean="0">
                <a:solidFill>
                  <a:schemeClr val="tx1"/>
                </a:solidFill>
              </a:rPr>
              <a:t>Priority</a:t>
            </a:r>
            <a:r>
              <a:rPr lang="en-US" altLang="en-AU" sz="1600" b="1" dirty="0" smtClean="0">
                <a:solidFill>
                  <a:schemeClr val="tx1"/>
                </a:solidFill>
              </a:rPr>
              <a:t>:</a:t>
            </a:r>
          </a:p>
          <a:p>
            <a:pPr algn="ctr"/>
            <a:r>
              <a:rPr lang="en-US" altLang="en-AU" sz="1600" b="1" dirty="0">
                <a:solidFill>
                  <a:schemeClr val="tx1"/>
                </a:solidFill>
              </a:rPr>
              <a:t>S</a:t>
            </a:r>
            <a:endParaRPr lang="en-US" altLang="en-AU" sz="1600" b="1" dirty="0" smtClean="0">
              <a:solidFill>
                <a:schemeClr val="tx1"/>
              </a:solidFill>
            </a:endParaRPr>
          </a:p>
        </p:txBody>
      </p:sp>
      <p:sp>
        <p:nvSpPr>
          <p:cNvPr id="13" name="Rectangle 12"/>
          <p:cNvSpPr/>
          <p:nvPr/>
        </p:nvSpPr>
        <p:spPr>
          <a:xfrm>
            <a:off x="0" y="5128590"/>
            <a:ext cx="9905999" cy="172941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Notes:</a:t>
            </a:r>
          </a:p>
          <a:p>
            <a:pPr marL="342900" indent="-342900">
              <a:buFont typeface="Arial"/>
              <a:buChar char="•"/>
            </a:pPr>
            <a:r>
              <a:rPr lang="en-AU" sz="2000" dirty="0" smtClean="0">
                <a:solidFill>
                  <a:schemeClr val="tx1"/>
                </a:solidFill>
              </a:rPr>
              <a:t>If a user’s information is out of date or the person needs to be contacted to have their details reviews, the office admins will send out communications to the user using their preferred method asking them to either review/update their details online or go into the centre and speak to staff to have the details reviewed</a:t>
            </a:r>
            <a:endParaRPr lang="en-AU" sz="2000" dirty="0" smtClean="0">
              <a:solidFill>
                <a:schemeClr val="tx1"/>
              </a:solidFill>
            </a:endParaRPr>
          </a:p>
        </p:txBody>
      </p:sp>
    </p:spTree>
    <p:extLst>
      <p:ext uri="{BB962C8B-B14F-4D97-AF65-F5344CB8AC3E}">
        <p14:creationId xmlns:p14="http://schemas.microsoft.com/office/powerpoint/2010/main" val="2125239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370" y="109220"/>
            <a:ext cx="791845" cy="64008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b="1" dirty="0" smtClean="0">
                <a:solidFill>
                  <a:schemeClr val="tx1"/>
                </a:solidFill>
              </a:rPr>
              <a:t>Story ID</a:t>
            </a:r>
            <a:r>
              <a:rPr lang="en-US" altLang="en-AU" sz="2000" b="1" dirty="0" smtClean="0">
                <a:solidFill>
                  <a:schemeClr val="tx1"/>
                </a:solidFill>
              </a:rPr>
              <a:t>: 24</a:t>
            </a:r>
          </a:p>
        </p:txBody>
      </p:sp>
      <p:sp>
        <p:nvSpPr>
          <p:cNvPr id="6" name="Rectangle 5"/>
          <p:cNvSpPr/>
          <p:nvPr/>
        </p:nvSpPr>
        <p:spPr>
          <a:xfrm>
            <a:off x="831215" y="109220"/>
            <a:ext cx="7379970" cy="64008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AU" sz="2800" b="1" dirty="0" smtClean="0"/>
              <a:t>Mobile-Friendly Website</a:t>
            </a:r>
            <a:endParaRPr lang="en-US" altLang="en-AU" sz="2800" b="1" dirty="0"/>
          </a:p>
        </p:txBody>
      </p:sp>
      <p:sp>
        <p:nvSpPr>
          <p:cNvPr id="7" name="Rectangle 6"/>
          <p:cNvSpPr/>
          <p:nvPr/>
        </p:nvSpPr>
        <p:spPr>
          <a:xfrm>
            <a:off x="0" y="822469"/>
            <a:ext cx="9905999" cy="2103855"/>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altLang="en-AU" sz="2400" dirty="0" smtClean="0">
              <a:solidFill>
                <a:schemeClr val="tx1"/>
              </a:solidFill>
            </a:endParaRPr>
          </a:p>
          <a:p>
            <a:r>
              <a:rPr lang="en-US" altLang="en-AU" sz="2400" dirty="0" smtClean="0">
                <a:solidFill>
                  <a:schemeClr val="tx1"/>
                </a:solidFill>
              </a:rPr>
              <a:t>As a President</a:t>
            </a:r>
            <a:r>
              <a:rPr lang="en-US" altLang="en-AU" sz="2400" dirty="0" smtClean="0">
                <a:solidFill>
                  <a:schemeClr val="tx1"/>
                </a:solidFill>
              </a:rPr>
              <a:t>, I want to have our website be accessible on a mobile device and make it mobile-friendly so that users can access the website from anywhere and stay up to date with any changes to events.</a:t>
            </a:r>
          </a:p>
        </p:txBody>
      </p:sp>
      <p:sp>
        <p:nvSpPr>
          <p:cNvPr id="8" name="Rectangle 7"/>
          <p:cNvSpPr/>
          <p:nvPr/>
        </p:nvSpPr>
        <p:spPr>
          <a:xfrm>
            <a:off x="0" y="2926324"/>
            <a:ext cx="9905999" cy="2202265"/>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Acceptance </a:t>
            </a:r>
            <a:r>
              <a:rPr lang="en-AU" sz="2000" i="1" dirty="0" smtClean="0">
                <a:solidFill>
                  <a:schemeClr val="tx1"/>
                </a:solidFill>
              </a:rPr>
              <a:t>Criteria:</a:t>
            </a:r>
            <a:endParaRPr lang="en-AU" sz="2000" i="1" dirty="0" smtClean="0">
              <a:solidFill>
                <a:schemeClr val="tx1"/>
              </a:solidFill>
            </a:endParaRPr>
          </a:p>
          <a:p>
            <a:pPr marL="179705" indent="-179705">
              <a:buFont typeface="Arial" panose="020B0604020202020204" pitchFamily="34" charset="0"/>
              <a:buChar char="•"/>
            </a:pPr>
            <a:r>
              <a:rPr lang="en-US" sz="2000" dirty="0" smtClean="0">
                <a:solidFill>
                  <a:schemeClr val="tx1"/>
                </a:solidFill>
              </a:rPr>
              <a:t>Make sure that the website can be formatted for mobile </a:t>
            </a:r>
            <a:r>
              <a:rPr lang="en-US" sz="2000" dirty="0" smtClean="0">
                <a:solidFill>
                  <a:schemeClr val="tx1"/>
                </a:solidFill>
              </a:rPr>
              <a:t>use</a:t>
            </a:r>
          </a:p>
          <a:p>
            <a:pPr marL="179705" indent="-179705">
              <a:buFont typeface="Arial" panose="020B0604020202020204" pitchFamily="34" charset="0"/>
              <a:buChar char="•"/>
            </a:pPr>
            <a:r>
              <a:rPr lang="en-US" sz="2000" dirty="0" smtClean="0">
                <a:solidFill>
                  <a:schemeClr val="tx1"/>
                </a:solidFill>
              </a:rPr>
              <a:t>Website can determine when it is being accessed on a mobile device and adjust certain features accordingly (e.g. simplicity, layout, etc</a:t>
            </a:r>
            <a:r>
              <a:rPr lang="en-US" sz="2000" dirty="0">
                <a:solidFill>
                  <a:schemeClr val="tx1"/>
                </a:solidFill>
              </a:rPr>
              <a:t>.</a:t>
            </a:r>
            <a:r>
              <a:rPr lang="en-US" sz="2000" dirty="0" smtClean="0">
                <a:solidFill>
                  <a:schemeClr val="tx1"/>
                </a:solidFill>
              </a:rPr>
              <a:t>)</a:t>
            </a:r>
            <a:endParaRPr lang="en-US" sz="2000" dirty="0" smtClean="0">
              <a:solidFill>
                <a:schemeClr val="tx1"/>
              </a:solidFill>
            </a:endParaRPr>
          </a:p>
        </p:txBody>
      </p:sp>
      <p:sp>
        <p:nvSpPr>
          <p:cNvPr id="11" name="Rectangle 10"/>
          <p:cNvSpPr/>
          <p:nvPr/>
        </p:nvSpPr>
        <p:spPr>
          <a:xfrm>
            <a:off x="9075420" y="109220"/>
            <a:ext cx="791845" cy="64008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1400" b="1" dirty="0" smtClean="0">
                <a:solidFill>
                  <a:schemeClr val="tx1"/>
                </a:solidFill>
              </a:rPr>
              <a:t>Story Points</a:t>
            </a:r>
            <a:r>
              <a:rPr lang="en-US" altLang="en-AU" sz="1400" b="1" dirty="0" smtClean="0">
                <a:solidFill>
                  <a:schemeClr val="tx1"/>
                </a:solidFill>
              </a:rPr>
              <a:t>:</a:t>
            </a:r>
          </a:p>
          <a:p>
            <a:pPr algn="ctr"/>
            <a:r>
              <a:rPr lang="en-US" altLang="en-AU" sz="1400" b="1" dirty="0" smtClean="0">
                <a:solidFill>
                  <a:schemeClr val="tx1"/>
                </a:solidFill>
              </a:rPr>
              <a:t>1</a:t>
            </a:r>
          </a:p>
        </p:txBody>
      </p:sp>
      <p:sp>
        <p:nvSpPr>
          <p:cNvPr id="12" name="Rectangle 11"/>
          <p:cNvSpPr/>
          <p:nvPr/>
        </p:nvSpPr>
        <p:spPr>
          <a:xfrm>
            <a:off x="8211185" y="109220"/>
            <a:ext cx="863600" cy="64008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1600" b="1" dirty="0" smtClean="0">
                <a:solidFill>
                  <a:schemeClr val="tx1"/>
                </a:solidFill>
              </a:rPr>
              <a:t>Priority</a:t>
            </a:r>
            <a:r>
              <a:rPr lang="en-US" altLang="en-AU" sz="1600" b="1" dirty="0" smtClean="0">
                <a:solidFill>
                  <a:schemeClr val="tx1"/>
                </a:solidFill>
              </a:rPr>
              <a:t>:</a:t>
            </a:r>
          </a:p>
          <a:p>
            <a:pPr algn="ctr"/>
            <a:r>
              <a:rPr lang="en-US" altLang="en-AU" sz="1600" b="1" dirty="0">
                <a:solidFill>
                  <a:schemeClr val="tx1"/>
                </a:solidFill>
              </a:rPr>
              <a:t>S</a:t>
            </a:r>
            <a:endParaRPr lang="en-US" altLang="en-AU" sz="1600" b="1" dirty="0" smtClean="0">
              <a:solidFill>
                <a:schemeClr val="tx1"/>
              </a:solidFill>
            </a:endParaRPr>
          </a:p>
        </p:txBody>
      </p:sp>
      <p:sp>
        <p:nvSpPr>
          <p:cNvPr id="13" name="Rectangle 12"/>
          <p:cNvSpPr/>
          <p:nvPr/>
        </p:nvSpPr>
        <p:spPr>
          <a:xfrm>
            <a:off x="0" y="5128590"/>
            <a:ext cx="9905999" cy="172941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Notes:</a:t>
            </a:r>
          </a:p>
          <a:p>
            <a:pPr marL="342900" indent="-342900">
              <a:buFont typeface="Arial"/>
              <a:buChar char="•"/>
            </a:pPr>
            <a:r>
              <a:rPr lang="en-US" sz="2000" dirty="0">
                <a:solidFill>
                  <a:schemeClr val="tx1"/>
                </a:solidFill>
              </a:rPr>
              <a:t>Ensure that when the website is complete, it is compatible with mobile devices and provides the user with an option to either use the ‘web-version’ or ‘mobile-version’ of the site (mobile version is no different, the format will just have a simpler layout</a:t>
            </a:r>
            <a:r>
              <a:rPr lang="en-US" sz="2000" dirty="0" smtClean="0">
                <a:solidFill>
                  <a:schemeClr val="tx1"/>
                </a:solidFill>
              </a:rPr>
              <a:t>)</a:t>
            </a:r>
            <a:endParaRPr lang="en-US" sz="2000" dirty="0">
              <a:solidFill>
                <a:schemeClr val="tx1"/>
              </a:solidFill>
            </a:endParaRPr>
          </a:p>
        </p:txBody>
      </p:sp>
    </p:spTree>
    <p:extLst>
      <p:ext uri="{BB962C8B-B14F-4D97-AF65-F5344CB8AC3E}">
        <p14:creationId xmlns:p14="http://schemas.microsoft.com/office/powerpoint/2010/main" val="34355505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370" y="109220"/>
            <a:ext cx="791845" cy="64008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b="1" dirty="0" smtClean="0">
                <a:solidFill>
                  <a:schemeClr val="tx1"/>
                </a:solidFill>
              </a:rPr>
              <a:t>Story ID</a:t>
            </a:r>
            <a:r>
              <a:rPr lang="en-US" altLang="en-AU" sz="2000" b="1" dirty="0" smtClean="0">
                <a:solidFill>
                  <a:schemeClr val="tx1"/>
                </a:solidFill>
              </a:rPr>
              <a:t>: 25</a:t>
            </a:r>
          </a:p>
        </p:txBody>
      </p:sp>
      <p:sp>
        <p:nvSpPr>
          <p:cNvPr id="6" name="Rectangle 5"/>
          <p:cNvSpPr/>
          <p:nvPr/>
        </p:nvSpPr>
        <p:spPr>
          <a:xfrm>
            <a:off x="831215" y="109220"/>
            <a:ext cx="7379970" cy="64008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AU" sz="2800" b="1" dirty="0" smtClean="0"/>
              <a:t>Blocking </a:t>
            </a:r>
            <a:r>
              <a:rPr lang="en-US" altLang="en-AU" sz="2800" b="1" dirty="0"/>
              <a:t>o</a:t>
            </a:r>
            <a:r>
              <a:rPr lang="en-US" altLang="en-AU" sz="2800" b="1" dirty="0" smtClean="0"/>
              <a:t>f Account Communication </a:t>
            </a:r>
            <a:endParaRPr lang="en-US" altLang="en-AU" sz="2800" b="1" dirty="0"/>
          </a:p>
        </p:txBody>
      </p:sp>
      <p:sp>
        <p:nvSpPr>
          <p:cNvPr id="7" name="Rectangle 6"/>
          <p:cNvSpPr/>
          <p:nvPr/>
        </p:nvSpPr>
        <p:spPr>
          <a:xfrm>
            <a:off x="0" y="822469"/>
            <a:ext cx="9905999" cy="2159069"/>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altLang="en-AU" sz="2400" dirty="0" smtClean="0">
              <a:solidFill>
                <a:schemeClr val="tx1"/>
              </a:solidFill>
            </a:endParaRPr>
          </a:p>
          <a:p>
            <a:r>
              <a:rPr lang="en-US" altLang="en-AU" sz="2400" dirty="0" smtClean="0">
                <a:solidFill>
                  <a:schemeClr val="tx1"/>
                </a:solidFill>
              </a:rPr>
              <a:t>As </a:t>
            </a:r>
            <a:r>
              <a:rPr lang="en-US" altLang="en-AU" sz="2400" dirty="0" smtClean="0">
                <a:solidFill>
                  <a:schemeClr val="tx1"/>
                </a:solidFill>
              </a:rPr>
              <a:t>a </a:t>
            </a:r>
            <a:r>
              <a:rPr lang="en-US" altLang="en-AU" sz="2400" dirty="0" smtClean="0">
                <a:solidFill>
                  <a:schemeClr val="tx1"/>
                </a:solidFill>
              </a:rPr>
              <a:t>Volunteer</a:t>
            </a:r>
            <a:r>
              <a:rPr lang="en-US" altLang="en-AU" sz="2400" dirty="0" smtClean="0">
                <a:solidFill>
                  <a:schemeClr val="tx1"/>
                </a:solidFill>
              </a:rPr>
              <a:t>, I want to be able to </a:t>
            </a:r>
            <a:r>
              <a:rPr lang="en-US" altLang="en-AU" sz="2400" dirty="0" smtClean="0">
                <a:solidFill>
                  <a:schemeClr val="tx1"/>
                </a:solidFill>
              </a:rPr>
              <a:t>block </a:t>
            </a:r>
            <a:r>
              <a:rPr lang="en-US" altLang="en-AU" sz="2400" dirty="0" smtClean="0">
                <a:solidFill>
                  <a:schemeClr val="tx1"/>
                </a:solidFill>
              </a:rPr>
              <a:t>communication </a:t>
            </a:r>
            <a:r>
              <a:rPr lang="en-US" altLang="en-AU" sz="2400" dirty="0" smtClean="0">
                <a:solidFill>
                  <a:schemeClr val="tx1"/>
                </a:solidFill>
              </a:rPr>
              <a:t>on my account if I choose </a:t>
            </a:r>
            <a:r>
              <a:rPr lang="en-US" altLang="en-AU" sz="2400" dirty="0" smtClean="0">
                <a:solidFill>
                  <a:schemeClr val="tx1"/>
                </a:solidFill>
              </a:rPr>
              <a:t>so </a:t>
            </a:r>
            <a:r>
              <a:rPr lang="en-US" altLang="en-AU" sz="2400" dirty="0" smtClean="0">
                <a:solidFill>
                  <a:schemeClr val="tx1"/>
                </a:solidFill>
              </a:rPr>
              <a:t>that I can ensure my personal details are kept safe and so that I will not be harassed/bullied by other </a:t>
            </a:r>
            <a:r>
              <a:rPr lang="en-US" altLang="en-AU" sz="2400" dirty="0" smtClean="0">
                <a:solidFill>
                  <a:schemeClr val="tx1"/>
                </a:solidFill>
              </a:rPr>
              <a:t>people</a:t>
            </a:r>
            <a:endParaRPr lang="en-US" altLang="en-AU" sz="2400" dirty="0" smtClean="0">
              <a:solidFill>
                <a:schemeClr val="tx1"/>
              </a:solidFill>
            </a:endParaRPr>
          </a:p>
        </p:txBody>
      </p:sp>
      <p:sp>
        <p:nvSpPr>
          <p:cNvPr id="8" name="Rectangle 7"/>
          <p:cNvSpPr/>
          <p:nvPr/>
        </p:nvSpPr>
        <p:spPr>
          <a:xfrm>
            <a:off x="0" y="2981538"/>
            <a:ext cx="9905999" cy="2147051"/>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Acceptance </a:t>
            </a:r>
            <a:r>
              <a:rPr lang="en-AU" sz="2000" i="1" dirty="0" smtClean="0">
                <a:solidFill>
                  <a:schemeClr val="tx1"/>
                </a:solidFill>
              </a:rPr>
              <a:t>Criteria:</a:t>
            </a:r>
            <a:endParaRPr lang="en-AU" sz="2000" i="1" dirty="0" smtClean="0">
              <a:solidFill>
                <a:schemeClr val="tx1"/>
              </a:solidFill>
            </a:endParaRPr>
          </a:p>
          <a:p>
            <a:pPr marL="179705" indent="-179705">
              <a:buFont typeface="Arial" panose="020B0604020202020204" pitchFamily="34" charset="0"/>
              <a:buChar char="•"/>
            </a:pPr>
            <a:r>
              <a:rPr lang="en-US" sz="2000" dirty="0">
                <a:solidFill>
                  <a:schemeClr val="tx1"/>
                </a:solidFill>
              </a:rPr>
              <a:t>Security protocols </a:t>
            </a:r>
            <a:r>
              <a:rPr lang="en-US" sz="2000" dirty="0" smtClean="0">
                <a:solidFill>
                  <a:schemeClr val="tx1"/>
                </a:solidFill>
              </a:rPr>
              <a:t>to ensure that password data is kept separated and protected to prevent unauthorised access/hacking </a:t>
            </a:r>
            <a:r>
              <a:rPr lang="en-US" sz="2000" dirty="0">
                <a:solidFill>
                  <a:schemeClr val="tx1"/>
                </a:solidFill>
              </a:rPr>
              <a:t>(e.g. restrict </a:t>
            </a:r>
            <a:r>
              <a:rPr lang="en-US" sz="2000" dirty="0" smtClean="0">
                <a:solidFill>
                  <a:schemeClr val="tx1"/>
                </a:solidFill>
              </a:rPr>
              <a:t>access </a:t>
            </a:r>
            <a:r>
              <a:rPr lang="en-US" sz="2000" dirty="0">
                <a:solidFill>
                  <a:schemeClr val="tx1"/>
                </a:solidFill>
              </a:rPr>
              <a:t>on sprint software</a:t>
            </a:r>
            <a:r>
              <a:rPr lang="en-US" sz="2000" dirty="0" smtClean="0">
                <a:solidFill>
                  <a:schemeClr val="tx1"/>
                </a:solidFill>
              </a:rPr>
              <a:t>)</a:t>
            </a:r>
            <a:endParaRPr lang="en-US" sz="2000" dirty="0">
              <a:solidFill>
                <a:schemeClr val="tx1"/>
              </a:solidFill>
            </a:endParaRPr>
          </a:p>
          <a:p>
            <a:pPr marL="179705" indent="-179705">
              <a:buFont typeface="Arial" panose="020B0604020202020204" pitchFamily="34" charset="0"/>
              <a:buChar char="•"/>
            </a:pPr>
            <a:r>
              <a:rPr lang="en-US" sz="2000" dirty="0" smtClean="0">
                <a:solidFill>
                  <a:schemeClr val="tx1"/>
                </a:solidFill>
              </a:rPr>
              <a:t>User </a:t>
            </a:r>
            <a:r>
              <a:rPr lang="en-US" sz="2000" dirty="0">
                <a:solidFill>
                  <a:schemeClr val="tx1"/>
                </a:solidFill>
              </a:rPr>
              <a:t>friendly aspects ('are you sure?' message boxes</a:t>
            </a:r>
            <a:r>
              <a:rPr lang="en-US" sz="2000" dirty="0" smtClean="0">
                <a:solidFill>
                  <a:schemeClr val="tx1"/>
                </a:solidFill>
              </a:rPr>
              <a:t>)</a:t>
            </a:r>
            <a:r>
              <a:rPr lang="en-US" sz="2000" dirty="0">
                <a:solidFill>
                  <a:schemeClr val="tx1"/>
                </a:solidFill>
              </a:rPr>
              <a:t> </a:t>
            </a:r>
            <a:r>
              <a:rPr lang="en-US" sz="2000" dirty="0" smtClean="0">
                <a:solidFill>
                  <a:schemeClr val="tx1"/>
                </a:solidFill>
              </a:rPr>
              <a:t>ns authentication</a:t>
            </a:r>
            <a:r>
              <a:rPr lang="en-US" sz="2000" dirty="0" smtClean="0">
                <a:solidFill>
                  <a:schemeClr val="tx1"/>
                </a:solidFill>
              </a:rPr>
              <a:t> methods to ensure that only the user is restricting their account communication</a:t>
            </a:r>
            <a:endParaRPr lang="en-AU" sz="2000" dirty="0" smtClean="0">
              <a:solidFill>
                <a:schemeClr val="tx1"/>
              </a:solidFill>
            </a:endParaRPr>
          </a:p>
        </p:txBody>
      </p:sp>
      <p:sp>
        <p:nvSpPr>
          <p:cNvPr id="11" name="Rectangle 10"/>
          <p:cNvSpPr/>
          <p:nvPr/>
        </p:nvSpPr>
        <p:spPr>
          <a:xfrm>
            <a:off x="9075420" y="109220"/>
            <a:ext cx="791845" cy="64008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1400" b="1" dirty="0" smtClean="0">
                <a:solidFill>
                  <a:schemeClr val="tx1"/>
                </a:solidFill>
              </a:rPr>
              <a:t>Story Points</a:t>
            </a:r>
            <a:r>
              <a:rPr lang="en-US" altLang="en-AU" sz="1400" b="1" dirty="0" smtClean="0">
                <a:solidFill>
                  <a:schemeClr val="tx1"/>
                </a:solidFill>
              </a:rPr>
              <a:t>:</a:t>
            </a:r>
          </a:p>
          <a:p>
            <a:pPr algn="ctr"/>
            <a:r>
              <a:rPr lang="en-US" altLang="en-AU" sz="1400" b="1" dirty="0">
                <a:solidFill>
                  <a:schemeClr val="tx1"/>
                </a:solidFill>
              </a:rPr>
              <a:t>8</a:t>
            </a:r>
            <a:endParaRPr lang="en-US" altLang="en-AU" sz="1400" b="1" dirty="0" smtClean="0">
              <a:solidFill>
                <a:schemeClr val="tx1"/>
              </a:solidFill>
            </a:endParaRPr>
          </a:p>
        </p:txBody>
      </p:sp>
      <p:sp>
        <p:nvSpPr>
          <p:cNvPr id="12" name="Rectangle 11"/>
          <p:cNvSpPr/>
          <p:nvPr/>
        </p:nvSpPr>
        <p:spPr>
          <a:xfrm>
            <a:off x="8211185" y="109220"/>
            <a:ext cx="863600" cy="64008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1600" b="1" dirty="0" smtClean="0">
                <a:solidFill>
                  <a:schemeClr val="tx1"/>
                </a:solidFill>
              </a:rPr>
              <a:t>Priority</a:t>
            </a:r>
            <a:r>
              <a:rPr lang="en-US" altLang="en-AU" sz="1600" b="1" dirty="0" smtClean="0">
                <a:solidFill>
                  <a:schemeClr val="tx1"/>
                </a:solidFill>
              </a:rPr>
              <a:t>:</a:t>
            </a:r>
          </a:p>
          <a:p>
            <a:pPr algn="ctr"/>
            <a:r>
              <a:rPr lang="en-US" altLang="en-AU" sz="1600" b="1" dirty="0">
                <a:solidFill>
                  <a:schemeClr val="tx1"/>
                </a:solidFill>
              </a:rPr>
              <a:t>S</a:t>
            </a:r>
            <a:endParaRPr lang="en-US" altLang="en-AU" sz="1600" b="1" dirty="0" smtClean="0">
              <a:solidFill>
                <a:schemeClr val="tx1"/>
              </a:solidFill>
            </a:endParaRPr>
          </a:p>
        </p:txBody>
      </p:sp>
      <p:sp>
        <p:nvSpPr>
          <p:cNvPr id="13" name="Rectangle 12"/>
          <p:cNvSpPr/>
          <p:nvPr/>
        </p:nvSpPr>
        <p:spPr>
          <a:xfrm>
            <a:off x="0" y="5128590"/>
            <a:ext cx="9905999" cy="172941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Notes:</a:t>
            </a:r>
          </a:p>
          <a:p>
            <a:pPr marL="342900" indent="-342900">
              <a:buFont typeface="Arial"/>
              <a:buChar char="•"/>
            </a:pPr>
            <a:endParaRPr lang="en-AU" sz="2000" dirty="0" smtClean="0">
              <a:solidFill>
                <a:schemeClr val="tx1"/>
              </a:solidFill>
            </a:endParaRPr>
          </a:p>
        </p:txBody>
      </p:sp>
    </p:spTree>
    <p:extLst>
      <p:ext uri="{BB962C8B-B14F-4D97-AF65-F5344CB8AC3E}">
        <p14:creationId xmlns:p14="http://schemas.microsoft.com/office/powerpoint/2010/main" val="41284353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370" y="109220"/>
            <a:ext cx="791845" cy="64008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b="1" dirty="0" smtClean="0">
                <a:solidFill>
                  <a:schemeClr val="tx1"/>
                </a:solidFill>
              </a:rPr>
              <a:t>Story ID</a:t>
            </a:r>
            <a:r>
              <a:rPr lang="en-US" altLang="en-AU" sz="2000" b="1" dirty="0" smtClean="0">
                <a:solidFill>
                  <a:schemeClr val="tx1"/>
                </a:solidFill>
              </a:rPr>
              <a:t>: </a:t>
            </a:r>
            <a:r>
              <a:rPr lang="en-US" altLang="en-AU" sz="2000" b="1" dirty="0">
                <a:solidFill>
                  <a:schemeClr val="tx1"/>
                </a:solidFill>
              </a:rPr>
              <a:t>2</a:t>
            </a:r>
            <a:r>
              <a:rPr lang="en-US" altLang="en-AU" sz="2000" b="1" dirty="0" smtClean="0">
                <a:solidFill>
                  <a:schemeClr val="tx1"/>
                </a:solidFill>
              </a:rPr>
              <a:t>6</a:t>
            </a:r>
          </a:p>
        </p:txBody>
      </p:sp>
      <p:sp>
        <p:nvSpPr>
          <p:cNvPr id="6" name="Rectangle 5"/>
          <p:cNvSpPr/>
          <p:nvPr/>
        </p:nvSpPr>
        <p:spPr>
          <a:xfrm>
            <a:off x="831215" y="109220"/>
            <a:ext cx="7379970" cy="64008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AU" sz="2800" b="1" dirty="0" smtClean="0"/>
              <a:t>Communication Between Volunteers</a:t>
            </a:r>
            <a:endParaRPr lang="en-US" altLang="en-AU" sz="2800" b="1" dirty="0"/>
          </a:p>
        </p:txBody>
      </p:sp>
      <p:sp>
        <p:nvSpPr>
          <p:cNvPr id="7" name="Rectangle 6"/>
          <p:cNvSpPr/>
          <p:nvPr/>
        </p:nvSpPr>
        <p:spPr>
          <a:xfrm>
            <a:off x="0" y="822469"/>
            <a:ext cx="9905999" cy="1698955"/>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en-AU" sz="2400" dirty="0" smtClean="0">
                <a:solidFill>
                  <a:schemeClr val="tx1"/>
                </a:solidFill>
              </a:rPr>
              <a:t>As a </a:t>
            </a:r>
            <a:r>
              <a:rPr lang="en-US" altLang="en-AU" sz="2400" dirty="0" smtClean="0">
                <a:solidFill>
                  <a:schemeClr val="tx1"/>
                </a:solidFill>
              </a:rPr>
              <a:t>Volunteer</a:t>
            </a:r>
            <a:r>
              <a:rPr lang="en-US" altLang="en-AU" sz="2400" dirty="0" smtClean="0">
                <a:solidFill>
                  <a:schemeClr val="tx1"/>
                </a:solidFill>
              </a:rPr>
              <a:t>, I want to be able to communicate with other volunteers so that I can connect with people who are volunteering at similar events to me and share ideas/experiences with others in the community.</a:t>
            </a:r>
          </a:p>
        </p:txBody>
      </p:sp>
      <p:sp>
        <p:nvSpPr>
          <p:cNvPr id="8" name="Rectangle 7"/>
          <p:cNvSpPr/>
          <p:nvPr/>
        </p:nvSpPr>
        <p:spPr>
          <a:xfrm>
            <a:off x="0" y="2503020"/>
            <a:ext cx="9905999" cy="262557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Acceptance </a:t>
            </a:r>
            <a:r>
              <a:rPr lang="en-AU" sz="2000" i="1" dirty="0" smtClean="0">
                <a:solidFill>
                  <a:schemeClr val="tx1"/>
                </a:solidFill>
              </a:rPr>
              <a:t>Criteria:</a:t>
            </a:r>
            <a:endParaRPr lang="en-AU" sz="2000" i="1" dirty="0" smtClean="0">
              <a:solidFill>
                <a:schemeClr val="tx1"/>
              </a:solidFill>
            </a:endParaRPr>
          </a:p>
          <a:p>
            <a:pPr marL="342900" indent="-342900">
              <a:buFont typeface="Arial" panose="020B0604020202020204" pitchFamily="34" charset="0"/>
              <a:buChar char="•"/>
            </a:pPr>
            <a:r>
              <a:rPr lang="en-US" sz="2000" dirty="0">
                <a:solidFill>
                  <a:schemeClr val="tx1"/>
                </a:solidFill>
              </a:rPr>
              <a:t>A group chat will be activated from a button in the navigation bar where they will be able to find others who are </a:t>
            </a:r>
            <a:r>
              <a:rPr lang="en-US" sz="2000" dirty="0" smtClean="0">
                <a:solidFill>
                  <a:schemeClr val="tx1"/>
                </a:solidFill>
              </a:rPr>
              <a:t>online</a:t>
            </a:r>
          </a:p>
          <a:p>
            <a:pPr marL="342900" indent="-342900">
              <a:buFont typeface="Arial" panose="020B0604020202020204" pitchFamily="34" charset="0"/>
              <a:buChar char="•"/>
            </a:pPr>
            <a:r>
              <a:rPr lang="en-US" sz="2000" dirty="0" smtClean="0">
                <a:solidFill>
                  <a:schemeClr val="tx1"/>
                </a:solidFill>
              </a:rPr>
              <a:t>They </a:t>
            </a:r>
            <a:r>
              <a:rPr lang="en-US" sz="2000" dirty="0">
                <a:solidFill>
                  <a:schemeClr val="tx1"/>
                </a:solidFill>
              </a:rPr>
              <a:t>can request a chat from a person which the other person can respond where they can choose to accept, delay or </a:t>
            </a:r>
            <a:r>
              <a:rPr lang="en-US" sz="2000" dirty="0" smtClean="0">
                <a:solidFill>
                  <a:schemeClr val="tx1"/>
                </a:solidFill>
              </a:rPr>
              <a:t>deny</a:t>
            </a:r>
          </a:p>
          <a:p>
            <a:pPr marL="342900" indent="-342900">
              <a:buFont typeface="Arial" panose="020B0604020202020204" pitchFamily="34" charset="0"/>
              <a:buChar char="•"/>
            </a:pPr>
            <a:r>
              <a:rPr lang="en-US" sz="2000" dirty="0">
                <a:solidFill>
                  <a:schemeClr val="tx1"/>
                </a:solidFill>
              </a:rPr>
              <a:t>I</a:t>
            </a:r>
            <a:r>
              <a:rPr lang="en-US" sz="2000" dirty="0" smtClean="0">
                <a:solidFill>
                  <a:schemeClr val="tx1"/>
                </a:solidFill>
              </a:rPr>
              <a:t>f </a:t>
            </a:r>
            <a:r>
              <a:rPr lang="en-US" sz="2000" dirty="0">
                <a:solidFill>
                  <a:schemeClr val="tx1"/>
                </a:solidFill>
              </a:rPr>
              <a:t>the other person accepts, a group chat between these two users will open where they can communicate with one </a:t>
            </a:r>
            <a:r>
              <a:rPr lang="en-US" sz="2000" dirty="0" smtClean="0">
                <a:solidFill>
                  <a:schemeClr val="tx1"/>
                </a:solidFill>
              </a:rPr>
              <a:t>another</a:t>
            </a:r>
            <a:endParaRPr lang="en-AU" sz="2000" dirty="0">
              <a:solidFill>
                <a:schemeClr val="tx1"/>
              </a:solidFill>
            </a:endParaRPr>
          </a:p>
          <a:p>
            <a:endParaRPr lang="en-AU" sz="2000" dirty="0" smtClean="0">
              <a:solidFill>
                <a:schemeClr val="tx1"/>
              </a:solidFill>
            </a:endParaRPr>
          </a:p>
        </p:txBody>
      </p:sp>
      <p:sp>
        <p:nvSpPr>
          <p:cNvPr id="11" name="Rectangle 10"/>
          <p:cNvSpPr/>
          <p:nvPr/>
        </p:nvSpPr>
        <p:spPr>
          <a:xfrm>
            <a:off x="9075420" y="109220"/>
            <a:ext cx="791845" cy="64008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1400" b="1" dirty="0" smtClean="0">
                <a:solidFill>
                  <a:schemeClr val="tx1"/>
                </a:solidFill>
              </a:rPr>
              <a:t>Story Points</a:t>
            </a:r>
            <a:r>
              <a:rPr lang="en-US" altLang="en-AU" sz="1400" b="1" dirty="0" smtClean="0">
                <a:solidFill>
                  <a:schemeClr val="tx1"/>
                </a:solidFill>
              </a:rPr>
              <a:t>:</a:t>
            </a:r>
          </a:p>
          <a:p>
            <a:pPr algn="ctr"/>
            <a:r>
              <a:rPr lang="en-US" altLang="en-AU" sz="1400" b="1" dirty="0">
                <a:solidFill>
                  <a:schemeClr val="tx1"/>
                </a:solidFill>
              </a:rPr>
              <a:t>8</a:t>
            </a:r>
            <a:endParaRPr lang="en-US" altLang="en-AU" sz="1400" b="1" dirty="0" smtClean="0">
              <a:solidFill>
                <a:schemeClr val="tx1"/>
              </a:solidFill>
            </a:endParaRPr>
          </a:p>
        </p:txBody>
      </p:sp>
      <p:sp>
        <p:nvSpPr>
          <p:cNvPr id="12" name="Rectangle 11"/>
          <p:cNvSpPr/>
          <p:nvPr/>
        </p:nvSpPr>
        <p:spPr>
          <a:xfrm>
            <a:off x="8211185" y="109220"/>
            <a:ext cx="863600" cy="64008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1600" b="1" dirty="0" smtClean="0">
                <a:solidFill>
                  <a:schemeClr val="tx1"/>
                </a:solidFill>
              </a:rPr>
              <a:t>Priority</a:t>
            </a:r>
            <a:r>
              <a:rPr lang="en-US" altLang="en-AU" sz="1600" b="1" dirty="0" smtClean="0">
                <a:solidFill>
                  <a:schemeClr val="tx1"/>
                </a:solidFill>
              </a:rPr>
              <a:t>:</a:t>
            </a:r>
          </a:p>
          <a:p>
            <a:pPr algn="ctr"/>
            <a:r>
              <a:rPr lang="en-US" altLang="en-AU" sz="1600" b="1" dirty="0">
                <a:solidFill>
                  <a:schemeClr val="tx1"/>
                </a:solidFill>
              </a:rPr>
              <a:t>S</a:t>
            </a:r>
            <a:endParaRPr lang="en-US" altLang="en-AU" sz="1600" b="1" dirty="0" smtClean="0">
              <a:solidFill>
                <a:schemeClr val="tx1"/>
              </a:solidFill>
            </a:endParaRPr>
          </a:p>
        </p:txBody>
      </p:sp>
      <p:sp>
        <p:nvSpPr>
          <p:cNvPr id="13" name="Rectangle 12"/>
          <p:cNvSpPr/>
          <p:nvPr/>
        </p:nvSpPr>
        <p:spPr>
          <a:xfrm>
            <a:off x="0" y="5128590"/>
            <a:ext cx="9905999" cy="172941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Notes:</a:t>
            </a:r>
          </a:p>
          <a:p>
            <a:pPr marL="342900" indent="-342900">
              <a:buFont typeface="Arial"/>
              <a:buChar char="•"/>
            </a:pPr>
            <a:r>
              <a:rPr lang="en-AU" sz="2000" dirty="0" smtClean="0">
                <a:solidFill>
                  <a:schemeClr val="tx1"/>
                </a:solidFill>
              </a:rPr>
              <a:t>Group chat option here is similar processes to the committee members/members group chats already established in Story ID 22</a:t>
            </a:r>
          </a:p>
          <a:p>
            <a:pPr marL="342900" indent="-342900">
              <a:buFont typeface="Arial"/>
              <a:buChar char="•"/>
            </a:pPr>
            <a:r>
              <a:rPr lang="en-AU" sz="2000" dirty="0" smtClean="0">
                <a:solidFill>
                  <a:schemeClr val="tx1"/>
                </a:solidFill>
              </a:rPr>
              <a:t>This group chat is optimised for only volunteers, similar to how the previous group chat option is optimised for only committee members/members</a:t>
            </a:r>
            <a:endParaRPr lang="en-AU" sz="2000" dirty="0" smtClean="0">
              <a:solidFill>
                <a:schemeClr val="tx1"/>
              </a:solidFill>
            </a:endParaRPr>
          </a:p>
        </p:txBody>
      </p:sp>
    </p:spTree>
    <p:extLst>
      <p:ext uri="{BB962C8B-B14F-4D97-AF65-F5344CB8AC3E}">
        <p14:creationId xmlns:p14="http://schemas.microsoft.com/office/powerpoint/2010/main" val="29055423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370" y="109220"/>
            <a:ext cx="791845" cy="64008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b="1" dirty="0" smtClean="0">
                <a:solidFill>
                  <a:schemeClr val="tx1"/>
                </a:solidFill>
              </a:rPr>
              <a:t>Story ID</a:t>
            </a:r>
            <a:r>
              <a:rPr lang="en-US" altLang="en-AU" sz="2000" b="1" dirty="0" smtClean="0">
                <a:solidFill>
                  <a:schemeClr val="tx1"/>
                </a:solidFill>
              </a:rPr>
              <a:t>: 27</a:t>
            </a:r>
          </a:p>
        </p:txBody>
      </p:sp>
      <p:sp>
        <p:nvSpPr>
          <p:cNvPr id="6" name="Rectangle 5"/>
          <p:cNvSpPr/>
          <p:nvPr/>
        </p:nvSpPr>
        <p:spPr>
          <a:xfrm>
            <a:off x="831215" y="109220"/>
            <a:ext cx="7379970" cy="64008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AU" sz="2800" b="1" dirty="0" smtClean="0"/>
              <a:t>Selling Items Online to Raise Funds for Centre</a:t>
            </a:r>
            <a:endParaRPr lang="en-US" altLang="en-AU" sz="2800" b="1" dirty="0"/>
          </a:p>
        </p:txBody>
      </p:sp>
      <p:sp>
        <p:nvSpPr>
          <p:cNvPr id="7" name="Rectangle 6"/>
          <p:cNvSpPr/>
          <p:nvPr/>
        </p:nvSpPr>
        <p:spPr>
          <a:xfrm>
            <a:off x="0" y="822470"/>
            <a:ext cx="9905999" cy="1398216"/>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en-AU" sz="2400" dirty="0" smtClean="0">
                <a:solidFill>
                  <a:schemeClr val="tx1"/>
                </a:solidFill>
              </a:rPr>
              <a:t>As a </a:t>
            </a:r>
            <a:r>
              <a:rPr lang="en-US" altLang="en-AU" sz="2400" dirty="0" smtClean="0">
                <a:solidFill>
                  <a:schemeClr val="tx1"/>
                </a:solidFill>
              </a:rPr>
              <a:t>General Member, </a:t>
            </a:r>
            <a:r>
              <a:rPr lang="en-US" altLang="en-AU" sz="2400" dirty="0" smtClean="0">
                <a:solidFill>
                  <a:schemeClr val="tx1"/>
                </a:solidFill>
              </a:rPr>
              <a:t>I want to be able to sell things that I make online so that I can help to raise money for the </a:t>
            </a:r>
            <a:r>
              <a:rPr lang="en-US" altLang="en-AU" sz="2400" dirty="0" smtClean="0">
                <a:solidFill>
                  <a:schemeClr val="tx1"/>
                </a:solidFill>
              </a:rPr>
              <a:t>organisation </a:t>
            </a:r>
            <a:r>
              <a:rPr lang="en-US" altLang="en-AU" sz="2400" dirty="0" smtClean="0">
                <a:solidFill>
                  <a:schemeClr val="tx1"/>
                </a:solidFill>
              </a:rPr>
              <a:t>by advertising my products through the websites.</a:t>
            </a:r>
          </a:p>
        </p:txBody>
      </p:sp>
      <p:sp>
        <p:nvSpPr>
          <p:cNvPr id="8" name="Rectangle 7"/>
          <p:cNvSpPr/>
          <p:nvPr/>
        </p:nvSpPr>
        <p:spPr>
          <a:xfrm>
            <a:off x="0" y="2226953"/>
            <a:ext cx="9905999" cy="3183988"/>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Acceptance </a:t>
            </a:r>
            <a:r>
              <a:rPr lang="en-AU" sz="2000" i="1" dirty="0" smtClean="0">
                <a:solidFill>
                  <a:schemeClr val="tx1"/>
                </a:solidFill>
              </a:rPr>
              <a:t>Criteria:</a:t>
            </a:r>
            <a:endParaRPr lang="en-AU" sz="2000" i="1" dirty="0" smtClean="0">
              <a:solidFill>
                <a:schemeClr val="tx1"/>
              </a:solidFill>
            </a:endParaRPr>
          </a:p>
          <a:p>
            <a:pPr marL="179705" indent="-179705">
              <a:buFont typeface="Arial" panose="020B0604020202020204" pitchFamily="34" charset="0"/>
              <a:buChar char="•"/>
            </a:pPr>
            <a:r>
              <a:rPr lang="en-US" sz="2000" dirty="0">
                <a:solidFill>
                  <a:schemeClr val="tx1"/>
                </a:solidFill>
              </a:rPr>
              <a:t>A shop page will have grid view of items with pictures showing the items for </a:t>
            </a:r>
            <a:r>
              <a:rPr lang="en-US" sz="2000" dirty="0" smtClean="0">
                <a:solidFill>
                  <a:schemeClr val="tx1"/>
                </a:solidFill>
              </a:rPr>
              <a:t>sale</a:t>
            </a:r>
          </a:p>
          <a:p>
            <a:pPr marL="179705" indent="-179705">
              <a:buFont typeface="Arial" panose="020B0604020202020204" pitchFamily="34" charset="0"/>
              <a:buChar char="•"/>
            </a:pPr>
            <a:r>
              <a:rPr lang="en-US" sz="2000" dirty="0" smtClean="0">
                <a:solidFill>
                  <a:schemeClr val="tx1"/>
                </a:solidFill>
              </a:rPr>
              <a:t>Navigation </a:t>
            </a:r>
            <a:r>
              <a:rPr lang="en-US" sz="2000" dirty="0">
                <a:solidFill>
                  <a:schemeClr val="tx1"/>
                </a:solidFill>
              </a:rPr>
              <a:t>through </a:t>
            </a:r>
            <a:r>
              <a:rPr lang="en-US" sz="2000" dirty="0" smtClean="0">
                <a:solidFill>
                  <a:schemeClr val="tx1"/>
                </a:solidFill>
              </a:rPr>
              <a:t>search </a:t>
            </a:r>
            <a:r>
              <a:rPr lang="en-US" sz="2000" dirty="0">
                <a:solidFill>
                  <a:schemeClr val="tx1"/>
                </a:solidFill>
              </a:rPr>
              <a:t>bar and categories listed on the left side of the </a:t>
            </a:r>
            <a:r>
              <a:rPr lang="en-US" sz="2000" dirty="0" smtClean="0">
                <a:solidFill>
                  <a:schemeClr val="tx1"/>
                </a:solidFill>
              </a:rPr>
              <a:t>grid</a:t>
            </a:r>
          </a:p>
          <a:p>
            <a:pPr marL="179705" indent="-179705">
              <a:buFont typeface="Arial" panose="020B0604020202020204" pitchFamily="34" charset="0"/>
              <a:buChar char="•"/>
            </a:pPr>
            <a:r>
              <a:rPr lang="en-US" sz="2000" dirty="0" smtClean="0">
                <a:solidFill>
                  <a:schemeClr val="tx1"/>
                </a:solidFill>
              </a:rPr>
              <a:t>Members have the option that when they sign in, they can add items to the shop for sale and indicate the details of the sale (e.g. price of item, description, seller’s contact details, how to pay for item, whether it needs to be picked up/delivered, whether it is buy now or bid, etc.)</a:t>
            </a:r>
          </a:p>
          <a:p>
            <a:pPr marL="179705" indent="-179705">
              <a:buFont typeface="Arial" panose="020B0604020202020204" pitchFamily="34" charset="0"/>
              <a:buChar char="•"/>
            </a:pPr>
            <a:r>
              <a:rPr lang="en-US" sz="2000" dirty="0" smtClean="0">
                <a:solidFill>
                  <a:schemeClr val="tx1"/>
                </a:solidFill>
              </a:rPr>
              <a:t>Other members can either buy the item or bid on it and then communicate with the seller as to how they will pay for it, pick it up, etc. </a:t>
            </a:r>
            <a:endParaRPr lang="en-AU" sz="2000" dirty="0" smtClean="0">
              <a:solidFill>
                <a:schemeClr val="tx1"/>
              </a:solidFill>
            </a:endParaRPr>
          </a:p>
        </p:txBody>
      </p:sp>
      <p:sp>
        <p:nvSpPr>
          <p:cNvPr id="11" name="Rectangle 10"/>
          <p:cNvSpPr/>
          <p:nvPr/>
        </p:nvSpPr>
        <p:spPr>
          <a:xfrm>
            <a:off x="9075420" y="109220"/>
            <a:ext cx="791845" cy="64008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1400" b="1" dirty="0" smtClean="0">
                <a:solidFill>
                  <a:schemeClr val="tx1"/>
                </a:solidFill>
              </a:rPr>
              <a:t>Story Points</a:t>
            </a:r>
            <a:r>
              <a:rPr lang="en-US" altLang="en-AU" sz="1400" b="1" dirty="0" smtClean="0">
                <a:solidFill>
                  <a:schemeClr val="tx1"/>
                </a:solidFill>
              </a:rPr>
              <a:t>:</a:t>
            </a:r>
          </a:p>
          <a:p>
            <a:pPr algn="ctr"/>
            <a:r>
              <a:rPr lang="en-US" altLang="en-AU" sz="1400" b="1" dirty="0" smtClean="0">
                <a:solidFill>
                  <a:schemeClr val="tx1"/>
                </a:solidFill>
              </a:rPr>
              <a:t>16</a:t>
            </a:r>
          </a:p>
        </p:txBody>
      </p:sp>
      <p:sp>
        <p:nvSpPr>
          <p:cNvPr id="12" name="Rectangle 11"/>
          <p:cNvSpPr/>
          <p:nvPr/>
        </p:nvSpPr>
        <p:spPr>
          <a:xfrm>
            <a:off x="8211185" y="109220"/>
            <a:ext cx="863600" cy="64008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1600" b="1" dirty="0" smtClean="0">
                <a:solidFill>
                  <a:schemeClr val="tx1"/>
                </a:solidFill>
              </a:rPr>
              <a:t>Priority</a:t>
            </a:r>
            <a:r>
              <a:rPr lang="en-US" altLang="en-AU" sz="1600" b="1" dirty="0" smtClean="0">
                <a:solidFill>
                  <a:schemeClr val="tx1"/>
                </a:solidFill>
              </a:rPr>
              <a:t>:</a:t>
            </a:r>
          </a:p>
          <a:p>
            <a:pPr algn="ctr"/>
            <a:r>
              <a:rPr lang="en-US" altLang="en-AU" sz="1600" b="1" dirty="0">
                <a:solidFill>
                  <a:schemeClr val="tx1"/>
                </a:solidFill>
              </a:rPr>
              <a:t>C</a:t>
            </a:r>
            <a:endParaRPr lang="en-US" altLang="en-AU" sz="1600" b="1" dirty="0" smtClean="0">
              <a:solidFill>
                <a:schemeClr val="tx1"/>
              </a:solidFill>
            </a:endParaRPr>
          </a:p>
        </p:txBody>
      </p:sp>
      <p:sp>
        <p:nvSpPr>
          <p:cNvPr id="13" name="Rectangle 12"/>
          <p:cNvSpPr/>
          <p:nvPr/>
        </p:nvSpPr>
        <p:spPr>
          <a:xfrm>
            <a:off x="0" y="5410940"/>
            <a:ext cx="9905999" cy="1447059"/>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Notes:</a:t>
            </a:r>
          </a:p>
          <a:p>
            <a:pPr marL="184150" indent="-184150">
              <a:buFont typeface="Arial"/>
              <a:buChar char="•"/>
            </a:pPr>
            <a:r>
              <a:rPr lang="en-AU" sz="2000" dirty="0" smtClean="0">
                <a:solidFill>
                  <a:schemeClr val="tx1"/>
                </a:solidFill>
              </a:rPr>
              <a:t>Profits from the shop will be donated to the centre based on the seller’s cost of making the item and their selling price (</a:t>
            </a:r>
            <a:r>
              <a:rPr lang="en-AU" sz="2000" dirty="0" smtClean="0">
                <a:solidFill>
                  <a:schemeClr val="tx1"/>
                </a:solidFill>
              </a:rPr>
              <a:t>i.e. seller will be reimbursed for the cost of the item if they would like, however excess profit will go towards donations for the Centre</a:t>
            </a:r>
            <a:r>
              <a:rPr lang="en-AU" sz="2000" dirty="0" smtClean="0">
                <a:solidFill>
                  <a:schemeClr val="tx1"/>
                </a:solidFill>
              </a:rPr>
              <a:t>)</a:t>
            </a:r>
            <a:endParaRPr lang="en-AU" sz="2000" dirty="0" smtClean="0">
              <a:solidFill>
                <a:schemeClr val="tx1"/>
              </a:solidFill>
            </a:endParaRPr>
          </a:p>
        </p:txBody>
      </p:sp>
    </p:spTree>
    <p:extLst>
      <p:ext uri="{BB962C8B-B14F-4D97-AF65-F5344CB8AC3E}">
        <p14:creationId xmlns:p14="http://schemas.microsoft.com/office/powerpoint/2010/main" val="2911950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370" y="109220"/>
            <a:ext cx="791845" cy="64008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b="1" dirty="0" smtClean="0">
                <a:solidFill>
                  <a:schemeClr val="tx1"/>
                </a:solidFill>
              </a:rPr>
              <a:t>Story ID</a:t>
            </a:r>
            <a:r>
              <a:rPr lang="en-US" altLang="en-AU" sz="2000" b="1" dirty="0" smtClean="0">
                <a:solidFill>
                  <a:schemeClr val="tx1"/>
                </a:solidFill>
              </a:rPr>
              <a:t>: 01</a:t>
            </a:r>
          </a:p>
        </p:txBody>
      </p:sp>
      <p:sp>
        <p:nvSpPr>
          <p:cNvPr id="6" name="Rectangle 5"/>
          <p:cNvSpPr/>
          <p:nvPr/>
        </p:nvSpPr>
        <p:spPr>
          <a:xfrm>
            <a:off x="831215" y="109220"/>
            <a:ext cx="7379970" cy="64008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AU" sz="2800" b="1" dirty="0"/>
              <a:t>Event Communication</a:t>
            </a:r>
          </a:p>
        </p:txBody>
      </p:sp>
      <p:sp>
        <p:nvSpPr>
          <p:cNvPr id="7" name="Rectangle 6"/>
          <p:cNvSpPr/>
          <p:nvPr/>
        </p:nvSpPr>
        <p:spPr>
          <a:xfrm>
            <a:off x="0" y="822470"/>
            <a:ext cx="9867153" cy="2140665"/>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altLang="en-AU" sz="2400" dirty="0" smtClean="0">
              <a:solidFill>
                <a:schemeClr val="tx1"/>
              </a:solidFill>
            </a:endParaRPr>
          </a:p>
          <a:p>
            <a:r>
              <a:rPr lang="en-US" altLang="en-AU" sz="2400" dirty="0" smtClean="0">
                <a:solidFill>
                  <a:schemeClr val="tx1"/>
                </a:solidFill>
              </a:rPr>
              <a:t>As </a:t>
            </a:r>
            <a:r>
              <a:rPr lang="en-US" altLang="en-AU" sz="2400" dirty="0" smtClean="0">
                <a:solidFill>
                  <a:schemeClr val="tx1"/>
                </a:solidFill>
              </a:rPr>
              <a:t>a </a:t>
            </a:r>
            <a:r>
              <a:rPr lang="en-US" altLang="en-AU" sz="2400" dirty="0" smtClean="0">
                <a:solidFill>
                  <a:schemeClr val="tx1"/>
                </a:solidFill>
              </a:rPr>
              <a:t>General Member, </a:t>
            </a:r>
            <a:r>
              <a:rPr lang="en-US" altLang="en-AU" sz="2400" dirty="0" smtClean="0">
                <a:solidFill>
                  <a:schemeClr val="tx1"/>
                </a:solidFill>
              </a:rPr>
              <a:t>I want to receive communication about event details so that I can keep up to date on the events I am attending (e.g. of any changes to event details)</a:t>
            </a:r>
          </a:p>
        </p:txBody>
      </p:sp>
      <p:sp>
        <p:nvSpPr>
          <p:cNvPr id="8" name="Rectangle 7"/>
          <p:cNvSpPr/>
          <p:nvPr/>
        </p:nvSpPr>
        <p:spPr>
          <a:xfrm>
            <a:off x="0" y="2967429"/>
            <a:ext cx="9867153" cy="2167443"/>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Acceptance </a:t>
            </a:r>
            <a:r>
              <a:rPr lang="en-AU" sz="2000" i="1" dirty="0" smtClean="0">
                <a:solidFill>
                  <a:schemeClr val="tx1"/>
                </a:solidFill>
              </a:rPr>
              <a:t>Criteria:</a:t>
            </a:r>
            <a:endParaRPr lang="en-AU" sz="2000" i="1" dirty="0" smtClean="0">
              <a:solidFill>
                <a:schemeClr val="tx1"/>
              </a:solidFill>
            </a:endParaRPr>
          </a:p>
          <a:p>
            <a:pPr marL="179705" indent="-179705">
              <a:buFont typeface="Arial" panose="020B0604020202020204" pitchFamily="34" charset="0"/>
              <a:buChar char="•"/>
            </a:pPr>
            <a:r>
              <a:rPr lang="en-US" altLang="en-AU" sz="2000" dirty="0" smtClean="0">
                <a:solidFill>
                  <a:schemeClr val="tx1"/>
                </a:solidFill>
              </a:rPr>
              <a:t>Option to receive e-mails </a:t>
            </a:r>
            <a:r>
              <a:rPr lang="en-US" altLang="en-AU" sz="2000" dirty="0" smtClean="0">
                <a:solidFill>
                  <a:schemeClr val="tx1"/>
                </a:solidFill>
              </a:rPr>
              <a:t>about upcoming events and suggested events from the Centre (e.g. ones they may be interested in based on previous events they’ve attended)</a:t>
            </a:r>
            <a:endParaRPr lang="en-US" altLang="en-AU" sz="2000" dirty="0" smtClean="0">
              <a:solidFill>
                <a:schemeClr val="tx1"/>
              </a:solidFill>
            </a:endParaRPr>
          </a:p>
          <a:p>
            <a:pPr marL="179705" indent="-179705">
              <a:buFont typeface="Arial" panose="020B0604020202020204" pitchFamily="34" charset="0"/>
              <a:buChar char="•"/>
            </a:pPr>
            <a:r>
              <a:rPr lang="en-US" altLang="en-AU" sz="2000" dirty="0" smtClean="0">
                <a:solidFill>
                  <a:schemeClr val="tx1"/>
                </a:solidFill>
              </a:rPr>
              <a:t>Event pages for access on </a:t>
            </a:r>
            <a:r>
              <a:rPr lang="en-US" altLang="en-AU" sz="2000" dirty="0" smtClean="0">
                <a:solidFill>
                  <a:schemeClr val="tx1"/>
                </a:solidFill>
              </a:rPr>
              <a:t>information to see if they are interested in an event</a:t>
            </a:r>
            <a:endParaRPr lang="en-US" altLang="en-AU" sz="2000" dirty="0" smtClean="0">
              <a:solidFill>
                <a:schemeClr val="tx1"/>
              </a:solidFill>
            </a:endParaRPr>
          </a:p>
          <a:p>
            <a:pPr marL="179705" indent="-179705">
              <a:buFont typeface="Arial" panose="020B0604020202020204" pitchFamily="34" charset="0"/>
              <a:buChar char="•"/>
            </a:pPr>
            <a:r>
              <a:rPr lang="en-US" altLang="en-AU" sz="2000" dirty="0" smtClean="0">
                <a:solidFill>
                  <a:schemeClr val="tx1"/>
                </a:solidFill>
              </a:rPr>
              <a:t>Socail media </a:t>
            </a:r>
            <a:r>
              <a:rPr lang="en-US" altLang="en-AU" sz="2000" dirty="0" smtClean="0">
                <a:solidFill>
                  <a:schemeClr val="tx1"/>
                </a:solidFill>
              </a:rPr>
              <a:t>options for the centre to promote their events and provide a medium of common communication for everyone involved (e.g. </a:t>
            </a:r>
            <a:r>
              <a:rPr lang="en-US" altLang="en-AU" sz="2000" dirty="0" smtClean="0">
                <a:solidFill>
                  <a:schemeClr val="tx1"/>
                </a:solidFill>
              </a:rPr>
              <a:t>Facebook and </a:t>
            </a:r>
            <a:r>
              <a:rPr lang="en-US" altLang="en-AU" sz="2000" dirty="0" smtClean="0">
                <a:solidFill>
                  <a:schemeClr val="tx1"/>
                </a:solidFill>
              </a:rPr>
              <a:t>Twitter)</a:t>
            </a:r>
            <a:r>
              <a:rPr lang="en-AU" sz="2000" dirty="0" smtClean="0">
                <a:solidFill>
                  <a:schemeClr val="tx1"/>
                </a:solidFill>
              </a:rPr>
              <a:t> </a:t>
            </a:r>
            <a:endParaRPr lang="en-AU" sz="2000" dirty="0" smtClean="0">
              <a:solidFill>
                <a:schemeClr val="tx1"/>
              </a:solidFill>
            </a:endParaRPr>
          </a:p>
        </p:txBody>
      </p:sp>
      <p:sp>
        <p:nvSpPr>
          <p:cNvPr id="11" name="Rectangle 10"/>
          <p:cNvSpPr/>
          <p:nvPr/>
        </p:nvSpPr>
        <p:spPr>
          <a:xfrm>
            <a:off x="9075420" y="109220"/>
            <a:ext cx="791845" cy="64008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1400" b="1" dirty="0" smtClean="0">
                <a:solidFill>
                  <a:schemeClr val="tx1"/>
                </a:solidFill>
              </a:rPr>
              <a:t>Story Points</a:t>
            </a:r>
            <a:r>
              <a:rPr lang="en-US" altLang="en-AU" sz="1400" b="1" dirty="0" smtClean="0">
                <a:solidFill>
                  <a:schemeClr val="tx1"/>
                </a:solidFill>
              </a:rPr>
              <a:t>:</a:t>
            </a:r>
          </a:p>
          <a:p>
            <a:pPr algn="ctr"/>
            <a:r>
              <a:rPr lang="en-US" altLang="en-AU" sz="1400" b="1" dirty="0" smtClean="0">
                <a:solidFill>
                  <a:schemeClr val="tx1"/>
                </a:solidFill>
              </a:rPr>
              <a:t>1</a:t>
            </a:r>
          </a:p>
        </p:txBody>
      </p:sp>
      <p:sp>
        <p:nvSpPr>
          <p:cNvPr id="12" name="Rectangle 11"/>
          <p:cNvSpPr/>
          <p:nvPr/>
        </p:nvSpPr>
        <p:spPr>
          <a:xfrm>
            <a:off x="8211185" y="109220"/>
            <a:ext cx="863600" cy="64008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1600" b="1" dirty="0" smtClean="0">
                <a:solidFill>
                  <a:schemeClr val="tx1"/>
                </a:solidFill>
              </a:rPr>
              <a:t>Priority</a:t>
            </a:r>
            <a:r>
              <a:rPr lang="en-US" altLang="en-AU" sz="1600" b="1" dirty="0" smtClean="0">
                <a:solidFill>
                  <a:schemeClr val="tx1"/>
                </a:solidFill>
              </a:rPr>
              <a:t>:</a:t>
            </a:r>
          </a:p>
          <a:p>
            <a:pPr algn="ctr"/>
            <a:r>
              <a:rPr lang="en-US" altLang="en-AU" sz="1600" b="1" dirty="0" smtClean="0">
                <a:solidFill>
                  <a:schemeClr val="tx1"/>
                </a:solidFill>
              </a:rPr>
              <a:t>M</a:t>
            </a:r>
          </a:p>
        </p:txBody>
      </p:sp>
      <p:sp>
        <p:nvSpPr>
          <p:cNvPr id="13" name="Rectangle 12"/>
          <p:cNvSpPr/>
          <p:nvPr/>
        </p:nvSpPr>
        <p:spPr>
          <a:xfrm>
            <a:off x="0" y="5128590"/>
            <a:ext cx="9867153"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Notes:</a:t>
            </a:r>
            <a:endParaRPr lang="en-AU" sz="2000" i="1" dirty="0" smtClean="0">
              <a:solidFill>
                <a:schemeClr val="tx1"/>
              </a:solidFill>
            </a:endParaRPr>
          </a:p>
          <a:p>
            <a:pPr marL="179705" indent="-179705">
              <a:buFont typeface="Arial" panose="020B0604020202020204" pitchFamily="34" charset="0"/>
              <a:buChar char="•"/>
            </a:pPr>
            <a:r>
              <a:rPr lang="en-AU" sz="2000" dirty="0" smtClean="0">
                <a:solidFill>
                  <a:schemeClr val="tx1"/>
                </a:solidFill>
              </a:rPr>
              <a:t>Assumes </a:t>
            </a:r>
            <a:r>
              <a:rPr lang="en-AU" sz="2000" dirty="0" smtClean="0">
                <a:solidFill>
                  <a:schemeClr val="tx1"/>
                </a:solidFill>
              </a:rPr>
              <a:t>that the website will be able to send out email notification to users if details are </a:t>
            </a:r>
            <a:r>
              <a:rPr lang="en-AU" sz="2000" dirty="0" smtClean="0">
                <a:solidFill>
                  <a:schemeClr val="tx1"/>
                </a:solidFill>
              </a:rPr>
              <a:t>changed</a:t>
            </a:r>
            <a:endParaRPr lang="en-AU" sz="2000" dirty="0">
              <a:solidFill>
                <a:schemeClr val="tx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370" y="109220"/>
            <a:ext cx="791845" cy="64008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b="1" dirty="0" smtClean="0">
                <a:solidFill>
                  <a:schemeClr val="tx1"/>
                </a:solidFill>
              </a:rPr>
              <a:t>Story ID</a:t>
            </a:r>
            <a:r>
              <a:rPr lang="en-US" altLang="en-AU" sz="2000" b="1" dirty="0" smtClean="0">
                <a:solidFill>
                  <a:schemeClr val="tx1"/>
                </a:solidFill>
              </a:rPr>
              <a:t>: 28</a:t>
            </a:r>
          </a:p>
        </p:txBody>
      </p:sp>
      <p:sp>
        <p:nvSpPr>
          <p:cNvPr id="6" name="Rectangle 5"/>
          <p:cNvSpPr/>
          <p:nvPr/>
        </p:nvSpPr>
        <p:spPr>
          <a:xfrm>
            <a:off x="831215" y="109220"/>
            <a:ext cx="7379970" cy="64008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AU" sz="2400" b="1" dirty="0" smtClean="0"/>
              <a:t>Nomination of Committee Members and Volunteers for Awards</a:t>
            </a:r>
            <a:endParaRPr lang="en-US" altLang="en-AU" sz="2400" b="1" dirty="0"/>
          </a:p>
        </p:txBody>
      </p:sp>
      <p:sp>
        <p:nvSpPr>
          <p:cNvPr id="7" name="Rectangle 6"/>
          <p:cNvSpPr/>
          <p:nvPr/>
        </p:nvSpPr>
        <p:spPr>
          <a:xfrm>
            <a:off x="0" y="822469"/>
            <a:ext cx="9905999" cy="1481673"/>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en-AU" sz="2400" dirty="0" smtClean="0">
                <a:solidFill>
                  <a:schemeClr val="tx1"/>
                </a:solidFill>
              </a:rPr>
              <a:t>As a </a:t>
            </a:r>
            <a:r>
              <a:rPr lang="en-US" altLang="en-AU" sz="2400" dirty="0" smtClean="0">
                <a:solidFill>
                  <a:schemeClr val="tx1"/>
                </a:solidFill>
              </a:rPr>
              <a:t>President</a:t>
            </a:r>
            <a:r>
              <a:rPr lang="en-US" altLang="en-AU" sz="2400" dirty="0" smtClean="0">
                <a:solidFill>
                  <a:schemeClr val="tx1"/>
                </a:solidFill>
              </a:rPr>
              <a:t>, I want to have committee members and volunteers be able to be nominated annually for awards and recognition based on their service so that we can award people for their hard work within the </a:t>
            </a:r>
            <a:r>
              <a:rPr lang="en-US" altLang="en-AU" sz="2400" dirty="0" smtClean="0">
                <a:solidFill>
                  <a:schemeClr val="tx1"/>
                </a:solidFill>
              </a:rPr>
              <a:t>community</a:t>
            </a:r>
            <a:endParaRPr lang="en-US" altLang="en-AU" sz="2400" dirty="0" smtClean="0">
              <a:solidFill>
                <a:schemeClr val="tx1"/>
              </a:solidFill>
            </a:endParaRPr>
          </a:p>
        </p:txBody>
      </p:sp>
      <p:sp>
        <p:nvSpPr>
          <p:cNvPr id="8" name="Rectangle 7"/>
          <p:cNvSpPr/>
          <p:nvPr/>
        </p:nvSpPr>
        <p:spPr>
          <a:xfrm>
            <a:off x="0" y="2293856"/>
            <a:ext cx="9905999" cy="2834734"/>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Acceptance </a:t>
            </a:r>
            <a:r>
              <a:rPr lang="en-AU" sz="2000" i="1" dirty="0" smtClean="0">
                <a:solidFill>
                  <a:schemeClr val="tx1"/>
                </a:solidFill>
              </a:rPr>
              <a:t>Criteria:</a:t>
            </a:r>
            <a:endParaRPr lang="en-AU" sz="2000" i="1" dirty="0" smtClean="0">
              <a:solidFill>
                <a:schemeClr val="tx1"/>
              </a:solidFill>
            </a:endParaRPr>
          </a:p>
          <a:p>
            <a:pPr marL="179705" indent="-179705">
              <a:buFont typeface="Arial" panose="020B0604020202020204" pitchFamily="34" charset="0"/>
              <a:buChar char="•"/>
            </a:pPr>
            <a:r>
              <a:rPr lang="en-US" sz="2000" dirty="0" smtClean="0">
                <a:solidFill>
                  <a:schemeClr val="tx1"/>
                </a:solidFill>
              </a:rPr>
              <a:t>An automatic annual award will be processed/ members will have access to nominations via e-mail or under the profile </a:t>
            </a:r>
            <a:r>
              <a:rPr lang="en-US" sz="2000" dirty="0" smtClean="0">
                <a:solidFill>
                  <a:schemeClr val="tx1"/>
                </a:solidFill>
              </a:rPr>
              <a:t>page</a:t>
            </a:r>
          </a:p>
          <a:p>
            <a:pPr marL="179705" indent="-179705">
              <a:buFont typeface="Arial" panose="020B0604020202020204" pitchFamily="34" charset="0"/>
              <a:buChar char="•"/>
            </a:pPr>
            <a:r>
              <a:rPr lang="en-US" sz="2000" dirty="0" smtClean="0">
                <a:solidFill>
                  <a:schemeClr val="tx1"/>
                </a:solidFill>
              </a:rPr>
              <a:t>At the end of the year, the total number of hours served and their service to the Centre by committee members and volunteers will be calculated within the system and this data will be sent to the president for review</a:t>
            </a:r>
          </a:p>
          <a:p>
            <a:pPr marL="179705" indent="-179705">
              <a:buFont typeface="Arial" panose="020B0604020202020204" pitchFamily="34" charset="0"/>
              <a:buChar char="•"/>
            </a:pPr>
            <a:r>
              <a:rPr lang="en-US" sz="2000" dirty="0" smtClean="0">
                <a:solidFill>
                  <a:schemeClr val="tx1"/>
                </a:solidFill>
              </a:rPr>
              <a:t>President will then determine the recipients of awards based on their service and recognition</a:t>
            </a:r>
            <a:endParaRPr lang="en-AU" sz="2000" dirty="0" smtClean="0">
              <a:solidFill>
                <a:schemeClr val="tx1"/>
              </a:solidFill>
            </a:endParaRPr>
          </a:p>
        </p:txBody>
      </p:sp>
      <p:sp>
        <p:nvSpPr>
          <p:cNvPr id="11" name="Rectangle 10"/>
          <p:cNvSpPr/>
          <p:nvPr/>
        </p:nvSpPr>
        <p:spPr>
          <a:xfrm>
            <a:off x="9075420" y="109220"/>
            <a:ext cx="791845" cy="64008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1400" b="1" dirty="0" smtClean="0">
                <a:solidFill>
                  <a:schemeClr val="tx1"/>
                </a:solidFill>
              </a:rPr>
              <a:t>Story Points</a:t>
            </a:r>
            <a:r>
              <a:rPr lang="en-US" altLang="en-AU" sz="1400" b="1" dirty="0" smtClean="0">
                <a:solidFill>
                  <a:schemeClr val="tx1"/>
                </a:solidFill>
              </a:rPr>
              <a:t>:</a:t>
            </a:r>
          </a:p>
          <a:p>
            <a:pPr algn="ctr"/>
            <a:r>
              <a:rPr lang="en-US" altLang="en-AU" sz="1400" b="1" dirty="0">
                <a:solidFill>
                  <a:schemeClr val="tx1"/>
                </a:solidFill>
              </a:rPr>
              <a:t>4</a:t>
            </a:r>
            <a:endParaRPr lang="en-US" altLang="en-AU" sz="1400" b="1" dirty="0" smtClean="0">
              <a:solidFill>
                <a:schemeClr val="tx1"/>
              </a:solidFill>
            </a:endParaRPr>
          </a:p>
        </p:txBody>
      </p:sp>
      <p:sp>
        <p:nvSpPr>
          <p:cNvPr id="12" name="Rectangle 11"/>
          <p:cNvSpPr/>
          <p:nvPr/>
        </p:nvSpPr>
        <p:spPr>
          <a:xfrm>
            <a:off x="8211185" y="109220"/>
            <a:ext cx="863600" cy="64008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1600" b="1" dirty="0" smtClean="0">
                <a:solidFill>
                  <a:schemeClr val="tx1"/>
                </a:solidFill>
              </a:rPr>
              <a:t>Priority</a:t>
            </a:r>
            <a:r>
              <a:rPr lang="en-US" altLang="en-AU" sz="1600" b="1" dirty="0" smtClean="0">
                <a:solidFill>
                  <a:schemeClr val="tx1"/>
                </a:solidFill>
              </a:rPr>
              <a:t>:</a:t>
            </a:r>
          </a:p>
          <a:p>
            <a:pPr algn="ctr"/>
            <a:r>
              <a:rPr lang="en-US" altLang="en-AU" sz="1600" b="1" dirty="0">
                <a:solidFill>
                  <a:schemeClr val="tx1"/>
                </a:solidFill>
              </a:rPr>
              <a:t>C</a:t>
            </a:r>
            <a:endParaRPr lang="en-US" altLang="en-AU" sz="1600" b="1" dirty="0" smtClean="0">
              <a:solidFill>
                <a:schemeClr val="tx1"/>
              </a:solidFill>
            </a:endParaRPr>
          </a:p>
        </p:txBody>
      </p:sp>
      <p:sp>
        <p:nvSpPr>
          <p:cNvPr id="13" name="Rectangle 12"/>
          <p:cNvSpPr/>
          <p:nvPr/>
        </p:nvSpPr>
        <p:spPr>
          <a:xfrm>
            <a:off x="0" y="5128590"/>
            <a:ext cx="9905999" cy="172941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Notes:</a:t>
            </a:r>
          </a:p>
          <a:p>
            <a:pPr marL="184150" indent="-184150">
              <a:buFont typeface="Arial"/>
              <a:buChar char="•"/>
            </a:pPr>
            <a:r>
              <a:rPr lang="en-AU" sz="2000" dirty="0" smtClean="0">
                <a:solidFill>
                  <a:schemeClr val="tx1"/>
                </a:solidFill>
              </a:rPr>
              <a:t>Awards will be presented at the president’s discretion (e.g. if there was an incident with a committee member/volunteer that would discredit them from getting an award, the president can make their own decision with regards to this situation)</a:t>
            </a:r>
            <a:endParaRPr lang="en-AU" sz="2000" dirty="0" smtClean="0">
              <a:solidFill>
                <a:schemeClr val="tx1"/>
              </a:solidFill>
            </a:endParaRPr>
          </a:p>
        </p:txBody>
      </p:sp>
    </p:spTree>
    <p:extLst>
      <p:ext uri="{BB962C8B-B14F-4D97-AF65-F5344CB8AC3E}">
        <p14:creationId xmlns:p14="http://schemas.microsoft.com/office/powerpoint/2010/main" val="12343884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370" y="109220"/>
            <a:ext cx="791845" cy="64008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b="1" dirty="0" smtClean="0">
                <a:solidFill>
                  <a:schemeClr val="tx1"/>
                </a:solidFill>
              </a:rPr>
              <a:t>Story ID</a:t>
            </a:r>
            <a:r>
              <a:rPr lang="en-US" altLang="en-AU" sz="2000" b="1" dirty="0" smtClean="0">
                <a:solidFill>
                  <a:schemeClr val="tx1"/>
                </a:solidFill>
              </a:rPr>
              <a:t>: 29</a:t>
            </a:r>
          </a:p>
        </p:txBody>
      </p:sp>
      <p:sp>
        <p:nvSpPr>
          <p:cNvPr id="6" name="Rectangle 5"/>
          <p:cNvSpPr/>
          <p:nvPr/>
        </p:nvSpPr>
        <p:spPr>
          <a:xfrm>
            <a:off x="831215" y="109220"/>
            <a:ext cx="7379970" cy="64008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AU" sz="2400" b="1" dirty="0" smtClean="0"/>
              <a:t>Nomination for Awards by Committee Members and Volunteers</a:t>
            </a:r>
            <a:endParaRPr lang="en-US" altLang="en-AU" sz="2400" b="1" dirty="0"/>
          </a:p>
        </p:txBody>
      </p:sp>
      <p:sp>
        <p:nvSpPr>
          <p:cNvPr id="7" name="Rectangle 6"/>
          <p:cNvSpPr/>
          <p:nvPr/>
        </p:nvSpPr>
        <p:spPr>
          <a:xfrm>
            <a:off x="0" y="822469"/>
            <a:ext cx="9905999" cy="2030237"/>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en-AU" sz="2400" dirty="0" smtClean="0">
                <a:solidFill>
                  <a:schemeClr val="tx1"/>
                </a:solidFill>
              </a:rPr>
              <a:t>As </a:t>
            </a:r>
            <a:r>
              <a:rPr lang="en-US" altLang="en-AU" sz="2400" dirty="0" smtClean="0">
                <a:solidFill>
                  <a:schemeClr val="tx1"/>
                </a:solidFill>
              </a:rPr>
              <a:t>a </a:t>
            </a:r>
            <a:r>
              <a:rPr lang="en-US" altLang="en-AU" sz="2400" dirty="0" smtClean="0">
                <a:solidFill>
                  <a:schemeClr val="tx1"/>
                </a:solidFill>
              </a:rPr>
              <a:t>President</a:t>
            </a:r>
            <a:r>
              <a:rPr lang="en-US" altLang="en-AU" sz="2400" dirty="0" smtClean="0">
                <a:solidFill>
                  <a:schemeClr val="tx1"/>
                </a:solidFill>
              </a:rPr>
              <a:t>, I want to have committee members and volunteers be able to nominate their peers for awards and recognition so that we can get everyone involved in nominating those who have worked hard thought the community and contributed so much to the Centre.</a:t>
            </a:r>
          </a:p>
        </p:txBody>
      </p:sp>
      <p:sp>
        <p:nvSpPr>
          <p:cNvPr id="8" name="Rectangle 7"/>
          <p:cNvSpPr/>
          <p:nvPr/>
        </p:nvSpPr>
        <p:spPr>
          <a:xfrm>
            <a:off x="0" y="2852706"/>
            <a:ext cx="9905999" cy="2650258"/>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Acceptance </a:t>
            </a:r>
            <a:r>
              <a:rPr lang="en-AU" sz="2000" i="1" dirty="0" smtClean="0">
                <a:solidFill>
                  <a:schemeClr val="tx1"/>
                </a:solidFill>
              </a:rPr>
              <a:t>Criteria:</a:t>
            </a:r>
            <a:endParaRPr lang="en-AU" sz="2000" i="1" dirty="0" smtClean="0">
              <a:solidFill>
                <a:schemeClr val="tx1"/>
              </a:solidFill>
            </a:endParaRPr>
          </a:p>
          <a:p>
            <a:pPr marL="179705" indent="-179705">
              <a:buFont typeface="Arial" panose="020B0604020202020204" pitchFamily="34" charset="0"/>
              <a:buChar char="•"/>
            </a:pPr>
            <a:r>
              <a:rPr lang="en-US" sz="2000" dirty="0" smtClean="0">
                <a:solidFill>
                  <a:schemeClr val="tx1"/>
                </a:solidFill>
              </a:rPr>
              <a:t>At the end of the year, there will be a section released on the website that users can go to in order to nominate others for these awards (which then get sent to the president for review)</a:t>
            </a:r>
            <a:endParaRPr lang="en-US" sz="2000" dirty="0" smtClean="0">
              <a:solidFill>
                <a:schemeClr val="tx1"/>
              </a:solidFill>
            </a:endParaRPr>
          </a:p>
          <a:p>
            <a:pPr marL="179705" indent="-179705">
              <a:buFont typeface="Arial" panose="020B0604020202020204" pitchFamily="34" charset="0"/>
              <a:buChar char="•"/>
            </a:pPr>
            <a:r>
              <a:rPr lang="en-US" sz="2000" dirty="0" smtClean="0">
                <a:solidFill>
                  <a:schemeClr val="tx1"/>
                </a:solidFill>
              </a:rPr>
              <a:t>All users will then </a:t>
            </a:r>
            <a:r>
              <a:rPr lang="en-US" sz="2000" dirty="0">
                <a:solidFill>
                  <a:schemeClr val="tx1"/>
                </a:solidFill>
              </a:rPr>
              <a:t>have the option to nominate someone or themselves for the </a:t>
            </a:r>
            <a:r>
              <a:rPr lang="en-US" sz="2000" dirty="0" smtClean="0">
                <a:solidFill>
                  <a:schemeClr val="tx1"/>
                </a:solidFill>
              </a:rPr>
              <a:t>award</a:t>
            </a:r>
          </a:p>
          <a:p>
            <a:pPr marL="179705" indent="-179705">
              <a:buFont typeface="Arial" panose="020B0604020202020204" pitchFamily="34" charset="0"/>
              <a:buChar char="•"/>
            </a:pPr>
            <a:r>
              <a:rPr lang="en-US" sz="2000" dirty="0" smtClean="0">
                <a:solidFill>
                  <a:schemeClr val="tx1"/>
                </a:solidFill>
              </a:rPr>
              <a:t>Users can only nominate a certain amount of people for awards based on their services (president will have a specific set of awards that these users can nominate their peers for, and then there will be some only the president has control over)</a:t>
            </a:r>
            <a:endParaRPr lang="en-US" sz="2000" dirty="0" smtClean="0">
              <a:solidFill>
                <a:schemeClr val="tx1"/>
              </a:solidFill>
            </a:endParaRPr>
          </a:p>
        </p:txBody>
      </p:sp>
      <p:sp>
        <p:nvSpPr>
          <p:cNvPr id="11" name="Rectangle 10"/>
          <p:cNvSpPr/>
          <p:nvPr/>
        </p:nvSpPr>
        <p:spPr>
          <a:xfrm>
            <a:off x="9075420" y="109220"/>
            <a:ext cx="791845" cy="64008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1400" b="1" dirty="0" smtClean="0">
                <a:solidFill>
                  <a:schemeClr val="tx1"/>
                </a:solidFill>
              </a:rPr>
              <a:t>Story Points</a:t>
            </a:r>
            <a:r>
              <a:rPr lang="en-US" altLang="en-AU" sz="1400" b="1" dirty="0" smtClean="0">
                <a:solidFill>
                  <a:schemeClr val="tx1"/>
                </a:solidFill>
              </a:rPr>
              <a:t>:</a:t>
            </a:r>
          </a:p>
          <a:p>
            <a:pPr algn="ctr"/>
            <a:r>
              <a:rPr lang="en-US" altLang="en-AU" sz="1400" b="1" dirty="0" smtClean="0">
                <a:solidFill>
                  <a:schemeClr val="tx1"/>
                </a:solidFill>
              </a:rPr>
              <a:t>8</a:t>
            </a:r>
          </a:p>
        </p:txBody>
      </p:sp>
      <p:sp>
        <p:nvSpPr>
          <p:cNvPr id="12" name="Rectangle 11"/>
          <p:cNvSpPr/>
          <p:nvPr/>
        </p:nvSpPr>
        <p:spPr>
          <a:xfrm>
            <a:off x="8211185" y="109220"/>
            <a:ext cx="863600" cy="64008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1600" b="1" dirty="0" smtClean="0">
                <a:solidFill>
                  <a:schemeClr val="tx1"/>
                </a:solidFill>
              </a:rPr>
              <a:t>Priority</a:t>
            </a:r>
            <a:r>
              <a:rPr lang="en-US" altLang="en-AU" sz="1600" b="1" dirty="0" smtClean="0">
                <a:solidFill>
                  <a:schemeClr val="tx1"/>
                </a:solidFill>
              </a:rPr>
              <a:t>:</a:t>
            </a:r>
          </a:p>
          <a:p>
            <a:pPr algn="ctr"/>
            <a:r>
              <a:rPr lang="en-US" altLang="en-AU" sz="1600" b="1" dirty="0">
                <a:solidFill>
                  <a:schemeClr val="tx1"/>
                </a:solidFill>
              </a:rPr>
              <a:t>C</a:t>
            </a:r>
            <a:endParaRPr lang="en-US" altLang="en-AU" sz="1600" b="1" dirty="0" smtClean="0">
              <a:solidFill>
                <a:schemeClr val="tx1"/>
              </a:solidFill>
            </a:endParaRPr>
          </a:p>
        </p:txBody>
      </p:sp>
      <p:sp>
        <p:nvSpPr>
          <p:cNvPr id="13" name="Rectangle 12"/>
          <p:cNvSpPr/>
          <p:nvPr/>
        </p:nvSpPr>
        <p:spPr>
          <a:xfrm>
            <a:off x="0" y="5502964"/>
            <a:ext cx="9905999" cy="1355036"/>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Notes:</a:t>
            </a:r>
          </a:p>
          <a:p>
            <a:pPr marL="169863" indent="-169863">
              <a:buFont typeface="Arial"/>
              <a:buChar char="•"/>
            </a:pPr>
            <a:r>
              <a:rPr lang="en-US" sz="2000" dirty="0">
                <a:solidFill>
                  <a:schemeClr val="tx1"/>
                </a:solidFill>
              </a:rPr>
              <a:t>General members cannot be nominated for awards, only committee members and </a:t>
            </a:r>
            <a:r>
              <a:rPr lang="en-US" sz="2000" dirty="0" smtClean="0">
                <a:solidFill>
                  <a:schemeClr val="tx1"/>
                </a:solidFill>
              </a:rPr>
              <a:t>volunteers</a:t>
            </a:r>
            <a:endParaRPr lang="en-AU" sz="2000" dirty="0">
              <a:solidFill>
                <a:schemeClr val="tx1"/>
              </a:solidFill>
            </a:endParaRPr>
          </a:p>
        </p:txBody>
      </p:sp>
    </p:spTree>
    <p:extLst>
      <p:ext uri="{BB962C8B-B14F-4D97-AF65-F5344CB8AC3E}">
        <p14:creationId xmlns:p14="http://schemas.microsoft.com/office/powerpoint/2010/main" val="31577492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370" y="109220"/>
            <a:ext cx="791845" cy="64008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b="1" dirty="0" smtClean="0">
                <a:solidFill>
                  <a:schemeClr val="tx1"/>
                </a:solidFill>
              </a:rPr>
              <a:t>Story ID</a:t>
            </a:r>
            <a:r>
              <a:rPr lang="en-US" altLang="en-AU" sz="2000" b="1" dirty="0" smtClean="0">
                <a:solidFill>
                  <a:schemeClr val="tx1"/>
                </a:solidFill>
              </a:rPr>
              <a:t>: 30</a:t>
            </a:r>
          </a:p>
        </p:txBody>
      </p:sp>
      <p:sp>
        <p:nvSpPr>
          <p:cNvPr id="6" name="Rectangle 5"/>
          <p:cNvSpPr/>
          <p:nvPr/>
        </p:nvSpPr>
        <p:spPr>
          <a:xfrm>
            <a:off x="831215" y="109220"/>
            <a:ext cx="7379970" cy="64008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AU" sz="2400" b="1" dirty="0" smtClean="0"/>
              <a:t>Map Indication on Website for Upcoming Event Location</a:t>
            </a:r>
            <a:endParaRPr lang="en-US" altLang="en-AU" sz="2400" b="1" dirty="0"/>
          </a:p>
        </p:txBody>
      </p:sp>
      <p:sp>
        <p:nvSpPr>
          <p:cNvPr id="7" name="Rectangle 6"/>
          <p:cNvSpPr/>
          <p:nvPr/>
        </p:nvSpPr>
        <p:spPr>
          <a:xfrm>
            <a:off x="0" y="822469"/>
            <a:ext cx="9905999" cy="2508757"/>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altLang="en-AU" sz="2400" dirty="0" smtClean="0">
              <a:solidFill>
                <a:schemeClr val="tx1"/>
              </a:solidFill>
            </a:endParaRPr>
          </a:p>
          <a:p>
            <a:r>
              <a:rPr lang="en-US" altLang="en-AU" sz="2400" dirty="0" smtClean="0">
                <a:solidFill>
                  <a:schemeClr val="tx1"/>
                </a:solidFill>
              </a:rPr>
              <a:t>As </a:t>
            </a:r>
            <a:r>
              <a:rPr lang="en-US" altLang="en-AU" sz="2400" dirty="0" smtClean="0">
                <a:solidFill>
                  <a:schemeClr val="tx1"/>
                </a:solidFill>
              </a:rPr>
              <a:t>a </a:t>
            </a:r>
            <a:r>
              <a:rPr lang="en-US" altLang="en-AU" sz="2400" dirty="0" smtClean="0">
                <a:solidFill>
                  <a:schemeClr val="tx1"/>
                </a:solidFill>
              </a:rPr>
              <a:t>President</a:t>
            </a:r>
            <a:r>
              <a:rPr lang="en-US" altLang="en-AU" sz="2400" dirty="0" smtClean="0">
                <a:solidFill>
                  <a:schemeClr val="tx1"/>
                </a:solidFill>
              </a:rPr>
              <a:t>, I want to be able to include a map on the website with markets that indicate upcoming event locations within the community so that members and non-members can see events that are close to them and find events that they may be interested in. </a:t>
            </a:r>
          </a:p>
        </p:txBody>
      </p:sp>
      <p:sp>
        <p:nvSpPr>
          <p:cNvPr id="8" name="Rectangle 7"/>
          <p:cNvSpPr/>
          <p:nvPr/>
        </p:nvSpPr>
        <p:spPr>
          <a:xfrm>
            <a:off x="0" y="3312820"/>
            <a:ext cx="9905999" cy="2075609"/>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Acceptance </a:t>
            </a:r>
            <a:r>
              <a:rPr lang="en-AU" sz="2000" i="1" dirty="0" smtClean="0">
                <a:solidFill>
                  <a:schemeClr val="tx1"/>
                </a:solidFill>
              </a:rPr>
              <a:t>Criteria:</a:t>
            </a:r>
            <a:endParaRPr lang="en-AU" sz="2000" i="1" dirty="0" smtClean="0">
              <a:solidFill>
                <a:schemeClr val="tx1"/>
              </a:solidFill>
            </a:endParaRPr>
          </a:p>
          <a:p>
            <a:pPr marL="179705" indent="-179705">
              <a:buFont typeface="Arial" panose="020B0604020202020204" pitchFamily="34" charset="0"/>
              <a:buChar char="•"/>
            </a:pPr>
            <a:r>
              <a:rPr lang="en-US" sz="2000" dirty="0">
                <a:solidFill>
                  <a:schemeClr val="tx1"/>
                </a:solidFill>
              </a:rPr>
              <a:t>There will be a section within the welcome page for visitors showing the </a:t>
            </a:r>
            <a:r>
              <a:rPr lang="en-US" sz="2000" dirty="0" smtClean="0">
                <a:solidFill>
                  <a:schemeClr val="tx1"/>
                </a:solidFill>
              </a:rPr>
              <a:t>location/venue of events that are upcoming</a:t>
            </a:r>
          </a:p>
          <a:p>
            <a:pPr marL="179705" indent="-179705">
              <a:buFont typeface="Arial" panose="020B0604020202020204" pitchFamily="34" charset="0"/>
              <a:buChar char="•"/>
            </a:pPr>
            <a:r>
              <a:rPr lang="en-US" sz="2000" dirty="0" smtClean="0">
                <a:solidFill>
                  <a:schemeClr val="tx1"/>
                </a:solidFill>
              </a:rPr>
              <a:t>For </a:t>
            </a:r>
            <a:r>
              <a:rPr lang="en-US" sz="2000" dirty="0">
                <a:solidFill>
                  <a:schemeClr val="tx1"/>
                </a:solidFill>
              </a:rPr>
              <a:t>every event they will use google maps to show the location in their respective </a:t>
            </a:r>
            <a:r>
              <a:rPr lang="en-US" sz="2000" dirty="0" smtClean="0">
                <a:solidFill>
                  <a:schemeClr val="tx1"/>
                </a:solidFill>
              </a:rPr>
              <a:t>page</a:t>
            </a:r>
          </a:p>
          <a:p>
            <a:pPr marL="179705" indent="-179705">
              <a:buFont typeface="Arial" panose="020B0604020202020204" pitchFamily="34" charset="0"/>
              <a:buChar char="•"/>
            </a:pPr>
            <a:r>
              <a:rPr lang="en-US" sz="2000" dirty="0" smtClean="0">
                <a:solidFill>
                  <a:schemeClr val="tx1"/>
                </a:solidFill>
              </a:rPr>
              <a:t>Users can hover over an event marker to see their location, time/date, other important details, etc.</a:t>
            </a:r>
            <a:endParaRPr lang="en-US" sz="2000" dirty="0" smtClean="0">
              <a:solidFill>
                <a:schemeClr val="tx1"/>
              </a:solidFill>
            </a:endParaRPr>
          </a:p>
        </p:txBody>
      </p:sp>
      <p:sp>
        <p:nvSpPr>
          <p:cNvPr id="11" name="Rectangle 10"/>
          <p:cNvSpPr/>
          <p:nvPr/>
        </p:nvSpPr>
        <p:spPr>
          <a:xfrm>
            <a:off x="9075420" y="109220"/>
            <a:ext cx="791845" cy="64008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1400" b="1" dirty="0" smtClean="0">
                <a:solidFill>
                  <a:schemeClr val="tx1"/>
                </a:solidFill>
              </a:rPr>
              <a:t>Story Points</a:t>
            </a:r>
            <a:r>
              <a:rPr lang="en-US" altLang="en-AU" sz="1400" b="1" dirty="0" smtClean="0">
                <a:solidFill>
                  <a:schemeClr val="tx1"/>
                </a:solidFill>
              </a:rPr>
              <a:t>:</a:t>
            </a:r>
          </a:p>
          <a:p>
            <a:pPr algn="ctr"/>
            <a:r>
              <a:rPr lang="en-US" altLang="en-AU" sz="1400" b="1" dirty="0">
                <a:solidFill>
                  <a:schemeClr val="tx1"/>
                </a:solidFill>
              </a:rPr>
              <a:t>4</a:t>
            </a:r>
            <a:endParaRPr lang="en-US" altLang="en-AU" sz="1400" b="1" dirty="0" smtClean="0">
              <a:solidFill>
                <a:schemeClr val="tx1"/>
              </a:solidFill>
            </a:endParaRPr>
          </a:p>
        </p:txBody>
      </p:sp>
      <p:sp>
        <p:nvSpPr>
          <p:cNvPr id="12" name="Rectangle 11"/>
          <p:cNvSpPr/>
          <p:nvPr/>
        </p:nvSpPr>
        <p:spPr>
          <a:xfrm>
            <a:off x="8211185" y="109220"/>
            <a:ext cx="863600" cy="64008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1600" b="1" dirty="0" smtClean="0">
                <a:solidFill>
                  <a:schemeClr val="tx1"/>
                </a:solidFill>
              </a:rPr>
              <a:t>Priority</a:t>
            </a:r>
            <a:r>
              <a:rPr lang="en-US" altLang="en-AU" sz="1600" b="1" dirty="0" smtClean="0">
                <a:solidFill>
                  <a:schemeClr val="tx1"/>
                </a:solidFill>
              </a:rPr>
              <a:t>:</a:t>
            </a:r>
          </a:p>
          <a:p>
            <a:pPr algn="ctr"/>
            <a:r>
              <a:rPr lang="en-US" altLang="en-AU" sz="1600" b="1" dirty="0">
                <a:solidFill>
                  <a:schemeClr val="tx1"/>
                </a:solidFill>
              </a:rPr>
              <a:t>C</a:t>
            </a:r>
            <a:endParaRPr lang="en-US" altLang="en-AU" sz="1600" b="1" dirty="0" smtClean="0">
              <a:solidFill>
                <a:schemeClr val="tx1"/>
              </a:solidFill>
            </a:endParaRPr>
          </a:p>
        </p:txBody>
      </p:sp>
      <p:sp>
        <p:nvSpPr>
          <p:cNvPr id="13" name="Rectangle 12"/>
          <p:cNvSpPr/>
          <p:nvPr/>
        </p:nvSpPr>
        <p:spPr>
          <a:xfrm>
            <a:off x="0" y="5370286"/>
            <a:ext cx="9905999" cy="1487713"/>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Notes:</a:t>
            </a:r>
          </a:p>
          <a:p>
            <a:pPr marL="184150" indent="-184150">
              <a:buFont typeface="Arial"/>
              <a:buChar char="•"/>
            </a:pPr>
            <a:r>
              <a:rPr lang="en-AU" sz="2000" dirty="0" smtClean="0">
                <a:solidFill>
                  <a:schemeClr val="tx1"/>
                </a:solidFill>
              </a:rPr>
              <a:t>Members and non-members are able to see this map</a:t>
            </a:r>
          </a:p>
          <a:p>
            <a:pPr marL="184150" indent="-184150">
              <a:buFont typeface="Arial"/>
              <a:buChar char="•"/>
            </a:pPr>
            <a:r>
              <a:rPr lang="en-AU" sz="2000" dirty="0" smtClean="0">
                <a:solidFill>
                  <a:schemeClr val="tx1"/>
                </a:solidFill>
              </a:rPr>
              <a:t>Map is a key promotional tool to promote upcoming events and attract more people to register to attend these events and increase awareness of the Centre in the community</a:t>
            </a:r>
            <a:endParaRPr lang="en-AU" sz="2000" dirty="0" smtClean="0">
              <a:solidFill>
                <a:schemeClr val="tx1"/>
              </a:solidFill>
            </a:endParaRPr>
          </a:p>
        </p:txBody>
      </p:sp>
    </p:spTree>
    <p:extLst>
      <p:ext uri="{BB962C8B-B14F-4D97-AF65-F5344CB8AC3E}">
        <p14:creationId xmlns:p14="http://schemas.microsoft.com/office/powerpoint/2010/main" val="2128701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370" y="109220"/>
            <a:ext cx="791845" cy="64008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b="1" dirty="0" smtClean="0">
                <a:solidFill>
                  <a:schemeClr val="tx1"/>
                </a:solidFill>
              </a:rPr>
              <a:t>Story ID</a:t>
            </a:r>
            <a:r>
              <a:rPr lang="en-US" altLang="en-AU" sz="2000" b="1" dirty="0" smtClean="0">
                <a:solidFill>
                  <a:schemeClr val="tx1"/>
                </a:solidFill>
              </a:rPr>
              <a:t>: 02</a:t>
            </a:r>
          </a:p>
        </p:txBody>
      </p:sp>
      <p:sp>
        <p:nvSpPr>
          <p:cNvPr id="6" name="Rectangle 5"/>
          <p:cNvSpPr/>
          <p:nvPr/>
        </p:nvSpPr>
        <p:spPr>
          <a:xfrm>
            <a:off x="831215" y="109220"/>
            <a:ext cx="7379970" cy="64008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AU" sz="2800" b="1" dirty="0"/>
              <a:t>Event Contributions</a:t>
            </a:r>
          </a:p>
        </p:txBody>
      </p:sp>
      <p:sp>
        <p:nvSpPr>
          <p:cNvPr id="7" name="Rectangle 6"/>
          <p:cNvSpPr/>
          <p:nvPr/>
        </p:nvSpPr>
        <p:spPr>
          <a:xfrm>
            <a:off x="0" y="822470"/>
            <a:ext cx="9867153"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altLang="en-AU" sz="2400" dirty="0" smtClean="0">
              <a:solidFill>
                <a:schemeClr val="tx1"/>
              </a:solidFill>
            </a:endParaRPr>
          </a:p>
          <a:p>
            <a:r>
              <a:rPr lang="en-US" altLang="en-AU" sz="2400" dirty="0" smtClean="0">
                <a:solidFill>
                  <a:schemeClr val="tx1"/>
                </a:solidFill>
              </a:rPr>
              <a:t>As </a:t>
            </a:r>
            <a:r>
              <a:rPr lang="en-US" altLang="en-AU" sz="2400" dirty="0" smtClean="0">
                <a:solidFill>
                  <a:schemeClr val="tx1"/>
                </a:solidFill>
              </a:rPr>
              <a:t>a </a:t>
            </a:r>
            <a:r>
              <a:rPr lang="en-US" altLang="en-AU" sz="2400" dirty="0" smtClean="0">
                <a:solidFill>
                  <a:schemeClr val="tx1"/>
                </a:solidFill>
              </a:rPr>
              <a:t>General Member, </a:t>
            </a:r>
            <a:r>
              <a:rPr lang="en-US" altLang="en-AU" sz="2400" dirty="0" smtClean="0">
                <a:solidFill>
                  <a:schemeClr val="tx1"/>
                </a:solidFill>
              </a:rPr>
              <a:t>I want to be informed of how much I need to contribute to an event that I am attending so that I can ensure to make the correct contributions before attending the event.</a:t>
            </a:r>
          </a:p>
        </p:txBody>
      </p:sp>
      <p:sp>
        <p:nvSpPr>
          <p:cNvPr id="8" name="Rectangle 7"/>
          <p:cNvSpPr/>
          <p:nvPr/>
        </p:nvSpPr>
        <p:spPr>
          <a:xfrm>
            <a:off x="0" y="3147002"/>
            <a:ext cx="9867153" cy="1800995"/>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Acceptance </a:t>
            </a:r>
            <a:r>
              <a:rPr lang="en-AU" sz="2000" i="1" dirty="0" smtClean="0">
                <a:solidFill>
                  <a:schemeClr val="tx1"/>
                </a:solidFill>
              </a:rPr>
              <a:t>Criteria:</a:t>
            </a:r>
            <a:endParaRPr lang="en-AU" sz="2000" i="1" dirty="0" smtClean="0">
              <a:solidFill>
                <a:schemeClr val="tx1"/>
              </a:solidFill>
            </a:endParaRPr>
          </a:p>
          <a:p>
            <a:pPr marL="179705" indent="-179705">
              <a:buFont typeface="Arial" panose="020B0604020202020204" pitchFamily="34" charset="0"/>
              <a:buChar char="•"/>
            </a:pPr>
            <a:r>
              <a:rPr lang="en-US" altLang="en-AU" sz="2000" dirty="0" smtClean="0">
                <a:solidFill>
                  <a:schemeClr val="tx1"/>
                </a:solidFill>
              </a:rPr>
              <a:t>Notification </a:t>
            </a:r>
            <a:r>
              <a:rPr lang="en-US" altLang="en-AU" sz="2000" dirty="0" smtClean="0">
                <a:solidFill>
                  <a:schemeClr val="tx1"/>
                </a:solidFill>
              </a:rPr>
              <a:t>section in the profile welcome </a:t>
            </a:r>
            <a:r>
              <a:rPr lang="en-US" altLang="en-AU" sz="2000" dirty="0" smtClean="0">
                <a:solidFill>
                  <a:schemeClr val="tx1"/>
                </a:solidFill>
              </a:rPr>
              <a:t>page to provide members with a amount of how much they need to contribute for the event and provide a date that it needs to be paid by (as well as reminders three days out from due date if they haven’t paid)</a:t>
            </a:r>
            <a:endParaRPr lang="en-US" altLang="en-AU" sz="2000" dirty="0" smtClean="0">
              <a:solidFill>
                <a:schemeClr val="tx1"/>
              </a:solidFill>
            </a:endParaRPr>
          </a:p>
          <a:p>
            <a:pPr marL="179705" indent="-179705">
              <a:buFont typeface="Arial" panose="020B0604020202020204" pitchFamily="34" charset="0"/>
              <a:buChar char="•"/>
            </a:pPr>
            <a:r>
              <a:rPr lang="en-US" altLang="en-AU" sz="2000" dirty="0" smtClean="0">
                <a:solidFill>
                  <a:schemeClr val="tx1"/>
                </a:solidFill>
              </a:rPr>
              <a:t>Email support for the administators </a:t>
            </a:r>
          </a:p>
        </p:txBody>
      </p:sp>
      <p:sp>
        <p:nvSpPr>
          <p:cNvPr id="11" name="Rectangle 10"/>
          <p:cNvSpPr/>
          <p:nvPr/>
        </p:nvSpPr>
        <p:spPr>
          <a:xfrm>
            <a:off x="9075420" y="109220"/>
            <a:ext cx="791845" cy="64008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1400" b="1" dirty="0" smtClean="0">
                <a:solidFill>
                  <a:schemeClr val="tx1"/>
                </a:solidFill>
              </a:rPr>
              <a:t>Story Points</a:t>
            </a:r>
            <a:r>
              <a:rPr lang="en-US" altLang="en-AU" sz="1400" b="1" dirty="0" smtClean="0">
                <a:solidFill>
                  <a:schemeClr val="tx1"/>
                </a:solidFill>
              </a:rPr>
              <a:t>:</a:t>
            </a:r>
          </a:p>
          <a:p>
            <a:pPr algn="ctr"/>
            <a:r>
              <a:rPr lang="en-US" altLang="en-AU" sz="1400" b="1" dirty="0" smtClean="0">
                <a:solidFill>
                  <a:schemeClr val="tx1"/>
                </a:solidFill>
              </a:rPr>
              <a:t>2</a:t>
            </a:r>
          </a:p>
        </p:txBody>
      </p:sp>
      <p:sp>
        <p:nvSpPr>
          <p:cNvPr id="12" name="Rectangle 11"/>
          <p:cNvSpPr/>
          <p:nvPr/>
        </p:nvSpPr>
        <p:spPr>
          <a:xfrm>
            <a:off x="8211185" y="109220"/>
            <a:ext cx="863600" cy="64008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1600" b="1" dirty="0" smtClean="0">
                <a:solidFill>
                  <a:schemeClr val="tx1"/>
                </a:solidFill>
              </a:rPr>
              <a:t>Priority</a:t>
            </a:r>
            <a:r>
              <a:rPr lang="en-US" altLang="en-AU" sz="1600" b="1" dirty="0" smtClean="0">
                <a:solidFill>
                  <a:schemeClr val="tx1"/>
                </a:solidFill>
              </a:rPr>
              <a:t>:</a:t>
            </a:r>
          </a:p>
          <a:p>
            <a:pPr algn="ctr"/>
            <a:r>
              <a:rPr lang="en-US" altLang="en-AU" sz="1600" b="1" dirty="0" smtClean="0">
                <a:solidFill>
                  <a:schemeClr val="tx1"/>
                </a:solidFill>
              </a:rPr>
              <a:t>M</a:t>
            </a:r>
          </a:p>
        </p:txBody>
      </p:sp>
      <p:sp>
        <p:nvSpPr>
          <p:cNvPr id="13" name="Rectangle 12"/>
          <p:cNvSpPr/>
          <p:nvPr/>
        </p:nvSpPr>
        <p:spPr>
          <a:xfrm>
            <a:off x="0" y="4947997"/>
            <a:ext cx="9867153" cy="1800593"/>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Notes:</a:t>
            </a:r>
            <a:endParaRPr lang="en-AU" sz="2000" i="1" dirty="0" smtClean="0">
              <a:solidFill>
                <a:schemeClr val="tx1"/>
              </a:solidFill>
            </a:endParaRPr>
          </a:p>
          <a:p>
            <a:pPr marL="179705" indent="-179705">
              <a:buFont typeface="Arial" panose="020B0604020202020204" pitchFamily="34" charset="0"/>
              <a:buChar char="•"/>
            </a:pPr>
            <a:r>
              <a:rPr lang="en-AU" sz="2000" dirty="0" smtClean="0">
                <a:solidFill>
                  <a:schemeClr val="tx1"/>
                </a:solidFill>
              </a:rPr>
              <a:t>Assumes that the system can calculate the required contribution of each member based on </a:t>
            </a:r>
            <a:r>
              <a:rPr lang="en-AU" sz="2000" dirty="0" smtClean="0">
                <a:solidFill>
                  <a:schemeClr val="tx1"/>
                </a:solidFill>
              </a:rPr>
              <a:t>certain factors and be able to update these contribution amounts if the total cost changes</a:t>
            </a:r>
          </a:p>
          <a:p>
            <a:pPr marL="179705" indent="-179705">
              <a:buFont typeface="Arial" panose="020B0604020202020204" pitchFamily="34" charset="0"/>
              <a:buChar char="•"/>
            </a:pPr>
            <a:r>
              <a:rPr lang="en-AU" sz="2000" dirty="0" smtClean="0">
                <a:solidFill>
                  <a:schemeClr val="tx1"/>
                </a:solidFill>
              </a:rPr>
              <a:t>Assumes that the system can use the number of members attending and the total cost of the event to accurately predict contributions</a:t>
            </a:r>
            <a:endParaRPr lang="en-AU" sz="2000"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370" y="109220"/>
            <a:ext cx="791845" cy="64008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b="1" dirty="0" smtClean="0">
                <a:solidFill>
                  <a:schemeClr val="tx1"/>
                </a:solidFill>
              </a:rPr>
              <a:t>Story ID</a:t>
            </a:r>
            <a:r>
              <a:rPr lang="en-US" altLang="en-AU" sz="2000" b="1" dirty="0" smtClean="0">
                <a:solidFill>
                  <a:schemeClr val="tx1"/>
                </a:solidFill>
              </a:rPr>
              <a:t>: 03</a:t>
            </a:r>
          </a:p>
        </p:txBody>
      </p:sp>
      <p:sp>
        <p:nvSpPr>
          <p:cNvPr id="6" name="Rectangle 5"/>
          <p:cNvSpPr/>
          <p:nvPr/>
        </p:nvSpPr>
        <p:spPr>
          <a:xfrm>
            <a:off x="831215" y="109220"/>
            <a:ext cx="7379970" cy="64008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AU" sz="2800" b="1" dirty="0"/>
              <a:t>Communicate with </a:t>
            </a:r>
            <a:r>
              <a:rPr lang="en-US" altLang="en-AU" sz="2800" b="1" dirty="0" smtClean="0"/>
              <a:t>Members </a:t>
            </a:r>
            <a:endParaRPr lang="en-US" altLang="en-AU" sz="2800" b="1" dirty="0"/>
          </a:p>
        </p:txBody>
      </p:sp>
      <p:sp>
        <p:nvSpPr>
          <p:cNvPr id="7" name="Rectangle 6"/>
          <p:cNvSpPr/>
          <p:nvPr/>
        </p:nvSpPr>
        <p:spPr>
          <a:xfrm>
            <a:off x="0" y="822470"/>
            <a:ext cx="9867153"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altLang="en-AU" sz="2400" dirty="0" smtClean="0">
              <a:solidFill>
                <a:schemeClr val="tx1"/>
              </a:solidFill>
            </a:endParaRPr>
          </a:p>
          <a:p>
            <a:r>
              <a:rPr lang="en-US" altLang="en-AU" sz="2400" dirty="0" smtClean="0">
                <a:solidFill>
                  <a:schemeClr val="tx1"/>
                </a:solidFill>
              </a:rPr>
              <a:t>As </a:t>
            </a:r>
            <a:r>
              <a:rPr lang="en-US" altLang="en-AU" sz="2400" dirty="0" smtClean="0">
                <a:solidFill>
                  <a:schemeClr val="tx1"/>
                </a:solidFill>
              </a:rPr>
              <a:t>a </a:t>
            </a:r>
            <a:r>
              <a:rPr lang="en-US" altLang="en-AU" sz="2400" dirty="0" smtClean="0">
                <a:solidFill>
                  <a:schemeClr val="tx1"/>
                </a:solidFill>
              </a:rPr>
              <a:t>General Member</a:t>
            </a:r>
            <a:r>
              <a:rPr lang="en-US" altLang="en-AU" sz="2400" dirty="0" smtClean="0">
                <a:solidFill>
                  <a:schemeClr val="tx1"/>
                </a:solidFill>
              </a:rPr>
              <a:t>, I want to be able to communicate with other members so that I can get to know others in my community and who are attending similar events to </a:t>
            </a:r>
            <a:r>
              <a:rPr lang="en-US" altLang="en-AU" sz="2400" dirty="0" smtClean="0">
                <a:solidFill>
                  <a:schemeClr val="tx1"/>
                </a:solidFill>
              </a:rPr>
              <a:t>me</a:t>
            </a:r>
            <a:endParaRPr lang="en-US" altLang="en-AU" sz="2400" dirty="0" smtClean="0">
              <a:solidFill>
                <a:schemeClr val="tx1"/>
              </a:solidFill>
            </a:endParaRPr>
          </a:p>
        </p:txBody>
      </p:sp>
      <p:sp>
        <p:nvSpPr>
          <p:cNvPr id="8" name="Rectangle 7"/>
          <p:cNvSpPr/>
          <p:nvPr/>
        </p:nvSpPr>
        <p:spPr>
          <a:xfrm>
            <a:off x="0" y="3184918"/>
            <a:ext cx="9867153" cy="1770612"/>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Acceptance </a:t>
            </a:r>
            <a:r>
              <a:rPr lang="en-AU" sz="2000" i="1" dirty="0" smtClean="0">
                <a:solidFill>
                  <a:schemeClr val="tx1"/>
                </a:solidFill>
              </a:rPr>
              <a:t>Criteria:</a:t>
            </a:r>
            <a:endParaRPr lang="en-AU" sz="2000" i="1" dirty="0" smtClean="0">
              <a:solidFill>
                <a:schemeClr val="tx1"/>
              </a:solidFill>
            </a:endParaRPr>
          </a:p>
          <a:p>
            <a:pPr marL="179705" indent="-179705">
              <a:buFont typeface="Arial" panose="020B0604020202020204" pitchFamily="34" charset="0"/>
              <a:buChar char="•"/>
            </a:pPr>
            <a:r>
              <a:rPr lang="en-US" altLang="en-AU" sz="2000" dirty="0" smtClean="0">
                <a:solidFill>
                  <a:schemeClr val="tx1"/>
                </a:solidFill>
              </a:rPr>
              <a:t>List of E-</a:t>
            </a:r>
            <a:r>
              <a:rPr lang="en-US" altLang="en-AU" sz="2000" dirty="0" smtClean="0">
                <a:solidFill>
                  <a:schemeClr val="tx1"/>
                </a:solidFill>
              </a:rPr>
              <a:t>mails </a:t>
            </a:r>
            <a:r>
              <a:rPr lang="en-US" altLang="en-AU" sz="2000" dirty="0" smtClean="0">
                <a:solidFill>
                  <a:schemeClr val="tx1"/>
                </a:solidFill>
              </a:rPr>
              <a:t>for </a:t>
            </a:r>
            <a:r>
              <a:rPr lang="en-US" altLang="en-AU" sz="2000" dirty="0" smtClean="0">
                <a:solidFill>
                  <a:schemeClr val="tx1"/>
                </a:solidFill>
              </a:rPr>
              <a:t>staff if members want to contact othe</a:t>
            </a:r>
            <a:r>
              <a:rPr lang="en-US" altLang="en-AU" sz="2000" dirty="0" smtClean="0">
                <a:solidFill>
                  <a:schemeClr val="tx1"/>
                </a:solidFill>
              </a:rPr>
              <a:t>r members</a:t>
            </a:r>
            <a:r>
              <a:rPr lang="en-US" altLang="en-AU" sz="2000" dirty="0" smtClean="0">
                <a:solidFill>
                  <a:schemeClr val="tx1"/>
                </a:solidFill>
              </a:rPr>
              <a:t> (staff </a:t>
            </a:r>
            <a:r>
              <a:rPr lang="en-US" altLang="en-AU" sz="2000" dirty="0" smtClean="0">
                <a:solidFill>
                  <a:schemeClr val="tx1"/>
                </a:solidFill>
              </a:rPr>
              <a:t>will </a:t>
            </a:r>
            <a:r>
              <a:rPr lang="en-US" altLang="en-AU" sz="2000" dirty="0" smtClean="0">
                <a:solidFill>
                  <a:schemeClr val="tx1"/>
                </a:solidFill>
              </a:rPr>
              <a:t>only have </a:t>
            </a:r>
            <a:r>
              <a:rPr lang="en-US" altLang="en-AU" sz="2000" dirty="0" smtClean="0">
                <a:solidFill>
                  <a:schemeClr val="tx1"/>
                </a:solidFill>
              </a:rPr>
              <a:t>access to information </a:t>
            </a:r>
            <a:r>
              <a:rPr lang="en-US" altLang="en-AU" sz="2000" dirty="0" smtClean="0">
                <a:solidFill>
                  <a:schemeClr val="tx1"/>
                </a:solidFill>
              </a:rPr>
              <a:t>and emails for </a:t>
            </a:r>
            <a:r>
              <a:rPr lang="en-US" altLang="en-AU" sz="2000" dirty="0" smtClean="0">
                <a:solidFill>
                  <a:schemeClr val="tx1"/>
                </a:solidFill>
              </a:rPr>
              <a:t>their respective </a:t>
            </a:r>
            <a:r>
              <a:rPr lang="en-US" altLang="en-AU" sz="2000" dirty="0" smtClean="0">
                <a:solidFill>
                  <a:schemeClr val="tx1"/>
                </a:solidFill>
              </a:rPr>
              <a:t>department)</a:t>
            </a:r>
            <a:endParaRPr lang="en-US" altLang="en-AU" sz="2000" dirty="0" smtClean="0">
              <a:solidFill>
                <a:schemeClr val="tx1"/>
              </a:solidFill>
            </a:endParaRPr>
          </a:p>
          <a:p>
            <a:pPr marL="179705" indent="-179705">
              <a:buFont typeface="Arial" panose="020B0604020202020204" pitchFamily="34" charset="0"/>
              <a:buChar char="•"/>
            </a:pPr>
            <a:r>
              <a:rPr lang="en-US" altLang="en-AU" sz="2000" dirty="0" smtClean="0">
                <a:solidFill>
                  <a:schemeClr val="tx1"/>
                </a:solidFill>
              </a:rPr>
              <a:t>Group chat is optional as estimation on developing this aspect into the website is uncertain.</a:t>
            </a:r>
          </a:p>
        </p:txBody>
      </p:sp>
      <p:sp>
        <p:nvSpPr>
          <p:cNvPr id="11" name="Rectangle 10"/>
          <p:cNvSpPr/>
          <p:nvPr/>
        </p:nvSpPr>
        <p:spPr>
          <a:xfrm>
            <a:off x="9075420" y="109220"/>
            <a:ext cx="791845" cy="64008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1400" b="1" dirty="0" smtClean="0">
                <a:solidFill>
                  <a:schemeClr val="tx1"/>
                </a:solidFill>
              </a:rPr>
              <a:t>Story Points</a:t>
            </a:r>
            <a:r>
              <a:rPr lang="en-US" altLang="en-AU" sz="1400" b="1" dirty="0" smtClean="0">
                <a:solidFill>
                  <a:schemeClr val="tx1"/>
                </a:solidFill>
              </a:rPr>
              <a:t>:</a:t>
            </a:r>
          </a:p>
          <a:p>
            <a:pPr algn="ctr"/>
            <a:r>
              <a:rPr lang="en-US" altLang="en-AU" sz="1400" b="1" dirty="0" smtClean="0">
                <a:solidFill>
                  <a:schemeClr val="tx1"/>
                </a:solidFill>
              </a:rPr>
              <a:t>4</a:t>
            </a:r>
          </a:p>
        </p:txBody>
      </p:sp>
      <p:sp>
        <p:nvSpPr>
          <p:cNvPr id="12" name="Rectangle 11"/>
          <p:cNvSpPr/>
          <p:nvPr/>
        </p:nvSpPr>
        <p:spPr>
          <a:xfrm>
            <a:off x="8211185" y="109220"/>
            <a:ext cx="863600" cy="64008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1600" b="1" dirty="0" smtClean="0">
                <a:solidFill>
                  <a:schemeClr val="tx1"/>
                </a:solidFill>
              </a:rPr>
              <a:t>Priority</a:t>
            </a:r>
            <a:r>
              <a:rPr lang="en-US" altLang="en-AU" sz="1600" b="1" dirty="0" smtClean="0">
                <a:solidFill>
                  <a:schemeClr val="tx1"/>
                </a:solidFill>
              </a:rPr>
              <a:t>:</a:t>
            </a:r>
          </a:p>
          <a:p>
            <a:pPr algn="ctr"/>
            <a:r>
              <a:rPr lang="en-US" altLang="en-AU" sz="1600" b="1" dirty="0" smtClean="0">
                <a:solidFill>
                  <a:schemeClr val="tx1"/>
                </a:solidFill>
              </a:rPr>
              <a:t>M</a:t>
            </a:r>
          </a:p>
        </p:txBody>
      </p:sp>
      <p:sp>
        <p:nvSpPr>
          <p:cNvPr id="13" name="Rectangle 12"/>
          <p:cNvSpPr/>
          <p:nvPr/>
        </p:nvSpPr>
        <p:spPr>
          <a:xfrm>
            <a:off x="0" y="4929039"/>
            <a:ext cx="9867153" cy="1819551"/>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Notes:</a:t>
            </a:r>
            <a:endParaRPr lang="en-AU" sz="2000" i="1" dirty="0" smtClean="0">
              <a:solidFill>
                <a:schemeClr val="tx1"/>
              </a:solidFill>
            </a:endParaRPr>
          </a:p>
          <a:p>
            <a:pPr marL="179705" indent="-179705">
              <a:buFont typeface="Arial" panose="020B0604020202020204" pitchFamily="34" charset="0"/>
              <a:buChar char="•"/>
            </a:pPr>
            <a:r>
              <a:rPr lang="en-AU" sz="2000" dirty="0" smtClean="0">
                <a:solidFill>
                  <a:schemeClr val="tx1"/>
                </a:solidFill>
              </a:rPr>
              <a:t>Assumes that the website chat feature will be secured so the user’s messages are kept </a:t>
            </a:r>
            <a:r>
              <a:rPr lang="en-AU" sz="2000" dirty="0" smtClean="0">
                <a:solidFill>
                  <a:schemeClr val="tx1"/>
                </a:solidFill>
              </a:rPr>
              <a:t>confidential</a:t>
            </a:r>
          </a:p>
          <a:p>
            <a:pPr marL="179705" indent="-179705">
              <a:buFont typeface="Arial" panose="020B0604020202020204" pitchFamily="34" charset="0"/>
              <a:buChar char="•"/>
            </a:pPr>
            <a:r>
              <a:rPr lang="en-AU" sz="2000" dirty="0" smtClean="0">
                <a:solidFill>
                  <a:schemeClr val="tx1"/>
                </a:solidFill>
              </a:rPr>
              <a:t>Assumes that admin staff will be able to share email addresses between members if they have received permission from these members</a:t>
            </a:r>
            <a:endParaRPr lang="en-AU" sz="2000"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370" y="109220"/>
            <a:ext cx="791845" cy="64008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b="1" dirty="0" smtClean="0">
                <a:solidFill>
                  <a:schemeClr val="tx1"/>
                </a:solidFill>
              </a:rPr>
              <a:t>Story ID</a:t>
            </a:r>
            <a:r>
              <a:rPr lang="en-US" altLang="en-AU" sz="2000" b="1" dirty="0" smtClean="0">
                <a:solidFill>
                  <a:schemeClr val="tx1"/>
                </a:solidFill>
              </a:rPr>
              <a:t>: 04</a:t>
            </a:r>
          </a:p>
        </p:txBody>
      </p:sp>
      <p:sp>
        <p:nvSpPr>
          <p:cNvPr id="6" name="Rectangle 5"/>
          <p:cNvSpPr/>
          <p:nvPr/>
        </p:nvSpPr>
        <p:spPr>
          <a:xfrm>
            <a:off x="831215" y="109220"/>
            <a:ext cx="7379970" cy="64008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AU" sz="2800" b="1" dirty="0" smtClean="0"/>
              <a:t>Updating </a:t>
            </a:r>
            <a:r>
              <a:rPr lang="en-US" altLang="en-AU" sz="2800" b="1" dirty="0" smtClean="0"/>
              <a:t>Member’s </a:t>
            </a:r>
            <a:r>
              <a:rPr lang="en-US" altLang="en-AU" sz="2800" b="1" dirty="0"/>
              <a:t>D</a:t>
            </a:r>
            <a:r>
              <a:rPr lang="en-US" altLang="en-AU" sz="2800" b="1" dirty="0" smtClean="0"/>
              <a:t>etails </a:t>
            </a:r>
            <a:r>
              <a:rPr lang="en-US" altLang="en-AU" sz="2800" b="1" dirty="0"/>
              <a:t>T</a:t>
            </a:r>
            <a:r>
              <a:rPr lang="en-US" altLang="en-AU" sz="2800" b="1" dirty="0" smtClean="0"/>
              <a:t>hemselves</a:t>
            </a:r>
            <a:endParaRPr lang="en-US" altLang="en-AU" sz="2800" b="1" dirty="0"/>
          </a:p>
        </p:txBody>
      </p:sp>
      <p:sp>
        <p:nvSpPr>
          <p:cNvPr id="7" name="Rectangle 6"/>
          <p:cNvSpPr/>
          <p:nvPr/>
        </p:nvSpPr>
        <p:spPr>
          <a:xfrm>
            <a:off x="0" y="822470"/>
            <a:ext cx="9867153" cy="2048642"/>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altLang="en-AU" sz="2400" dirty="0" smtClean="0">
              <a:solidFill>
                <a:schemeClr val="tx1"/>
              </a:solidFill>
            </a:endParaRPr>
          </a:p>
          <a:p>
            <a:r>
              <a:rPr lang="en-US" altLang="en-AU" sz="2400" dirty="0" smtClean="0">
                <a:solidFill>
                  <a:schemeClr val="tx1"/>
                </a:solidFill>
              </a:rPr>
              <a:t>As </a:t>
            </a:r>
            <a:r>
              <a:rPr lang="en-US" altLang="en-AU" sz="2400" dirty="0" smtClean="0">
                <a:solidFill>
                  <a:schemeClr val="tx1"/>
                </a:solidFill>
              </a:rPr>
              <a:t>a </a:t>
            </a:r>
            <a:r>
              <a:rPr lang="en-US" altLang="en-AU" sz="2400" dirty="0" smtClean="0">
                <a:solidFill>
                  <a:schemeClr val="tx1"/>
                </a:solidFill>
              </a:rPr>
              <a:t>General Member, </a:t>
            </a:r>
            <a:r>
              <a:rPr lang="en-US" altLang="en-AU" sz="2400" dirty="0" smtClean="0">
                <a:solidFill>
                  <a:schemeClr val="tx1"/>
                </a:solidFill>
              </a:rPr>
              <a:t>I want to be able to update my personal details so that I can ensure that my information is correct and up to </a:t>
            </a:r>
            <a:r>
              <a:rPr lang="en-US" altLang="en-AU" sz="2400" dirty="0" smtClean="0">
                <a:solidFill>
                  <a:schemeClr val="tx1"/>
                </a:solidFill>
              </a:rPr>
              <a:t>date</a:t>
            </a:r>
            <a:endParaRPr lang="en-US" altLang="en-AU" sz="2400" dirty="0" smtClean="0">
              <a:solidFill>
                <a:schemeClr val="tx1"/>
              </a:solidFill>
            </a:endParaRPr>
          </a:p>
        </p:txBody>
      </p:sp>
      <p:sp>
        <p:nvSpPr>
          <p:cNvPr id="8" name="Rectangle 7"/>
          <p:cNvSpPr/>
          <p:nvPr/>
        </p:nvSpPr>
        <p:spPr>
          <a:xfrm>
            <a:off x="0" y="2852707"/>
            <a:ext cx="9867153" cy="2102823"/>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Acceptance </a:t>
            </a:r>
            <a:r>
              <a:rPr lang="en-AU" sz="2000" i="1" dirty="0" smtClean="0">
                <a:solidFill>
                  <a:schemeClr val="tx1"/>
                </a:solidFill>
              </a:rPr>
              <a:t>Criteria:</a:t>
            </a:r>
            <a:endParaRPr lang="en-AU" sz="2000" i="1" dirty="0" smtClean="0">
              <a:solidFill>
                <a:schemeClr val="tx1"/>
              </a:solidFill>
            </a:endParaRPr>
          </a:p>
          <a:p>
            <a:pPr marL="179705" indent="-179705">
              <a:buFont typeface="Arial" panose="020B0604020202020204" pitchFamily="34" charset="0"/>
              <a:buChar char="•"/>
            </a:pPr>
            <a:r>
              <a:rPr lang="en-US" altLang="en-AU" sz="2000" dirty="0" smtClean="0">
                <a:solidFill>
                  <a:schemeClr val="tx1"/>
                </a:solidFill>
              </a:rPr>
              <a:t>The user’s p</a:t>
            </a:r>
            <a:r>
              <a:rPr lang="en-US" altLang="en-AU" sz="2000" dirty="0" smtClean="0">
                <a:solidFill>
                  <a:schemeClr val="tx1"/>
                </a:solidFill>
              </a:rPr>
              <a:t>rofile page </a:t>
            </a:r>
            <a:r>
              <a:rPr lang="en-US" altLang="en-AU" sz="2000" dirty="0" smtClean="0">
                <a:solidFill>
                  <a:schemeClr val="tx1"/>
                </a:solidFill>
              </a:rPr>
              <a:t>allows </a:t>
            </a:r>
            <a:r>
              <a:rPr lang="en-US" altLang="en-AU" sz="2000" dirty="0" smtClean="0">
                <a:solidFill>
                  <a:schemeClr val="tx1"/>
                </a:solidFill>
              </a:rPr>
              <a:t>for the alteration </a:t>
            </a:r>
            <a:r>
              <a:rPr lang="en-US" altLang="en-AU" sz="2000" dirty="0" smtClean="0">
                <a:solidFill>
                  <a:schemeClr val="tx1"/>
                </a:solidFill>
              </a:rPr>
              <a:t>of </a:t>
            </a:r>
            <a:r>
              <a:rPr lang="en-US" altLang="en-AU" sz="2000" dirty="0" smtClean="0">
                <a:solidFill>
                  <a:schemeClr val="tx1"/>
                </a:solidFill>
              </a:rPr>
              <a:t>details through editing feature</a:t>
            </a:r>
          </a:p>
          <a:p>
            <a:pPr marL="179705" indent="-179705">
              <a:buFont typeface="Arial" panose="020B0604020202020204" pitchFamily="34" charset="0"/>
              <a:buChar char="•"/>
            </a:pPr>
            <a:r>
              <a:rPr lang="en-US" altLang="en-AU" sz="2000" dirty="0" smtClean="0">
                <a:solidFill>
                  <a:schemeClr val="tx1"/>
                </a:solidFill>
              </a:rPr>
              <a:t>This </a:t>
            </a:r>
            <a:r>
              <a:rPr lang="en-US" altLang="en-AU" sz="2000" dirty="0" smtClean="0">
                <a:solidFill>
                  <a:schemeClr val="tx1"/>
                </a:solidFill>
              </a:rPr>
              <a:t>action will edit the database </a:t>
            </a:r>
            <a:r>
              <a:rPr lang="en-US" altLang="en-AU" sz="2000" dirty="0" smtClean="0">
                <a:solidFill>
                  <a:schemeClr val="tx1"/>
                </a:solidFill>
              </a:rPr>
              <a:t>details to ensure that records are kept up-to-date</a:t>
            </a:r>
            <a:r>
              <a:rPr lang="en-AU" sz="2000" dirty="0" smtClean="0">
                <a:solidFill>
                  <a:schemeClr val="tx1"/>
                </a:solidFill>
              </a:rPr>
              <a:t> and staff at the centre will have the updated details in their database</a:t>
            </a:r>
            <a:endParaRPr lang="en-AU" sz="2000" dirty="0" smtClean="0">
              <a:solidFill>
                <a:schemeClr val="tx1"/>
              </a:solidFill>
            </a:endParaRPr>
          </a:p>
        </p:txBody>
      </p:sp>
      <p:sp>
        <p:nvSpPr>
          <p:cNvPr id="11" name="Rectangle 10"/>
          <p:cNvSpPr/>
          <p:nvPr/>
        </p:nvSpPr>
        <p:spPr>
          <a:xfrm>
            <a:off x="9075420" y="109220"/>
            <a:ext cx="791845" cy="64008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1400" b="1" dirty="0" smtClean="0">
                <a:solidFill>
                  <a:schemeClr val="tx1"/>
                </a:solidFill>
              </a:rPr>
              <a:t>Story Points</a:t>
            </a:r>
            <a:r>
              <a:rPr lang="en-US" altLang="en-AU" sz="1400" b="1" dirty="0" smtClean="0">
                <a:solidFill>
                  <a:schemeClr val="tx1"/>
                </a:solidFill>
              </a:rPr>
              <a:t>:</a:t>
            </a:r>
          </a:p>
          <a:p>
            <a:pPr algn="ctr"/>
            <a:r>
              <a:rPr lang="en-US" altLang="en-AU" sz="1400" b="1" dirty="0" smtClean="0">
                <a:solidFill>
                  <a:schemeClr val="tx1"/>
                </a:solidFill>
              </a:rPr>
              <a:t>8</a:t>
            </a:r>
          </a:p>
        </p:txBody>
      </p:sp>
      <p:sp>
        <p:nvSpPr>
          <p:cNvPr id="12" name="Rectangle 11"/>
          <p:cNvSpPr/>
          <p:nvPr/>
        </p:nvSpPr>
        <p:spPr>
          <a:xfrm>
            <a:off x="8211185" y="109220"/>
            <a:ext cx="863600" cy="64008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1600" b="1" dirty="0" smtClean="0">
                <a:solidFill>
                  <a:schemeClr val="tx1"/>
                </a:solidFill>
              </a:rPr>
              <a:t>Priority</a:t>
            </a:r>
            <a:r>
              <a:rPr lang="en-US" altLang="en-AU" sz="1600" b="1" dirty="0" smtClean="0">
                <a:solidFill>
                  <a:schemeClr val="tx1"/>
                </a:solidFill>
              </a:rPr>
              <a:t>:</a:t>
            </a:r>
          </a:p>
          <a:p>
            <a:pPr algn="ctr"/>
            <a:r>
              <a:rPr lang="en-US" altLang="en-AU" sz="1600" b="1" dirty="0" smtClean="0">
                <a:solidFill>
                  <a:schemeClr val="tx1"/>
                </a:solidFill>
              </a:rPr>
              <a:t>M</a:t>
            </a:r>
          </a:p>
        </p:txBody>
      </p:sp>
      <p:sp>
        <p:nvSpPr>
          <p:cNvPr id="13" name="Rectangle 12"/>
          <p:cNvSpPr/>
          <p:nvPr/>
        </p:nvSpPr>
        <p:spPr>
          <a:xfrm>
            <a:off x="0" y="4969232"/>
            <a:ext cx="9867153" cy="1779358"/>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Notes:</a:t>
            </a:r>
            <a:endParaRPr lang="en-AU" sz="2000" i="1" dirty="0" smtClean="0">
              <a:solidFill>
                <a:schemeClr val="tx1"/>
              </a:solidFill>
            </a:endParaRPr>
          </a:p>
          <a:p>
            <a:pPr marL="179705" indent="-179705">
              <a:buFont typeface="Arial" panose="020B0604020202020204" pitchFamily="34" charset="0"/>
              <a:buChar char="•"/>
            </a:pPr>
            <a:r>
              <a:rPr lang="en-AU" sz="2000" dirty="0" smtClean="0">
                <a:solidFill>
                  <a:schemeClr val="tx1"/>
                </a:solidFill>
              </a:rPr>
              <a:t>Assumes </a:t>
            </a:r>
            <a:r>
              <a:rPr lang="en-AU" sz="2000" dirty="0" smtClean="0">
                <a:solidFill>
                  <a:schemeClr val="tx1"/>
                </a:solidFill>
              </a:rPr>
              <a:t>that the website will be able to send the centre’s system the updated contact details when a member changes them (i.e. notifies office admins of the changes and automatically updates these changes on the member’s file)</a:t>
            </a:r>
            <a:endParaRPr lang="en-AU" sz="2000"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370" y="109220"/>
            <a:ext cx="791845" cy="64008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b="1" dirty="0" smtClean="0">
                <a:solidFill>
                  <a:schemeClr val="tx1"/>
                </a:solidFill>
              </a:rPr>
              <a:t>Story ID</a:t>
            </a:r>
            <a:r>
              <a:rPr lang="en-US" altLang="en-AU" sz="2000" b="1" dirty="0" smtClean="0">
                <a:solidFill>
                  <a:schemeClr val="tx1"/>
                </a:solidFill>
              </a:rPr>
              <a:t>: 05</a:t>
            </a:r>
          </a:p>
        </p:txBody>
      </p:sp>
      <p:sp>
        <p:nvSpPr>
          <p:cNvPr id="6" name="Rectangle 5"/>
          <p:cNvSpPr/>
          <p:nvPr/>
        </p:nvSpPr>
        <p:spPr>
          <a:xfrm>
            <a:off x="831215" y="109220"/>
            <a:ext cx="7379970" cy="64008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AU" sz="2800" b="1" dirty="0" smtClean="0"/>
              <a:t>Resetting </a:t>
            </a:r>
            <a:r>
              <a:rPr lang="en-US" altLang="en-AU" sz="2800" b="1" dirty="0" smtClean="0"/>
              <a:t>Member’s </a:t>
            </a:r>
            <a:r>
              <a:rPr lang="en-US" altLang="en-AU" sz="2800" b="1" dirty="0"/>
              <a:t>P</a:t>
            </a:r>
            <a:r>
              <a:rPr lang="en-US" altLang="en-AU" sz="2800" b="1" dirty="0" smtClean="0"/>
              <a:t>asswords</a:t>
            </a:r>
            <a:endParaRPr lang="en-US" altLang="en-AU" sz="2800" b="1" dirty="0"/>
          </a:p>
        </p:txBody>
      </p:sp>
      <p:sp>
        <p:nvSpPr>
          <p:cNvPr id="7" name="Rectangle 6"/>
          <p:cNvSpPr/>
          <p:nvPr/>
        </p:nvSpPr>
        <p:spPr>
          <a:xfrm>
            <a:off x="0" y="822470"/>
            <a:ext cx="9867153" cy="2002249"/>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altLang="en-AU" sz="2400" dirty="0" smtClean="0">
              <a:solidFill>
                <a:schemeClr val="tx1"/>
              </a:solidFill>
            </a:endParaRPr>
          </a:p>
          <a:p>
            <a:r>
              <a:rPr lang="en-US" altLang="en-AU" sz="2400" dirty="0" smtClean="0">
                <a:solidFill>
                  <a:schemeClr val="tx1"/>
                </a:solidFill>
              </a:rPr>
              <a:t>As </a:t>
            </a:r>
            <a:r>
              <a:rPr lang="en-US" altLang="en-AU" sz="2400" dirty="0" smtClean="0">
                <a:solidFill>
                  <a:schemeClr val="tx1"/>
                </a:solidFill>
              </a:rPr>
              <a:t>a </a:t>
            </a:r>
            <a:r>
              <a:rPr lang="en-US" altLang="en-AU" sz="2400" dirty="0" smtClean="0">
                <a:solidFill>
                  <a:schemeClr val="tx1"/>
                </a:solidFill>
              </a:rPr>
              <a:t>General Member, </a:t>
            </a:r>
            <a:r>
              <a:rPr lang="en-US" altLang="en-AU" sz="2400" dirty="0" smtClean="0">
                <a:solidFill>
                  <a:schemeClr val="tx1"/>
                </a:solidFill>
              </a:rPr>
              <a:t>I want to be able to change my password or reset my password if I forget it so that I am still able to access my </a:t>
            </a:r>
            <a:r>
              <a:rPr lang="en-US" altLang="en-AU" sz="2400" dirty="0" smtClean="0">
                <a:solidFill>
                  <a:schemeClr val="tx1"/>
                </a:solidFill>
              </a:rPr>
              <a:t>account</a:t>
            </a:r>
            <a:endParaRPr lang="en-US" altLang="en-AU" sz="2400" dirty="0" smtClean="0">
              <a:solidFill>
                <a:schemeClr val="tx1"/>
              </a:solidFill>
            </a:endParaRPr>
          </a:p>
        </p:txBody>
      </p:sp>
      <p:sp>
        <p:nvSpPr>
          <p:cNvPr id="8" name="Rectangle 7"/>
          <p:cNvSpPr/>
          <p:nvPr/>
        </p:nvSpPr>
        <p:spPr>
          <a:xfrm>
            <a:off x="0" y="2805762"/>
            <a:ext cx="9867153" cy="1952658"/>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Acceptance </a:t>
            </a:r>
            <a:r>
              <a:rPr lang="en-AU" sz="2000" i="1" dirty="0" smtClean="0">
                <a:solidFill>
                  <a:schemeClr val="tx1"/>
                </a:solidFill>
              </a:rPr>
              <a:t>Criteria:</a:t>
            </a:r>
            <a:endParaRPr lang="en-AU" sz="2000" i="1" dirty="0" smtClean="0">
              <a:solidFill>
                <a:schemeClr val="tx1"/>
              </a:solidFill>
            </a:endParaRPr>
          </a:p>
          <a:p>
            <a:pPr marL="179705" indent="-179705">
              <a:buFont typeface="Arial" panose="020B0604020202020204" pitchFamily="34" charset="0"/>
              <a:buChar char="•"/>
            </a:pPr>
            <a:r>
              <a:rPr lang="en-US" sz="2000" dirty="0" smtClean="0">
                <a:solidFill>
                  <a:schemeClr val="tx1"/>
                </a:solidFill>
              </a:rPr>
              <a:t>Activates a script that will send an automatic e-mail to the registered e-mail to the user. This will alter the database storing </a:t>
            </a:r>
            <a:r>
              <a:rPr lang="en-US" sz="2000" dirty="0" smtClean="0">
                <a:solidFill>
                  <a:schemeClr val="tx1"/>
                </a:solidFill>
              </a:rPr>
              <a:t>passwords</a:t>
            </a:r>
          </a:p>
          <a:p>
            <a:pPr marL="179705" indent="-179705">
              <a:buFont typeface="Arial" panose="020B0604020202020204" pitchFamily="34" charset="0"/>
              <a:buChar char="•"/>
            </a:pPr>
            <a:r>
              <a:rPr lang="en-US" sz="2000" dirty="0" smtClean="0">
                <a:solidFill>
                  <a:schemeClr val="tx1"/>
                </a:solidFill>
              </a:rPr>
              <a:t>Heavy </a:t>
            </a:r>
            <a:r>
              <a:rPr lang="en-US" sz="2000" dirty="0" smtClean="0">
                <a:solidFill>
                  <a:schemeClr val="tx1"/>
                </a:solidFill>
              </a:rPr>
              <a:t>security protocols will be </a:t>
            </a:r>
            <a:r>
              <a:rPr lang="en-US" sz="2000" dirty="0" smtClean="0">
                <a:solidFill>
                  <a:schemeClr val="tx1"/>
                </a:solidFill>
              </a:rPr>
              <a:t>required to ensure member’s details are kept strictly confidential</a:t>
            </a:r>
            <a:endParaRPr lang="en-AU" sz="2000" dirty="0" smtClean="0">
              <a:solidFill>
                <a:schemeClr val="tx1"/>
              </a:solidFill>
            </a:endParaRPr>
          </a:p>
        </p:txBody>
      </p:sp>
      <p:sp>
        <p:nvSpPr>
          <p:cNvPr id="11" name="Rectangle 10"/>
          <p:cNvSpPr/>
          <p:nvPr/>
        </p:nvSpPr>
        <p:spPr>
          <a:xfrm>
            <a:off x="9075420" y="109220"/>
            <a:ext cx="791845" cy="64008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1400" b="1" dirty="0" smtClean="0">
                <a:solidFill>
                  <a:schemeClr val="tx1"/>
                </a:solidFill>
              </a:rPr>
              <a:t>Story Points</a:t>
            </a:r>
            <a:r>
              <a:rPr lang="en-US" altLang="en-AU" sz="1400" b="1" dirty="0" smtClean="0">
                <a:solidFill>
                  <a:schemeClr val="tx1"/>
                </a:solidFill>
              </a:rPr>
              <a:t>:</a:t>
            </a:r>
          </a:p>
          <a:p>
            <a:pPr algn="ctr"/>
            <a:r>
              <a:rPr lang="en-US" altLang="en-AU" sz="1400" b="1" dirty="0">
                <a:solidFill>
                  <a:schemeClr val="tx1"/>
                </a:solidFill>
              </a:rPr>
              <a:t>4</a:t>
            </a:r>
            <a:endParaRPr lang="en-US" altLang="en-AU" sz="1400" b="1" dirty="0" smtClean="0">
              <a:solidFill>
                <a:schemeClr val="tx1"/>
              </a:solidFill>
            </a:endParaRPr>
          </a:p>
        </p:txBody>
      </p:sp>
      <p:sp>
        <p:nvSpPr>
          <p:cNvPr id="12" name="Rectangle 11"/>
          <p:cNvSpPr/>
          <p:nvPr/>
        </p:nvSpPr>
        <p:spPr>
          <a:xfrm>
            <a:off x="8211185" y="109220"/>
            <a:ext cx="863600" cy="64008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1600" b="1" dirty="0" smtClean="0">
                <a:solidFill>
                  <a:schemeClr val="tx1"/>
                </a:solidFill>
              </a:rPr>
              <a:t>Priority</a:t>
            </a:r>
            <a:r>
              <a:rPr lang="en-US" altLang="en-AU" sz="1600" b="1" dirty="0" smtClean="0">
                <a:solidFill>
                  <a:schemeClr val="tx1"/>
                </a:solidFill>
              </a:rPr>
              <a:t>:</a:t>
            </a:r>
          </a:p>
          <a:p>
            <a:pPr algn="ctr"/>
            <a:r>
              <a:rPr lang="en-US" altLang="en-AU" sz="1600" b="1" dirty="0" smtClean="0">
                <a:solidFill>
                  <a:schemeClr val="tx1"/>
                </a:solidFill>
              </a:rPr>
              <a:t>M</a:t>
            </a:r>
          </a:p>
        </p:txBody>
      </p:sp>
      <p:sp>
        <p:nvSpPr>
          <p:cNvPr id="13" name="Rectangle 12"/>
          <p:cNvSpPr/>
          <p:nvPr/>
        </p:nvSpPr>
        <p:spPr>
          <a:xfrm>
            <a:off x="0" y="4758419"/>
            <a:ext cx="9867153" cy="1990171"/>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Notes:</a:t>
            </a:r>
            <a:endParaRPr lang="en-AU" sz="2000" i="1" dirty="0" smtClean="0">
              <a:solidFill>
                <a:schemeClr val="tx1"/>
              </a:solidFill>
            </a:endParaRPr>
          </a:p>
          <a:p>
            <a:pPr marL="179705" indent="-179705">
              <a:buFont typeface="Arial" panose="020B0604020202020204" pitchFamily="34" charset="0"/>
              <a:buChar char="•"/>
            </a:pPr>
            <a:r>
              <a:rPr lang="en-AU" sz="2000" dirty="0" smtClean="0">
                <a:solidFill>
                  <a:schemeClr val="tx1"/>
                </a:solidFill>
              </a:rPr>
              <a:t>Assumed </a:t>
            </a:r>
            <a:r>
              <a:rPr lang="en-AU" sz="2000" dirty="0" smtClean="0">
                <a:solidFill>
                  <a:schemeClr val="tx1"/>
                </a:solidFill>
              </a:rPr>
              <a:t>that the website will be encrypted to ensure that only members are able to access these specific services </a:t>
            </a:r>
            <a:endParaRPr lang="en-AU" sz="2000" dirty="0">
              <a:solidFill>
                <a:schemeClr val="tx1"/>
              </a:solidFill>
            </a:endParaRPr>
          </a:p>
          <a:p>
            <a:pPr marL="179705" indent="-179705">
              <a:buFont typeface="Arial" panose="020B0604020202020204" pitchFamily="34" charset="0"/>
              <a:buChar char="•"/>
            </a:pPr>
            <a:r>
              <a:rPr lang="en-AU" sz="2000" dirty="0" smtClean="0">
                <a:solidFill>
                  <a:schemeClr val="tx1"/>
                </a:solidFill>
              </a:rPr>
              <a:t>When a password </a:t>
            </a:r>
            <a:r>
              <a:rPr lang="en-AU" sz="2000" dirty="0" smtClean="0">
                <a:solidFill>
                  <a:schemeClr val="tx1"/>
                </a:solidFill>
              </a:rPr>
              <a:t>reset is required, an automatically generated email will be sent to the member’s nominated account </a:t>
            </a:r>
            <a:r>
              <a:rPr lang="en-AU" sz="2000" dirty="0" smtClean="0">
                <a:solidFill>
                  <a:schemeClr val="tx1"/>
                </a:solidFill>
              </a:rPr>
              <a:t>with a link for them to follow and reset </a:t>
            </a:r>
            <a:r>
              <a:rPr lang="en-AU" sz="2000" dirty="0" smtClean="0">
                <a:solidFill>
                  <a:schemeClr val="tx1"/>
                </a:solidFill>
              </a:rPr>
              <a:t>their </a:t>
            </a:r>
            <a:r>
              <a:rPr lang="en-AU" sz="2000" dirty="0" smtClean="0">
                <a:solidFill>
                  <a:schemeClr val="tx1"/>
                </a:solidFill>
              </a:rPr>
              <a:t>password</a:t>
            </a:r>
            <a:endParaRPr lang="en-AU" sz="2000" dirty="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370" y="0"/>
            <a:ext cx="791845" cy="7493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b="1" dirty="0" smtClean="0">
                <a:solidFill>
                  <a:schemeClr val="tx1"/>
                </a:solidFill>
              </a:rPr>
              <a:t>Story ID</a:t>
            </a:r>
            <a:r>
              <a:rPr lang="en-US" altLang="en-AU" sz="2000" b="1" dirty="0" smtClean="0">
                <a:solidFill>
                  <a:schemeClr val="tx1"/>
                </a:solidFill>
              </a:rPr>
              <a:t>: 06</a:t>
            </a:r>
          </a:p>
        </p:txBody>
      </p:sp>
      <p:sp>
        <p:nvSpPr>
          <p:cNvPr id="6" name="Rectangle 5"/>
          <p:cNvSpPr/>
          <p:nvPr/>
        </p:nvSpPr>
        <p:spPr>
          <a:xfrm>
            <a:off x="831215" y="0"/>
            <a:ext cx="7379970" cy="7493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AU" sz="2800" b="1" dirty="0" smtClean="0"/>
              <a:t>Leaving the </a:t>
            </a:r>
            <a:r>
              <a:rPr lang="en-US" altLang="en-AU" sz="2800" b="1" dirty="0" smtClean="0"/>
              <a:t>Organisation – Position Termination</a:t>
            </a:r>
            <a:endParaRPr lang="en-US" altLang="en-AU" sz="2800" b="1" dirty="0"/>
          </a:p>
        </p:txBody>
      </p:sp>
      <p:sp>
        <p:nvSpPr>
          <p:cNvPr id="7" name="Rectangle 6"/>
          <p:cNvSpPr/>
          <p:nvPr/>
        </p:nvSpPr>
        <p:spPr>
          <a:xfrm>
            <a:off x="0" y="822470"/>
            <a:ext cx="9867153"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altLang="en-AU" sz="2400" dirty="0" smtClean="0">
              <a:solidFill>
                <a:schemeClr val="tx1"/>
              </a:solidFill>
            </a:endParaRPr>
          </a:p>
          <a:p>
            <a:r>
              <a:rPr lang="en-US" altLang="en-AU" sz="2400" dirty="0" smtClean="0">
                <a:solidFill>
                  <a:schemeClr val="tx1"/>
                </a:solidFill>
              </a:rPr>
              <a:t>As an Office Admin, </a:t>
            </a:r>
            <a:r>
              <a:rPr lang="en-US" altLang="en-AU" sz="2400" dirty="0" smtClean="0">
                <a:solidFill>
                  <a:schemeClr val="tx1"/>
                </a:solidFill>
              </a:rPr>
              <a:t>I want to be able to terminate a member’s account so they can leave the </a:t>
            </a:r>
            <a:r>
              <a:rPr lang="en-US" altLang="en-AU" sz="2400" dirty="0" smtClean="0">
                <a:solidFill>
                  <a:schemeClr val="tx1"/>
                </a:solidFill>
              </a:rPr>
              <a:t>organisation </a:t>
            </a:r>
            <a:r>
              <a:rPr lang="en-US" altLang="en-AU" sz="2400" dirty="0" smtClean="0">
                <a:solidFill>
                  <a:schemeClr val="tx1"/>
                </a:solidFill>
              </a:rPr>
              <a:t>if they choose so that </a:t>
            </a:r>
            <a:r>
              <a:rPr lang="en-US" sz="2400" dirty="0">
                <a:solidFill>
                  <a:schemeClr val="tx1"/>
                </a:solidFill>
              </a:rPr>
              <a:t>I can ensure they are unregistered for events, stop receiving communications about events and the </a:t>
            </a:r>
            <a:r>
              <a:rPr lang="en-US" sz="2400" dirty="0" smtClean="0">
                <a:solidFill>
                  <a:schemeClr val="tx1"/>
                </a:solidFill>
              </a:rPr>
              <a:t>Centre </a:t>
            </a:r>
            <a:r>
              <a:rPr lang="en-US" sz="2400" dirty="0">
                <a:solidFill>
                  <a:schemeClr val="tx1"/>
                </a:solidFill>
              </a:rPr>
              <a:t>can find new </a:t>
            </a:r>
            <a:r>
              <a:rPr lang="en-US" sz="2400" dirty="0" smtClean="0">
                <a:solidFill>
                  <a:schemeClr val="tx1"/>
                </a:solidFill>
              </a:rPr>
              <a:t>members.</a:t>
            </a:r>
            <a:endParaRPr lang="en-US" altLang="en-AU" sz="2400" dirty="0" smtClean="0">
              <a:solidFill>
                <a:schemeClr val="tx1"/>
              </a:solidFill>
            </a:endParaRPr>
          </a:p>
        </p:txBody>
      </p:sp>
      <p:sp>
        <p:nvSpPr>
          <p:cNvPr id="8" name="Rectangle 7"/>
          <p:cNvSpPr/>
          <p:nvPr/>
        </p:nvSpPr>
        <p:spPr>
          <a:xfrm>
            <a:off x="0" y="3147180"/>
            <a:ext cx="9867153" cy="180835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Acceptance </a:t>
            </a:r>
            <a:r>
              <a:rPr lang="en-AU" sz="2000" i="1" dirty="0" smtClean="0">
                <a:solidFill>
                  <a:schemeClr val="tx1"/>
                </a:solidFill>
              </a:rPr>
              <a:t>Criteria:</a:t>
            </a:r>
            <a:endParaRPr lang="en-AU" sz="2000" i="1" dirty="0" smtClean="0">
              <a:solidFill>
                <a:schemeClr val="tx1"/>
              </a:solidFill>
            </a:endParaRPr>
          </a:p>
          <a:p>
            <a:pPr marL="179705" indent="-179705">
              <a:buFont typeface="Arial" panose="020B0604020202020204" pitchFamily="34" charset="0"/>
              <a:buChar char="•"/>
            </a:pPr>
            <a:r>
              <a:rPr lang="en-AU" sz="2000" dirty="0" smtClean="0">
                <a:solidFill>
                  <a:schemeClr val="tx1"/>
                </a:solidFill>
              </a:rPr>
              <a:t>President or </a:t>
            </a:r>
            <a:r>
              <a:rPr lang="en-AU" sz="2000" dirty="0" smtClean="0">
                <a:solidFill>
                  <a:schemeClr val="tx1"/>
                </a:solidFill>
              </a:rPr>
              <a:t>authorised </a:t>
            </a:r>
            <a:r>
              <a:rPr lang="en-AU" sz="2000" dirty="0" smtClean="0">
                <a:solidFill>
                  <a:schemeClr val="tx1"/>
                </a:solidFill>
              </a:rPr>
              <a:t>admins has the ability to remove users from the </a:t>
            </a:r>
            <a:r>
              <a:rPr lang="en-AU" sz="2000" dirty="0" smtClean="0">
                <a:solidFill>
                  <a:schemeClr val="tx1"/>
                </a:solidFill>
              </a:rPr>
              <a:t>database </a:t>
            </a:r>
          </a:p>
          <a:p>
            <a:pPr marL="179705" indent="-179705">
              <a:buFont typeface="Arial" panose="020B0604020202020204" pitchFamily="34" charset="0"/>
              <a:buChar char="•"/>
            </a:pPr>
            <a:r>
              <a:rPr lang="en-AU" sz="2000" dirty="0" smtClean="0">
                <a:solidFill>
                  <a:schemeClr val="tx1"/>
                </a:solidFill>
              </a:rPr>
              <a:t>Failsafe's </a:t>
            </a:r>
            <a:r>
              <a:rPr lang="en-AU" sz="2000" dirty="0" smtClean="0">
                <a:solidFill>
                  <a:schemeClr val="tx1"/>
                </a:solidFill>
              </a:rPr>
              <a:t>like Message box </a:t>
            </a:r>
            <a:r>
              <a:rPr lang="en-AU" sz="2000" dirty="0" smtClean="0">
                <a:solidFill>
                  <a:schemeClr val="tx1"/>
                </a:solidFill>
              </a:rPr>
              <a:t>warning for </a:t>
            </a:r>
            <a:r>
              <a:rPr lang="en-AU" sz="2000" dirty="0" smtClean="0">
                <a:solidFill>
                  <a:schemeClr val="tx1"/>
                </a:solidFill>
              </a:rPr>
              <a:t>deletion and </a:t>
            </a:r>
            <a:r>
              <a:rPr lang="en-AU" sz="2000" dirty="0" smtClean="0">
                <a:solidFill>
                  <a:schemeClr val="tx1"/>
                </a:solidFill>
              </a:rPr>
              <a:t>and the requirement for </a:t>
            </a:r>
            <a:r>
              <a:rPr lang="en-AU" sz="2000" dirty="0" smtClean="0">
                <a:solidFill>
                  <a:schemeClr val="tx1"/>
                </a:solidFill>
              </a:rPr>
              <a:t>the president or office </a:t>
            </a:r>
            <a:r>
              <a:rPr lang="en-AU" sz="2000" dirty="0" smtClean="0">
                <a:solidFill>
                  <a:schemeClr val="tx1"/>
                </a:solidFill>
              </a:rPr>
              <a:t>admin to authorise the termination </a:t>
            </a:r>
            <a:r>
              <a:rPr lang="en-AU" sz="2000" dirty="0" smtClean="0">
                <a:solidFill>
                  <a:schemeClr val="tx1"/>
                </a:solidFill>
              </a:rPr>
              <a:t>only through </a:t>
            </a:r>
            <a:r>
              <a:rPr lang="en-AU" sz="2000" dirty="0" smtClean="0">
                <a:solidFill>
                  <a:schemeClr val="tx1"/>
                </a:solidFill>
              </a:rPr>
              <a:t>a specialised code</a:t>
            </a:r>
            <a:endParaRPr lang="en-AU" sz="2000" dirty="0" smtClean="0">
              <a:solidFill>
                <a:schemeClr val="tx1"/>
              </a:solidFill>
            </a:endParaRPr>
          </a:p>
        </p:txBody>
      </p:sp>
      <p:sp>
        <p:nvSpPr>
          <p:cNvPr id="11" name="Rectangle 10"/>
          <p:cNvSpPr/>
          <p:nvPr/>
        </p:nvSpPr>
        <p:spPr>
          <a:xfrm>
            <a:off x="9075420" y="0"/>
            <a:ext cx="791845" cy="7493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1400" b="1" dirty="0" smtClean="0">
                <a:solidFill>
                  <a:schemeClr val="tx1"/>
                </a:solidFill>
              </a:rPr>
              <a:t>Story Points</a:t>
            </a:r>
            <a:r>
              <a:rPr lang="en-US" altLang="en-AU" sz="1400" b="1" dirty="0" smtClean="0">
                <a:solidFill>
                  <a:schemeClr val="tx1"/>
                </a:solidFill>
              </a:rPr>
              <a:t>:</a:t>
            </a:r>
          </a:p>
          <a:p>
            <a:pPr algn="ctr"/>
            <a:r>
              <a:rPr lang="en-US" altLang="en-AU" sz="1400" b="1" dirty="0">
                <a:solidFill>
                  <a:schemeClr val="tx1"/>
                </a:solidFill>
              </a:rPr>
              <a:t>8</a:t>
            </a:r>
            <a:endParaRPr lang="en-US" altLang="en-AU" sz="1400" b="1" dirty="0" smtClean="0">
              <a:solidFill>
                <a:schemeClr val="tx1"/>
              </a:solidFill>
            </a:endParaRPr>
          </a:p>
        </p:txBody>
      </p:sp>
      <p:sp>
        <p:nvSpPr>
          <p:cNvPr id="12" name="Rectangle 11"/>
          <p:cNvSpPr/>
          <p:nvPr/>
        </p:nvSpPr>
        <p:spPr>
          <a:xfrm>
            <a:off x="8211185" y="0"/>
            <a:ext cx="863600" cy="7493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1600" b="1" dirty="0" smtClean="0">
                <a:solidFill>
                  <a:schemeClr val="tx1"/>
                </a:solidFill>
              </a:rPr>
              <a:t>Priority</a:t>
            </a:r>
            <a:r>
              <a:rPr lang="en-US" altLang="en-AU" sz="1600" b="1" dirty="0" smtClean="0">
                <a:solidFill>
                  <a:schemeClr val="tx1"/>
                </a:solidFill>
              </a:rPr>
              <a:t>:</a:t>
            </a:r>
          </a:p>
          <a:p>
            <a:pPr algn="ctr"/>
            <a:r>
              <a:rPr lang="en-US" altLang="en-AU" sz="1600" b="1" dirty="0" smtClean="0">
                <a:solidFill>
                  <a:schemeClr val="tx1"/>
                </a:solidFill>
              </a:rPr>
              <a:t>M</a:t>
            </a:r>
          </a:p>
        </p:txBody>
      </p:sp>
      <p:sp>
        <p:nvSpPr>
          <p:cNvPr id="13" name="Rectangle 12"/>
          <p:cNvSpPr/>
          <p:nvPr/>
        </p:nvSpPr>
        <p:spPr>
          <a:xfrm>
            <a:off x="0" y="4969232"/>
            <a:ext cx="9867153" cy="1779358"/>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Notes:</a:t>
            </a:r>
            <a:endParaRPr lang="en-AU" sz="2000" i="1" dirty="0" smtClean="0">
              <a:solidFill>
                <a:schemeClr val="tx1"/>
              </a:solidFill>
            </a:endParaRPr>
          </a:p>
          <a:p>
            <a:pPr marL="179705" indent="-179705">
              <a:buFont typeface="Arial" panose="020B0604020202020204" pitchFamily="34" charset="0"/>
              <a:buChar char="•"/>
            </a:pPr>
            <a:r>
              <a:rPr lang="en-AU" sz="2000" dirty="0" smtClean="0">
                <a:solidFill>
                  <a:schemeClr val="tx1"/>
                </a:solidFill>
              </a:rPr>
              <a:t>Website </a:t>
            </a:r>
            <a:r>
              <a:rPr lang="en-AU" sz="2000" dirty="0" smtClean="0">
                <a:solidFill>
                  <a:schemeClr val="tx1"/>
                </a:solidFill>
              </a:rPr>
              <a:t>will be able to allow users to remove their account with verification </a:t>
            </a:r>
            <a:r>
              <a:rPr lang="en-AU" sz="2000" dirty="0" smtClean="0">
                <a:solidFill>
                  <a:schemeClr val="tx1"/>
                </a:solidFill>
              </a:rPr>
              <a:t>(</a:t>
            </a:r>
            <a:r>
              <a:rPr lang="en-AU" sz="2000" dirty="0" smtClean="0">
                <a:solidFill>
                  <a:schemeClr val="tx1"/>
                </a:solidFill>
              </a:rPr>
              <a:t>e.g. email being sent to member to confirm </a:t>
            </a:r>
            <a:r>
              <a:rPr lang="en-AU" sz="2000" dirty="0" smtClean="0">
                <a:solidFill>
                  <a:schemeClr val="tx1"/>
                </a:solidFill>
              </a:rPr>
              <a:t>removal and confirm that removal has been completed)</a:t>
            </a:r>
            <a:endParaRPr lang="en-AU" sz="2000" dirty="0">
              <a:solidFill>
                <a:schemeClr val="tx1"/>
              </a:solidFill>
            </a:endParaRPr>
          </a:p>
          <a:p>
            <a:pPr marL="179705" indent="-179705">
              <a:buFont typeface="Arial" panose="020B0604020202020204" pitchFamily="34" charset="0"/>
              <a:buChar char="•"/>
            </a:pPr>
            <a:r>
              <a:rPr lang="en-AU" sz="2000" dirty="0" smtClean="0">
                <a:solidFill>
                  <a:schemeClr val="tx1"/>
                </a:solidFill>
              </a:rPr>
              <a:t>When </a:t>
            </a:r>
            <a:r>
              <a:rPr lang="en-AU" sz="2000" dirty="0" smtClean="0">
                <a:solidFill>
                  <a:schemeClr val="tx1"/>
                </a:solidFill>
              </a:rPr>
              <a:t>this is done, the website communicates with the centre’s system to advice the office admins </a:t>
            </a:r>
            <a:r>
              <a:rPr lang="en-AU" sz="2000" dirty="0" smtClean="0">
                <a:solidFill>
                  <a:schemeClr val="tx1"/>
                </a:solidFill>
              </a:rPr>
              <a:t>to confirm the termination and remove the user’s details from database</a:t>
            </a:r>
            <a:endParaRPr lang="en-AU" sz="2000"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370" y="109220"/>
            <a:ext cx="791845" cy="64008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b="1" dirty="0" smtClean="0">
                <a:solidFill>
                  <a:schemeClr val="tx1"/>
                </a:solidFill>
              </a:rPr>
              <a:t>Story ID</a:t>
            </a:r>
            <a:r>
              <a:rPr lang="en-US" altLang="en-AU" sz="2000" b="1" dirty="0" smtClean="0">
                <a:solidFill>
                  <a:schemeClr val="tx1"/>
                </a:solidFill>
              </a:rPr>
              <a:t>: 07</a:t>
            </a:r>
          </a:p>
        </p:txBody>
      </p:sp>
      <p:sp>
        <p:nvSpPr>
          <p:cNvPr id="6" name="Rectangle 5"/>
          <p:cNvSpPr/>
          <p:nvPr/>
        </p:nvSpPr>
        <p:spPr>
          <a:xfrm>
            <a:off x="831215" y="109220"/>
            <a:ext cx="7379970" cy="64008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AU" sz="2800" b="1" dirty="0" smtClean="0"/>
              <a:t>Online </a:t>
            </a:r>
            <a:r>
              <a:rPr lang="en-US" altLang="en-AU" sz="2800" b="1" dirty="0" smtClean="0"/>
              <a:t>Confirmation </a:t>
            </a:r>
            <a:r>
              <a:rPr lang="en-US" altLang="en-AU" sz="2800" b="1" dirty="0" smtClean="0"/>
              <a:t>of </a:t>
            </a:r>
            <a:r>
              <a:rPr lang="en-US" altLang="en-AU" sz="2800" b="1" dirty="0" smtClean="0"/>
              <a:t>Event </a:t>
            </a:r>
            <a:r>
              <a:rPr lang="en-US" altLang="en-AU" sz="2800" b="1" dirty="0"/>
              <a:t>A</a:t>
            </a:r>
            <a:r>
              <a:rPr lang="en-US" altLang="en-AU" sz="2800" b="1" dirty="0" smtClean="0"/>
              <a:t>ttendance</a:t>
            </a:r>
            <a:endParaRPr lang="en-US" altLang="en-AU" sz="2800" b="1" dirty="0"/>
          </a:p>
        </p:txBody>
      </p:sp>
      <p:sp>
        <p:nvSpPr>
          <p:cNvPr id="7" name="Rectangle 6"/>
          <p:cNvSpPr/>
          <p:nvPr/>
        </p:nvSpPr>
        <p:spPr>
          <a:xfrm>
            <a:off x="0" y="822470"/>
            <a:ext cx="9867153" cy="2134954"/>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altLang="en-AU" sz="2400" dirty="0" smtClean="0">
              <a:solidFill>
                <a:schemeClr val="tx1"/>
              </a:solidFill>
            </a:endParaRPr>
          </a:p>
          <a:p>
            <a:r>
              <a:rPr lang="en-US" altLang="en-AU" sz="2400" dirty="0" smtClean="0">
                <a:solidFill>
                  <a:schemeClr val="tx1"/>
                </a:solidFill>
              </a:rPr>
              <a:t>As </a:t>
            </a:r>
            <a:r>
              <a:rPr lang="en-US" altLang="en-AU" sz="2400" dirty="0" smtClean="0">
                <a:solidFill>
                  <a:schemeClr val="tx1"/>
                </a:solidFill>
              </a:rPr>
              <a:t>a </a:t>
            </a:r>
            <a:r>
              <a:rPr lang="en-US" altLang="en-AU" sz="2400" dirty="0" smtClean="0">
                <a:solidFill>
                  <a:schemeClr val="tx1"/>
                </a:solidFill>
              </a:rPr>
              <a:t>General Member, </a:t>
            </a:r>
            <a:r>
              <a:rPr lang="en-US" altLang="en-AU" sz="2400" dirty="0" smtClean="0">
                <a:solidFill>
                  <a:schemeClr val="tx1"/>
                </a:solidFill>
              </a:rPr>
              <a:t>I want to be able to confirm online whether I am attending an event so that I can ensure that I am aware of the status of the event and can keep up to date with any </a:t>
            </a:r>
            <a:r>
              <a:rPr lang="en-US" altLang="en-AU" sz="2400" dirty="0" smtClean="0">
                <a:solidFill>
                  <a:schemeClr val="tx1"/>
                </a:solidFill>
              </a:rPr>
              <a:t>changes</a:t>
            </a:r>
            <a:endParaRPr lang="en-US" altLang="en-AU" sz="2400" dirty="0" smtClean="0">
              <a:solidFill>
                <a:schemeClr val="tx1"/>
              </a:solidFill>
            </a:endParaRPr>
          </a:p>
        </p:txBody>
      </p:sp>
      <p:sp>
        <p:nvSpPr>
          <p:cNvPr id="8" name="Rectangle 7"/>
          <p:cNvSpPr/>
          <p:nvPr/>
        </p:nvSpPr>
        <p:spPr>
          <a:xfrm>
            <a:off x="0" y="2957424"/>
            <a:ext cx="9867153" cy="1895784"/>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Acceptance </a:t>
            </a:r>
            <a:r>
              <a:rPr lang="en-AU" sz="2000" i="1" dirty="0" smtClean="0">
                <a:solidFill>
                  <a:schemeClr val="tx1"/>
                </a:solidFill>
              </a:rPr>
              <a:t>Criteria:</a:t>
            </a:r>
            <a:endParaRPr lang="en-AU" sz="2000" i="1" dirty="0" smtClean="0">
              <a:solidFill>
                <a:schemeClr val="tx1"/>
              </a:solidFill>
            </a:endParaRPr>
          </a:p>
          <a:p>
            <a:pPr marL="179705" indent="-179705">
              <a:buFont typeface="Arial" panose="020B0604020202020204" pitchFamily="34" charset="0"/>
              <a:buChar char="•"/>
            </a:pPr>
            <a:r>
              <a:rPr lang="en-US" sz="2000" dirty="0" smtClean="0">
                <a:solidFill>
                  <a:schemeClr val="tx1"/>
                </a:solidFill>
              </a:rPr>
              <a:t>Have the notification features of the profile welcome page tell the </a:t>
            </a:r>
            <a:r>
              <a:rPr lang="en-US" sz="2000" dirty="0" smtClean="0">
                <a:solidFill>
                  <a:schemeClr val="tx1"/>
                </a:solidFill>
              </a:rPr>
              <a:t>user when an event that they have confirmed attendance for is coming up to remind them </a:t>
            </a:r>
            <a:endParaRPr lang="en-US" sz="2000" dirty="0" smtClean="0">
              <a:solidFill>
                <a:schemeClr val="tx1"/>
              </a:solidFill>
            </a:endParaRPr>
          </a:p>
          <a:p>
            <a:pPr marL="179705" indent="-179705">
              <a:buFont typeface="Arial" panose="020B0604020202020204" pitchFamily="34" charset="0"/>
              <a:buChar char="•"/>
            </a:pPr>
            <a:r>
              <a:rPr lang="en-US" sz="2000" dirty="0" smtClean="0">
                <a:solidFill>
                  <a:schemeClr val="tx1"/>
                </a:solidFill>
              </a:rPr>
              <a:t>Automatic E-mail sent three days before the event occurs to the </a:t>
            </a:r>
            <a:r>
              <a:rPr lang="en-US" sz="2000" dirty="0" smtClean="0">
                <a:solidFill>
                  <a:schemeClr val="tx1"/>
                </a:solidFill>
              </a:rPr>
              <a:t>member as a reminder</a:t>
            </a:r>
            <a:r>
              <a:rPr lang="en-AU" sz="2000" dirty="0" smtClean="0">
                <a:solidFill>
                  <a:schemeClr val="tx1"/>
                </a:solidFill>
              </a:rPr>
              <a:t> </a:t>
            </a:r>
            <a:endParaRPr lang="en-AU" sz="2000" dirty="0" smtClean="0">
              <a:solidFill>
                <a:schemeClr val="tx1"/>
              </a:solidFill>
            </a:endParaRPr>
          </a:p>
        </p:txBody>
      </p:sp>
      <p:sp>
        <p:nvSpPr>
          <p:cNvPr id="11" name="Rectangle 10"/>
          <p:cNvSpPr/>
          <p:nvPr/>
        </p:nvSpPr>
        <p:spPr>
          <a:xfrm>
            <a:off x="9075420" y="109220"/>
            <a:ext cx="791845" cy="64008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1400" b="1" dirty="0" smtClean="0">
                <a:solidFill>
                  <a:schemeClr val="tx1"/>
                </a:solidFill>
              </a:rPr>
              <a:t>Story Points</a:t>
            </a:r>
            <a:r>
              <a:rPr lang="en-US" altLang="en-AU" sz="1400" b="1" dirty="0" smtClean="0">
                <a:solidFill>
                  <a:schemeClr val="tx1"/>
                </a:solidFill>
              </a:rPr>
              <a:t>:</a:t>
            </a:r>
          </a:p>
          <a:p>
            <a:pPr algn="ctr"/>
            <a:r>
              <a:rPr lang="en-US" altLang="en-AU" sz="1400" b="1" dirty="0">
                <a:solidFill>
                  <a:schemeClr val="tx1"/>
                </a:solidFill>
              </a:rPr>
              <a:t>4</a:t>
            </a:r>
            <a:endParaRPr lang="en-US" altLang="en-AU" sz="1400" b="1" dirty="0" smtClean="0">
              <a:solidFill>
                <a:schemeClr val="tx1"/>
              </a:solidFill>
            </a:endParaRPr>
          </a:p>
        </p:txBody>
      </p:sp>
      <p:sp>
        <p:nvSpPr>
          <p:cNvPr id="12" name="Rectangle 11"/>
          <p:cNvSpPr/>
          <p:nvPr/>
        </p:nvSpPr>
        <p:spPr>
          <a:xfrm>
            <a:off x="8211185" y="109220"/>
            <a:ext cx="863600" cy="64008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1600" b="1" dirty="0" smtClean="0">
                <a:solidFill>
                  <a:schemeClr val="tx1"/>
                </a:solidFill>
              </a:rPr>
              <a:t>Priority</a:t>
            </a:r>
            <a:r>
              <a:rPr lang="en-US" altLang="en-AU" sz="1600" b="1" dirty="0" smtClean="0">
                <a:solidFill>
                  <a:schemeClr val="tx1"/>
                </a:solidFill>
              </a:rPr>
              <a:t>:</a:t>
            </a:r>
          </a:p>
          <a:p>
            <a:pPr algn="ctr"/>
            <a:r>
              <a:rPr lang="en-US" altLang="en-AU" sz="1600" b="1" dirty="0" smtClean="0">
                <a:solidFill>
                  <a:schemeClr val="tx1"/>
                </a:solidFill>
              </a:rPr>
              <a:t>M</a:t>
            </a:r>
          </a:p>
        </p:txBody>
      </p:sp>
      <p:sp>
        <p:nvSpPr>
          <p:cNvPr id="13" name="Rectangle 12"/>
          <p:cNvSpPr/>
          <p:nvPr/>
        </p:nvSpPr>
        <p:spPr>
          <a:xfrm>
            <a:off x="0" y="4834250"/>
            <a:ext cx="9867153" cy="191434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Notes:</a:t>
            </a:r>
            <a:endParaRPr lang="en-AU" sz="2000" i="1" dirty="0" smtClean="0">
              <a:solidFill>
                <a:schemeClr val="tx1"/>
              </a:solidFill>
            </a:endParaRPr>
          </a:p>
          <a:p>
            <a:pPr marL="179705" indent="-179705">
              <a:buFont typeface="Arial" panose="020B0604020202020204" pitchFamily="34" charset="0"/>
              <a:buChar char="•"/>
            </a:pPr>
            <a:r>
              <a:rPr lang="en-AU" sz="2000" dirty="0" smtClean="0">
                <a:solidFill>
                  <a:schemeClr val="tx1"/>
                </a:solidFill>
              </a:rPr>
              <a:t>Assumes </a:t>
            </a:r>
            <a:r>
              <a:rPr lang="en-AU" sz="2000" dirty="0" smtClean="0">
                <a:solidFill>
                  <a:schemeClr val="tx1"/>
                </a:solidFill>
              </a:rPr>
              <a:t>that the website will have the capability to have a member confirm their event attendance </a:t>
            </a:r>
            <a:r>
              <a:rPr lang="en-AU" sz="2000" dirty="0" smtClean="0">
                <a:solidFill>
                  <a:schemeClr val="tx1"/>
                </a:solidFill>
              </a:rPr>
              <a:t>online</a:t>
            </a:r>
          </a:p>
          <a:p>
            <a:pPr marL="179705" indent="-179705">
              <a:buFont typeface="Arial" panose="020B0604020202020204" pitchFamily="34" charset="0"/>
              <a:buChar char="•"/>
            </a:pPr>
            <a:r>
              <a:rPr lang="en-AU" sz="2000" dirty="0">
                <a:solidFill>
                  <a:schemeClr val="tx1"/>
                </a:solidFill>
              </a:rPr>
              <a:t>W</a:t>
            </a:r>
            <a:r>
              <a:rPr lang="en-AU" sz="2000" dirty="0" smtClean="0">
                <a:solidFill>
                  <a:schemeClr val="tx1"/>
                </a:solidFill>
              </a:rPr>
              <a:t>hen </a:t>
            </a:r>
            <a:r>
              <a:rPr lang="en-AU" sz="2000" dirty="0" smtClean="0">
                <a:solidFill>
                  <a:schemeClr val="tx1"/>
                </a:solidFill>
              </a:rPr>
              <a:t>this is done, the website automatically updates the number of members scheduled to attend the event to provide real-time </a:t>
            </a:r>
            <a:r>
              <a:rPr lang="en-AU" sz="2000" dirty="0" smtClean="0">
                <a:solidFill>
                  <a:schemeClr val="tx1"/>
                </a:solidFill>
              </a:rPr>
              <a:t>data</a:t>
            </a:r>
            <a:endParaRPr lang="en-AU" sz="2000" dirty="0">
              <a:solidFill>
                <a:schemeClr val="tx1"/>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ixel">
  <a:themeElements>
    <a:clrScheme name="Pixel">
      <a:dk1>
        <a:srgbClr val="103154"/>
      </a:dk1>
      <a:lt1>
        <a:srgbClr val="FFFFFF"/>
      </a:lt1>
      <a:dk2>
        <a:srgbClr val="00BFC3"/>
      </a:dk2>
      <a:lt2>
        <a:srgbClr val="0096FF"/>
      </a:lt2>
      <a:accent1>
        <a:srgbClr val="FF7F01"/>
      </a:accent1>
      <a:accent2>
        <a:srgbClr val="F1B015"/>
      </a:accent2>
      <a:accent3>
        <a:srgbClr val="FBEC85"/>
      </a:accent3>
      <a:accent4>
        <a:srgbClr val="D2C2F1"/>
      </a:accent4>
      <a:accent5>
        <a:srgbClr val="DA5AF4"/>
      </a:accent5>
      <a:accent6>
        <a:srgbClr val="9D09D1"/>
      </a:accent6>
      <a:hlink>
        <a:srgbClr val="1286C9"/>
      </a:hlink>
      <a:folHlink>
        <a:srgbClr val="A8C2E7"/>
      </a:folHlink>
    </a:clrScheme>
    <a:fontScheme name="Pixel">
      <a:majorFont>
        <a:latin typeface="Corbel"/>
        <a:ea typeface=""/>
        <a:cs typeface=""/>
        <a:font script="Jpan" typeface="メイリオ"/>
        <a:font script="Hans" typeface="宋体"/>
        <a:font script="Hant" typeface="新細明體"/>
      </a:majorFont>
      <a:minorFont>
        <a:latin typeface="Corbel"/>
        <a:ea typeface=""/>
        <a:cs typeface=""/>
        <a:font script="Jpan" typeface="メイリオ"/>
        <a:font script="Hans" typeface="宋体"/>
        <a:font script="Hant" typeface="新細明體"/>
      </a:minorFont>
    </a:fontScheme>
    <a:fmtScheme name="Pixel">
      <a:fillStyleLst>
        <a:solidFill>
          <a:schemeClr val="phClr"/>
        </a:solidFill>
        <a:solidFill>
          <a:schemeClr val="phClr">
            <a:satMod val="150000"/>
          </a:schemeClr>
        </a:solidFill>
        <a:solidFill>
          <a:schemeClr val="phClr">
            <a:shade val="80000"/>
            <a:lumMod val="90000"/>
          </a:scheme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50800" cap="flat" cmpd="sng" algn="ctr">
          <a:solidFill>
            <a:schemeClr val="phClr">
              <a:alpha val="80000"/>
            </a:schemeClr>
          </a:solidFill>
          <a:prstDash val="solid"/>
        </a:ln>
      </a:lnStyleLst>
      <a:effectStyleLst>
        <a:effectStyle>
          <a:effectLst/>
        </a:effectStyle>
        <a:effectStyle>
          <a:effectLst>
            <a:outerShdw blurRad="50800" dist="63500" dir="2700000" sx="102000" sy="102000" rotWithShape="0">
              <a:srgbClr val="000000">
                <a:alpha val="50000"/>
              </a:srgbClr>
            </a:outerShdw>
          </a:effectLst>
          <a:scene3d>
            <a:camera prst="orthographicFront">
              <a:rot lat="0" lon="0" rev="0"/>
            </a:camera>
            <a:lightRig rig="glow" dir="tl"/>
          </a:scene3d>
          <a:sp3d>
            <a:bevelT w="0" h="0"/>
          </a:sp3d>
        </a:effectStyle>
        <a:effectStyle>
          <a:effectLst>
            <a:outerShdw blurRad="63500" dist="38100" dir="3600000" sx="103000" sy="103000" rotWithShape="0">
              <a:srgbClr val="000000">
                <a:alpha val="60000"/>
              </a:srgbClr>
            </a:outerShdw>
          </a:effectLst>
          <a:scene3d>
            <a:camera prst="orthographicFront">
              <a:rot lat="0" lon="0" rev="0"/>
            </a:camera>
            <a:lightRig rig="flat" dir="t">
              <a:rot lat="0" lon="0" rev="5400000"/>
            </a:lightRig>
          </a:scene3d>
          <a:sp3d prstMaterial="softmetal">
            <a:bevelT w="63500" h="38100"/>
          </a:sp3d>
        </a:effectStyle>
      </a:effectStyleLst>
      <a:bgFillStyleLst>
        <a:solidFill>
          <a:schemeClr val="phClr"/>
        </a:solidFill>
        <a:gradFill rotWithShape="1">
          <a:gsLst>
            <a:gs pos="0">
              <a:schemeClr val="phClr">
                <a:tint val="100000"/>
                <a:shade val="95000"/>
                <a:satMod val="350000"/>
              </a:schemeClr>
            </a:gs>
            <a:gs pos="100000">
              <a:schemeClr val="phClr">
                <a:shade val="20000"/>
                <a:satMod val="150000"/>
              </a:schemeClr>
            </a:gs>
          </a:gsLst>
          <a:lin ang="5400000" scaled="0"/>
        </a:gradFill>
        <a:blipFill rotWithShape="1">
          <a:blip xmlns:r="http://schemas.openxmlformats.org/officeDocument/2006/relationships" r:embed="rId1">
            <a:duotone>
              <a:schemeClr val="phClr">
                <a:shade val="1000"/>
                <a:satMod val="400000"/>
              </a:schemeClr>
              <a:schemeClr val="phClr">
                <a:tint val="50000"/>
                <a:satMod val="4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Revolution.thmx</Template>
  <TotalTime>283</TotalTime>
  <Words>5127</Words>
  <Application>Microsoft Macintosh PowerPoint</Application>
  <PresentationFormat>A4 Paper (210x297 mm)</PresentationFormat>
  <Paragraphs>433</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Pixel</vt:lpstr>
      <vt:lpstr>User Story Cards   Team 82 (Project 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Thomaco Consultancies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Richard Thomas</dc:creator>
  <cp:lastModifiedBy>Tess Nash</cp:lastModifiedBy>
  <cp:revision>186</cp:revision>
  <dcterms:created xsi:type="dcterms:W3CDTF">2011-08-10T11:51:00Z</dcterms:created>
  <dcterms:modified xsi:type="dcterms:W3CDTF">2016-08-23T05:21:12Z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2052-10.1.0.5850</vt:lpwstr>
  </property>
</Properties>
</file>