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81" r:id="rId3"/>
    <p:sldId id="258" r:id="rId4"/>
    <p:sldId id="265" r:id="rId5"/>
    <p:sldId id="282" r:id="rId6"/>
    <p:sldId id="283" r:id="rId7"/>
    <p:sldId id="274" r:id="rId8"/>
    <p:sldId id="275" r:id="rId9"/>
    <p:sldId id="279" r:id="rId10"/>
    <p:sldId id="262" r:id="rId11"/>
    <p:sldId id="260" r:id="rId12"/>
    <p:sldId id="264" r:id="rId13"/>
    <p:sldId id="276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7"/>
    <a:srgbClr val="EED2CC"/>
    <a:srgbClr val="EA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One:Release%201%20-%20Team%2082:Burndown%20Charts%20-%20Sprints%20and%20Rele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Two:Finalised%20Burndown%20Charts%20-%20Sprints%20and%20Release%20(Team%208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Two:Finalised%20Burndown%20Charts%20-%20Sprints%20and%20Release%20(Team%208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5915939800454"/>
          <c:y val="0.0342367456614626"/>
          <c:w val="0.834945076309906"/>
          <c:h val="0.884640741272786"/>
        </c:manualLayout>
      </c:layout>
      <c:lineChart>
        <c:grouping val="standard"/>
        <c:varyColors val="0"/>
        <c:ser>
          <c:idx val="1"/>
          <c:order val="0"/>
          <c:tx>
            <c:strRef>
              <c:f>'Sprint 3 Burndown Chart'!$C$4</c:f>
              <c:strCache>
                <c:ptCount val="1"/>
                <c:pt idx="0">
                  <c:v>Ideal Tasks Remaining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val>
            <c:numRef>
              <c:f>'Sprint 3 Burndown Chart'!$C$5:$C$55</c:f>
              <c:numCache>
                <c:formatCode>General</c:formatCode>
                <c:ptCount val="51"/>
                <c:pt idx="0">
                  <c:v>18.0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17.0</c:v>
                </c:pt>
                <c:pt idx="11">
                  <c:v>16.0</c:v>
                </c:pt>
                <c:pt idx="12">
                  <c:v>16.0</c:v>
                </c:pt>
                <c:pt idx="13">
                  <c:v>16.0</c:v>
                </c:pt>
                <c:pt idx="14">
                  <c:v>16.0</c:v>
                </c:pt>
                <c:pt idx="15">
                  <c:v>15.0</c:v>
                </c:pt>
                <c:pt idx="16">
                  <c:v>15.0</c:v>
                </c:pt>
                <c:pt idx="17">
                  <c:v>14.0</c:v>
                </c:pt>
                <c:pt idx="18">
                  <c:v>13.0</c:v>
                </c:pt>
                <c:pt idx="19">
                  <c:v>13.0</c:v>
                </c:pt>
                <c:pt idx="20">
                  <c:v>13.0</c:v>
                </c:pt>
                <c:pt idx="21">
                  <c:v>13.0</c:v>
                </c:pt>
                <c:pt idx="22">
                  <c:v>13.0</c:v>
                </c:pt>
                <c:pt idx="23">
                  <c:v>13.0</c:v>
                </c:pt>
                <c:pt idx="24">
                  <c:v>13.0</c:v>
                </c:pt>
                <c:pt idx="25">
                  <c:v>12.0</c:v>
                </c:pt>
                <c:pt idx="26">
                  <c:v>11.0</c:v>
                </c:pt>
                <c:pt idx="27">
                  <c:v>10.0</c:v>
                </c:pt>
                <c:pt idx="28">
                  <c:v>10.0</c:v>
                </c:pt>
                <c:pt idx="29">
                  <c:v>10.0</c:v>
                </c:pt>
                <c:pt idx="30">
                  <c:v>9.0</c:v>
                </c:pt>
                <c:pt idx="31">
                  <c:v>9.0</c:v>
                </c:pt>
                <c:pt idx="32">
                  <c:v>9.0</c:v>
                </c:pt>
                <c:pt idx="33">
                  <c:v>8.0</c:v>
                </c:pt>
                <c:pt idx="34">
                  <c:v>8.0</c:v>
                </c:pt>
                <c:pt idx="35">
                  <c:v>7.0</c:v>
                </c:pt>
                <c:pt idx="36">
                  <c:v>6.0</c:v>
                </c:pt>
                <c:pt idx="37">
                  <c:v>5.0</c:v>
                </c:pt>
                <c:pt idx="38">
                  <c:v>5.0</c:v>
                </c:pt>
                <c:pt idx="39">
                  <c:v>4.0</c:v>
                </c:pt>
                <c:pt idx="40">
                  <c:v>3.0</c:v>
                </c:pt>
                <c:pt idx="41">
                  <c:v>2.0</c:v>
                </c:pt>
                <c:pt idx="42">
                  <c:v>1.0</c:v>
                </c:pt>
                <c:pt idx="43">
                  <c:v>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'Sprint 3 Burndown Chart'!$D$4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none"/>
          </c:marker>
          <c:val>
            <c:numRef>
              <c:f>'Sprint 3 Burndown Chart'!$D$5:$D$55</c:f>
              <c:numCache>
                <c:formatCode>General</c:formatCode>
                <c:ptCount val="51"/>
                <c:pt idx="0">
                  <c:v>18.0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17.0</c:v>
                </c:pt>
                <c:pt idx="11">
                  <c:v>16.0</c:v>
                </c:pt>
                <c:pt idx="12">
                  <c:v>16.0</c:v>
                </c:pt>
                <c:pt idx="13">
                  <c:v>16.0</c:v>
                </c:pt>
                <c:pt idx="14">
                  <c:v>16.0</c:v>
                </c:pt>
                <c:pt idx="15">
                  <c:v>15.0</c:v>
                </c:pt>
                <c:pt idx="16">
                  <c:v>15.0</c:v>
                </c:pt>
                <c:pt idx="17">
                  <c:v>14.0</c:v>
                </c:pt>
                <c:pt idx="18">
                  <c:v>13.0</c:v>
                </c:pt>
                <c:pt idx="19">
                  <c:v>13.0</c:v>
                </c:pt>
                <c:pt idx="20">
                  <c:v>12.0</c:v>
                </c:pt>
                <c:pt idx="21">
                  <c:v>11.0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10.0</c:v>
                </c:pt>
                <c:pt idx="29">
                  <c:v>9.0</c:v>
                </c:pt>
                <c:pt idx="30">
                  <c:v>9.0</c:v>
                </c:pt>
                <c:pt idx="31">
                  <c:v>8.0</c:v>
                </c:pt>
                <c:pt idx="32">
                  <c:v>7.0</c:v>
                </c:pt>
                <c:pt idx="33">
                  <c:v>7.0</c:v>
                </c:pt>
                <c:pt idx="34">
                  <c:v>7.0</c:v>
                </c:pt>
                <c:pt idx="35">
                  <c:v>7.0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6.0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4.0</c:v>
                </c:pt>
                <c:pt idx="44">
                  <c:v>3.0</c:v>
                </c:pt>
                <c:pt idx="45">
                  <c:v>3.0</c:v>
                </c:pt>
                <c:pt idx="46">
                  <c:v>2.0</c:v>
                </c:pt>
                <c:pt idx="47">
                  <c:v>2.0</c:v>
                </c:pt>
                <c:pt idx="48">
                  <c:v>1.0</c:v>
                </c:pt>
                <c:pt idx="49">
                  <c:v>1.0</c:v>
                </c:pt>
                <c:pt idx="5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570552"/>
        <c:axId val="2106563864"/>
      </c:lineChart>
      <c:catAx>
        <c:axId val="21065705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 (Hours)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6563864"/>
        <c:crosses val="autoZero"/>
        <c:auto val="1"/>
        <c:lblAlgn val="ctr"/>
        <c:lblOffset val="100"/>
        <c:tickLblSkip val="2"/>
        <c:noMultiLvlLbl val="0"/>
      </c:catAx>
      <c:valAx>
        <c:axId val="2106563864"/>
        <c:scaling>
          <c:orientation val="minMax"/>
          <c:max val="1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Tasks Remaining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570552"/>
        <c:crosses val="autoZero"/>
        <c:crossBetween val="between"/>
        <c:majorUnit val="1.0"/>
      </c:valAx>
    </c:plotArea>
    <c:legend>
      <c:legendPos val="r"/>
      <c:layout>
        <c:manualLayout>
          <c:xMode val="edge"/>
          <c:yMode val="edge"/>
          <c:x val="0.88325021872266"/>
          <c:y val="0.369290955258952"/>
          <c:w val="0.104862751531059"/>
          <c:h val="0.26021387513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8908643203275"/>
          <c:y val="0.0431810635728429"/>
          <c:w val="0.813337675053397"/>
          <c:h val="0.875724655698295"/>
        </c:manualLayout>
      </c:layout>
      <c:lineChart>
        <c:grouping val="standard"/>
        <c:varyColors val="0"/>
        <c:ser>
          <c:idx val="1"/>
          <c:order val="0"/>
          <c:tx>
            <c:strRef>
              <c:f>'Sprint 4 Burndown Chart'!$C$4</c:f>
              <c:strCache>
                <c:ptCount val="1"/>
                <c:pt idx="0">
                  <c:v>Ideal Tasks Remaining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val>
            <c:numRef>
              <c:f>'Sprint 4 Burndown Chart'!$C$5:$C$42</c:f>
              <c:numCache>
                <c:formatCode>General</c:formatCode>
                <c:ptCount val="38"/>
                <c:pt idx="0">
                  <c:v>18.0</c:v>
                </c:pt>
                <c:pt idx="1">
                  <c:v>17.0</c:v>
                </c:pt>
                <c:pt idx="2">
                  <c:v>16.0</c:v>
                </c:pt>
                <c:pt idx="3">
                  <c:v>16.0</c:v>
                </c:pt>
                <c:pt idx="4">
                  <c:v>16.0</c:v>
                </c:pt>
                <c:pt idx="5">
                  <c:v>16.0</c:v>
                </c:pt>
                <c:pt idx="6">
                  <c:v>15.0</c:v>
                </c:pt>
                <c:pt idx="7">
                  <c:v>15.0</c:v>
                </c:pt>
                <c:pt idx="8">
                  <c:v>14.0</c:v>
                </c:pt>
                <c:pt idx="9">
                  <c:v>14.0</c:v>
                </c:pt>
                <c:pt idx="10">
                  <c:v>13.0</c:v>
                </c:pt>
                <c:pt idx="11">
                  <c:v>12.0</c:v>
                </c:pt>
                <c:pt idx="12">
                  <c:v>11.0</c:v>
                </c:pt>
                <c:pt idx="13">
                  <c:v>10.0</c:v>
                </c:pt>
                <c:pt idx="14">
                  <c:v>9.0</c:v>
                </c:pt>
                <c:pt idx="15">
                  <c:v>8.0</c:v>
                </c:pt>
                <c:pt idx="16">
                  <c:v>8.0</c:v>
                </c:pt>
                <c:pt idx="17">
                  <c:v>7.0</c:v>
                </c:pt>
                <c:pt idx="18">
                  <c:v>7.0</c:v>
                </c:pt>
                <c:pt idx="19">
                  <c:v>6.0</c:v>
                </c:pt>
                <c:pt idx="20">
                  <c:v>5.0</c:v>
                </c:pt>
                <c:pt idx="21">
                  <c:v>4.0</c:v>
                </c:pt>
                <c:pt idx="22">
                  <c:v>4.0</c:v>
                </c:pt>
                <c:pt idx="23">
                  <c:v>4.0</c:v>
                </c:pt>
                <c:pt idx="24">
                  <c:v>4.0</c:v>
                </c:pt>
                <c:pt idx="25">
                  <c:v>3.0</c:v>
                </c:pt>
                <c:pt idx="26">
                  <c:v>2.0</c:v>
                </c:pt>
                <c:pt idx="27">
                  <c:v>2.0</c:v>
                </c:pt>
                <c:pt idx="28">
                  <c:v>1.0</c:v>
                </c:pt>
                <c:pt idx="29">
                  <c:v>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'Sprint 4 Burndown Chart'!$D$4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>
              <a:solidFill>
                <a:srgbClr val="EF86DB"/>
              </a:solidFill>
            </a:ln>
          </c:spPr>
          <c:marker>
            <c:symbol val="none"/>
          </c:marker>
          <c:val>
            <c:numRef>
              <c:f>'Sprint 4 Burndown Chart'!$D$5:$D$42</c:f>
              <c:numCache>
                <c:formatCode>General</c:formatCode>
                <c:ptCount val="38"/>
                <c:pt idx="0">
                  <c:v>18.0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16.0</c:v>
                </c:pt>
                <c:pt idx="5">
                  <c:v>16.0</c:v>
                </c:pt>
                <c:pt idx="6">
                  <c:v>16.0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14.0</c:v>
                </c:pt>
                <c:pt idx="11">
                  <c:v>14.0</c:v>
                </c:pt>
                <c:pt idx="12">
                  <c:v>13.0</c:v>
                </c:pt>
                <c:pt idx="13">
                  <c:v>12.0</c:v>
                </c:pt>
                <c:pt idx="14">
                  <c:v>12.0</c:v>
                </c:pt>
                <c:pt idx="15">
                  <c:v>11.0</c:v>
                </c:pt>
                <c:pt idx="16">
                  <c:v>11.0</c:v>
                </c:pt>
                <c:pt idx="17">
                  <c:v>10.0</c:v>
                </c:pt>
                <c:pt idx="18">
                  <c:v>9.0</c:v>
                </c:pt>
                <c:pt idx="19">
                  <c:v>8.0</c:v>
                </c:pt>
                <c:pt idx="20">
                  <c:v>8.0</c:v>
                </c:pt>
                <c:pt idx="21">
                  <c:v>8.0</c:v>
                </c:pt>
                <c:pt idx="22">
                  <c:v>7.0</c:v>
                </c:pt>
                <c:pt idx="23">
                  <c:v>7.0</c:v>
                </c:pt>
                <c:pt idx="24">
                  <c:v>7.0</c:v>
                </c:pt>
                <c:pt idx="25">
                  <c:v>7.0</c:v>
                </c:pt>
                <c:pt idx="26">
                  <c:v>6.0</c:v>
                </c:pt>
                <c:pt idx="27">
                  <c:v>5.0</c:v>
                </c:pt>
                <c:pt idx="28">
                  <c:v>4.0</c:v>
                </c:pt>
                <c:pt idx="29">
                  <c:v>4.0</c:v>
                </c:pt>
                <c:pt idx="30">
                  <c:v>4.0</c:v>
                </c:pt>
                <c:pt idx="31">
                  <c:v>4.0</c:v>
                </c:pt>
                <c:pt idx="32">
                  <c:v>4.0</c:v>
                </c:pt>
                <c:pt idx="33">
                  <c:v>3.0</c:v>
                </c:pt>
                <c:pt idx="34">
                  <c:v>2.0</c:v>
                </c:pt>
                <c:pt idx="35">
                  <c:v>1.0</c:v>
                </c:pt>
                <c:pt idx="36">
                  <c:v>1.0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208056"/>
        <c:axId val="2109213560"/>
      </c:lineChart>
      <c:catAx>
        <c:axId val="21092080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 (Hours)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9213560"/>
        <c:crosses val="autoZero"/>
        <c:auto val="1"/>
        <c:lblAlgn val="ctr"/>
        <c:lblOffset val="100"/>
        <c:noMultiLvlLbl val="0"/>
      </c:catAx>
      <c:valAx>
        <c:axId val="2109213560"/>
        <c:scaling>
          <c:orientation val="minMax"/>
          <c:max val="1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Tasks</a:t>
                </a:r>
                <a:r>
                  <a:rPr lang="en-US" baseline="0"/>
                  <a:t> Remaining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208056"/>
        <c:crosses val="autoZero"/>
        <c:crossBetween val="between"/>
        <c:majorUnit val="1.0"/>
        <c:minorUnit val="0.2"/>
      </c:valAx>
    </c:plotArea>
    <c:legend>
      <c:legendPos val="r"/>
      <c:layout>
        <c:manualLayout>
          <c:xMode val="edge"/>
          <c:yMode val="edge"/>
          <c:x val="0.875366141732283"/>
          <c:y val="0.381026422623561"/>
          <c:w val="0.10867760279965"/>
          <c:h val="0.20252918829846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'Release 2 Burndown Chart'!$C$5:$C$93</c:f>
              <c:numCache>
                <c:formatCode>General</c:formatCode>
                <c:ptCount val="89"/>
                <c:pt idx="0">
                  <c:v>49.0</c:v>
                </c:pt>
                <c:pt idx="1">
                  <c:v>48.0</c:v>
                </c:pt>
                <c:pt idx="2">
                  <c:v>47.0</c:v>
                </c:pt>
                <c:pt idx="3">
                  <c:v>46.0</c:v>
                </c:pt>
                <c:pt idx="4">
                  <c:v>45.0</c:v>
                </c:pt>
                <c:pt idx="5">
                  <c:v>44.0</c:v>
                </c:pt>
                <c:pt idx="6">
                  <c:v>43.0</c:v>
                </c:pt>
                <c:pt idx="7">
                  <c:v>42.0</c:v>
                </c:pt>
                <c:pt idx="8">
                  <c:v>41.0</c:v>
                </c:pt>
                <c:pt idx="9">
                  <c:v>40.0</c:v>
                </c:pt>
                <c:pt idx="10">
                  <c:v>39.0</c:v>
                </c:pt>
                <c:pt idx="11">
                  <c:v>38.0</c:v>
                </c:pt>
                <c:pt idx="12">
                  <c:v>37.0</c:v>
                </c:pt>
                <c:pt idx="13">
                  <c:v>36.0</c:v>
                </c:pt>
                <c:pt idx="14">
                  <c:v>35.0</c:v>
                </c:pt>
                <c:pt idx="15">
                  <c:v>34.0</c:v>
                </c:pt>
                <c:pt idx="16">
                  <c:v>34.0</c:v>
                </c:pt>
                <c:pt idx="17">
                  <c:v>34.0</c:v>
                </c:pt>
                <c:pt idx="18">
                  <c:v>33.0</c:v>
                </c:pt>
                <c:pt idx="19">
                  <c:v>33.0</c:v>
                </c:pt>
                <c:pt idx="20">
                  <c:v>33.0</c:v>
                </c:pt>
                <c:pt idx="21">
                  <c:v>32.0</c:v>
                </c:pt>
                <c:pt idx="22">
                  <c:v>32.0</c:v>
                </c:pt>
                <c:pt idx="23">
                  <c:v>32.0</c:v>
                </c:pt>
                <c:pt idx="24">
                  <c:v>31.0</c:v>
                </c:pt>
                <c:pt idx="25">
                  <c:v>31.0</c:v>
                </c:pt>
                <c:pt idx="26">
                  <c:v>30.0</c:v>
                </c:pt>
                <c:pt idx="27">
                  <c:v>30.0</c:v>
                </c:pt>
                <c:pt idx="28">
                  <c:v>29.0</c:v>
                </c:pt>
                <c:pt idx="29">
                  <c:v>29.0</c:v>
                </c:pt>
                <c:pt idx="30">
                  <c:v>29.0</c:v>
                </c:pt>
                <c:pt idx="31">
                  <c:v>28.0</c:v>
                </c:pt>
                <c:pt idx="32">
                  <c:v>28.0</c:v>
                </c:pt>
                <c:pt idx="33">
                  <c:v>28.0</c:v>
                </c:pt>
                <c:pt idx="34">
                  <c:v>27.0</c:v>
                </c:pt>
                <c:pt idx="35">
                  <c:v>27.0</c:v>
                </c:pt>
                <c:pt idx="36">
                  <c:v>27.0</c:v>
                </c:pt>
                <c:pt idx="37">
                  <c:v>26.0</c:v>
                </c:pt>
                <c:pt idx="38">
                  <c:v>26.0</c:v>
                </c:pt>
                <c:pt idx="39">
                  <c:v>26.0</c:v>
                </c:pt>
                <c:pt idx="40">
                  <c:v>25.0</c:v>
                </c:pt>
                <c:pt idx="41">
                  <c:v>25.0</c:v>
                </c:pt>
                <c:pt idx="42">
                  <c:v>24.0</c:v>
                </c:pt>
                <c:pt idx="43">
                  <c:v>24.0</c:v>
                </c:pt>
                <c:pt idx="44">
                  <c:v>23.0</c:v>
                </c:pt>
                <c:pt idx="45">
                  <c:v>23.0</c:v>
                </c:pt>
                <c:pt idx="46">
                  <c:v>22.0</c:v>
                </c:pt>
                <c:pt idx="47">
                  <c:v>21.0</c:v>
                </c:pt>
                <c:pt idx="48">
                  <c:v>21.0</c:v>
                </c:pt>
                <c:pt idx="49">
                  <c:v>21.0</c:v>
                </c:pt>
                <c:pt idx="50">
                  <c:v>21.0</c:v>
                </c:pt>
                <c:pt idx="51">
                  <c:v>20.0</c:v>
                </c:pt>
                <c:pt idx="52">
                  <c:v>20.0</c:v>
                </c:pt>
                <c:pt idx="53">
                  <c:v>19.0</c:v>
                </c:pt>
                <c:pt idx="54">
                  <c:v>19.0</c:v>
                </c:pt>
                <c:pt idx="55">
                  <c:v>18.0</c:v>
                </c:pt>
                <c:pt idx="56">
                  <c:v>18.0</c:v>
                </c:pt>
                <c:pt idx="57">
                  <c:v>17.0</c:v>
                </c:pt>
                <c:pt idx="58">
                  <c:v>17.0</c:v>
                </c:pt>
                <c:pt idx="59">
                  <c:v>16.0</c:v>
                </c:pt>
                <c:pt idx="60">
                  <c:v>15.0</c:v>
                </c:pt>
                <c:pt idx="61">
                  <c:v>14.0</c:v>
                </c:pt>
                <c:pt idx="62">
                  <c:v>13.0</c:v>
                </c:pt>
                <c:pt idx="63">
                  <c:v>12.0</c:v>
                </c:pt>
                <c:pt idx="64">
                  <c:v>12.0</c:v>
                </c:pt>
                <c:pt idx="65">
                  <c:v>12.0</c:v>
                </c:pt>
                <c:pt idx="66">
                  <c:v>11.0</c:v>
                </c:pt>
                <c:pt idx="67">
                  <c:v>11.0</c:v>
                </c:pt>
                <c:pt idx="68">
                  <c:v>11.0</c:v>
                </c:pt>
                <c:pt idx="69">
                  <c:v>10.0</c:v>
                </c:pt>
                <c:pt idx="70">
                  <c:v>10.0</c:v>
                </c:pt>
                <c:pt idx="71">
                  <c:v>9.0</c:v>
                </c:pt>
                <c:pt idx="72">
                  <c:v>9.0</c:v>
                </c:pt>
                <c:pt idx="73">
                  <c:v>8.0</c:v>
                </c:pt>
                <c:pt idx="74">
                  <c:v>8.0</c:v>
                </c:pt>
                <c:pt idx="75">
                  <c:v>7.0</c:v>
                </c:pt>
                <c:pt idx="76">
                  <c:v>7.0</c:v>
                </c:pt>
                <c:pt idx="77">
                  <c:v>6.0</c:v>
                </c:pt>
                <c:pt idx="78">
                  <c:v>6.0</c:v>
                </c:pt>
                <c:pt idx="79">
                  <c:v>5.0</c:v>
                </c:pt>
                <c:pt idx="80">
                  <c:v>5.0</c:v>
                </c:pt>
                <c:pt idx="81">
                  <c:v>4.0</c:v>
                </c:pt>
                <c:pt idx="82">
                  <c:v>4.0</c:v>
                </c:pt>
                <c:pt idx="83">
                  <c:v>3.0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227576"/>
        <c:axId val="2109180344"/>
      </c:lineChart>
      <c:catAx>
        <c:axId val="210922757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Time Taken (Hours)</a:t>
                </a:r>
              </a:p>
            </c:rich>
          </c:tx>
          <c:layout>
            <c:manualLayout>
              <c:xMode val="edge"/>
              <c:yMode val="edge"/>
              <c:x val="0.479147941409569"/>
              <c:y val="0.956872427983539"/>
            </c:manualLayout>
          </c:layout>
          <c:overlay val="0"/>
        </c:title>
        <c:majorTickMark val="out"/>
        <c:minorTickMark val="none"/>
        <c:tickLblPos val="nextTo"/>
        <c:crossAx val="2109180344"/>
        <c:crosses val="autoZero"/>
        <c:auto val="1"/>
        <c:lblAlgn val="ctr"/>
        <c:lblOffset val="100"/>
        <c:tickLblSkip val="5"/>
        <c:noMultiLvlLbl val="0"/>
      </c:catAx>
      <c:valAx>
        <c:axId val="2109180344"/>
        <c:scaling>
          <c:orientation val="minMax"/>
          <c:max val="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Tasks Remaining</a:t>
                </a:r>
              </a:p>
            </c:rich>
          </c:tx>
          <c:layout>
            <c:manualLayout>
              <c:xMode val="edge"/>
              <c:yMode val="edge"/>
              <c:x val="0.00651701665459812"/>
              <c:y val="0.4300634457729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9227576"/>
        <c:crossesAt val="0.0"/>
        <c:crossBetween val="between"/>
        <c:majorUnit val="2.0"/>
        <c:minorUnit val="0.4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54.206.25.253/pages/index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381001"/>
            <a:ext cx="7884886" cy="25897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Team 82 – Community82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/>
              <a:t>Release 2 Overview </a:t>
            </a:r>
            <a:br>
              <a:rPr lang="en-US" sz="4400" i="1" dirty="0" smtClean="0"/>
            </a:br>
            <a:r>
              <a:rPr lang="en-US" sz="4400" i="1" dirty="0" smtClean="0"/>
              <a:t>(Sprints 3 and 4)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1857"/>
            <a:ext cx="7315200" cy="25193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Team Members:</a:t>
            </a:r>
            <a:endParaRPr lang="en-US" dirty="0" smtClean="0"/>
          </a:p>
          <a:p>
            <a:pPr algn="ctr"/>
            <a:r>
              <a:rPr lang="en-US" i="1" dirty="0" smtClean="0"/>
              <a:t>Tess Nash, Kris Kingston, </a:t>
            </a:r>
            <a:r>
              <a:rPr lang="en-US" i="1" dirty="0" err="1" smtClean="0"/>
              <a:t>Peipei</a:t>
            </a:r>
            <a:r>
              <a:rPr lang="en-US" i="1" dirty="0" smtClean="0"/>
              <a:t> Zhang, </a:t>
            </a:r>
            <a:r>
              <a:rPr lang="en-US" i="1" dirty="0" err="1" smtClean="0"/>
              <a:t>Ji</a:t>
            </a:r>
            <a:r>
              <a:rPr lang="en-US" i="1" dirty="0" smtClean="0"/>
              <a:t> Young Choi, Se Jun </a:t>
            </a:r>
            <a:r>
              <a:rPr lang="en-US" i="1" dirty="0" err="1" smtClean="0"/>
              <a:t>Ahn</a:t>
            </a:r>
            <a:r>
              <a:rPr lang="en-US" i="1" dirty="0" smtClean="0"/>
              <a:t>, Kent Lie and Sahib </a:t>
            </a:r>
            <a:r>
              <a:rPr lang="en-US" i="1" dirty="0" err="1" smtClean="0"/>
              <a:t>Onkar</a:t>
            </a:r>
            <a:r>
              <a:rPr lang="en-US" i="1" dirty="0" smtClean="0"/>
              <a:t> Singh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Website Link</a:t>
            </a:r>
            <a:r>
              <a:rPr lang="en-US" i="1" dirty="0" smtClean="0"/>
              <a:t>:</a:t>
            </a:r>
          </a:p>
          <a:p>
            <a:pPr algn="ctr"/>
            <a:r>
              <a:rPr lang="en-US" i="1" dirty="0" smtClean="0"/>
              <a:t> </a:t>
            </a:r>
            <a:r>
              <a:rPr lang="en-US" i="1" dirty="0">
                <a:hlinkClick r:id="rId2"/>
              </a:rPr>
              <a:t>http://54.206.25.253/pages/</a:t>
            </a:r>
            <a:r>
              <a:rPr lang="en-US" i="1" dirty="0" smtClean="0">
                <a:hlinkClick r:id="rId2"/>
              </a:rPr>
              <a:t>index.php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80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4000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4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003782"/>
              </p:ext>
            </p:extLst>
          </p:nvPr>
        </p:nvGraphicFramePr>
        <p:xfrm>
          <a:off x="1" y="993382"/>
          <a:ext cx="9144000" cy="585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9664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Release 2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342113"/>
              </p:ext>
            </p:extLst>
          </p:nvPr>
        </p:nvGraphicFramePr>
        <p:xfrm>
          <a:off x="113737" y="1004765"/>
          <a:ext cx="8890462" cy="570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290286"/>
            <a:ext cx="7485743" cy="13728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Goals for the Next Releases: Releases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56" y="1814286"/>
            <a:ext cx="8527143" cy="4753428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Complete the User Stories we have allocated to Release 3 and Release 4</a:t>
            </a:r>
          </a:p>
          <a:p>
            <a:pPr lvl="1"/>
            <a:r>
              <a:rPr lang="en-US" sz="2400" dirty="0" smtClean="0"/>
              <a:t>Release 3:</a:t>
            </a:r>
          </a:p>
          <a:p>
            <a:pPr lvl="2"/>
            <a:r>
              <a:rPr lang="en-US" sz="2400" dirty="0" smtClean="0"/>
              <a:t>One Feature Title to be addressed in this Release </a:t>
            </a:r>
          </a:p>
          <a:p>
            <a:pPr lvl="3"/>
            <a:r>
              <a:rPr lang="en-US" sz="2000" dirty="0" smtClean="0"/>
              <a:t>Notifications</a:t>
            </a:r>
          </a:p>
          <a:p>
            <a:pPr lvl="2"/>
            <a:r>
              <a:rPr lang="en-US" sz="2400" dirty="0" smtClean="0"/>
              <a:t>Total Story Points – 18</a:t>
            </a:r>
          </a:p>
          <a:p>
            <a:pPr lvl="1"/>
            <a:r>
              <a:rPr lang="en-US" sz="2400" dirty="0" smtClean="0"/>
              <a:t>Release 4:</a:t>
            </a:r>
          </a:p>
          <a:p>
            <a:pPr lvl="2"/>
            <a:r>
              <a:rPr lang="en-US" sz="2400" dirty="0" smtClean="0"/>
              <a:t>Two Feature Titles to be addressed in this Release</a:t>
            </a:r>
          </a:p>
          <a:p>
            <a:pPr lvl="3"/>
            <a:r>
              <a:rPr lang="en-US" sz="2000" dirty="0" smtClean="0"/>
              <a:t>Promotion and Public Image</a:t>
            </a:r>
          </a:p>
          <a:p>
            <a:pPr lvl="3"/>
            <a:r>
              <a:rPr lang="en-US" sz="2000" dirty="0" smtClean="0"/>
              <a:t>Award Nomination Techniques</a:t>
            </a:r>
          </a:p>
          <a:p>
            <a:pPr lvl="2"/>
            <a:r>
              <a:rPr lang="en-US" sz="2400" dirty="0" smtClean="0"/>
              <a:t>Total Story Points – 22</a:t>
            </a:r>
          </a:p>
        </p:txBody>
      </p:sp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253998"/>
            <a:ext cx="7485743" cy="13607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Goals for Release 3: </a:t>
            </a:r>
            <a:br>
              <a:rPr lang="en-US" dirty="0" smtClean="0"/>
            </a:br>
            <a:r>
              <a:rPr lang="en-US" dirty="0" smtClean="0"/>
              <a:t>Stories to be Completed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17762"/>
              </p:ext>
            </p:extLst>
          </p:nvPr>
        </p:nvGraphicFramePr>
        <p:xfrm>
          <a:off x="743857" y="2195288"/>
          <a:ext cx="7685313" cy="3909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86285"/>
                <a:gridCol w="1299028"/>
              </a:tblGrid>
              <a:tr h="653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</a:tr>
              <a:tr h="536868">
                <a:tc>
                  <a:txBody>
                    <a:bodyPr/>
                    <a:lstStyle/>
                    <a:p>
                      <a:r>
                        <a:rPr lang="en-US" dirty="0" smtClean="0"/>
                        <a:t>S15: View Upcoming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S17: Notification of Changes to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S18: Viewing Total Number of Events Volunteered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S19: Events Calendar</a:t>
                      </a:r>
                      <a:r>
                        <a:rPr lang="en-US" baseline="0" dirty="0" smtClean="0"/>
                        <a:t> to View Past, Present and Future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S21: Notification</a:t>
                      </a:r>
                      <a:r>
                        <a:rPr lang="en-US" baseline="0" dirty="0" smtClean="0"/>
                        <a:t> of Upcoming Meetings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STORY POINTS: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253998"/>
            <a:ext cx="7485743" cy="13607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Goals for Release 4: </a:t>
            </a:r>
            <a:br>
              <a:rPr lang="en-US" dirty="0" smtClean="0"/>
            </a:br>
            <a:r>
              <a:rPr lang="en-US" dirty="0" smtClean="0"/>
              <a:t>Stories to be Completed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7013"/>
              </p:ext>
            </p:extLst>
          </p:nvPr>
        </p:nvGraphicFramePr>
        <p:xfrm>
          <a:off x="591456" y="1886859"/>
          <a:ext cx="8048170" cy="45499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48713"/>
                <a:gridCol w="1099457"/>
              </a:tblGrid>
              <a:tr h="653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</a:tr>
              <a:tr h="536868">
                <a:tc>
                  <a:txBody>
                    <a:bodyPr/>
                    <a:lstStyle/>
                    <a:p>
                      <a:r>
                        <a:rPr lang="en-US" dirty="0" smtClean="0"/>
                        <a:t>S12: Consistency of Website</a:t>
                      </a:r>
                      <a:r>
                        <a:rPr lang="en-US" baseline="0" dirty="0" smtClean="0"/>
                        <a:t> with Brand/Image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S14: Attracting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S24: Mobile</a:t>
                      </a:r>
                      <a:r>
                        <a:rPr lang="en-US" baseline="0" dirty="0" smtClean="0"/>
                        <a:t> Friendly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S28: Nomination</a:t>
                      </a:r>
                      <a:r>
                        <a:rPr lang="en-US" baseline="0" dirty="0" smtClean="0"/>
                        <a:t> of Committee Members and Volunteers for Awards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S29: Nomination for Awards by Committee Members</a:t>
                      </a:r>
                      <a:r>
                        <a:rPr lang="en-US" baseline="0" dirty="0" smtClean="0"/>
                        <a:t> and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S30: Map</a:t>
                      </a:r>
                      <a:r>
                        <a:rPr lang="en-US" baseline="0" dirty="0" smtClean="0"/>
                        <a:t> Indication on Website of Upcoming Event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STORY POINTS: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43"/>
            <a:ext cx="9144000" cy="85271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Procedure of All Sprints – BPMN 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76"/>
            <a:ext cx="9144000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1251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2 Overview:</a:t>
            </a:r>
            <a:br>
              <a:rPr lang="en-US" dirty="0" smtClean="0"/>
            </a:br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56" y="1850571"/>
            <a:ext cx="7910287" cy="4753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we wanted to achieve at the end of Release 2:</a:t>
            </a:r>
          </a:p>
          <a:p>
            <a:pPr lvl="1"/>
            <a:r>
              <a:rPr lang="en-US" sz="2400" dirty="0"/>
              <a:t>Sprint 3</a:t>
            </a:r>
            <a:r>
              <a:rPr lang="en-US" sz="2400" dirty="0" smtClean="0"/>
              <a:t> – 29 Story Points:</a:t>
            </a:r>
            <a:endParaRPr lang="en-US" sz="2400" dirty="0"/>
          </a:p>
          <a:p>
            <a:pPr lvl="2"/>
            <a:r>
              <a:rPr lang="en-US" sz="2000" dirty="0" smtClean="0"/>
              <a:t>Had 5 Stories that we wanted to have completed at the end of the Sprint</a:t>
            </a:r>
          </a:p>
          <a:p>
            <a:pPr lvl="3"/>
            <a:r>
              <a:rPr lang="en-US" sz="1800" dirty="0" smtClean="0"/>
              <a:t>Aimed to have all of these stories completed so we could move onto the next sprint</a:t>
            </a:r>
            <a:endParaRPr lang="en-US" sz="1800" dirty="0"/>
          </a:p>
          <a:p>
            <a:pPr lvl="1"/>
            <a:r>
              <a:rPr lang="en-US" sz="2400" dirty="0"/>
              <a:t>Sprint 4</a:t>
            </a:r>
            <a:r>
              <a:rPr lang="en-US" sz="2400" dirty="0" smtClean="0"/>
              <a:t> – 20 Story Points:</a:t>
            </a:r>
            <a:endParaRPr lang="en-US" sz="2400" dirty="0"/>
          </a:p>
          <a:p>
            <a:pPr lvl="2"/>
            <a:r>
              <a:rPr lang="en-US" sz="2000" dirty="0" smtClean="0"/>
              <a:t>Had 5 Stories that we wanted to have completed at the end of the Sprint</a:t>
            </a:r>
          </a:p>
          <a:p>
            <a:pPr lvl="3"/>
            <a:r>
              <a:rPr lang="en-US" sz="1800" dirty="0" smtClean="0"/>
              <a:t>Aimed to have all of these stories completed so we could move onto the next sprint and the next Release</a:t>
            </a:r>
          </a:p>
        </p:txBody>
      </p:sp>
    </p:spTree>
    <p:extLst>
      <p:ext uri="{BB962C8B-B14F-4D97-AF65-F5344CB8AC3E}">
        <p14:creationId xmlns:p14="http://schemas.microsoft.com/office/powerpoint/2010/main" val="5683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1179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2 Overview:</a:t>
            </a:r>
            <a:br>
              <a:rPr lang="en-US" dirty="0" smtClean="0"/>
            </a:br>
            <a:r>
              <a:rPr lang="en-US" dirty="0" smtClean="0"/>
              <a:t>Actuals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33" y="1657519"/>
            <a:ext cx="8546560" cy="5200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we actually achieved at the end of Release 2:</a:t>
            </a:r>
          </a:p>
          <a:p>
            <a:pPr lvl="1"/>
            <a:r>
              <a:rPr lang="en-US" sz="2400" dirty="0" smtClean="0"/>
              <a:t>Sprint 3:</a:t>
            </a:r>
          </a:p>
          <a:p>
            <a:pPr lvl="2"/>
            <a:r>
              <a:rPr lang="en-US" sz="2000" dirty="0" smtClean="0"/>
              <a:t>Achieved </a:t>
            </a:r>
            <a:r>
              <a:rPr lang="en-US" sz="2000" dirty="0"/>
              <a:t>5</a:t>
            </a:r>
            <a:r>
              <a:rPr lang="en-US" sz="2000" dirty="0" smtClean="0"/>
              <a:t> </a:t>
            </a:r>
            <a:r>
              <a:rPr lang="en-US" sz="2000" dirty="0" smtClean="0"/>
              <a:t>out of 5 Stories </a:t>
            </a:r>
            <a:r>
              <a:rPr lang="en-US" sz="2000" dirty="0" smtClean="0"/>
              <a:t>(29 </a:t>
            </a:r>
            <a:r>
              <a:rPr lang="en-US" sz="2000" dirty="0" smtClean="0"/>
              <a:t>Story Points Completed)</a:t>
            </a:r>
          </a:p>
          <a:p>
            <a:pPr lvl="3"/>
            <a:r>
              <a:rPr lang="en-US" sz="1800" dirty="0" smtClean="0"/>
              <a:t>At the end of this Sprint, there were two stories that were yet to be classified as fully complete, with only one or two tasks that still needed to be finalised</a:t>
            </a:r>
          </a:p>
          <a:p>
            <a:pPr lvl="3"/>
            <a:r>
              <a:rPr lang="en-US" sz="1800" dirty="0" smtClean="0"/>
              <a:t>This was rectified before work began on Sprint 4 stories, with all stories then only minor errors or issues (85% completion rate)</a:t>
            </a:r>
          </a:p>
          <a:p>
            <a:pPr lvl="1"/>
            <a:r>
              <a:rPr lang="en-US" sz="2400" dirty="0" smtClean="0"/>
              <a:t>Sprint 4:</a:t>
            </a:r>
          </a:p>
          <a:p>
            <a:pPr lvl="2"/>
            <a:r>
              <a:rPr lang="en-US" sz="2000" dirty="0" smtClean="0"/>
              <a:t>Achieved 5 out of 5 Stories (20 Points Completed)</a:t>
            </a:r>
          </a:p>
          <a:p>
            <a:pPr lvl="3"/>
            <a:r>
              <a:rPr lang="en-US" sz="1800" dirty="0" smtClean="0"/>
              <a:t>At the conclusion of this Sprint, all stories were declared to be completed</a:t>
            </a:r>
          </a:p>
          <a:p>
            <a:pPr lvl="3"/>
            <a:r>
              <a:rPr lang="en-US" sz="1800" dirty="0" smtClean="0"/>
              <a:t>Minor errors and bugs are still present within some of the stories, however the relevant acceptance tests have been run on these stories and they have received a </a:t>
            </a:r>
            <a:r>
              <a:rPr lang="en-US" sz="1800" dirty="0" smtClean="0"/>
              <a:t>85% + </a:t>
            </a:r>
            <a:r>
              <a:rPr lang="en-US" sz="1800" dirty="0" smtClean="0"/>
              <a:t>completion rate as a result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1910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6572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3 – Ideal Task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21264"/>
              </p:ext>
            </p:extLst>
          </p:nvPr>
        </p:nvGraphicFramePr>
        <p:xfrm>
          <a:off x="362857" y="1905000"/>
          <a:ext cx="8400145" cy="4145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/>
                        <a:t>S01: Event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S03: Communication Between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S09: Cost Estimation</a:t>
                      </a:r>
                      <a:r>
                        <a:rPr lang="en-US" baseline="0" dirty="0" smtClean="0"/>
                        <a:t> of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S26: Communication Between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S27: Selling Items Online to Raise Funds for Centre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857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3 – Actual Task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6589"/>
              </p:ext>
            </p:extLst>
          </p:nvPr>
        </p:nvGraphicFramePr>
        <p:xfrm>
          <a:off x="362857" y="1256143"/>
          <a:ext cx="8400145" cy="4145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Time 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S01: Event Communication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ED2CC"/>
                    </a:solidFill>
                  </a:tcPr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S03: Communication Between Members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S09: Cost Estimation</a:t>
                      </a:r>
                      <a:r>
                        <a:rPr lang="en-US" baseline="0" dirty="0" smtClean="0"/>
                        <a:t> of Event</a:t>
                      </a:r>
                      <a:endParaRPr lang="en-US" dirty="0"/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ED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ED2CC"/>
                    </a:solidFill>
                  </a:tcPr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S26: Communication Between Volunteers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S27: Selling Items Online to Raise Funds for Centre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857" y="5657671"/>
            <a:ext cx="840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Some tasks were experiencing errors with execution, however we can still class these tasks as being completed with a 85% completion rate </a:t>
            </a:r>
            <a:r>
              <a:rPr lang="en-US" dirty="0" smtClean="0"/>
              <a:t>(stories </a:t>
            </a:r>
            <a:r>
              <a:rPr lang="en-US" dirty="0"/>
              <a:t>highlighted </a:t>
            </a:r>
            <a:r>
              <a:rPr lang="en-US" dirty="0" smtClean="0"/>
              <a:t>are now </a:t>
            </a:r>
            <a:r>
              <a:rPr lang="en-US" dirty="0"/>
              <a:t>classified as complete, </a:t>
            </a:r>
            <a:r>
              <a:rPr lang="en-US" dirty="0" smtClean="0"/>
              <a:t>however were experiencing </a:t>
            </a:r>
            <a:r>
              <a:rPr lang="en-US" dirty="0"/>
              <a:t>issues with bugs in the system which </a:t>
            </a:r>
            <a:r>
              <a:rPr lang="en-US" dirty="0" smtClean="0"/>
              <a:t>meant they needed to be fixed before Sprint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4 – Ideal Task Progression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03275"/>
              </p:ext>
            </p:extLst>
          </p:nvPr>
        </p:nvGraphicFramePr>
        <p:xfrm>
          <a:off x="362857" y="1905000"/>
          <a:ext cx="8400145" cy="4145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/>
                        <a:t>S02: Event 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S13: Events Being Cost-Neutral</a:t>
                      </a:r>
                      <a:r>
                        <a:rPr lang="en-US" baseline="0" dirty="0" smtClean="0"/>
                        <a:t> or Generating a 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S20: Indicating Contribution</a:t>
                      </a:r>
                      <a:r>
                        <a:rPr lang="en-US" baseline="0" dirty="0" smtClean="0"/>
                        <a:t> to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S22: Communication Between Committee Members and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S25: Blocking of Account Communication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0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4 – Actual Task Progression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81124"/>
              </p:ext>
            </p:extLst>
          </p:nvPr>
        </p:nvGraphicFramePr>
        <p:xfrm>
          <a:off x="362857" y="1415143"/>
          <a:ext cx="8400145" cy="4145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/>
                        <a:t>S02: Event 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S13: Events Being Cost-Neutral</a:t>
                      </a:r>
                      <a:r>
                        <a:rPr lang="en-US" baseline="0" dirty="0" smtClean="0"/>
                        <a:t> or Generating a 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S20: Indicating Contribution</a:t>
                      </a:r>
                      <a:r>
                        <a:rPr lang="en-US" baseline="0" dirty="0" smtClean="0"/>
                        <a:t> to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S22: Communication Between Committee Members and Members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S25: Blocking of Account Communication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2857" y="5657671"/>
            <a:ext cx="8400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Some tasks were experiencing errors with execution, however we can still class these tasks as being completed with a 85% completion rate for </a:t>
            </a:r>
            <a:r>
              <a:rPr lang="en-US" dirty="0" smtClean="0"/>
              <a:t>stories</a:t>
            </a:r>
            <a:r>
              <a:rPr lang="en-US" dirty="0"/>
              <a:t> </a:t>
            </a:r>
            <a:r>
              <a:rPr lang="en-US" dirty="0" smtClean="0"/>
              <a:t>(story highlighted is classified as complete, but is experiencing issues with bugs in the system which is causing certain aspects to not work as expected)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3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481232"/>
              </p:ext>
            </p:extLst>
          </p:nvPr>
        </p:nvGraphicFramePr>
        <p:xfrm>
          <a:off x="0" y="1094076"/>
          <a:ext cx="9144000" cy="576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51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615</TotalTime>
  <Words>930</Words>
  <Application>Microsoft Macintosh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Team 82 – Community82  Release 2 Overview  (Sprints 3 and 4)</vt:lpstr>
      <vt:lpstr>Procedure of All Sprints – BPMN Model</vt:lpstr>
      <vt:lpstr>Release 2 Overview: Expectations</vt:lpstr>
      <vt:lpstr>Release 2 Overview: Actuals</vt:lpstr>
      <vt:lpstr>Sprint 3 – Ideal Task Progression</vt:lpstr>
      <vt:lpstr>Sprint 3 – Actual Task Progression</vt:lpstr>
      <vt:lpstr>Sprint 4 – Ideal Task Progression</vt:lpstr>
      <vt:lpstr>Sprint 4 – Actual Task Progression</vt:lpstr>
      <vt:lpstr>Sprint 3 Burndown Chart</vt:lpstr>
      <vt:lpstr>Sprint 4 Burndown Chart</vt:lpstr>
      <vt:lpstr>Release 2 Burndown Chart</vt:lpstr>
      <vt:lpstr>Goals for the Next Releases: Releases 3 and 4</vt:lpstr>
      <vt:lpstr>Goals for Release 3:  Stories to be Completed </vt:lpstr>
      <vt:lpstr>Goals for Release 4:  Stories to be Completed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82 – Community82  Release 1 (Sprints 1 and 2)</dc:title>
  <dc:creator>Tess Nash</dc:creator>
  <cp:lastModifiedBy>Tess Nash</cp:lastModifiedBy>
  <cp:revision>69</cp:revision>
  <dcterms:created xsi:type="dcterms:W3CDTF">2016-09-20T06:22:26Z</dcterms:created>
  <dcterms:modified xsi:type="dcterms:W3CDTF">2016-10-25T23:28:16Z</dcterms:modified>
</cp:coreProperties>
</file>