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8" r:id="rId3"/>
    <p:sldId id="265" r:id="rId4"/>
    <p:sldId id="272" r:id="rId5"/>
    <p:sldId id="273" r:id="rId6"/>
    <p:sldId id="274" r:id="rId7"/>
    <p:sldId id="275" r:id="rId8"/>
    <p:sldId id="259" r:id="rId9"/>
    <p:sldId id="261" r:id="rId10"/>
    <p:sldId id="262" r:id="rId11"/>
    <p:sldId id="260" r:id="rId12"/>
    <p:sldId id="264" r:id="rId13"/>
    <p:sldId id="276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F7"/>
    <a:srgbClr val="F7E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essnash:Desktop:Tess%20Nash:University:Third%20Year%20(2016):Semester%202,%202016:IFB299%20-%20Application%20Design%20and%20Development:Assessment:Burndown%20Charts%20-%20Sprints%20and%20Relea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essnash:Desktop:Tess%20Nash:University:Third%20Year%20(2016):Semester%202,%202016:IFB299%20-%20Application%20Design%20and%20Development:Assessment:Release%20One:Release%201%20-%20Team%2082:Burndown%20Charts%20-%20Sprints%20and%20Releas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essnash:Desktop:Tess%20Nash:University:Third%20Year%20(2016):Semester%202,%202016:IFB299%20-%20Application%20Design%20and%20Development:Assessment:Release%20One:Release%201%20-%20Team%2082:Burndown%20Charts%20-%20Sprints%20and%20Releas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essnash:Desktop:Tess%20Nash:University:Third%20Year%20(2016):Semester%202,%202016:IFB299%20-%20Application%20Design%20and%20Development:Assessment:Release%20One:Release%201%20-%20Team%2082:Burndown%20Charts%20-%20Sprints%20and%20Relea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800" i="1"/>
            </a:pPr>
            <a:r>
              <a:rPr lang="en-US"/>
              <a:t>Overall</a:t>
            </a:r>
            <a:r>
              <a:rPr lang="en-US" baseline="0"/>
              <a:t> </a:t>
            </a:r>
            <a:r>
              <a:rPr lang="en-US"/>
              <a:t>Release Burndown Chart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3002450852584"/>
          <c:y val="0.149741602067183"/>
          <c:w val="0.793830271216098"/>
          <c:h val="0.68080271216098"/>
        </c:manualLayout>
      </c:layout>
      <c:lineChart>
        <c:grouping val="standard"/>
        <c:varyColors val="0"/>
        <c:ser>
          <c:idx val="1"/>
          <c:order val="0"/>
          <c:tx>
            <c:strRef>
              <c:f>'Overall Release Burndown Chart'!$B$2</c:f>
              <c:strCache>
                <c:ptCount val="1"/>
                <c:pt idx="0">
                  <c:v>Story Points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cat>
            <c:numRef>
              <c:f>'Overall Release Burndown Chart'!$A$3:$A$11</c:f>
              <c:numCache>
                <c:formatCode>General</c:formatCode>
                <c:ptCount val="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</c:numCache>
            </c:numRef>
          </c:cat>
          <c:val>
            <c:numRef>
              <c:f>'Overall Release Burndown Chart'!$B$3:$B$11</c:f>
              <c:numCache>
                <c:formatCode>General</c:formatCode>
                <c:ptCount val="9"/>
                <c:pt idx="0">
                  <c:v>139.0</c:v>
                </c:pt>
                <c:pt idx="1">
                  <c:v>113.0</c:v>
                </c:pt>
                <c:pt idx="2">
                  <c:v>91.0</c:v>
                </c:pt>
                <c:pt idx="3">
                  <c:v>68.0</c:v>
                </c:pt>
                <c:pt idx="4">
                  <c:v>40.0</c:v>
                </c:pt>
                <c:pt idx="5">
                  <c:v>30.0</c:v>
                </c:pt>
                <c:pt idx="6">
                  <c:v>22.0</c:v>
                </c:pt>
                <c:pt idx="7">
                  <c:v>12.0</c:v>
                </c:pt>
                <c:pt idx="8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6861960"/>
        <c:axId val="-2115187928"/>
      </c:lineChart>
      <c:catAx>
        <c:axId val="-209686196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Sprints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15187928"/>
        <c:crosses val="autoZero"/>
        <c:auto val="1"/>
        <c:lblAlgn val="ctr"/>
        <c:lblOffset val="100"/>
        <c:noMultiLvlLbl val="0"/>
      </c:catAx>
      <c:valAx>
        <c:axId val="-21151879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Story Points</a:t>
                </a:r>
              </a:p>
            </c:rich>
          </c:tx>
          <c:layout>
            <c:manualLayout>
              <c:xMode val="edge"/>
              <c:yMode val="edge"/>
              <c:x val="0.0475417427126245"/>
              <c:y val="0.429395715070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968619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85442010435397"/>
          <c:y val="0.0316184310542224"/>
          <c:w val="0.825474903953289"/>
          <c:h val="0.860371788284528"/>
        </c:manualLayout>
      </c:layout>
      <c:lineChart>
        <c:grouping val="standard"/>
        <c:varyColors val="0"/>
        <c:ser>
          <c:idx val="1"/>
          <c:order val="0"/>
          <c:tx>
            <c:strRef>
              <c:f>'Sprint 1 Burndown Chart'!$C$4</c:f>
              <c:strCache>
                <c:ptCount val="1"/>
                <c:pt idx="0">
                  <c:v>Ideal Tasks Remaining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ymbol val="none"/>
          </c:marker>
          <c:cat>
            <c:numRef>
              <c:f>'Sprint 1 Burndown Chart'!$B$5:$B$49</c:f>
              <c:numCache>
                <c:formatCode>General</c:formatCode>
                <c:ptCount val="4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</c:numCache>
            </c:numRef>
          </c:cat>
          <c:val>
            <c:numRef>
              <c:f>'Sprint 1 Burndown Chart'!$C$5:$C$49</c:f>
              <c:numCache>
                <c:formatCode>General</c:formatCode>
                <c:ptCount val="45"/>
                <c:pt idx="0">
                  <c:v>20.0</c:v>
                </c:pt>
                <c:pt idx="1">
                  <c:v>19.0</c:v>
                </c:pt>
                <c:pt idx="2">
                  <c:v>19.0</c:v>
                </c:pt>
                <c:pt idx="3">
                  <c:v>18.0</c:v>
                </c:pt>
                <c:pt idx="4">
                  <c:v>18.0</c:v>
                </c:pt>
                <c:pt idx="5">
                  <c:v>17.0</c:v>
                </c:pt>
                <c:pt idx="6">
                  <c:v>17.0</c:v>
                </c:pt>
                <c:pt idx="7">
                  <c:v>16.0</c:v>
                </c:pt>
                <c:pt idx="8">
                  <c:v>16.0</c:v>
                </c:pt>
                <c:pt idx="9">
                  <c:v>16.0</c:v>
                </c:pt>
                <c:pt idx="10">
                  <c:v>15.0</c:v>
                </c:pt>
                <c:pt idx="11">
                  <c:v>14.0</c:v>
                </c:pt>
                <c:pt idx="12">
                  <c:v>13.0</c:v>
                </c:pt>
                <c:pt idx="13">
                  <c:v>13.0</c:v>
                </c:pt>
                <c:pt idx="14">
                  <c:v>12.0</c:v>
                </c:pt>
                <c:pt idx="15">
                  <c:v>11.0</c:v>
                </c:pt>
                <c:pt idx="16">
                  <c:v>10.0</c:v>
                </c:pt>
                <c:pt idx="17">
                  <c:v>10.0</c:v>
                </c:pt>
                <c:pt idx="18">
                  <c:v>10.0</c:v>
                </c:pt>
                <c:pt idx="19">
                  <c:v>9.0</c:v>
                </c:pt>
                <c:pt idx="20">
                  <c:v>9.0</c:v>
                </c:pt>
                <c:pt idx="21">
                  <c:v>9.0</c:v>
                </c:pt>
                <c:pt idx="22">
                  <c:v>9.0</c:v>
                </c:pt>
                <c:pt idx="23">
                  <c:v>9.0</c:v>
                </c:pt>
                <c:pt idx="24">
                  <c:v>8.0</c:v>
                </c:pt>
                <c:pt idx="25">
                  <c:v>7.0</c:v>
                </c:pt>
                <c:pt idx="26">
                  <c:v>7.0</c:v>
                </c:pt>
                <c:pt idx="27">
                  <c:v>6.0</c:v>
                </c:pt>
                <c:pt idx="28">
                  <c:v>6.0</c:v>
                </c:pt>
                <c:pt idx="29">
                  <c:v>5.0</c:v>
                </c:pt>
                <c:pt idx="30">
                  <c:v>4.0</c:v>
                </c:pt>
                <c:pt idx="31">
                  <c:v>3.0</c:v>
                </c:pt>
                <c:pt idx="32">
                  <c:v>3.0</c:v>
                </c:pt>
                <c:pt idx="33">
                  <c:v>2.0</c:v>
                </c:pt>
                <c:pt idx="34">
                  <c:v>2.0</c:v>
                </c:pt>
                <c:pt idx="35">
                  <c:v>2.0</c:v>
                </c:pt>
                <c:pt idx="36">
                  <c:v>2.0</c:v>
                </c:pt>
                <c:pt idx="37">
                  <c:v>1.0</c:v>
                </c:pt>
                <c:pt idx="38">
                  <c:v>1.0</c:v>
                </c:pt>
                <c:pt idx="39">
                  <c:v>0.0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'Sprint 1 Burndown Chart'!$D$4</c:f>
              <c:strCache>
                <c:ptCount val="1"/>
                <c:pt idx="0">
                  <c:v>Actual Tasks Remaining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none"/>
          </c:marker>
          <c:cat>
            <c:numRef>
              <c:f>'Sprint 1 Burndown Chart'!$B$5:$B$49</c:f>
              <c:numCache>
                <c:formatCode>General</c:formatCode>
                <c:ptCount val="4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</c:numCache>
            </c:numRef>
          </c:cat>
          <c:val>
            <c:numRef>
              <c:f>'Sprint 1 Burndown Chart'!$D$5:$D$49</c:f>
              <c:numCache>
                <c:formatCode>General</c:formatCode>
                <c:ptCount val="45"/>
                <c:pt idx="0">
                  <c:v>20.0</c:v>
                </c:pt>
                <c:pt idx="1">
                  <c:v>19.0</c:v>
                </c:pt>
                <c:pt idx="2">
                  <c:v>19.0</c:v>
                </c:pt>
                <c:pt idx="3">
                  <c:v>18.0</c:v>
                </c:pt>
                <c:pt idx="4">
                  <c:v>18.0</c:v>
                </c:pt>
                <c:pt idx="5">
                  <c:v>18.0</c:v>
                </c:pt>
                <c:pt idx="6">
                  <c:v>18.0</c:v>
                </c:pt>
                <c:pt idx="7">
                  <c:v>17.0</c:v>
                </c:pt>
                <c:pt idx="8">
                  <c:v>17.0</c:v>
                </c:pt>
                <c:pt idx="9">
                  <c:v>17.0</c:v>
                </c:pt>
                <c:pt idx="10">
                  <c:v>16.0</c:v>
                </c:pt>
                <c:pt idx="11">
                  <c:v>16.0</c:v>
                </c:pt>
                <c:pt idx="12">
                  <c:v>16.0</c:v>
                </c:pt>
                <c:pt idx="13">
                  <c:v>15.0</c:v>
                </c:pt>
                <c:pt idx="14">
                  <c:v>14.0</c:v>
                </c:pt>
                <c:pt idx="15">
                  <c:v>13.0</c:v>
                </c:pt>
                <c:pt idx="16">
                  <c:v>13.0</c:v>
                </c:pt>
                <c:pt idx="17">
                  <c:v>12.0</c:v>
                </c:pt>
                <c:pt idx="18">
                  <c:v>12.0</c:v>
                </c:pt>
                <c:pt idx="19">
                  <c:v>11.0</c:v>
                </c:pt>
                <c:pt idx="20">
                  <c:v>10.0</c:v>
                </c:pt>
                <c:pt idx="21">
                  <c:v>10.0</c:v>
                </c:pt>
                <c:pt idx="22">
                  <c:v>10.0</c:v>
                </c:pt>
                <c:pt idx="23">
                  <c:v>9.0</c:v>
                </c:pt>
                <c:pt idx="24">
                  <c:v>9.0</c:v>
                </c:pt>
                <c:pt idx="25">
                  <c:v>9.0</c:v>
                </c:pt>
                <c:pt idx="26">
                  <c:v>9.0</c:v>
                </c:pt>
                <c:pt idx="27">
                  <c:v>9.0</c:v>
                </c:pt>
                <c:pt idx="28">
                  <c:v>9.0</c:v>
                </c:pt>
                <c:pt idx="29">
                  <c:v>8.0</c:v>
                </c:pt>
                <c:pt idx="30">
                  <c:v>7.0</c:v>
                </c:pt>
                <c:pt idx="31">
                  <c:v>7.0</c:v>
                </c:pt>
                <c:pt idx="32">
                  <c:v>6.0</c:v>
                </c:pt>
                <c:pt idx="33">
                  <c:v>5.0</c:v>
                </c:pt>
                <c:pt idx="34">
                  <c:v>5.0</c:v>
                </c:pt>
                <c:pt idx="35">
                  <c:v>4.0</c:v>
                </c:pt>
                <c:pt idx="36">
                  <c:v>3.0</c:v>
                </c:pt>
                <c:pt idx="37">
                  <c:v>2.0</c:v>
                </c:pt>
                <c:pt idx="38">
                  <c:v>2.0</c:v>
                </c:pt>
                <c:pt idx="39">
                  <c:v>2.0</c:v>
                </c:pt>
                <c:pt idx="40">
                  <c:v>2.0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7090424"/>
        <c:axId val="-2123343912"/>
      </c:lineChart>
      <c:catAx>
        <c:axId val="-209709042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Taken (Hours)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71465482855919"/>
              <c:y val="0.94892473118279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3343912"/>
        <c:crosses val="autoZero"/>
        <c:auto val="1"/>
        <c:lblAlgn val="ctr"/>
        <c:lblOffset val="100"/>
        <c:noMultiLvlLbl val="0"/>
      </c:catAx>
      <c:valAx>
        <c:axId val="-2123343912"/>
        <c:scaling>
          <c:orientation val="minMax"/>
          <c:max val="2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Tasks Remaining</a:t>
                </a:r>
              </a:p>
            </c:rich>
          </c:tx>
          <c:layout>
            <c:manualLayout>
              <c:xMode val="edge"/>
              <c:yMode val="edge"/>
              <c:x val="0.00679954295721479"/>
              <c:y val="0.4004160643036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970904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90397196538401"/>
          <c:y val="0.266823953278903"/>
          <c:w val="0.109602803461599"/>
          <c:h val="0.23267815100012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43298337707786"/>
          <c:y val="0.061336545882275"/>
          <c:w val="0.815474425113306"/>
          <c:h val="0.845680838567745"/>
        </c:manualLayout>
      </c:layout>
      <c:lineChart>
        <c:grouping val="standard"/>
        <c:varyColors val="0"/>
        <c:ser>
          <c:idx val="1"/>
          <c:order val="0"/>
          <c:tx>
            <c:strRef>
              <c:f>'Sprint 2 Burndown Chart'!$C$5</c:f>
              <c:strCache>
                <c:ptCount val="1"/>
                <c:pt idx="0">
                  <c:v>Ideal Tasks Remaining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ymbol val="none"/>
          </c:marker>
          <c:cat>
            <c:numRef>
              <c:f>'Sprint 2 Burndown Chart'!$B$6:$B$49</c:f>
              <c:numCache>
                <c:formatCode>General</c:formatCode>
                <c:ptCount val="4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</c:numCache>
            </c:numRef>
          </c:cat>
          <c:val>
            <c:numRef>
              <c:f>'Sprint 2 Burndown Chart'!$C$6:$C$40</c:f>
              <c:numCache>
                <c:formatCode>General</c:formatCode>
                <c:ptCount val="35"/>
                <c:pt idx="0">
                  <c:v>15.0</c:v>
                </c:pt>
                <c:pt idx="1">
                  <c:v>14.0</c:v>
                </c:pt>
                <c:pt idx="2">
                  <c:v>13.0</c:v>
                </c:pt>
                <c:pt idx="3">
                  <c:v>13.0</c:v>
                </c:pt>
                <c:pt idx="4">
                  <c:v>12.0</c:v>
                </c:pt>
                <c:pt idx="5">
                  <c:v>11.0</c:v>
                </c:pt>
                <c:pt idx="6">
                  <c:v>11.0</c:v>
                </c:pt>
                <c:pt idx="7">
                  <c:v>10.0</c:v>
                </c:pt>
                <c:pt idx="8">
                  <c:v>10.0</c:v>
                </c:pt>
                <c:pt idx="9">
                  <c:v>10.0</c:v>
                </c:pt>
                <c:pt idx="10">
                  <c:v>9.0</c:v>
                </c:pt>
                <c:pt idx="11">
                  <c:v>9.0</c:v>
                </c:pt>
                <c:pt idx="12">
                  <c:v>9.0</c:v>
                </c:pt>
                <c:pt idx="13">
                  <c:v>9.0</c:v>
                </c:pt>
                <c:pt idx="14">
                  <c:v>9.0</c:v>
                </c:pt>
                <c:pt idx="15">
                  <c:v>9.0</c:v>
                </c:pt>
                <c:pt idx="16">
                  <c:v>9.0</c:v>
                </c:pt>
                <c:pt idx="17">
                  <c:v>9.0</c:v>
                </c:pt>
                <c:pt idx="18">
                  <c:v>9.0</c:v>
                </c:pt>
                <c:pt idx="19">
                  <c:v>9.0</c:v>
                </c:pt>
                <c:pt idx="20">
                  <c:v>9.0</c:v>
                </c:pt>
                <c:pt idx="21">
                  <c:v>9.0</c:v>
                </c:pt>
                <c:pt idx="22">
                  <c:v>8.0</c:v>
                </c:pt>
                <c:pt idx="23">
                  <c:v>8.0</c:v>
                </c:pt>
                <c:pt idx="24">
                  <c:v>7.0</c:v>
                </c:pt>
                <c:pt idx="25">
                  <c:v>6.0</c:v>
                </c:pt>
                <c:pt idx="26">
                  <c:v>5.0</c:v>
                </c:pt>
                <c:pt idx="27">
                  <c:v>5.0</c:v>
                </c:pt>
                <c:pt idx="28">
                  <c:v>4.0</c:v>
                </c:pt>
                <c:pt idx="29">
                  <c:v>3.0</c:v>
                </c:pt>
                <c:pt idx="30">
                  <c:v>3.0</c:v>
                </c:pt>
                <c:pt idx="31">
                  <c:v>2.0</c:v>
                </c:pt>
                <c:pt idx="32">
                  <c:v>2.0</c:v>
                </c:pt>
                <c:pt idx="33">
                  <c:v>2.0</c:v>
                </c:pt>
                <c:pt idx="34">
                  <c:v>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'Sprint 2 Burndown Chart'!$D$5</c:f>
              <c:strCache>
                <c:ptCount val="1"/>
                <c:pt idx="0">
                  <c:v>Actual Tasks Remaining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none"/>
          </c:marker>
          <c:cat>
            <c:numRef>
              <c:f>'Sprint 2 Burndown Chart'!$B$6:$B$49</c:f>
              <c:numCache>
                <c:formatCode>General</c:formatCode>
                <c:ptCount val="4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</c:numCache>
            </c:numRef>
          </c:cat>
          <c:val>
            <c:numRef>
              <c:f>'Sprint 2 Burndown Chart'!$D$6:$D$49</c:f>
              <c:numCache>
                <c:formatCode>General</c:formatCode>
                <c:ptCount val="44"/>
                <c:pt idx="0">
                  <c:v>15.0</c:v>
                </c:pt>
                <c:pt idx="1">
                  <c:v>14.0</c:v>
                </c:pt>
                <c:pt idx="2">
                  <c:v>14.0</c:v>
                </c:pt>
                <c:pt idx="3">
                  <c:v>13.0</c:v>
                </c:pt>
                <c:pt idx="4">
                  <c:v>13.0</c:v>
                </c:pt>
                <c:pt idx="5">
                  <c:v>13.0</c:v>
                </c:pt>
                <c:pt idx="6">
                  <c:v>12.0</c:v>
                </c:pt>
                <c:pt idx="7">
                  <c:v>11.0</c:v>
                </c:pt>
                <c:pt idx="8">
                  <c:v>11.0</c:v>
                </c:pt>
                <c:pt idx="9">
                  <c:v>11.0</c:v>
                </c:pt>
                <c:pt idx="10">
                  <c:v>10.0</c:v>
                </c:pt>
                <c:pt idx="11">
                  <c:v>10.0</c:v>
                </c:pt>
                <c:pt idx="12">
                  <c:v>10.0</c:v>
                </c:pt>
                <c:pt idx="13">
                  <c:v>10.0</c:v>
                </c:pt>
                <c:pt idx="14">
                  <c:v>9.0</c:v>
                </c:pt>
                <c:pt idx="15">
                  <c:v>9.0</c:v>
                </c:pt>
                <c:pt idx="16">
                  <c:v>9.0</c:v>
                </c:pt>
                <c:pt idx="17">
                  <c:v>9.0</c:v>
                </c:pt>
                <c:pt idx="18">
                  <c:v>9.0</c:v>
                </c:pt>
                <c:pt idx="19">
                  <c:v>9.0</c:v>
                </c:pt>
                <c:pt idx="20">
                  <c:v>9.0</c:v>
                </c:pt>
                <c:pt idx="21">
                  <c:v>9.0</c:v>
                </c:pt>
                <c:pt idx="22">
                  <c:v>9.0</c:v>
                </c:pt>
                <c:pt idx="23">
                  <c:v>9.0</c:v>
                </c:pt>
                <c:pt idx="24">
                  <c:v>9.0</c:v>
                </c:pt>
                <c:pt idx="25">
                  <c:v>9.0</c:v>
                </c:pt>
                <c:pt idx="26">
                  <c:v>9.0</c:v>
                </c:pt>
                <c:pt idx="27">
                  <c:v>8.0</c:v>
                </c:pt>
                <c:pt idx="28">
                  <c:v>8.0</c:v>
                </c:pt>
                <c:pt idx="29">
                  <c:v>8.0</c:v>
                </c:pt>
                <c:pt idx="30">
                  <c:v>7.0</c:v>
                </c:pt>
                <c:pt idx="31">
                  <c:v>6.0</c:v>
                </c:pt>
                <c:pt idx="32">
                  <c:v>5.0</c:v>
                </c:pt>
                <c:pt idx="33">
                  <c:v>5.0</c:v>
                </c:pt>
                <c:pt idx="34">
                  <c:v>5.0</c:v>
                </c:pt>
                <c:pt idx="35">
                  <c:v>4.0</c:v>
                </c:pt>
                <c:pt idx="36">
                  <c:v>3.0</c:v>
                </c:pt>
                <c:pt idx="37">
                  <c:v>3.0</c:v>
                </c:pt>
                <c:pt idx="38">
                  <c:v>3.0</c:v>
                </c:pt>
                <c:pt idx="39">
                  <c:v>2.0</c:v>
                </c:pt>
                <c:pt idx="40">
                  <c:v>2.0</c:v>
                </c:pt>
                <c:pt idx="41">
                  <c:v>2.0</c:v>
                </c:pt>
                <c:pt idx="42">
                  <c:v>2.0</c:v>
                </c:pt>
                <c:pt idx="43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6966488"/>
        <c:axId val="-2127169384"/>
      </c:lineChart>
      <c:catAx>
        <c:axId val="-212696648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Taken (Hours)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7169384"/>
        <c:crosses val="autoZero"/>
        <c:auto val="1"/>
        <c:lblAlgn val="ctr"/>
        <c:lblOffset val="100"/>
        <c:noMultiLvlLbl val="0"/>
      </c:catAx>
      <c:valAx>
        <c:axId val="-21271693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Tasks Remaining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69664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81255769752919"/>
          <c:y val="0.451824760842948"/>
          <c:w val="0.108134150671484"/>
          <c:h val="0.20254516857959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52971873008405"/>
          <c:y val="0.0301321078775812"/>
          <c:w val="0.903065119330142"/>
          <c:h val="0.88289380122136"/>
        </c:manualLayout>
      </c:layout>
      <c:lineChart>
        <c:grouping val="standard"/>
        <c:varyColors val="0"/>
        <c:ser>
          <c:idx val="0"/>
          <c:order val="0"/>
          <c:tx>
            <c:strRef>
              <c:f>'Release 1 Burndown Chart'!$B$4</c:f>
              <c:strCache>
                <c:ptCount val="1"/>
                <c:pt idx="0">
                  <c:v>Time Remaining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cat>
            <c:numRef>
              <c:f>'Release 1 Burndown Chart'!$B$5:$B$92</c:f>
              <c:numCache>
                <c:formatCode>General</c:formatCode>
                <c:ptCount val="8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</c:numCache>
            </c:numRef>
          </c:cat>
          <c:val>
            <c:numRef>
              <c:f>'Release 1 Burndown Chart'!$C$5:$C$92</c:f>
              <c:numCache>
                <c:formatCode>General</c:formatCode>
                <c:ptCount val="88"/>
                <c:pt idx="0">
                  <c:v>54.0</c:v>
                </c:pt>
                <c:pt idx="1">
                  <c:v>54.0</c:v>
                </c:pt>
                <c:pt idx="2">
                  <c:v>54.0</c:v>
                </c:pt>
                <c:pt idx="3">
                  <c:v>53.0</c:v>
                </c:pt>
                <c:pt idx="4">
                  <c:v>53.0</c:v>
                </c:pt>
                <c:pt idx="5">
                  <c:v>53.0</c:v>
                </c:pt>
                <c:pt idx="6">
                  <c:v>52.0</c:v>
                </c:pt>
                <c:pt idx="7">
                  <c:v>52.0</c:v>
                </c:pt>
                <c:pt idx="8">
                  <c:v>51.0</c:v>
                </c:pt>
                <c:pt idx="9">
                  <c:v>50.0</c:v>
                </c:pt>
                <c:pt idx="10">
                  <c:v>49.0</c:v>
                </c:pt>
                <c:pt idx="11">
                  <c:v>48.0</c:v>
                </c:pt>
                <c:pt idx="12">
                  <c:v>47.0</c:v>
                </c:pt>
                <c:pt idx="13">
                  <c:v>46.0</c:v>
                </c:pt>
                <c:pt idx="14">
                  <c:v>46.0</c:v>
                </c:pt>
                <c:pt idx="15">
                  <c:v>45.0</c:v>
                </c:pt>
                <c:pt idx="16">
                  <c:v>44.0</c:v>
                </c:pt>
                <c:pt idx="17">
                  <c:v>43.0</c:v>
                </c:pt>
                <c:pt idx="18">
                  <c:v>42.0</c:v>
                </c:pt>
                <c:pt idx="19">
                  <c:v>41.0</c:v>
                </c:pt>
                <c:pt idx="20">
                  <c:v>41.0</c:v>
                </c:pt>
                <c:pt idx="21">
                  <c:v>40.0</c:v>
                </c:pt>
                <c:pt idx="22">
                  <c:v>40.0</c:v>
                </c:pt>
                <c:pt idx="23">
                  <c:v>39.0</c:v>
                </c:pt>
                <c:pt idx="24">
                  <c:v>38.0</c:v>
                </c:pt>
                <c:pt idx="25">
                  <c:v>37.0</c:v>
                </c:pt>
                <c:pt idx="26">
                  <c:v>36.0</c:v>
                </c:pt>
                <c:pt idx="27">
                  <c:v>35.0</c:v>
                </c:pt>
                <c:pt idx="28">
                  <c:v>34.0</c:v>
                </c:pt>
                <c:pt idx="29">
                  <c:v>33.0</c:v>
                </c:pt>
                <c:pt idx="30">
                  <c:v>33.0</c:v>
                </c:pt>
                <c:pt idx="31">
                  <c:v>32.0</c:v>
                </c:pt>
                <c:pt idx="32">
                  <c:v>31.0</c:v>
                </c:pt>
                <c:pt idx="33">
                  <c:v>30.0</c:v>
                </c:pt>
                <c:pt idx="34">
                  <c:v>29.0</c:v>
                </c:pt>
                <c:pt idx="35">
                  <c:v>28.0</c:v>
                </c:pt>
                <c:pt idx="36">
                  <c:v>28.0</c:v>
                </c:pt>
                <c:pt idx="37">
                  <c:v>27.0</c:v>
                </c:pt>
                <c:pt idx="38">
                  <c:v>26.0</c:v>
                </c:pt>
                <c:pt idx="39">
                  <c:v>25.0</c:v>
                </c:pt>
                <c:pt idx="40">
                  <c:v>24.0</c:v>
                </c:pt>
                <c:pt idx="41">
                  <c:v>23.0</c:v>
                </c:pt>
                <c:pt idx="42">
                  <c:v>22.0</c:v>
                </c:pt>
                <c:pt idx="43">
                  <c:v>21.0</c:v>
                </c:pt>
                <c:pt idx="44">
                  <c:v>20.0</c:v>
                </c:pt>
                <c:pt idx="45">
                  <c:v>20.0</c:v>
                </c:pt>
                <c:pt idx="46">
                  <c:v>20.0</c:v>
                </c:pt>
                <c:pt idx="47">
                  <c:v>20.0</c:v>
                </c:pt>
                <c:pt idx="48">
                  <c:v>20.0</c:v>
                </c:pt>
                <c:pt idx="49">
                  <c:v>20.0</c:v>
                </c:pt>
                <c:pt idx="50">
                  <c:v>19.0</c:v>
                </c:pt>
                <c:pt idx="51">
                  <c:v>19.0</c:v>
                </c:pt>
                <c:pt idx="52">
                  <c:v>18.0</c:v>
                </c:pt>
                <c:pt idx="53">
                  <c:v>18.0</c:v>
                </c:pt>
                <c:pt idx="54">
                  <c:v>17.0</c:v>
                </c:pt>
                <c:pt idx="55">
                  <c:v>17.0</c:v>
                </c:pt>
                <c:pt idx="56">
                  <c:v>16.0</c:v>
                </c:pt>
                <c:pt idx="57">
                  <c:v>16.0</c:v>
                </c:pt>
                <c:pt idx="58">
                  <c:v>15.0</c:v>
                </c:pt>
                <c:pt idx="59">
                  <c:v>15.0</c:v>
                </c:pt>
                <c:pt idx="60">
                  <c:v>14.0</c:v>
                </c:pt>
                <c:pt idx="61">
                  <c:v>14.0</c:v>
                </c:pt>
                <c:pt idx="62">
                  <c:v>13.0</c:v>
                </c:pt>
                <c:pt idx="63">
                  <c:v>13.0</c:v>
                </c:pt>
                <c:pt idx="64">
                  <c:v>12.0</c:v>
                </c:pt>
                <c:pt idx="65">
                  <c:v>12.0</c:v>
                </c:pt>
                <c:pt idx="66">
                  <c:v>11.0</c:v>
                </c:pt>
                <c:pt idx="67">
                  <c:v>10.0</c:v>
                </c:pt>
                <c:pt idx="68">
                  <c:v>9.0</c:v>
                </c:pt>
                <c:pt idx="69">
                  <c:v>8.0</c:v>
                </c:pt>
                <c:pt idx="70">
                  <c:v>7.0</c:v>
                </c:pt>
                <c:pt idx="71">
                  <c:v>6.0</c:v>
                </c:pt>
                <c:pt idx="72">
                  <c:v>5.0</c:v>
                </c:pt>
                <c:pt idx="73">
                  <c:v>4.0</c:v>
                </c:pt>
                <c:pt idx="74">
                  <c:v>3.0</c:v>
                </c:pt>
                <c:pt idx="75">
                  <c:v>3.0</c:v>
                </c:pt>
                <c:pt idx="76">
                  <c:v>3.0</c:v>
                </c:pt>
                <c:pt idx="77">
                  <c:v>3.0</c:v>
                </c:pt>
                <c:pt idx="78">
                  <c:v>3.0</c:v>
                </c:pt>
                <c:pt idx="79">
                  <c:v>2.0</c:v>
                </c:pt>
                <c:pt idx="80">
                  <c:v>2.0</c:v>
                </c:pt>
                <c:pt idx="81">
                  <c:v>2.0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7012888"/>
        <c:axId val="-2118233000"/>
      </c:lineChart>
      <c:catAx>
        <c:axId val="-211701288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Time Taken (Hours)</a:t>
                </a:r>
              </a:p>
            </c:rich>
          </c:tx>
          <c:layout>
            <c:manualLayout>
              <c:xMode val="edge"/>
              <c:yMode val="edge"/>
              <c:x val="0.468158143800798"/>
              <c:y val="0.95985908947010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-2118233000"/>
        <c:crosses val="autoZero"/>
        <c:auto val="1"/>
        <c:lblAlgn val="ctr"/>
        <c:lblOffset val="100"/>
        <c:tickLblSkip val="5"/>
        <c:noMultiLvlLbl val="0"/>
      </c:catAx>
      <c:valAx>
        <c:axId val="-2118233000"/>
        <c:scaling>
          <c:orientation val="minMax"/>
          <c:max val="6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Story Points Remaining</a:t>
                </a:r>
              </a:p>
            </c:rich>
          </c:tx>
          <c:layout>
            <c:manualLayout>
              <c:xMode val="edge"/>
              <c:yMode val="edge"/>
              <c:x val="0.00926060357696923"/>
              <c:y val="0.4062045831714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-2117012888"/>
        <c:crosses val="autoZero"/>
        <c:crossBetween val="between"/>
        <c:majorUnit val="2.0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21/09/16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54.206.25.253/pages/index.ph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72" y="562417"/>
            <a:ext cx="7884886" cy="24083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/>
              <a:t>Team 82 – Community82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400" i="1" dirty="0" smtClean="0"/>
              <a:t>Release 1 (Sprints 1 and 2)</a:t>
            </a:r>
            <a:endParaRPr lang="en-US" sz="4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91857"/>
            <a:ext cx="7315200" cy="251930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1" dirty="0" smtClean="0"/>
              <a:t>Team Members:</a:t>
            </a:r>
            <a:endParaRPr lang="en-US" dirty="0" smtClean="0"/>
          </a:p>
          <a:p>
            <a:pPr algn="ctr"/>
            <a:r>
              <a:rPr lang="en-US" i="1" dirty="0" smtClean="0"/>
              <a:t>Tess Nash, Kris Kingston, </a:t>
            </a:r>
            <a:r>
              <a:rPr lang="en-US" i="1" dirty="0" err="1" smtClean="0"/>
              <a:t>Peipei</a:t>
            </a:r>
            <a:r>
              <a:rPr lang="en-US" i="1" dirty="0" smtClean="0"/>
              <a:t> Zhang, </a:t>
            </a:r>
            <a:r>
              <a:rPr lang="en-US" i="1" dirty="0" err="1" smtClean="0"/>
              <a:t>Ji</a:t>
            </a:r>
            <a:r>
              <a:rPr lang="en-US" i="1" dirty="0" smtClean="0"/>
              <a:t> Young Choi, Se Jun </a:t>
            </a:r>
            <a:r>
              <a:rPr lang="en-US" i="1" dirty="0" err="1" smtClean="0"/>
              <a:t>Ahn</a:t>
            </a:r>
            <a:r>
              <a:rPr lang="en-US" i="1" dirty="0" smtClean="0"/>
              <a:t>, Kent Lie and Sahib </a:t>
            </a:r>
            <a:r>
              <a:rPr lang="en-US" i="1" dirty="0" err="1" smtClean="0"/>
              <a:t>Onkar</a:t>
            </a:r>
            <a:r>
              <a:rPr lang="en-US" i="1" dirty="0" smtClean="0"/>
              <a:t> Singh</a:t>
            </a:r>
          </a:p>
          <a:p>
            <a:pPr algn="ctr"/>
            <a:endParaRPr lang="en-US" i="1" dirty="0" smtClean="0"/>
          </a:p>
          <a:p>
            <a:pPr algn="ctr"/>
            <a:endParaRPr lang="en-US" i="1" dirty="0"/>
          </a:p>
          <a:p>
            <a:pPr algn="ctr"/>
            <a:r>
              <a:rPr lang="en-US" i="1" dirty="0"/>
              <a:t>Website Link</a:t>
            </a:r>
            <a:r>
              <a:rPr lang="en-US" i="1" dirty="0" smtClean="0"/>
              <a:t>:</a:t>
            </a:r>
          </a:p>
          <a:p>
            <a:pPr algn="ctr"/>
            <a:r>
              <a:rPr lang="en-US" i="1" dirty="0" smtClean="0"/>
              <a:t> </a:t>
            </a:r>
            <a:r>
              <a:rPr lang="en-US" i="1" dirty="0">
                <a:hlinkClick r:id="rId2"/>
              </a:rPr>
              <a:t>http://54.206.25.253/pages/</a:t>
            </a:r>
            <a:r>
              <a:rPr lang="en-US" i="1" dirty="0" smtClean="0">
                <a:hlinkClick r:id="rId2"/>
              </a:rPr>
              <a:t>index.php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1804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4000"/>
            <a:ext cx="7315200" cy="73938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Sprint 2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477774"/>
              </p:ext>
            </p:extLst>
          </p:nvPr>
        </p:nvGraphicFramePr>
        <p:xfrm>
          <a:off x="0" y="1058244"/>
          <a:ext cx="9144000" cy="5799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784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9664"/>
            <a:ext cx="7315200" cy="73938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Release 1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492451"/>
              </p:ext>
            </p:extLst>
          </p:nvPr>
        </p:nvGraphicFramePr>
        <p:xfrm>
          <a:off x="0" y="916265"/>
          <a:ext cx="9105453" cy="5941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784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57" y="290286"/>
            <a:ext cx="7485743" cy="137283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Goals for the Next Release: Release 2 (Sprints 3 and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143" y="2050143"/>
            <a:ext cx="7874000" cy="45175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Aim to finalise the incomplete user stories</a:t>
            </a:r>
          </a:p>
          <a:p>
            <a:pPr lvl="1"/>
            <a:r>
              <a:rPr lang="en-US" sz="2000" dirty="0" smtClean="0"/>
              <a:t>This will be our top priority to ensure that these stories are complete before starting on the completion of the stories in Sprint 3</a:t>
            </a:r>
          </a:p>
          <a:p>
            <a:r>
              <a:rPr lang="en-US" sz="2400" dirty="0" smtClean="0"/>
              <a:t>We will need to readjust our Sprint Plans</a:t>
            </a:r>
          </a:p>
          <a:p>
            <a:pPr lvl="1"/>
            <a:r>
              <a:rPr lang="en-US" sz="2000" dirty="0" smtClean="0"/>
              <a:t>Sprint 3 will need to be readjusted in order to accommodate the incomplete user stories from Release 1</a:t>
            </a:r>
          </a:p>
          <a:p>
            <a:pPr lvl="1"/>
            <a:r>
              <a:rPr lang="en-US" sz="2000" dirty="0" smtClean="0"/>
              <a:t>Sprint 4 will also more than likely need to be readjusted to accommodate for these changes and accommodate the overflow of stories from Sprint 3</a:t>
            </a:r>
          </a:p>
          <a:p>
            <a:pPr lvl="2"/>
            <a:r>
              <a:rPr lang="en-US" dirty="0" smtClean="0"/>
              <a:t>I.e. readjust the plans to make room to complete the incomplete Release 1 stories and successfully complete the stories from Release 2 (Sprints 3 and 4)</a:t>
            </a:r>
          </a:p>
        </p:txBody>
      </p:sp>
    </p:spTree>
    <p:extLst>
      <p:ext uri="{BB962C8B-B14F-4D97-AF65-F5344CB8AC3E}">
        <p14:creationId xmlns:p14="http://schemas.microsoft.com/office/powerpoint/2010/main" val="192784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57" y="217714"/>
            <a:ext cx="7485743" cy="17054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Goals for the Next Release: </a:t>
            </a:r>
            <a:br>
              <a:rPr lang="en-US" dirty="0" smtClean="0"/>
            </a:br>
            <a:r>
              <a:rPr lang="en-US" dirty="0" smtClean="0"/>
              <a:t>Sprint 3 (Overflow of Stories from Release 1)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41371"/>
              </p:ext>
            </p:extLst>
          </p:nvPr>
        </p:nvGraphicFramePr>
        <p:xfrm>
          <a:off x="362857" y="2540003"/>
          <a:ext cx="8400144" cy="24408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25385"/>
                <a:gridCol w="1367112"/>
                <a:gridCol w="1367112"/>
                <a:gridCol w="1640535"/>
              </a:tblGrid>
              <a:tr h="1023415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 ID and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Tasks Involved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Time Taken (Hours)</a:t>
                      </a:r>
                      <a:endParaRPr lang="en-US" dirty="0"/>
                    </a:p>
                  </a:txBody>
                  <a:tcPr/>
                </a:tc>
              </a:tr>
              <a:tr h="897456">
                <a:tc>
                  <a:txBody>
                    <a:bodyPr/>
                    <a:lstStyle/>
                    <a:p>
                      <a:r>
                        <a:rPr lang="en-US" dirty="0" smtClean="0"/>
                        <a:t>S10: Tracking Member and Volunteer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19955">
                <a:tc>
                  <a:txBody>
                    <a:bodyPr/>
                    <a:lstStyle/>
                    <a:p>
                      <a:r>
                        <a:rPr lang="en-US" dirty="0" smtClean="0"/>
                        <a:t>S11: Accessibility</a:t>
                      </a:r>
                      <a:r>
                        <a:rPr lang="en-US" baseline="0" dirty="0" smtClean="0"/>
                        <a:t> of Features</a:t>
                      </a:r>
                      <a:endParaRPr lang="en-US" dirty="0"/>
                    </a:p>
                  </a:txBody>
                  <a:tcPr>
                    <a:solidFill>
                      <a:srgbClr val="EAEA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EAEA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EAEA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EAEA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16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57" y="145142"/>
            <a:ext cx="7485743" cy="17054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Goals for the Next Release: </a:t>
            </a:r>
            <a:br>
              <a:rPr lang="en-US" dirty="0" smtClean="0"/>
            </a:br>
            <a:r>
              <a:rPr lang="en-US" dirty="0" smtClean="0"/>
              <a:t>Sprint 3 – Stories from Sprint 3 that we’re aiming to complete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382562"/>
              </p:ext>
            </p:extLst>
          </p:nvPr>
        </p:nvGraphicFramePr>
        <p:xfrm>
          <a:off x="254001" y="2068287"/>
          <a:ext cx="8617858" cy="44173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29714"/>
                <a:gridCol w="1402545"/>
                <a:gridCol w="1402545"/>
                <a:gridCol w="1683054"/>
              </a:tblGrid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 ID and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Tasks Involved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Time Taken (Hours)</a:t>
                      </a:r>
                      <a:endParaRPr lang="en-US" dirty="0"/>
                    </a:p>
                  </a:txBody>
                  <a:tcPr/>
                </a:tc>
              </a:tr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S01: Event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64569">
                <a:tc>
                  <a:txBody>
                    <a:bodyPr/>
                    <a:lstStyle/>
                    <a:p>
                      <a:r>
                        <a:rPr lang="en-US" dirty="0" smtClean="0"/>
                        <a:t>S03: Communication Between</a:t>
                      </a:r>
                      <a:r>
                        <a:rPr lang="en-US" baseline="0" dirty="0" smtClean="0"/>
                        <a:t>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619089">
                <a:tc>
                  <a:txBody>
                    <a:bodyPr/>
                    <a:lstStyle/>
                    <a:p>
                      <a:r>
                        <a:rPr lang="en-US" dirty="0" smtClean="0"/>
                        <a:t>S09: Cost Estimation of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S26: Communication</a:t>
                      </a:r>
                      <a:r>
                        <a:rPr lang="en-US" baseline="0" dirty="0" smtClean="0"/>
                        <a:t> Between Volunteers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64569">
                <a:tc>
                  <a:txBody>
                    <a:bodyPr/>
                    <a:lstStyle/>
                    <a:p>
                      <a:r>
                        <a:rPr lang="en-US" dirty="0" smtClean="0"/>
                        <a:t>S27: Selling Items Online to Raise Funds for Centre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85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86"/>
            <a:ext cx="7315200" cy="12518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Release 1 Overview:</a:t>
            </a:r>
            <a:br>
              <a:rPr lang="en-US" dirty="0" smtClean="0"/>
            </a:br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856" y="1850571"/>
            <a:ext cx="7910287" cy="47534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we wanted to achieve at the end of Release 1:</a:t>
            </a:r>
          </a:p>
          <a:p>
            <a:pPr lvl="1"/>
            <a:r>
              <a:rPr lang="en-US" sz="2400" dirty="0"/>
              <a:t>Sprint </a:t>
            </a:r>
            <a:r>
              <a:rPr lang="en-US" sz="2400" dirty="0" smtClean="0"/>
              <a:t>1 – 26 Story Points:</a:t>
            </a:r>
            <a:endParaRPr lang="en-US" sz="2400" dirty="0"/>
          </a:p>
          <a:p>
            <a:pPr lvl="2"/>
            <a:r>
              <a:rPr lang="en-US" sz="2000" dirty="0" smtClean="0"/>
              <a:t>Had 5 Stories that we wanted to have completed at the end of the Sprint</a:t>
            </a:r>
          </a:p>
          <a:p>
            <a:pPr lvl="3"/>
            <a:r>
              <a:rPr lang="en-US" sz="1800" dirty="0" smtClean="0"/>
              <a:t>Aimed to have all of these stories completed so we could move onto the next sprint</a:t>
            </a:r>
            <a:endParaRPr lang="en-US" sz="1800" dirty="0"/>
          </a:p>
          <a:p>
            <a:pPr lvl="1"/>
            <a:r>
              <a:rPr lang="en-US" sz="2400" dirty="0"/>
              <a:t>Sprint </a:t>
            </a:r>
            <a:r>
              <a:rPr lang="en-US" sz="2400" dirty="0" smtClean="0"/>
              <a:t>2 – 22 Story Points:</a:t>
            </a:r>
            <a:endParaRPr lang="en-US" sz="2400" dirty="0"/>
          </a:p>
          <a:p>
            <a:pPr lvl="2"/>
            <a:r>
              <a:rPr lang="en-US" sz="2000" dirty="0" smtClean="0"/>
              <a:t>Had 4 Stories that we wanted to have completed at the end of the Sprint</a:t>
            </a:r>
          </a:p>
          <a:p>
            <a:pPr lvl="3"/>
            <a:r>
              <a:rPr lang="en-US" sz="1800" dirty="0" smtClean="0"/>
              <a:t>Aimed to have all of these stories completed so we could move onto the next sprint and the next Release</a:t>
            </a:r>
          </a:p>
        </p:txBody>
      </p:sp>
    </p:spTree>
    <p:extLst>
      <p:ext uri="{BB962C8B-B14F-4D97-AF65-F5344CB8AC3E}">
        <p14:creationId xmlns:p14="http://schemas.microsoft.com/office/powerpoint/2010/main" val="5683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86"/>
            <a:ext cx="7315200" cy="11792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Release 1 Overview:</a:t>
            </a:r>
            <a:br>
              <a:rPr lang="en-US" dirty="0" smtClean="0"/>
            </a:br>
            <a:r>
              <a:rPr lang="en-US" dirty="0" smtClean="0"/>
              <a:t>Actuals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033" y="1657519"/>
            <a:ext cx="8546560" cy="4989285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we actually achieved at the end of Release 1:</a:t>
            </a:r>
          </a:p>
          <a:p>
            <a:pPr lvl="1"/>
            <a:r>
              <a:rPr lang="en-US" sz="2400" dirty="0" smtClean="0"/>
              <a:t>Sprint 1:</a:t>
            </a:r>
          </a:p>
          <a:p>
            <a:pPr lvl="2"/>
            <a:r>
              <a:rPr lang="en-US" sz="2000" dirty="0" smtClean="0"/>
              <a:t>Achieved 4 out of 5 Stories </a:t>
            </a:r>
            <a:r>
              <a:rPr lang="en-US" sz="2000" dirty="0" smtClean="0"/>
              <a:t>(</a:t>
            </a:r>
            <a:r>
              <a:rPr lang="en-US" sz="2000" dirty="0" smtClean="0"/>
              <a:t>30</a:t>
            </a:r>
            <a:r>
              <a:rPr lang="en-US" sz="2000" dirty="0" smtClean="0"/>
              <a:t> </a:t>
            </a:r>
            <a:r>
              <a:rPr lang="en-US" sz="2000" dirty="0" smtClean="0"/>
              <a:t>out of </a:t>
            </a:r>
            <a:r>
              <a:rPr lang="en-US" sz="2000" dirty="0" smtClean="0"/>
              <a:t>32</a:t>
            </a:r>
            <a:r>
              <a:rPr lang="en-US" sz="2000" dirty="0" smtClean="0"/>
              <a:t> </a:t>
            </a:r>
            <a:r>
              <a:rPr lang="en-US" sz="2000" dirty="0" smtClean="0"/>
              <a:t>Story Points Completed)</a:t>
            </a:r>
          </a:p>
          <a:p>
            <a:pPr lvl="3"/>
            <a:r>
              <a:rPr lang="en-US" sz="1800" dirty="0" smtClean="0"/>
              <a:t>At the end of the last Sprint, we believed that it was only a minor issue that needed to be fixed to declare this story complete</a:t>
            </a:r>
          </a:p>
          <a:p>
            <a:pPr lvl="3"/>
            <a:r>
              <a:rPr lang="en-US" sz="1800" dirty="0" smtClean="0"/>
              <a:t>However, upon further investigation, we have realised there are more tasks than we had originally predicted that need to be completed in order to fully complete this story</a:t>
            </a:r>
            <a:r>
              <a:rPr lang="en-US" sz="1800" dirty="0" smtClean="0"/>
              <a:t>, and at the end of Release 1 we have found that there is one Task that needs to be finalised before moving on to the next release</a:t>
            </a:r>
            <a:endParaRPr lang="en-US" sz="1600" dirty="0" smtClean="0"/>
          </a:p>
          <a:p>
            <a:pPr lvl="1"/>
            <a:r>
              <a:rPr lang="en-US" sz="2400" dirty="0" smtClean="0"/>
              <a:t>Sprint 2:</a:t>
            </a:r>
          </a:p>
          <a:p>
            <a:pPr lvl="2"/>
            <a:r>
              <a:rPr lang="en-US" sz="2000" dirty="0" smtClean="0"/>
              <a:t>Achieved 3 </a:t>
            </a:r>
            <a:r>
              <a:rPr lang="en-US" sz="2000" dirty="0" smtClean="0"/>
              <a:t>out of 4 Stories (20 out of 22 Story Points Completed)</a:t>
            </a:r>
          </a:p>
          <a:p>
            <a:pPr lvl="3"/>
            <a:r>
              <a:rPr lang="en-US" sz="1800" dirty="0" smtClean="0"/>
              <a:t>Similar with Sprint 1, </a:t>
            </a:r>
            <a:r>
              <a:rPr lang="en-US" sz="1800" dirty="0" smtClean="0"/>
              <a:t>upon further investigation, there was one Task that needs to be finalised in order fo</a:t>
            </a:r>
            <a:r>
              <a:rPr lang="en-US" sz="1800" dirty="0" smtClean="0"/>
              <a:t>r this story to be fully completed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9101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1716"/>
            <a:ext cx="7315200" cy="739383"/>
          </a:xfrm>
        </p:spPr>
        <p:txBody>
          <a:bodyPr/>
          <a:lstStyle/>
          <a:p>
            <a:pPr algn="ctr"/>
            <a:r>
              <a:rPr lang="en-US" dirty="0" smtClean="0"/>
              <a:t>Sprint 1 – Ideal Progression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526799"/>
              </p:ext>
            </p:extLst>
          </p:nvPr>
        </p:nvGraphicFramePr>
        <p:xfrm>
          <a:off x="362857" y="1905000"/>
          <a:ext cx="8400144" cy="44246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5385"/>
                <a:gridCol w="1367112"/>
                <a:gridCol w="1367112"/>
                <a:gridCol w="1640535"/>
              </a:tblGrid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 ID and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</a:t>
                      </a:r>
                      <a:r>
                        <a:rPr lang="en-US" baseline="0" dirty="0" smtClean="0"/>
                        <a:t>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Tasks Involved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Time Taken (Hours)</a:t>
                      </a:r>
                      <a:endParaRPr lang="en-US" dirty="0"/>
                    </a:p>
                  </a:txBody>
                  <a:tcPr/>
                </a:tc>
              </a:tr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S04: Updating Member’s Details</a:t>
                      </a:r>
                      <a:r>
                        <a:rPr lang="en-US" baseline="0" dirty="0" smtClean="0"/>
                        <a:t> Themselves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64569">
                <a:tc>
                  <a:txBody>
                    <a:bodyPr/>
                    <a:lstStyle/>
                    <a:p>
                      <a:r>
                        <a:rPr lang="en-US" dirty="0" smtClean="0"/>
                        <a:t>S05: Resetting Member’s Passwords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S06: Leaving the Organisation – Position Termination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S08: Creating, Modifying and Deleting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645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S11: Accessibility of Features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INCOMPLETE (One Task to Finalise)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64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1716"/>
            <a:ext cx="7315200" cy="739383"/>
          </a:xfrm>
        </p:spPr>
        <p:txBody>
          <a:bodyPr/>
          <a:lstStyle/>
          <a:p>
            <a:pPr algn="ctr"/>
            <a:r>
              <a:rPr lang="en-US" dirty="0" smtClean="0"/>
              <a:t>Sprint 1 – Actual Progression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8391"/>
              </p:ext>
            </p:extLst>
          </p:nvPr>
        </p:nvGraphicFramePr>
        <p:xfrm>
          <a:off x="362857" y="1905000"/>
          <a:ext cx="8400144" cy="44246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5385"/>
                <a:gridCol w="1367112"/>
                <a:gridCol w="1367112"/>
                <a:gridCol w="1640535"/>
              </a:tblGrid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 ID and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</a:t>
                      </a:r>
                      <a:r>
                        <a:rPr lang="en-US" baseline="0" dirty="0" smtClean="0"/>
                        <a:t> Points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Tasks Involved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Time Taken (Hours)</a:t>
                      </a:r>
                      <a:endParaRPr lang="en-US" dirty="0"/>
                    </a:p>
                  </a:txBody>
                  <a:tcPr/>
                </a:tc>
              </a:tr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S04: Updating Member’s Details</a:t>
                      </a:r>
                      <a:r>
                        <a:rPr lang="en-US" baseline="0" dirty="0" smtClean="0"/>
                        <a:t> Themselves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64569">
                <a:tc>
                  <a:txBody>
                    <a:bodyPr/>
                    <a:lstStyle/>
                    <a:p>
                      <a:r>
                        <a:rPr lang="en-US" dirty="0" smtClean="0"/>
                        <a:t>S05: Resetting Member’s Passwords</a:t>
                      </a:r>
                      <a:endParaRPr lang="en-US" dirty="0"/>
                    </a:p>
                  </a:txBody>
                  <a:tcPr>
                    <a:solidFill>
                      <a:srgbClr val="F7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7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7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7EAE7"/>
                    </a:solidFill>
                  </a:tcPr>
                </a:tc>
              </a:tr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S06: Leaving the Organisation – Position Termination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S08: Creating, Modifying and Deleting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645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S11: Accessibility of Features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INCOMPLETE (One Task to Finalise)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11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1716"/>
            <a:ext cx="7315200" cy="739383"/>
          </a:xfrm>
        </p:spPr>
        <p:txBody>
          <a:bodyPr/>
          <a:lstStyle/>
          <a:p>
            <a:pPr algn="ctr"/>
            <a:r>
              <a:rPr lang="en-US" dirty="0" smtClean="0"/>
              <a:t>Sprint 2 – Ideal Progression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64122"/>
              </p:ext>
            </p:extLst>
          </p:nvPr>
        </p:nvGraphicFramePr>
        <p:xfrm>
          <a:off x="362857" y="1905000"/>
          <a:ext cx="8400145" cy="39600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5385"/>
                <a:gridCol w="1367112"/>
                <a:gridCol w="1367112"/>
                <a:gridCol w="1640536"/>
              </a:tblGrid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 ID and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Tasks Involved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Time Taken (Hours)</a:t>
                      </a:r>
                      <a:endParaRPr lang="en-US" dirty="0"/>
                    </a:p>
                  </a:txBody>
                  <a:tcPr/>
                </a:tc>
              </a:tr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S07:</a:t>
                      </a:r>
                      <a:r>
                        <a:rPr lang="en-US" baseline="0" dirty="0" smtClean="0"/>
                        <a:t> Online Confirmation of Attendance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645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S10: Tracking Member and Volunteer Details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INCOMPLETE (One Task to Finalise)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S16: Online Sign-Up to Volunteer at</a:t>
                      </a:r>
                      <a:r>
                        <a:rPr lang="en-US" baseline="0" dirty="0" smtClean="0"/>
                        <a:t>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80185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S23: Editing</a:t>
                      </a:r>
                      <a:r>
                        <a:rPr lang="en-US" b="0" baseline="0" dirty="0" smtClean="0">
                          <a:solidFill>
                            <a:srgbClr val="000000"/>
                          </a:solidFill>
                        </a:rPr>
                        <a:t> Other User’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s Information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7EA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7EA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7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7EA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40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1716"/>
            <a:ext cx="7315200" cy="739383"/>
          </a:xfrm>
        </p:spPr>
        <p:txBody>
          <a:bodyPr/>
          <a:lstStyle/>
          <a:p>
            <a:pPr algn="ctr"/>
            <a:r>
              <a:rPr lang="en-US" dirty="0" smtClean="0"/>
              <a:t>Sprint 2 – Actual Progression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94783"/>
              </p:ext>
            </p:extLst>
          </p:nvPr>
        </p:nvGraphicFramePr>
        <p:xfrm>
          <a:off x="362857" y="1905000"/>
          <a:ext cx="8400145" cy="39600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5385"/>
                <a:gridCol w="1367112"/>
                <a:gridCol w="1367112"/>
                <a:gridCol w="1640536"/>
              </a:tblGrid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 ID and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Tasks Involved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Time Taken (Hours)</a:t>
                      </a:r>
                      <a:endParaRPr lang="en-US" dirty="0"/>
                    </a:p>
                  </a:txBody>
                  <a:tcPr/>
                </a:tc>
              </a:tr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S07:</a:t>
                      </a:r>
                      <a:r>
                        <a:rPr lang="en-US" baseline="0" dirty="0" smtClean="0"/>
                        <a:t> Online Confirmation of Attendance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645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S10: Tracking Member and Volunteer Details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INCOMPLETE (One Task to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Finalise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S16: Online Sign-Up to Volunteer at</a:t>
                      </a:r>
                      <a:r>
                        <a:rPr lang="en-US" baseline="0" dirty="0" smtClean="0"/>
                        <a:t>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80185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S23: Editing</a:t>
                      </a:r>
                      <a:r>
                        <a:rPr lang="en-US" b="0" baseline="0" dirty="0" smtClean="0">
                          <a:solidFill>
                            <a:srgbClr val="000000"/>
                          </a:solidFill>
                        </a:rPr>
                        <a:t> Other User’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s Information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7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7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7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7EA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10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86"/>
            <a:ext cx="7315200" cy="73938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Ideal Overall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19743"/>
              </p:ext>
            </p:extLst>
          </p:nvPr>
        </p:nvGraphicFramePr>
        <p:xfrm>
          <a:off x="0" y="1497693"/>
          <a:ext cx="9003393" cy="491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784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86"/>
            <a:ext cx="7315200" cy="73938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Sprint 1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242855"/>
              </p:ext>
            </p:extLst>
          </p:nvPr>
        </p:nvGraphicFramePr>
        <p:xfrm>
          <a:off x="199571" y="1029669"/>
          <a:ext cx="8781144" cy="5683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7844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292</TotalTime>
  <Words>871</Words>
  <Application>Microsoft Macintosh PowerPoint</Application>
  <PresentationFormat>On-screen Show (4:3)</PresentationFormat>
  <Paragraphs>170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Team 82 – Community82  Release 1 (Sprints 1 and 2)</vt:lpstr>
      <vt:lpstr>Release 1 Overview: Expectations</vt:lpstr>
      <vt:lpstr>Release 1 Overview: Actuals</vt:lpstr>
      <vt:lpstr>Sprint 1 – Ideal Progression</vt:lpstr>
      <vt:lpstr>Sprint 1 – Actual Progression</vt:lpstr>
      <vt:lpstr>Sprint 2 – Ideal Progression</vt:lpstr>
      <vt:lpstr>Sprint 2 – Actual Progression</vt:lpstr>
      <vt:lpstr>Ideal Overall Burndown Chart</vt:lpstr>
      <vt:lpstr>Sprint 1 Burndown Chart</vt:lpstr>
      <vt:lpstr>Sprint 2 Burndown Chart</vt:lpstr>
      <vt:lpstr>Release 1 Burndown Chart</vt:lpstr>
      <vt:lpstr>Goals for the Next Release: Release 2 (Sprints 3 and 4)</vt:lpstr>
      <vt:lpstr>Goals for the Next Release:  Sprint 3 (Overflow of Stories from Release 1)</vt:lpstr>
      <vt:lpstr>Goals for the Next Release:  Sprint 3 – Stories from Sprint 3 that we’re aiming to complete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82 – Community82  Release 1 (Sprints 1 and 2)</dc:title>
  <dc:creator>Tess Nash</dc:creator>
  <cp:lastModifiedBy>Tess Nash</cp:lastModifiedBy>
  <cp:revision>35</cp:revision>
  <dcterms:created xsi:type="dcterms:W3CDTF">2016-09-20T06:22:26Z</dcterms:created>
  <dcterms:modified xsi:type="dcterms:W3CDTF">2016-09-21T03:20:07Z</dcterms:modified>
</cp:coreProperties>
</file>