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3" r:id="rId2"/>
  </p:sldMasterIdLst>
  <p:sldIdLst>
    <p:sldId id="292" r:id="rId3"/>
    <p:sldId id="258" r:id="rId4"/>
    <p:sldId id="266" r:id="rId5"/>
    <p:sldId id="256"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24" y="-11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5299" y="1295401"/>
            <a:ext cx="8913681" cy="1927225"/>
          </a:xfrm>
        </p:spPr>
        <p:txBody>
          <a:bodyPr tIns="0" bIns="0" anchor="b" anchorCtr="0"/>
          <a:lstStyle>
            <a:lvl1pPr>
              <a:defRPr sz="6000">
                <a:solidFill>
                  <a:schemeClr val="bg1"/>
                </a:solidFill>
              </a:defRPr>
            </a:lvl1pPr>
          </a:lstStyle>
          <a:p>
            <a:r>
              <a:rPr lang="en-AU" smtClean="0"/>
              <a:t>Click to edit Master title style</a:t>
            </a:r>
            <a:endParaRPr/>
          </a:p>
        </p:txBody>
      </p:sp>
      <p:sp>
        <p:nvSpPr>
          <p:cNvPr id="3" name="Subtitle 2"/>
          <p:cNvSpPr>
            <a:spLocks noGrp="1"/>
          </p:cNvSpPr>
          <p:nvPr>
            <p:ph type="subTitle" idx="1"/>
          </p:nvPr>
        </p:nvSpPr>
        <p:spPr>
          <a:xfrm>
            <a:off x="495299" y="3307976"/>
            <a:ext cx="8913681"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
        <p:nvSpPr>
          <p:cNvPr id="8" name="TextBox 7"/>
          <p:cNvSpPr txBox="1"/>
          <p:nvPr/>
        </p:nvSpPr>
        <p:spPr>
          <a:xfrm>
            <a:off x="8983886" y="5804647"/>
            <a:ext cx="366987"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5300" y="2236695"/>
            <a:ext cx="6934200" cy="1362075"/>
          </a:xfrm>
        </p:spPr>
        <p:txBody>
          <a:bodyPr anchor="b" anchorCtr="0"/>
          <a:lstStyle>
            <a:lvl1pPr algn="r">
              <a:defRPr sz="4600" b="0" cap="none" baseline="0"/>
            </a:lvl1pPr>
          </a:lstStyle>
          <a:p>
            <a:r>
              <a:rPr lang="en-AU" smtClean="0"/>
              <a:t>Click to edit Master title style</a:t>
            </a:r>
            <a:endParaRPr/>
          </a:p>
        </p:txBody>
      </p:sp>
      <p:sp>
        <p:nvSpPr>
          <p:cNvPr id="3" name="Text Placeholder 2"/>
          <p:cNvSpPr>
            <a:spLocks noGrp="1"/>
          </p:cNvSpPr>
          <p:nvPr>
            <p:ph type="body" idx="1"/>
          </p:nvPr>
        </p:nvSpPr>
        <p:spPr>
          <a:xfrm>
            <a:off x="1816100" y="3609696"/>
            <a:ext cx="56134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a:xfrm>
            <a:off x="7842249" y="6356351"/>
            <a:ext cx="1566731" cy="365125"/>
          </a:xfrm>
        </p:spPr>
        <p:txBody>
          <a:bodyPr/>
          <a:lstStyle/>
          <a:p>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BD7F285-2D84-48C6-B42A-2EA5AB04CBF1}" type="slidenum">
              <a:rPr lang="en-AU" smtClean="0"/>
              <a:t>‹#›</a:t>
            </a:fld>
            <a:endParaRPr lang="en-AU"/>
          </a:p>
        </p:txBody>
      </p:sp>
      <p:sp>
        <p:nvSpPr>
          <p:cNvPr id="8" name="TextBox 7"/>
          <p:cNvSpPr txBox="1"/>
          <p:nvPr/>
        </p:nvSpPr>
        <p:spPr>
          <a:xfrm>
            <a:off x="8983886" y="5804647"/>
            <a:ext cx="366987"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802386" y="2784475"/>
            <a:ext cx="4081272"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5020982" y="2784475"/>
            <a:ext cx="4081272"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a:p>
        </p:txBody>
      </p:sp>
      <p:sp>
        <p:nvSpPr>
          <p:cNvPr id="3" name="Text Placeholder 2"/>
          <p:cNvSpPr>
            <a:spLocks noGrp="1"/>
          </p:cNvSpPr>
          <p:nvPr>
            <p:ph type="body" idx="1"/>
          </p:nvPr>
        </p:nvSpPr>
        <p:spPr>
          <a:xfrm>
            <a:off x="802386" y="2232211"/>
            <a:ext cx="4081272"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802386" y="3160060"/>
            <a:ext cx="4081272"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Text Placeholder 4"/>
          <p:cNvSpPr>
            <a:spLocks noGrp="1"/>
          </p:cNvSpPr>
          <p:nvPr>
            <p:ph type="body" sz="quarter" idx="3"/>
          </p:nvPr>
        </p:nvSpPr>
        <p:spPr>
          <a:xfrm>
            <a:off x="5017543" y="2232211"/>
            <a:ext cx="4081272"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5017543" y="3160060"/>
            <a:ext cx="4081272"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1585DAA5-6BE2-467A-90B2-00E985D86198}" type="datetimeFigureOut">
              <a:rPr lang="en-AU" smtClean="0"/>
              <a:t>23/08/16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825500" y="2784475"/>
            <a:ext cx="8294555"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
        <p:nvSpPr>
          <p:cNvPr id="8" name="Content Placeholder 2"/>
          <p:cNvSpPr>
            <a:spLocks noGrp="1"/>
          </p:cNvSpPr>
          <p:nvPr>
            <p:ph sz="half" idx="13"/>
          </p:nvPr>
        </p:nvSpPr>
        <p:spPr>
          <a:xfrm>
            <a:off x="825500" y="4497070"/>
            <a:ext cx="8294555"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5022342" y="2784475"/>
            <a:ext cx="4081272"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
        <p:nvSpPr>
          <p:cNvPr id="8" name="Content Placeholder 2"/>
          <p:cNvSpPr>
            <a:spLocks noGrp="1"/>
          </p:cNvSpPr>
          <p:nvPr>
            <p:ph sz="half" idx="13"/>
          </p:nvPr>
        </p:nvSpPr>
        <p:spPr>
          <a:xfrm>
            <a:off x="5022342" y="4497070"/>
            <a:ext cx="4081272"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9" name="Content Placeholder 2"/>
          <p:cNvSpPr>
            <a:spLocks noGrp="1"/>
          </p:cNvSpPr>
          <p:nvPr>
            <p:ph sz="half" idx="14"/>
          </p:nvPr>
        </p:nvSpPr>
        <p:spPr>
          <a:xfrm>
            <a:off x="802386" y="2784475"/>
            <a:ext cx="4081272"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5022342" y="2784475"/>
            <a:ext cx="4081272"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
        <p:nvSpPr>
          <p:cNvPr id="8" name="Content Placeholder 2"/>
          <p:cNvSpPr>
            <a:spLocks noGrp="1"/>
          </p:cNvSpPr>
          <p:nvPr>
            <p:ph sz="half" idx="13"/>
          </p:nvPr>
        </p:nvSpPr>
        <p:spPr>
          <a:xfrm>
            <a:off x="5022342" y="4497070"/>
            <a:ext cx="4081272"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0" name="Content Placeholder 2"/>
          <p:cNvSpPr>
            <a:spLocks noGrp="1"/>
          </p:cNvSpPr>
          <p:nvPr>
            <p:ph sz="half" idx="14"/>
          </p:nvPr>
        </p:nvSpPr>
        <p:spPr>
          <a:xfrm>
            <a:off x="801423" y="2784475"/>
            <a:ext cx="4081272"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1" name="Content Placeholder 2"/>
          <p:cNvSpPr>
            <a:spLocks noGrp="1"/>
          </p:cNvSpPr>
          <p:nvPr>
            <p:ph sz="half" idx="15"/>
          </p:nvPr>
        </p:nvSpPr>
        <p:spPr>
          <a:xfrm>
            <a:off x="801423" y="4497070"/>
            <a:ext cx="4081272"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1585DAA5-6BE2-467A-90B2-00E985D86198}" type="datetimeFigureOut">
              <a:rPr lang="en-AU" smtClean="0"/>
              <a:t>23/08/16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t>23/08/16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299" y="381001"/>
            <a:ext cx="3802157" cy="2209800"/>
          </a:xfrm>
        </p:spPr>
        <p:txBody>
          <a:bodyPr anchor="b"/>
          <a:lstStyle>
            <a:lvl1pPr algn="l">
              <a:defRPr sz="4400" b="0"/>
            </a:lvl1pPr>
          </a:lstStyle>
          <a:p>
            <a:r>
              <a:rPr lang="en-AU" smtClean="0"/>
              <a:t>Click to edit Master title style</a:t>
            </a:r>
            <a:endParaRPr/>
          </a:p>
        </p:txBody>
      </p:sp>
      <p:sp>
        <p:nvSpPr>
          <p:cNvPr id="3" name="Content Placeholder 2"/>
          <p:cNvSpPr>
            <a:spLocks noGrp="1"/>
          </p:cNvSpPr>
          <p:nvPr>
            <p:ph idx="1"/>
          </p:nvPr>
        </p:nvSpPr>
        <p:spPr>
          <a:xfrm>
            <a:off x="5448300" y="273051"/>
            <a:ext cx="39624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495299" y="2649071"/>
            <a:ext cx="3802157"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72378" y="381001"/>
            <a:ext cx="3938323" cy="2209800"/>
          </a:xfrm>
        </p:spPr>
        <p:txBody>
          <a:bodyPr anchor="b"/>
          <a:lstStyle>
            <a:lvl1pPr algn="l">
              <a:defRPr sz="4400" b="0">
                <a:solidFill>
                  <a:schemeClr val="tx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5472378" y="2649071"/>
            <a:ext cx="3938323"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
        <p:nvSpPr>
          <p:cNvPr id="9" name="Picture Placeholder 8"/>
          <p:cNvSpPr>
            <a:spLocks noGrp="1"/>
          </p:cNvSpPr>
          <p:nvPr>
            <p:ph type="pic" sz="quarter" idx="13"/>
          </p:nvPr>
        </p:nvSpPr>
        <p:spPr>
          <a:xfrm>
            <a:off x="247650" y="1143000"/>
            <a:ext cx="4622800" cy="4267200"/>
          </a:xfrm>
          <a:prstGeom prst="ellipse">
            <a:avLst/>
          </a:prstGeom>
          <a:ln w="28575">
            <a:solidFill>
              <a:schemeClr val="accent1"/>
            </a:solidFill>
          </a:ln>
        </p:spPr>
        <p:txBody>
          <a:bodyPr/>
          <a:lstStyle>
            <a:lvl1pPr marL="0" indent="0">
              <a:buNone/>
              <a:defRPr>
                <a:solidFill>
                  <a:schemeClr val="bg1"/>
                </a:solidFill>
              </a:defRPr>
            </a:lvl1pPr>
          </a:lstStyle>
          <a:p>
            <a:r>
              <a:rPr lang="en-AU" smtClean="0"/>
              <a:t>Drag picture to placeholder or click icon to add</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72378" y="381001"/>
            <a:ext cx="3938323" cy="2209800"/>
          </a:xfrm>
        </p:spPr>
        <p:txBody>
          <a:bodyPr anchor="b"/>
          <a:lstStyle>
            <a:lvl1pPr algn="l">
              <a:defRPr sz="4400" b="0">
                <a:solidFill>
                  <a:schemeClr val="tx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5472378" y="2649071"/>
            <a:ext cx="3938323"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
        <p:nvSpPr>
          <p:cNvPr id="9" name="Picture Placeholder 8"/>
          <p:cNvSpPr>
            <a:spLocks noGrp="1"/>
          </p:cNvSpPr>
          <p:nvPr>
            <p:ph type="pic" sz="quarter" idx="13"/>
          </p:nvPr>
        </p:nvSpPr>
        <p:spPr>
          <a:xfrm>
            <a:off x="1073150" y="2590800"/>
            <a:ext cx="3797300" cy="3505200"/>
          </a:xfrm>
          <a:prstGeom prst="ellipse">
            <a:avLst/>
          </a:prstGeom>
          <a:ln w="28575">
            <a:solidFill>
              <a:schemeClr val="accent1"/>
            </a:solidFill>
          </a:ln>
        </p:spPr>
        <p:txBody>
          <a:bodyPr/>
          <a:lstStyle>
            <a:lvl1pPr marL="0" indent="0">
              <a:buNone/>
              <a:defRPr>
                <a:solidFill>
                  <a:schemeClr val="bg1"/>
                </a:solidFill>
              </a:defRPr>
            </a:lvl1pPr>
          </a:lstStyle>
          <a:p>
            <a:r>
              <a:rPr lang="en-AU" smtClean="0"/>
              <a:t>Drag picture to placeholder or click icon to add</a:t>
            </a:r>
            <a:endParaRPr/>
          </a:p>
        </p:txBody>
      </p:sp>
      <p:sp>
        <p:nvSpPr>
          <p:cNvPr id="8" name="Picture Placeholder 8"/>
          <p:cNvSpPr>
            <a:spLocks noGrp="1"/>
          </p:cNvSpPr>
          <p:nvPr>
            <p:ph type="pic" sz="quarter" idx="14"/>
          </p:nvPr>
        </p:nvSpPr>
        <p:spPr>
          <a:xfrm>
            <a:off x="2686315" y="1260475"/>
            <a:ext cx="135863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AU" smtClean="0"/>
              <a:t>Drag picture to placeholder or click icon to add</a:t>
            </a:r>
            <a:endParaRPr/>
          </a:p>
        </p:txBody>
      </p:sp>
      <p:sp>
        <p:nvSpPr>
          <p:cNvPr id="10" name="Picture Placeholder 8"/>
          <p:cNvSpPr>
            <a:spLocks noGrp="1"/>
          </p:cNvSpPr>
          <p:nvPr>
            <p:ph type="pic" sz="quarter" idx="15"/>
          </p:nvPr>
        </p:nvSpPr>
        <p:spPr>
          <a:xfrm>
            <a:off x="292365" y="762000"/>
            <a:ext cx="226668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AU" smtClean="0"/>
              <a:t>Drag picture to placeholder or click icon to add</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a:xfrm>
            <a:off x="495300" y="2568389"/>
            <a:ext cx="8913681" cy="3468875"/>
          </a:xfrm>
        </p:spPr>
        <p:txBody>
          <a:bodyPr vert="eaVert"/>
          <a:lstStyle>
            <a:lvl5pPr>
              <a:defRPr/>
            </a:lvl5pPr>
            <a:lvl6pPr marL="1719072">
              <a:defRPr/>
            </a:lvl6pPr>
            <a:lvl7pPr marL="1719072">
              <a:defRPr/>
            </a:lvl7pPr>
            <a:lvl8pPr marL="1719072">
              <a:defRPr/>
            </a:lvl8pPr>
            <a:lvl9pPr marL="1719072">
              <a:defRPr/>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77150" y="274639"/>
            <a:ext cx="1651000" cy="5851525"/>
          </a:xfrm>
        </p:spPr>
        <p:txBody>
          <a:bodyPr vert="eaVert" anchor="t" anchorCtr="0"/>
          <a:lstStyle/>
          <a:p>
            <a:r>
              <a:rPr lang="en-AU" smtClean="0"/>
              <a:t>Click to edit Master title style</a:t>
            </a:r>
            <a:endParaRPr/>
          </a:p>
        </p:txBody>
      </p:sp>
      <p:sp>
        <p:nvSpPr>
          <p:cNvPr id="3" name="Vertical Text Placeholder 2"/>
          <p:cNvSpPr>
            <a:spLocks noGrp="1"/>
          </p:cNvSpPr>
          <p:nvPr>
            <p:ph type="body" orient="vert" idx="1"/>
          </p:nvPr>
        </p:nvSpPr>
        <p:spPr>
          <a:xfrm>
            <a:off x="495300" y="416859"/>
            <a:ext cx="6521450" cy="5615642"/>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85DAA5-6BE2-467A-90B2-00E985D86198}" type="datetimeFigureOut">
              <a:rPr lang="en-AU" smtClean="0"/>
              <a:t>23/08/16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t>23/08/16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t>23/08/16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t>23/08/16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t>23/08/16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345141"/>
            <a:ext cx="8915400" cy="1143000"/>
          </a:xfrm>
          <a:prstGeom prst="rect">
            <a:avLst/>
          </a:prstGeom>
        </p:spPr>
        <p:txBody>
          <a:bodyPr vert="horz" lIns="91440" tIns="45720" rIns="91440" bIns="45720" rtlCol="0" anchor="ctr">
            <a:noAutofit/>
          </a:bodyPr>
          <a:lstStyle/>
          <a:p>
            <a:r>
              <a:rPr lang="en-AU" smtClean="0"/>
              <a:t>Click to edit Master title style</a:t>
            </a:r>
            <a:endParaRPr/>
          </a:p>
        </p:txBody>
      </p:sp>
      <p:sp>
        <p:nvSpPr>
          <p:cNvPr id="3" name="Text Placeholder 2"/>
          <p:cNvSpPr>
            <a:spLocks noGrp="1"/>
          </p:cNvSpPr>
          <p:nvPr>
            <p:ph type="body" idx="1"/>
          </p:nvPr>
        </p:nvSpPr>
        <p:spPr>
          <a:xfrm>
            <a:off x="801423" y="2770095"/>
            <a:ext cx="8301436" cy="3267169"/>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1585DAA5-6BE2-467A-90B2-00E985D86198}" type="datetimeFigureOut">
              <a:rPr lang="en-AU" smtClean="0"/>
              <a:t>23/08/16</a:t>
            </a:fld>
            <a:endParaRPr lang="en-AU"/>
          </a:p>
        </p:txBody>
      </p:sp>
      <p:sp>
        <p:nvSpPr>
          <p:cNvPr id="5" name="Footer Placeholder 4"/>
          <p:cNvSpPr>
            <a:spLocks noGrp="1"/>
          </p:cNvSpPr>
          <p:nvPr>
            <p:ph type="ftr" sz="quarter" idx="3"/>
          </p:nvPr>
        </p:nvSpPr>
        <p:spPr>
          <a:xfrm>
            <a:off x="6272081" y="6356351"/>
            <a:ext cx="31369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AU"/>
          </a:p>
        </p:txBody>
      </p:sp>
      <p:sp>
        <p:nvSpPr>
          <p:cNvPr id="6" name="Slide Number Placeholder 5"/>
          <p:cNvSpPr>
            <a:spLocks noGrp="1"/>
          </p:cNvSpPr>
          <p:nvPr>
            <p:ph type="sldNum" sz="quarter" idx="4"/>
          </p:nvPr>
        </p:nvSpPr>
        <p:spPr>
          <a:xfrm>
            <a:off x="4664075" y="6356351"/>
            <a:ext cx="57785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1BD7F285-2D84-48C6-B42A-2EA5AB04CBF1}"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9333" y="478523"/>
            <a:ext cx="4851893" cy="4281420"/>
          </a:xfrm>
        </p:spPr>
        <p:txBody>
          <a:bodyPr>
            <a:normAutofit fontScale="90000"/>
          </a:bodyPr>
          <a:lstStyle/>
          <a:p>
            <a:r>
              <a:rPr lang="en-US" u="sng" dirty="0" smtClean="0"/>
              <a:t>User Story Cards</a:t>
            </a:r>
            <a:r>
              <a:rPr lang="en-US" dirty="0" smtClean="0"/>
              <a:t/>
            </a:r>
            <a:br>
              <a:rPr lang="en-US" dirty="0" smtClean="0"/>
            </a:br>
            <a:r>
              <a:rPr lang="en-US" dirty="0"/>
              <a:t/>
            </a:r>
            <a:br>
              <a:rPr lang="en-US" dirty="0"/>
            </a:br>
            <a:r>
              <a:rPr lang="en-US" i="1" dirty="0" smtClean="0"/>
              <a:t>Team 82 </a:t>
            </a:r>
            <a:br>
              <a:rPr lang="en-US" i="1" dirty="0" smtClean="0"/>
            </a:br>
            <a:r>
              <a:rPr lang="en-US" i="1" dirty="0" smtClean="0"/>
              <a:t>(Project I.T.)</a:t>
            </a:r>
            <a:endParaRPr lang="en-US" i="1" dirty="0"/>
          </a:p>
        </p:txBody>
      </p:sp>
      <p:sp>
        <p:nvSpPr>
          <p:cNvPr id="5" name="Subtitle 4"/>
          <p:cNvSpPr>
            <a:spLocks noGrp="1"/>
          </p:cNvSpPr>
          <p:nvPr>
            <p:ph type="subTitle" idx="1"/>
          </p:nvPr>
        </p:nvSpPr>
        <p:spPr>
          <a:xfrm>
            <a:off x="5925886" y="1085869"/>
            <a:ext cx="3980114" cy="3662508"/>
          </a:xfrm>
        </p:spPr>
        <p:txBody>
          <a:bodyPr>
            <a:normAutofit/>
          </a:bodyPr>
          <a:lstStyle/>
          <a:p>
            <a:r>
              <a:rPr lang="en-US" sz="2000" b="1" i="1" dirty="0" smtClean="0"/>
              <a:t>Team Members:</a:t>
            </a:r>
          </a:p>
          <a:p>
            <a:endParaRPr lang="en-US" sz="2000" b="1" i="1" dirty="0" smtClean="0"/>
          </a:p>
          <a:p>
            <a:r>
              <a:rPr lang="en-US" sz="2000" dirty="0"/>
              <a:t>Tess Nash (N9163166)</a:t>
            </a:r>
          </a:p>
          <a:p>
            <a:r>
              <a:rPr lang="en-US" sz="2000" dirty="0" err="1"/>
              <a:t>Peipei</a:t>
            </a:r>
            <a:r>
              <a:rPr lang="en-US" sz="2000" dirty="0"/>
              <a:t> Zhang (</a:t>
            </a:r>
            <a:r>
              <a:rPr lang="en-US" sz="2000" dirty="0" smtClean="0"/>
              <a:t>N9412719</a:t>
            </a:r>
            <a:r>
              <a:rPr lang="en-US" sz="2000" dirty="0"/>
              <a:t>)</a:t>
            </a:r>
          </a:p>
          <a:p>
            <a:r>
              <a:rPr lang="en-US" sz="2000" dirty="0" err="1"/>
              <a:t>Jiyoung</a:t>
            </a:r>
            <a:r>
              <a:rPr lang="en-US" sz="2000" dirty="0"/>
              <a:t> Choi (N7294352</a:t>
            </a:r>
            <a:r>
              <a:rPr lang="en-US" sz="2000" dirty="0" smtClean="0"/>
              <a:t>)</a:t>
            </a:r>
          </a:p>
          <a:p>
            <a:r>
              <a:rPr lang="en-US" sz="2000" dirty="0"/>
              <a:t>Kris Kingston (N9169008)</a:t>
            </a:r>
          </a:p>
          <a:p>
            <a:r>
              <a:rPr lang="en-US" sz="2000" dirty="0"/>
              <a:t>Se Jun </a:t>
            </a:r>
            <a:r>
              <a:rPr lang="en-US" sz="2000" dirty="0" err="1"/>
              <a:t>Ahn</a:t>
            </a:r>
            <a:r>
              <a:rPr lang="en-US" sz="2000" dirty="0"/>
              <a:t> (N8922713)</a:t>
            </a:r>
          </a:p>
          <a:p>
            <a:r>
              <a:rPr lang="en-US" sz="2000" dirty="0" err="1"/>
              <a:t>Khor</a:t>
            </a:r>
            <a:r>
              <a:rPr lang="en-US" sz="2000" dirty="0"/>
              <a:t> Kent Lie (N9530941)</a:t>
            </a:r>
          </a:p>
          <a:p>
            <a:r>
              <a:rPr lang="en-US" sz="2000" dirty="0"/>
              <a:t>Sahib </a:t>
            </a:r>
            <a:r>
              <a:rPr lang="en-US" sz="2000" dirty="0" err="1"/>
              <a:t>Onkar</a:t>
            </a:r>
            <a:r>
              <a:rPr lang="en-US" sz="2000" dirty="0"/>
              <a:t> Singh (N9058575)</a:t>
            </a:r>
          </a:p>
          <a:p>
            <a:endParaRPr lang="en-US" dirty="0">
              <a:solidFill>
                <a:schemeClr val="tx1"/>
              </a:solidFill>
            </a:endParaRPr>
          </a:p>
          <a:p>
            <a:endParaRPr lang="en-US" dirty="0"/>
          </a:p>
        </p:txBody>
      </p:sp>
    </p:spTree>
    <p:extLst>
      <p:ext uri="{BB962C8B-B14F-4D97-AF65-F5344CB8AC3E}">
        <p14:creationId xmlns:p14="http://schemas.microsoft.com/office/powerpoint/2010/main" val="412197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08</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Creating, Modifying and Deleting </a:t>
            </a:r>
            <a:r>
              <a:rPr lang="en-US" altLang="en-AU" sz="2800" b="1" dirty="0"/>
              <a:t>E</a:t>
            </a:r>
            <a:r>
              <a:rPr lang="en-US" altLang="en-AU" sz="2800" b="1" dirty="0" smtClean="0"/>
              <a:t>vents</a:t>
            </a:r>
            <a:endParaRPr lang="en-US" altLang="en-AU" sz="2800" b="1" dirty="0"/>
          </a:p>
        </p:txBody>
      </p:sp>
      <p:sp>
        <p:nvSpPr>
          <p:cNvPr id="7" name="Rectangle 6"/>
          <p:cNvSpPr/>
          <p:nvPr/>
        </p:nvSpPr>
        <p:spPr>
          <a:xfrm>
            <a:off x="39152" y="822470"/>
            <a:ext cx="9866847" cy="13982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Committee Member, I want to be able to create, modify and delete event details so that the event details are always up to date with correct information</a:t>
            </a:r>
          </a:p>
        </p:txBody>
      </p:sp>
      <p:sp>
        <p:nvSpPr>
          <p:cNvPr id="8" name="Rectangle 7"/>
          <p:cNvSpPr/>
          <p:nvPr/>
        </p:nvSpPr>
        <p:spPr>
          <a:xfrm>
            <a:off x="39152" y="2190143"/>
            <a:ext cx="9866847" cy="293844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Have a page where all the events are listed with all relevant information (including their date, amount of member attendees, a title, </a:t>
            </a:r>
            <a:r>
              <a:rPr lang="en-US" sz="2000" dirty="0" smtClean="0">
                <a:solidFill>
                  <a:schemeClr val="tx1"/>
                </a:solidFill>
              </a:rPr>
              <a:t>committee </a:t>
            </a:r>
            <a:r>
              <a:rPr lang="en-US" sz="2000" dirty="0">
                <a:solidFill>
                  <a:schemeClr val="tx1"/>
                </a:solidFill>
              </a:rPr>
              <a:t>members who </a:t>
            </a:r>
            <a:r>
              <a:rPr lang="en-US" sz="2000" dirty="0" smtClean="0">
                <a:solidFill>
                  <a:schemeClr val="tx1"/>
                </a:solidFill>
              </a:rPr>
              <a:t>organised </a:t>
            </a:r>
            <a:r>
              <a:rPr lang="en-US" sz="2000" dirty="0">
                <a:solidFill>
                  <a:schemeClr val="tx1"/>
                </a:solidFill>
              </a:rPr>
              <a:t>the event and their basic contact details should they need to be contacted/informed of something</a:t>
            </a:r>
            <a:r>
              <a:rPr lang="en-US" sz="2000" dirty="0" smtClean="0">
                <a:solidFill>
                  <a:schemeClr val="tx1"/>
                </a:solidFill>
              </a:rPr>
              <a:t>)</a:t>
            </a:r>
          </a:p>
          <a:p>
            <a:pPr marL="179705" indent="-179705">
              <a:buFont typeface="Arial" panose="020B0604020202020204" pitchFamily="34" charset="0"/>
              <a:buChar char="•"/>
            </a:pPr>
            <a:r>
              <a:rPr lang="en-US" sz="2000" dirty="0" smtClean="0">
                <a:solidFill>
                  <a:schemeClr val="tx1"/>
                </a:solidFill>
              </a:rPr>
              <a:t>Here </a:t>
            </a:r>
            <a:r>
              <a:rPr lang="en-US" sz="2000" dirty="0">
                <a:solidFill>
                  <a:schemeClr val="tx1"/>
                </a:solidFill>
              </a:rPr>
              <a:t>the event can be selected </a:t>
            </a:r>
            <a:r>
              <a:rPr lang="en-US" sz="2000" dirty="0" smtClean="0">
                <a:solidFill>
                  <a:schemeClr val="tx1"/>
                </a:solidFill>
              </a:rPr>
              <a:t>by committee members, which opens </a:t>
            </a:r>
            <a:r>
              <a:rPr lang="en-US" sz="2000" dirty="0">
                <a:solidFill>
                  <a:schemeClr val="tx1"/>
                </a:solidFill>
              </a:rPr>
              <a:t>another page showing the </a:t>
            </a:r>
            <a:r>
              <a:rPr lang="en-US" sz="2000" dirty="0" smtClean="0">
                <a:solidFill>
                  <a:schemeClr val="tx1"/>
                </a:solidFill>
              </a:rPr>
              <a:t>details </a:t>
            </a:r>
            <a:r>
              <a:rPr lang="en-US" sz="2000" dirty="0">
                <a:solidFill>
                  <a:schemeClr val="tx1"/>
                </a:solidFill>
              </a:rPr>
              <a:t>of the event where aspects of the event can be modified, updated or </a:t>
            </a:r>
            <a:r>
              <a:rPr lang="en-US" sz="2000" dirty="0" smtClean="0">
                <a:solidFill>
                  <a:schemeClr val="tx1"/>
                </a:solidFill>
              </a:rPr>
              <a:t>deleted</a:t>
            </a:r>
          </a:p>
          <a:p>
            <a:pPr marL="179705" indent="-179705">
              <a:buFont typeface="Arial" panose="020B0604020202020204" pitchFamily="34" charset="0"/>
              <a:buChar char="•"/>
            </a:pPr>
            <a:r>
              <a:rPr lang="en-US" sz="2000" dirty="0" smtClean="0">
                <a:solidFill>
                  <a:schemeClr val="tx1"/>
                </a:solidFill>
              </a:rPr>
              <a:t>The </a:t>
            </a:r>
            <a:r>
              <a:rPr lang="en-US" sz="2000" dirty="0">
                <a:solidFill>
                  <a:schemeClr val="tx1"/>
                </a:solidFill>
              </a:rPr>
              <a:t>page with the events listed will have the option to create an event (committee members only, members will not be able to create their own </a:t>
            </a:r>
            <a:r>
              <a:rPr lang="en-US" sz="2000" dirty="0" smtClean="0">
                <a:solidFill>
                  <a:schemeClr val="tx1"/>
                </a:solidFill>
              </a:rPr>
              <a:t>events</a:t>
            </a:r>
            <a:r>
              <a:rPr lang="en-US" sz="2000" dirty="0">
                <a:solidFill>
                  <a:schemeClr val="tx1"/>
                </a:solidFill>
              </a:rPr>
              <a:t>)</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committee members will have additional access to features that members will not have based on the type of account they have</a:t>
            </a:r>
          </a:p>
          <a:p>
            <a:pPr marL="179705" indent="-179705">
              <a:buFont typeface="Arial" panose="020B0604020202020204" pitchFamily="34" charset="0"/>
              <a:buChar char="•"/>
            </a:pPr>
            <a:r>
              <a:rPr lang="en-AU" sz="2000" dirty="0" smtClean="0">
                <a:solidFill>
                  <a:schemeClr val="tx1"/>
                </a:solidFill>
              </a:rPr>
              <a:t>This will let them do extra features with the event details and the events page (i.e. can add details, remove details, delete the page altogether, etc.)</a:t>
            </a:r>
            <a:endParaRPr lang="en-AU" sz="20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09</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Cost Estimation of Events</a:t>
            </a:r>
            <a:endParaRPr lang="en-US" altLang="en-AU" sz="2800" b="1" dirty="0"/>
          </a:p>
        </p:txBody>
      </p:sp>
      <p:sp>
        <p:nvSpPr>
          <p:cNvPr id="7" name="Rectangle 6"/>
          <p:cNvSpPr/>
          <p:nvPr/>
        </p:nvSpPr>
        <p:spPr>
          <a:xfrm>
            <a:off x="39152" y="822469"/>
            <a:ext cx="9866847" cy="195662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an Office Admin, I want to be able to enter the estimated cost of the event so that the system can calculate how much each member needs to contribute and to contact these members to let them know of the amount needed based on the estimated event cost</a:t>
            </a:r>
          </a:p>
        </p:txBody>
      </p:sp>
      <p:sp>
        <p:nvSpPr>
          <p:cNvPr id="8" name="Rectangle 7"/>
          <p:cNvSpPr/>
          <p:nvPr/>
        </p:nvSpPr>
        <p:spPr>
          <a:xfrm>
            <a:off x="39152" y="2779089"/>
            <a:ext cx="9866847" cy="23495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Script for estimating costs will be done for the event </a:t>
            </a:r>
            <a:r>
              <a:rPr lang="en-US" sz="2000" dirty="0" smtClean="0">
                <a:solidFill>
                  <a:schemeClr val="tx1"/>
                </a:solidFill>
              </a:rPr>
              <a:t>webpage </a:t>
            </a:r>
            <a:r>
              <a:rPr lang="en-US" sz="2000" dirty="0">
                <a:solidFill>
                  <a:schemeClr val="tx1"/>
                </a:solidFill>
              </a:rPr>
              <a:t>for use in determining the estimated cost that </a:t>
            </a:r>
            <a:r>
              <a:rPr lang="en-US" sz="2000" dirty="0" smtClean="0">
                <a:solidFill>
                  <a:schemeClr val="tx1"/>
                </a:solidFill>
              </a:rPr>
              <a:t>members </a:t>
            </a:r>
            <a:r>
              <a:rPr lang="en-US" sz="2000" dirty="0">
                <a:solidFill>
                  <a:schemeClr val="tx1"/>
                </a:solidFill>
              </a:rPr>
              <a:t>need to contributed based on the total cost of the event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This will be able to be </a:t>
            </a:r>
            <a:r>
              <a:rPr lang="en-US" sz="2000" dirty="0">
                <a:solidFill>
                  <a:schemeClr val="tx1"/>
                </a:solidFill>
              </a:rPr>
              <a:t>updated by committee members/president in the future if need be, where the system will take this update into consideration and apply changes to member contributions where </a:t>
            </a:r>
            <a:r>
              <a:rPr lang="en-US" sz="2000" dirty="0" smtClean="0">
                <a:solidFill>
                  <a:schemeClr val="tx1"/>
                </a:solidFill>
              </a:rPr>
              <a:t>necessary</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US" sz="2000" dirty="0" smtClean="0">
                <a:solidFill>
                  <a:schemeClr val="tx1"/>
                </a:solidFill>
              </a:rPr>
              <a:t>Assumes that </a:t>
            </a:r>
            <a:r>
              <a:rPr lang="en-US" sz="2000" dirty="0">
                <a:solidFill>
                  <a:schemeClr val="tx1"/>
                </a:solidFill>
              </a:rPr>
              <a:t>the system is able to accurately calculate the require contribution based on the cost of event divided by number of members that are attending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Also assumes that the system will be able </a:t>
            </a:r>
            <a:r>
              <a:rPr lang="en-US" sz="2000" dirty="0">
                <a:solidFill>
                  <a:schemeClr val="tx1"/>
                </a:solidFill>
              </a:rPr>
              <a:t>to update these figures when other members are added as </a:t>
            </a:r>
            <a:r>
              <a:rPr lang="en-US" sz="2000" dirty="0" smtClean="0">
                <a:solidFill>
                  <a:schemeClr val="tx1"/>
                </a:solidFill>
              </a:rPr>
              <a:t>attending</a:t>
            </a:r>
            <a:endParaRPr lang="en-AU" sz="2000" dirty="0">
              <a:solidFill>
                <a:schemeClr val="tx1"/>
              </a:solidFill>
            </a:endParaRPr>
          </a:p>
        </p:txBody>
      </p:sp>
    </p:spTree>
    <p:extLst>
      <p:ext uri="{BB962C8B-B14F-4D97-AF65-F5344CB8AC3E}">
        <p14:creationId xmlns:p14="http://schemas.microsoft.com/office/powerpoint/2010/main" val="300281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10</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Tracking </a:t>
            </a:r>
            <a:r>
              <a:rPr lang="en-US" altLang="en-AU" sz="2800" b="1" dirty="0"/>
              <a:t>M</a:t>
            </a:r>
            <a:r>
              <a:rPr lang="en-US" altLang="en-AU" sz="2800" b="1" dirty="0" smtClean="0"/>
              <a:t>ember and Volunteer </a:t>
            </a:r>
            <a:r>
              <a:rPr lang="en-US" altLang="en-AU" sz="2800" b="1" dirty="0"/>
              <a:t>D</a:t>
            </a:r>
            <a:r>
              <a:rPr lang="en-US" altLang="en-AU" sz="2800" b="1" dirty="0" smtClean="0"/>
              <a:t>etails</a:t>
            </a:r>
            <a:endParaRPr lang="en-US" altLang="en-AU" sz="2800" b="1" dirty="0"/>
          </a:p>
        </p:txBody>
      </p:sp>
      <p:sp>
        <p:nvSpPr>
          <p:cNvPr id="7" name="Rectangle 6"/>
          <p:cNvSpPr/>
          <p:nvPr/>
        </p:nvSpPr>
        <p:spPr>
          <a:xfrm>
            <a:off x="39152" y="822470"/>
            <a:ext cx="9866847" cy="2324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an Office Admin, I want to be able to keep track of member and volunteer details so that I can ensure that all information is up to date and make adjustments if necessary.</a:t>
            </a:r>
          </a:p>
        </p:txBody>
      </p:sp>
      <p:sp>
        <p:nvSpPr>
          <p:cNvPr id="8" name="Rectangle 7"/>
          <p:cNvSpPr/>
          <p:nvPr/>
        </p:nvSpPr>
        <p:spPr>
          <a:xfrm>
            <a:off x="39152" y="3165960"/>
            <a:ext cx="9866847" cy="19626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Details of all users (members, volunteers, etc.) will be located on the profile page</a:t>
            </a:r>
          </a:p>
          <a:p>
            <a:pPr marL="179705" indent="-179705">
              <a:buFont typeface="Arial" panose="020B0604020202020204" pitchFamily="34" charset="0"/>
              <a:buChar char="•"/>
            </a:pPr>
            <a:r>
              <a:rPr lang="en-US" sz="2000" dirty="0" smtClean="0">
                <a:solidFill>
                  <a:schemeClr val="tx1"/>
                </a:solidFill>
              </a:rPr>
              <a:t>Office Admins will be able to access features to ensure they can update a user’s details if requested (e.g. if a user can’t update themselves through the website, the office admin will be able to from their end)</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1</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US" sz="2000" dirty="0">
                <a:solidFill>
                  <a:schemeClr val="tx1"/>
                </a:solidFill>
              </a:rPr>
              <a:t>Safely assumes that office admins will have additional access to features </a:t>
            </a:r>
            <a:r>
              <a:rPr lang="en-US" sz="2000" dirty="0" smtClean="0">
                <a:solidFill>
                  <a:schemeClr val="tx1"/>
                </a:solidFill>
              </a:rPr>
              <a:t>compared to those  that </a:t>
            </a:r>
            <a:r>
              <a:rPr lang="en-US" sz="2000" dirty="0">
                <a:solidFill>
                  <a:schemeClr val="tx1"/>
                </a:solidFill>
              </a:rPr>
              <a:t>members and </a:t>
            </a:r>
            <a:r>
              <a:rPr lang="en-US" sz="2000" dirty="0" smtClean="0">
                <a:solidFill>
                  <a:schemeClr val="tx1"/>
                </a:solidFill>
              </a:rPr>
              <a:t>committee </a:t>
            </a:r>
            <a:r>
              <a:rPr lang="en-US" sz="2000" dirty="0">
                <a:solidFill>
                  <a:schemeClr val="tx1"/>
                </a:solidFill>
              </a:rPr>
              <a:t>members have </a:t>
            </a:r>
            <a:endParaRPr lang="en-US" sz="2000" dirty="0" smtClean="0">
              <a:solidFill>
                <a:schemeClr val="tx1"/>
              </a:solidFill>
            </a:endParaRPr>
          </a:p>
          <a:p>
            <a:pPr marL="179705" indent="-179705">
              <a:buFont typeface="Arial" panose="020B0604020202020204" pitchFamily="34" charset="0"/>
              <a:buChar char="•"/>
            </a:pPr>
            <a:r>
              <a:rPr lang="en-US" sz="2000" dirty="0">
                <a:solidFill>
                  <a:schemeClr val="tx1"/>
                </a:solidFill>
              </a:rPr>
              <a:t>A</a:t>
            </a:r>
            <a:r>
              <a:rPr lang="en-US" sz="2000" dirty="0" smtClean="0">
                <a:solidFill>
                  <a:schemeClr val="tx1"/>
                </a:solidFill>
              </a:rPr>
              <a:t>ccess </a:t>
            </a:r>
            <a:r>
              <a:rPr lang="en-US" sz="2000" dirty="0">
                <a:solidFill>
                  <a:schemeClr val="tx1"/>
                </a:solidFill>
              </a:rPr>
              <a:t>will be granted based on additional authentication methods to prevent hacking or misuse</a:t>
            </a:r>
            <a:endParaRPr lang="en-AU" sz="2000" dirty="0">
              <a:solidFill>
                <a:schemeClr val="tx1"/>
              </a:solidFill>
            </a:endParaRPr>
          </a:p>
        </p:txBody>
      </p:sp>
    </p:spTree>
    <p:extLst>
      <p:ext uri="{BB962C8B-B14F-4D97-AF65-F5344CB8AC3E}">
        <p14:creationId xmlns:p14="http://schemas.microsoft.com/office/powerpoint/2010/main" val="221180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11</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Accessibility of Features</a:t>
            </a:r>
            <a:endParaRPr lang="en-US" altLang="en-AU" sz="2800" b="1" dirty="0"/>
          </a:p>
        </p:txBody>
      </p:sp>
      <p:sp>
        <p:nvSpPr>
          <p:cNvPr id="7" name="Rectangle 6"/>
          <p:cNvSpPr/>
          <p:nvPr/>
        </p:nvSpPr>
        <p:spPr>
          <a:xfrm>
            <a:off x="39152" y="822469"/>
            <a:ext cx="9866847" cy="214066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be able to view details for all events, all financial accounts/reports and member details so that I can ensure that everything is correct and the Centre is tracking well</a:t>
            </a:r>
          </a:p>
        </p:txBody>
      </p:sp>
      <p:sp>
        <p:nvSpPr>
          <p:cNvPr id="8" name="Rectangle 7"/>
          <p:cNvSpPr/>
          <p:nvPr/>
        </p:nvSpPr>
        <p:spPr>
          <a:xfrm>
            <a:off x="39152" y="2963135"/>
            <a:ext cx="9866847" cy="257663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Event details and finance </a:t>
            </a:r>
            <a:r>
              <a:rPr lang="en-US" sz="2000" dirty="0" smtClean="0">
                <a:solidFill>
                  <a:schemeClr val="tx1"/>
                </a:solidFill>
              </a:rPr>
              <a:t>accounts </a:t>
            </a:r>
            <a:r>
              <a:rPr lang="en-US" sz="2000" dirty="0">
                <a:solidFill>
                  <a:schemeClr val="tx1"/>
                </a:solidFill>
              </a:rPr>
              <a:t>in respect for events </a:t>
            </a:r>
            <a:r>
              <a:rPr lang="en-US" sz="2000" dirty="0" smtClean="0">
                <a:solidFill>
                  <a:schemeClr val="tx1"/>
                </a:solidFill>
              </a:rPr>
              <a:t>will </a:t>
            </a:r>
            <a:r>
              <a:rPr lang="en-US" sz="2000" dirty="0">
                <a:solidFill>
                  <a:schemeClr val="tx1"/>
                </a:solidFill>
              </a:rPr>
              <a:t>be stored for the admin and </a:t>
            </a:r>
            <a:r>
              <a:rPr lang="en-US" sz="2000" dirty="0" smtClean="0">
                <a:solidFill>
                  <a:schemeClr val="tx1"/>
                </a:solidFill>
              </a:rPr>
              <a:t>president for review (e.g. weekly financial reports can be exported for viewing)</a:t>
            </a:r>
          </a:p>
          <a:p>
            <a:pPr marL="179705" indent="-179705">
              <a:buFont typeface="Arial" panose="020B0604020202020204" pitchFamily="34" charset="0"/>
              <a:buChar char="•"/>
            </a:pPr>
            <a:r>
              <a:rPr lang="en-US" sz="2000" dirty="0" smtClean="0">
                <a:solidFill>
                  <a:schemeClr val="tx1"/>
                </a:solidFill>
              </a:rPr>
              <a:t>The financial </a:t>
            </a:r>
            <a:r>
              <a:rPr lang="en-US" sz="2000" dirty="0">
                <a:solidFill>
                  <a:schemeClr val="tx1"/>
                </a:solidFill>
              </a:rPr>
              <a:t>details and member details will only be </a:t>
            </a:r>
            <a:r>
              <a:rPr lang="en-US" sz="2000" dirty="0" smtClean="0">
                <a:solidFill>
                  <a:schemeClr val="tx1"/>
                </a:solidFill>
              </a:rPr>
              <a:t>available </a:t>
            </a:r>
            <a:r>
              <a:rPr lang="en-US" sz="2000" dirty="0">
                <a:solidFill>
                  <a:schemeClr val="tx1"/>
                </a:solidFill>
              </a:rPr>
              <a:t>for </a:t>
            </a:r>
            <a:r>
              <a:rPr lang="en-US" sz="2000" dirty="0" smtClean="0">
                <a:solidFill>
                  <a:schemeClr val="tx1"/>
                </a:solidFill>
              </a:rPr>
              <a:t>authorised </a:t>
            </a:r>
            <a:r>
              <a:rPr lang="en-US" sz="2000" dirty="0">
                <a:solidFill>
                  <a:schemeClr val="tx1"/>
                </a:solidFill>
              </a:rPr>
              <a:t>individuals (president and </a:t>
            </a:r>
            <a:r>
              <a:rPr lang="en-US" sz="2000" dirty="0" smtClean="0">
                <a:solidFill>
                  <a:schemeClr val="tx1"/>
                </a:solidFill>
              </a:rPr>
              <a:t>authorised </a:t>
            </a:r>
            <a:r>
              <a:rPr lang="en-US" sz="2000" dirty="0">
                <a:solidFill>
                  <a:schemeClr val="tx1"/>
                </a:solidFill>
              </a:rPr>
              <a:t>office admins</a:t>
            </a:r>
            <a:r>
              <a:rPr lang="en-US" sz="2000" dirty="0" smtClean="0">
                <a:solidFill>
                  <a:schemeClr val="tx1"/>
                </a:solidFill>
              </a:rPr>
              <a:t>)</a:t>
            </a:r>
            <a:endParaRPr lang="en-US" sz="2000" dirty="0">
              <a:solidFill>
                <a:schemeClr val="tx1"/>
              </a:solidFill>
            </a:endParaRPr>
          </a:p>
          <a:p>
            <a:pPr marL="179705" indent="-179705">
              <a:buFont typeface="Arial" panose="020B0604020202020204" pitchFamily="34" charset="0"/>
              <a:buChar char="•"/>
            </a:pPr>
            <a:r>
              <a:rPr lang="en-US" sz="2000" dirty="0" smtClean="0">
                <a:solidFill>
                  <a:schemeClr val="tx1"/>
                </a:solidFill>
              </a:rPr>
              <a:t>Members </a:t>
            </a:r>
            <a:r>
              <a:rPr lang="en-US" sz="2000" dirty="0">
                <a:solidFill>
                  <a:schemeClr val="tx1"/>
                </a:solidFill>
              </a:rPr>
              <a:t>are allowed to view their respective </a:t>
            </a:r>
            <a:r>
              <a:rPr lang="en-US" sz="2000" dirty="0" smtClean="0">
                <a:solidFill>
                  <a:schemeClr val="tx1"/>
                </a:solidFill>
              </a:rPr>
              <a:t>financial </a:t>
            </a:r>
            <a:r>
              <a:rPr lang="en-US" sz="2000" dirty="0">
                <a:solidFill>
                  <a:schemeClr val="tx1"/>
                </a:solidFill>
              </a:rPr>
              <a:t>and personal </a:t>
            </a:r>
            <a:r>
              <a:rPr lang="en-US" sz="2000" dirty="0" smtClean="0">
                <a:solidFill>
                  <a:schemeClr val="tx1"/>
                </a:solidFill>
              </a:rPr>
              <a:t>details through their individual profile (e.g. how much they have contributed since they became a member)</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2</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2" y="5539772"/>
            <a:ext cx="9866847" cy="1318227"/>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p:txBody>
      </p:sp>
    </p:spTree>
    <p:extLst>
      <p:ext uri="{BB962C8B-B14F-4D97-AF65-F5344CB8AC3E}">
        <p14:creationId xmlns:p14="http://schemas.microsoft.com/office/powerpoint/2010/main" val="868595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12</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Consistency of Website with Brand/Image</a:t>
            </a:r>
            <a:endParaRPr lang="en-US" altLang="en-AU" sz="2800" b="1" dirty="0"/>
          </a:p>
        </p:txBody>
      </p:sp>
      <p:sp>
        <p:nvSpPr>
          <p:cNvPr id="7" name="Rectangle 6"/>
          <p:cNvSpPr/>
          <p:nvPr/>
        </p:nvSpPr>
        <p:spPr>
          <a:xfrm>
            <a:off x="39152" y="822469"/>
            <a:ext cx="9866847" cy="241932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have the website be consistent with the Centre's brand and image so that I can ensure everyone is aware of what origination the website is related to and to keep everything consistent for members and non-members to recognize.</a:t>
            </a:r>
          </a:p>
        </p:txBody>
      </p:sp>
      <p:sp>
        <p:nvSpPr>
          <p:cNvPr id="8" name="Rectangle 7"/>
          <p:cNvSpPr/>
          <p:nvPr/>
        </p:nvSpPr>
        <p:spPr>
          <a:xfrm>
            <a:off x="39152" y="3241790"/>
            <a:ext cx="9866847" cy="215074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All </a:t>
            </a:r>
            <a:r>
              <a:rPr lang="en-US" sz="2000" dirty="0" smtClean="0">
                <a:solidFill>
                  <a:schemeClr val="tx1"/>
                </a:solidFill>
              </a:rPr>
              <a:t>webpages </a:t>
            </a:r>
            <a:r>
              <a:rPr lang="en-US" sz="2000" dirty="0">
                <a:solidFill>
                  <a:schemeClr val="tx1"/>
                </a:solidFill>
              </a:rPr>
              <a:t>will have the header showing the logo and company </a:t>
            </a:r>
            <a:r>
              <a:rPr lang="en-US" sz="2000" dirty="0" smtClean="0">
                <a:solidFill>
                  <a:schemeClr val="tx1"/>
                </a:solidFill>
              </a:rPr>
              <a:t>name</a:t>
            </a:r>
          </a:p>
          <a:p>
            <a:pPr marL="179705" indent="-179705">
              <a:buFont typeface="Arial" panose="020B0604020202020204" pitchFamily="34" charset="0"/>
              <a:buChar char="•"/>
            </a:pPr>
            <a:r>
              <a:rPr lang="en-US" sz="2000" dirty="0" smtClean="0">
                <a:solidFill>
                  <a:schemeClr val="tx1"/>
                </a:solidFill>
              </a:rPr>
              <a:t>It </a:t>
            </a:r>
            <a:r>
              <a:rPr lang="en-US" sz="2000" dirty="0">
                <a:solidFill>
                  <a:schemeClr val="tx1"/>
                </a:solidFill>
              </a:rPr>
              <a:t>is expected that the pages have the same theme and layout for every </a:t>
            </a:r>
            <a:r>
              <a:rPr lang="en-US" sz="2000" dirty="0" smtClean="0">
                <a:solidFill>
                  <a:schemeClr val="tx1"/>
                </a:solidFill>
              </a:rPr>
              <a:t>page</a:t>
            </a:r>
          </a:p>
          <a:p>
            <a:pPr marL="179705" indent="-179705">
              <a:buFont typeface="Arial" panose="020B0604020202020204" pitchFamily="34" charset="0"/>
              <a:buChar char="•"/>
            </a:pPr>
            <a:r>
              <a:rPr lang="en-US" sz="2000" dirty="0">
                <a:solidFill>
                  <a:schemeClr val="tx1"/>
                </a:solidFill>
              </a:rPr>
              <a:t>Ease of use and accessibility/functionality is vital to ensure users can access all sections of the site in a quick and efficient </a:t>
            </a:r>
            <a:r>
              <a:rPr lang="en-US" sz="2000" dirty="0" smtClean="0">
                <a:solidFill>
                  <a:schemeClr val="tx1"/>
                </a:solidFill>
              </a:rPr>
              <a:t>manner</a:t>
            </a:r>
          </a:p>
          <a:p>
            <a:pPr marL="179705" indent="-179705">
              <a:buFont typeface="Arial" panose="020B0604020202020204" pitchFamily="34" charset="0"/>
              <a:buChar char="•"/>
            </a:pP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1</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2" y="5374132"/>
            <a:ext cx="9866847" cy="148386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US" sz="2000" dirty="0">
                <a:solidFill>
                  <a:schemeClr val="tx1"/>
                </a:solidFill>
              </a:rPr>
              <a:t>Web interface and design </a:t>
            </a:r>
            <a:r>
              <a:rPr lang="en-US" sz="2000" dirty="0" smtClean="0">
                <a:solidFill>
                  <a:schemeClr val="tx1"/>
                </a:solidFill>
              </a:rPr>
              <a:t>should be a reflection of </a:t>
            </a:r>
            <a:r>
              <a:rPr lang="en-US" sz="2000" dirty="0">
                <a:solidFill>
                  <a:schemeClr val="tx1"/>
                </a:solidFill>
              </a:rPr>
              <a:t>the objectives and ideas of the company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The website design should be consistent for </a:t>
            </a:r>
            <a:r>
              <a:rPr lang="en-US" sz="2000" dirty="0">
                <a:solidFill>
                  <a:schemeClr val="tx1"/>
                </a:solidFill>
              </a:rPr>
              <a:t>every </a:t>
            </a:r>
            <a:r>
              <a:rPr lang="en-US" sz="2000" dirty="0" smtClean="0">
                <a:solidFill>
                  <a:schemeClr val="tx1"/>
                </a:solidFill>
              </a:rPr>
              <a:t>page (i.e. have a common theme)</a:t>
            </a:r>
            <a:endParaRPr lang="en-AU" sz="2000" dirty="0">
              <a:solidFill>
                <a:schemeClr val="tx1"/>
              </a:solidFill>
            </a:endParaRPr>
          </a:p>
        </p:txBody>
      </p:sp>
    </p:spTree>
    <p:extLst>
      <p:ext uri="{BB962C8B-B14F-4D97-AF65-F5344CB8AC3E}">
        <p14:creationId xmlns:p14="http://schemas.microsoft.com/office/powerpoint/2010/main" val="1427498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13</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Events being Cost-Neutral or Generating a Profit</a:t>
            </a:r>
            <a:endParaRPr lang="en-US" altLang="en-AU" sz="2800" b="1" dirty="0"/>
          </a:p>
        </p:txBody>
      </p:sp>
      <p:sp>
        <p:nvSpPr>
          <p:cNvPr id="7" name="Rectangle 6"/>
          <p:cNvSpPr/>
          <p:nvPr/>
        </p:nvSpPr>
        <p:spPr>
          <a:xfrm>
            <a:off x="39152" y="822469"/>
            <a:ext cx="9866847" cy="215906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have all events either be cost-neutral or generate a profit so that the Centre is not losing money and we are getting enough revenue to keep everything running</a:t>
            </a:r>
          </a:p>
        </p:txBody>
      </p:sp>
      <p:sp>
        <p:nvSpPr>
          <p:cNvPr id="8" name="Rectangle 7"/>
          <p:cNvSpPr/>
          <p:nvPr/>
        </p:nvSpPr>
        <p:spPr>
          <a:xfrm>
            <a:off x="39152" y="2999944"/>
            <a:ext cx="9866847" cy="212864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When making an event, selectable options (such as event location, duration, food) will have </a:t>
            </a:r>
            <a:r>
              <a:rPr lang="en-US" sz="2000" dirty="0" smtClean="0">
                <a:solidFill>
                  <a:schemeClr val="tx1"/>
                </a:solidFill>
              </a:rPr>
              <a:t>section to input an </a:t>
            </a:r>
            <a:r>
              <a:rPr lang="en-US" sz="2000" dirty="0">
                <a:solidFill>
                  <a:schemeClr val="tx1"/>
                </a:solidFill>
              </a:rPr>
              <a:t>estimated </a:t>
            </a:r>
            <a:r>
              <a:rPr lang="en-US" sz="2000" dirty="0" smtClean="0">
                <a:solidFill>
                  <a:schemeClr val="tx1"/>
                </a:solidFill>
              </a:rPr>
              <a:t>amount</a:t>
            </a:r>
          </a:p>
          <a:p>
            <a:pPr marL="179705" indent="-179705">
              <a:buFont typeface="Arial" panose="020B0604020202020204" pitchFamily="34" charset="0"/>
              <a:buChar char="•"/>
            </a:pPr>
            <a:r>
              <a:rPr lang="en-US" sz="2000" dirty="0" smtClean="0">
                <a:solidFill>
                  <a:schemeClr val="tx1"/>
                </a:solidFill>
              </a:rPr>
              <a:t>All </a:t>
            </a:r>
            <a:r>
              <a:rPr lang="en-US" sz="2000" dirty="0">
                <a:solidFill>
                  <a:schemeClr val="tx1"/>
                </a:solidFill>
              </a:rPr>
              <a:t>the selectable options will be </a:t>
            </a:r>
            <a:r>
              <a:rPr lang="en-US" sz="2000" dirty="0" smtClean="0">
                <a:solidFill>
                  <a:schemeClr val="tx1"/>
                </a:solidFill>
              </a:rPr>
              <a:t>totaled </a:t>
            </a:r>
            <a:r>
              <a:rPr lang="en-US" sz="2000" dirty="0">
                <a:solidFill>
                  <a:schemeClr val="tx1"/>
                </a:solidFill>
              </a:rPr>
              <a:t>and can be seen by the </a:t>
            </a:r>
            <a:r>
              <a:rPr lang="en-US" sz="2000" dirty="0" smtClean="0">
                <a:solidFill>
                  <a:schemeClr val="tx1"/>
                </a:solidFill>
              </a:rPr>
              <a:t>user</a:t>
            </a:r>
          </a:p>
          <a:p>
            <a:pPr marL="179705" indent="-179705">
              <a:buFont typeface="Arial" panose="020B0604020202020204" pitchFamily="34" charset="0"/>
              <a:buChar char="•"/>
            </a:pPr>
            <a:r>
              <a:rPr lang="en-US" sz="2000" dirty="0" smtClean="0">
                <a:solidFill>
                  <a:schemeClr val="tx1"/>
                </a:solidFill>
              </a:rPr>
              <a:t>A </a:t>
            </a:r>
            <a:r>
              <a:rPr lang="en-US" sz="2000" dirty="0">
                <a:solidFill>
                  <a:schemeClr val="tx1"/>
                </a:solidFill>
              </a:rPr>
              <a:t>selectable option of 'other' should be </a:t>
            </a:r>
            <a:r>
              <a:rPr lang="en-US" sz="2000" dirty="0" smtClean="0">
                <a:solidFill>
                  <a:schemeClr val="tx1"/>
                </a:solidFill>
              </a:rPr>
              <a:t>included </a:t>
            </a:r>
            <a:r>
              <a:rPr lang="en-US" sz="2000" dirty="0">
                <a:solidFill>
                  <a:schemeClr val="tx1"/>
                </a:solidFill>
              </a:rPr>
              <a:t>for specific </a:t>
            </a:r>
            <a:r>
              <a:rPr lang="en-US" sz="2000" dirty="0" smtClean="0">
                <a:solidFill>
                  <a:schemeClr val="tx1"/>
                </a:solidFill>
              </a:rPr>
              <a:t>requests</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committee members will have additional access to features that members will not have based on the type of account they have</a:t>
            </a:r>
          </a:p>
          <a:p>
            <a:pPr marL="179705" indent="-179705">
              <a:buFont typeface="Arial" panose="020B0604020202020204" pitchFamily="34" charset="0"/>
              <a:buChar char="•"/>
            </a:pPr>
            <a:r>
              <a:rPr lang="en-AU" sz="2000" dirty="0" smtClean="0">
                <a:solidFill>
                  <a:schemeClr val="tx1"/>
                </a:solidFill>
              </a:rPr>
              <a:t>This lets them do extra tasks such as this with the event details and the events page (i.e. can add details, remove details, delete the page altogether, etc.)</a:t>
            </a:r>
            <a:endParaRPr lang="en-AU" sz="2000" dirty="0">
              <a:solidFill>
                <a:schemeClr val="tx1"/>
              </a:solidFill>
            </a:endParaRPr>
          </a:p>
        </p:txBody>
      </p:sp>
    </p:spTree>
    <p:extLst>
      <p:ext uri="{BB962C8B-B14F-4D97-AF65-F5344CB8AC3E}">
        <p14:creationId xmlns:p14="http://schemas.microsoft.com/office/powerpoint/2010/main" val="252623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14</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Attracting Volunteers</a:t>
            </a:r>
            <a:endParaRPr lang="en-US" altLang="en-AU" sz="2800" b="1" dirty="0"/>
          </a:p>
        </p:txBody>
      </p:sp>
      <p:sp>
        <p:nvSpPr>
          <p:cNvPr id="7" name="Rectangle 6"/>
          <p:cNvSpPr/>
          <p:nvPr/>
        </p:nvSpPr>
        <p:spPr>
          <a:xfrm>
            <a:off x="39152" y="822469"/>
            <a:ext cx="9866847" cy="215391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have a way to attract volunteer so that we can increase the number od volunteer at the Centre and create more events to attract members.</a:t>
            </a:r>
          </a:p>
        </p:txBody>
      </p:sp>
      <p:sp>
        <p:nvSpPr>
          <p:cNvPr id="8" name="Rectangle 7"/>
          <p:cNvSpPr/>
          <p:nvPr/>
        </p:nvSpPr>
        <p:spPr>
          <a:xfrm>
            <a:off x="39152" y="2976381"/>
            <a:ext cx="9866847" cy="254035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The first page that a user (member or non-member) sees must advertise the best points about the </a:t>
            </a:r>
            <a:r>
              <a:rPr lang="en-US" sz="2000" dirty="0" smtClean="0">
                <a:solidFill>
                  <a:schemeClr val="tx1"/>
                </a:solidFill>
              </a:rPr>
              <a:t>company</a:t>
            </a:r>
          </a:p>
          <a:p>
            <a:pPr marL="179705" indent="-179705">
              <a:buFont typeface="Arial" panose="020B0604020202020204" pitchFamily="34" charset="0"/>
              <a:buChar char="•"/>
            </a:pPr>
            <a:r>
              <a:rPr lang="en-US" sz="2000" dirty="0" smtClean="0">
                <a:solidFill>
                  <a:schemeClr val="tx1"/>
                </a:solidFill>
              </a:rPr>
              <a:t>Website will also have a section that potential volunteers can go to that illustrates the perks of being a volunteer at the centre </a:t>
            </a:r>
          </a:p>
          <a:p>
            <a:pPr marL="179705" indent="-179705">
              <a:buFont typeface="Arial" panose="020B0604020202020204" pitchFamily="34" charset="0"/>
              <a:buChar char="•"/>
            </a:pPr>
            <a:r>
              <a:rPr lang="en-US" sz="2000" dirty="0" smtClean="0">
                <a:solidFill>
                  <a:schemeClr val="tx1"/>
                </a:solidFill>
              </a:rPr>
              <a:t>This volunteer attraction section may also have past volunteer stories to promote the position and the value of being a volunteer</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2" y="5535690"/>
            <a:ext cx="9866847" cy="13223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Assumes that the website will have a section dedicated to volunteers and utilise this as a promotional tool to attract people to the centre </a:t>
            </a:r>
          </a:p>
        </p:txBody>
      </p:sp>
    </p:spTree>
    <p:extLst>
      <p:ext uri="{BB962C8B-B14F-4D97-AF65-F5344CB8AC3E}">
        <p14:creationId xmlns:p14="http://schemas.microsoft.com/office/powerpoint/2010/main" val="359747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15</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Viewing Upcoming </a:t>
            </a:r>
            <a:r>
              <a:rPr lang="en-US" altLang="en-AU" sz="2800" b="1" dirty="0"/>
              <a:t>E</a:t>
            </a:r>
            <a:r>
              <a:rPr lang="en-US" altLang="en-AU" sz="2800" b="1" dirty="0" smtClean="0"/>
              <a:t>vents</a:t>
            </a:r>
            <a:endParaRPr lang="en-US" altLang="en-AU" sz="2800" b="1" dirty="0"/>
          </a:p>
        </p:txBody>
      </p:sp>
      <p:sp>
        <p:nvSpPr>
          <p:cNvPr id="7" name="Rectangle 6"/>
          <p:cNvSpPr/>
          <p:nvPr/>
        </p:nvSpPr>
        <p:spPr>
          <a:xfrm>
            <a:off x="39152" y="822470"/>
            <a:ext cx="9866847" cy="206704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Volunteer, I want to be able to view upcoming events so that I know which events I have volunteered for and can ensure I am on time to the event and plan my schedule around this</a:t>
            </a:r>
          </a:p>
        </p:txBody>
      </p:sp>
      <p:sp>
        <p:nvSpPr>
          <p:cNvPr id="8" name="Rectangle 7"/>
          <p:cNvSpPr/>
          <p:nvPr/>
        </p:nvSpPr>
        <p:spPr>
          <a:xfrm>
            <a:off x="39152" y="2907920"/>
            <a:ext cx="9866847" cy="255823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Volunteers are able to see the most popular events in the welcome page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Volunteers will have a section of their profile that provides them with all events they are scheduled to attend in the coming weeks (also will receive notifications to remind them of events on their calendar)</a:t>
            </a:r>
          </a:p>
          <a:p>
            <a:pPr marL="179705" indent="-179705">
              <a:buFont typeface="Arial" panose="020B0604020202020204" pitchFamily="34" charset="0"/>
              <a:buChar char="•"/>
            </a:pPr>
            <a:r>
              <a:rPr lang="en-US" sz="2000" dirty="0" smtClean="0">
                <a:solidFill>
                  <a:schemeClr val="tx1"/>
                </a:solidFill>
              </a:rPr>
              <a:t>There </a:t>
            </a:r>
            <a:r>
              <a:rPr lang="en-US" sz="2000" dirty="0">
                <a:solidFill>
                  <a:schemeClr val="tx1"/>
                </a:solidFill>
              </a:rPr>
              <a:t>will be a </a:t>
            </a:r>
            <a:r>
              <a:rPr lang="en-US" sz="2000" dirty="0" smtClean="0">
                <a:solidFill>
                  <a:schemeClr val="tx1"/>
                </a:solidFill>
              </a:rPr>
              <a:t>section of the website entitled ‘News’ </a:t>
            </a:r>
            <a:r>
              <a:rPr lang="en-US" sz="2000" dirty="0">
                <a:solidFill>
                  <a:schemeClr val="tx1"/>
                </a:solidFill>
              </a:rPr>
              <a:t>for general information </a:t>
            </a:r>
            <a:r>
              <a:rPr lang="en-US" sz="2000" dirty="0" smtClean="0">
                <a:solidFill>
                  <a:schemeClr val="tx1"/>
                </a:solidFill>
              </a:rPr>
              <a:t>regarding upcoming events</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2" y="5447750"/>
            <a:ext cx="9866847" cy="141025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69863" indent="-169863">
              <a:buFont typeface="Arial"/>
              <a:buChar char="•"/>
            </a:pPr>
            <a:r>
              <a:rPr lang="en-AU" sz="2000" dirty="0" smtClean="0">
                <a:solidFill>
                  <a:schemeClr val="tx1"/>
                </a:solidFill>
              </a:rPr>
              <a:t>The ‘News’ page will provide information for everyone (members, volunteers, non-members, etc.) to see regarding the upcoming events to promote these events and attract more members to want to attend</a:t>
            </a:r>
          </a:p>
        </p:txBody>
      </p:sp>
    </p:spTree>
    <p:extLst>
      <p:ext uri="{BB962C8B-B14F-4D97-AF65-F5344CB8AC3E}">
        <p14:creationId xmlns:p14="http://schemas.microsoft.com/office/powerpoint/2010/main" val="3980898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16</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Online Sign </a:t>
            </a:r>
            <a:r>
              <a:rPr lang="en-US" altLang="en-AU" sz="2800" b="1" dirty="0"/>
              <a:t>U</a:t>
            </a:r>
            <a:r>
              <a:rPr lang="en-US" altLang="en-AU" sz="2800" b="1" dirty="0" smtClean="0"/>
              <a:t>p to Volunteer at Events</a:t>
            </a:r>
            <a:endParaRPr lang="en-US" altLang="en-AU" sz="2800" b="1" dirty="0"/>
          </a:p>
        </p:txBody>
      </p:sp>
      <p:sp>
        <p:nvSpPr>
          <p:cNvPr id="7" name="Rectangle 6"/>
          <p:cNvSpPr/>
          <p:nvPr/>
        </p:nvSpPr>
        <p:spPr>
          <a:xfrm>
            <a:off x="39152" y="822470"/>
            <a:ext cx="9866847" cy="151491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Volunteer, I want to be able to sign up online to volunteer for events so that I don’t have to go into the Centre to sign up and can sign up for more events faster and more efficiently</a:t>
            </a:r>
          </a:p>
        </p:txBody>
      </p:sp>
      <p:sp>
        <p:nvSpPr>
          <p:cNvPr id="8" name="Rectangle 7"/>
          <p:cNvSpPr/>
          <p:nvPr/>
        </p:nvSpPr>
        <p:spPr>
          <a:xfrm>
            <a:off x="39152" y="2318976"/>
            <a:ext cx="9866847" cy="280961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There should be a login username text box for members when they visit the </a:t>
            </a:r>
            <a:r>
              <a:rPr lang="en-US" sz="2000" dirty="0" smtClean="0">
                <a:solidFill>
                  <a:schemeClr val="tx1"/>
                </a:solidFill>
              </a:rPr>
              <a:t>website</a:t>
            </a:r>
          </a:p>
          <a:p>
            <a:pPr marL="179705" indent="-179705">
              <a:buFont typeface="Arial" panose="020B0604020202020204" pitchFamily="34" charset="0"/>
              <a:buChar char="•"/>
            </a:pPr>
            <a:r>
              <a:rPr lang="en-US" sz="2000" dirty="0" smtClean="0">
                <a:solidFill>
                  <a:schemeClr val="tx1"/>
                </a:solidFill>
              </a:rPr>
              <a:t>Committee members and staff </a:t>
            </a:r>
            <a:r>
              <a:rPr lang="en-US" sz="2000" dirty="0">
                <a:solidFill>
                  <a:schemeClr val="tx1"/>
                </a:solidFill>
              </a:rPr>
              <a:t>of the </a:t>
            </a:r>
            <a:r>
              <a:rPr lang="en-US" sz="2000" dirty="0" smtClean="0">
                <a:solidFill>
                  <a:schemeClr val="tx1"/>
                </a:solidFill>
              </a:rPr>
              <a:t>Centre </a:t>
            </a:r>
            <a:r>
              <a:rPr lang="en-US" sz="2000" dirty="0">
                <a:solidFill>
                  <a:schemeClr val="tx1"/>
                </a:solidFill>
              </a:rPr>
              <a:t>will have same login option as </a:t>
            </a:r>
            <a:r>
              <a:rPr lang="en-US" sz="2000" dirty="0" smtClean="0">
                <a:solidFill>
                  <a:schemeClr val="tx1"/>
                </a:solidFill>
              </a:rPr>
              <a:t>members and volunteers, </a:t>
            </a:r>
            <a:r>
              <a:rPr lang="en-US" sz="2000" dirty="0">
                <a:solidFill>
                  <a:schemeClr val="tx1"/>
                </a:solidFill>
              </a:rPr>
              <a:t>but when logged in will take them to their </a:t>
            </a:r>
            <a:r>
              <a:rPr lang="en-US" sz="2000" dirty="0" smtClean="0">
                <a:solidFill>
                  <a:schemeClr val="tx1"/>
                </a:solidFill>
              </a:rPr>
              <a:t>specials </a:t>
            </a:r>
            <a:r>
              <a:rPr lang="en-US" sz="2000" dirty="0">
                <a:solidFill>
                  <a:schemeClr val="tx1"/>
                </a:solidFill>
              </a:rPr>
              <a:t>pages (i.e. members only have features which they have access to, committee members and president have additional features they can </a:t>
            </a:r>
            <a:r>
              <a:rPr lang="en-US" sz="2000" dirty="0" smtClean="0">
                <a:solidFill>
                  <a:schemeClr val="tx1"/>
                </a:solidFill>
              </a:rPr>
              <a:t>utilise </a:t>
            </a:r>
            <a:r>
              <a:rPr lang="en-US" sz="2000" dirty="0">
                <a:solidFill>
                  <a:schemeClr val="tx1"/>
                </a:solidFill>
              </a:rPr>
              <a:t>after logging in</a:t>
            </a:r>
            <a:r>
              <a:rPr lang="en-US" sz="2000" dirty="0" smtClean="0">
                <a:solidFill>
                  <a:schemeClr val="tx1"/>
                </a:solidFill>
              </a:rPr>
              <a:t>)</a:t>
            </a:r>
          </a:p>
          <a:p>
            <a:pPr marL="179705" indent="-179705">
              <a:buFont typeface="Arial" panose="020B0604020202020204" pitchFamily="34" charset="0"/>
              <a:buChar char="•"/>
            </a:pPr>
            <a:r>
              <a:rPr lang="en-US" sz="2000" dirty="0" smtClean="0">
                <a:solidFill>
                  <a:schemeClr val="tx1"/>
                </a:solidFill>
              </a:rPr>
              <a:t>Volunteers will have the option to select and event and indicate whether they are able to volunteer at the event (including on the day if over multiple days, times they can attend and any specialty areas they can assist with)</a:t>
            </a:r>
            <a:endParaRPr lang="en-US" sz="2000" dirty="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16</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US" sz="2000" dirty="0">
                <a:solidFill>
                  <a:schemeClr val="tx1"/>
                </a:solidFill>
              </a:rPr>
              <a:t>There will be a sign up page for those who wish to sign </a:t>
            </a:r>
            <a:r>
              <a:rPr lang="en-US" sz="2000" dirty="0" smtClean="0">
                <a:solidFill>
                  <a:schemeClr val="tx1"/>
                </a:solidFill>
              </a:rPr>
              <a:t>up – will </a:t>
            </a:r>
            <a:r>
              <a:rPr lang="en-US" sz="2000" dirty="0">
                <a:solidFill>
                  <a:schemeClr val="tx1"/>
                </a:solidFill>
              </a:rPr>
              <a:t>require e-mail, password, re-enter password and other security </a:t>
            </a:r>
            <a:r>
              <a:rPr lang="en-US" sz="2000" dirty="0" smtClean="0">
                <a:solidFill>
                  <a:schemeClr val="tx1"/>
                </a:solidFill>
              </a:rPr>
              <a:t>protocols to activate their account</a:t>
            </a:r>
          </a:p>
          <a:p>
            <a:pPr marL="184150" indent="-184150">
              <a:buFont typeface="Arial"/>
              <a:buChar char="•"/>
            </a:pPr>
            <a:r>
              <a:rPr lang="en-US" sz="2000" dirty="0" smtClean="0">
                <a:solidFill>
                  <a:schemeClr val="tx1"/>
                </a:solidFill>
              </a:rPr>
              <a:t>After account activation and confirmation of activation from the Centre, they can sign up to volunteer at events straight away without needing to walk into the centre</a:t>
            </a:r>
            <a:endParaRPr lang="en-AU" sz="2000" dirty="0">
              <a:solidFill>
                <a:schemeClr val="tx1"/>
              </a:solidFill>
            </a:endParaRPr>
          </a:p>
        </p:txBody>
      </p:sp>
    </p:spTree>
    <p:extLst>
      <p:ext uri="{BB962C8B-B14F-4D97-AF65-F5344CB8AC3E}">
        <p14:creationId xmlns:p14="http://schemas.microsoft.com/office/powerpoint/2010/main" val="36367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17</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Notification of Changes to Events</a:t>
            </a:r>
            <a:endParaRPr lang="en-US" altLang="en-AU" sz="2800" b="1" dirty="0"/>
          </a:p>
        </p:txBody>
      </p:sp>
      <p:sp>
        <p:nvSpPr>
          <p:cNvPr id="7" name="Rectangle 6"/>
          <p:cNvSpPr/>
          <p:nvPr/>
        </p:nvSpPr>
        <p:spPr>
          <a:xfrm>
            <a:off x="39152" y="822470"/>
            <a:ext cx="9866847" cy="13982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Volunteer, I want to be able to be notified of changes to events that I am volunteering for so that I can keep up to date with the details of the event to ensure everything is correct(e.g. correct day, time, location, etc.)</a:t>
            </a:r>
          </a:p>
        </p:txBody>
      </p:sp>
      <p:sp>
        <p:nvSpPr>
          <p:cNvPr id="8" name="Rectangle 7"/>
          <p:cNvSpPr/>
          <p:nvPr/>
        </p:nvSpPr>
        <p:spPr>
          <a:xfrm>
            <a:off x="39152" y="2293856"/>
            <a:ext cx="9866847" cy="28347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Notifications will include notification button in the navigation bar as well as having notifications in a section in the welcome page for the user</a:t>
            </a:r>
          </a:p>
          <a:p>
            <a:pPr marL="179705" indent="-179705">
              <a:buFont typeface="Arial" panose="020B0604020202020204" pitchFamily="34" charset="0"/>
              <a:buChar char="•"/>
            </a:pPr>
            <a:r>
              <a:rPr lang="en-US" sz="2000" dirty="0" smtClean="0">
                <a:solidFill>
                  <a:schemeClr val="tx1"/>
                </a:solidFill>
              </a:rPr>
              <a:t>Users will have the option to receive additional indications of notifications for event changes, either through email or SMS </a:t>
            </a:r>
          </a:p>
          <a:p>
            <a:pPr marL="179705" indent="-179705">
              <a:buFont typeface="Arial" panose="020B0604020202020204" pitchFamily="34" charset="0"/>
              <a:buChar char="•"/>
            </a:pPr>
            <a:r>
              <a:rPr lang="en-US" sz="2000" dirty="0">
                <a:solidFill>
                  <a:schemeClr val="tx1"/>
                </a:solidFill>
              </a:rPr>
              <a:t>P</a:t>
            </a:r>
            <a:r>
              <a:rPr lang="en-US" sz="2000" dirty="0" smtClean="0">
                <a:solidFill>
                  <a:schemeClr val="tx1"/>
                </a:solidFill>
              </a:rPr>
              <a:t>references for notifications can be changed through editing section of their profile (email and phone number need to be associated with account for these notifications to work)</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343033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7778"/>
            <a:ext cx="9906000" cy="6140222"/>
          </a:xfrm>
        </p:spPr>
        <p:txBody>
          <a:bodyPr>
            <a:normAutofit fontScale="85000" lnSpcReduction="10000"/>
          </a:bodyPr>
          <a:lstStyle/>
          <a:p>
            <a:pPr marL="0" indent="0">
              <a:spcBef>
                <a:spcPts val="900"/>
              </a:spcBef>
              <a:buNone/>
            </a:pPr>
            <a:r>
              <a:rPr lang="en-AU" sz="2000" b="1" u="sng" dirty="0" smtClean="0"/>
              <a:t>Role 1 – General Members</a:t>
            </a:r>
          </a:p>
          <a:p>
            <a:pPr marL="0" indent="0">
              <a:spcBef>
                <a:spcPts val="900"/>
              </a:spcBef>
              <a:buNone/>
            </a:pPr>
            <a:r>
              <a:rPr lang="en-AU" sz="2000" dirty="0"/>
              <a:t>A person who has signed up to become a member of the community centre to participate in events that the centre holds</a:t>
            </a:r>
          </a:p>
          <a:p>
            <a:pPr marL="0" indent="0">
              <a:spcBef>
                <a:spcPts val="900"/>
              </a:spcBef>
              <a:buNone/>
            </a:pPr>
            <a:endParaRPr lang="en-AU" sz="2000" b="1" dirty="0"/>
          </a:p>
          <a:p>
            <a:pPr marL="0" indent="0">
              <a:spcBef>
                <a:spcPts val="900"/>
              </a:spcBef>
              <a:buNone/>
            </a:pPr>
            <a:r>
              <a:rPr lang="en-AU" sz="2000" b="1" u="sng" dirty="0"/>
              <a:t>Role 2 – Committee Members</a:t>
            </a:r>
          </a:p>
          <a:p>
            <a:pPr marL="0" indent="0">
              <a:spcBef>
                <a:spcPts val="900"/>
              </a:spcBef>
              <a:buNone/>
            </a:pPr>
            <a:r>
              <a:rPr lang="en-AU" sz="2000" dirty="0"/>
              <a:t>A person who is a member of the Community Centre Committee who is responsible for assisting with the preparation of an event and ensuring that everything is done correctly</a:t>
            </a:r>
          </a:p>
          <a:p>
            <a:pPr marL="0" indent="0">
              <a:spcBef>
                <a:spcPts val="900"/>
              </a:spcBef>
              <a:buNone/>
            </a:pPr>
            <a:endParaRPr lang="en-AU" sz="2000" b="1" dirty="0"/>
          </a:p>
          <a:p>
            <a:pPr marL="0" indent="0">
              <a:spcBef>
                <a:spcPts val="900"/>
              </a:spcBef>
              <a:buNone/>
            </a:pPr>
            <a:r>
              <a:rPr lang="en-AU" sz="2000" b="1" u="sng" dirty="0"/>
              <a:t>Role 3 – Volunteers</a:t>
            </a:r>
          </a:p>
          <a:p>
            <a:pPr marL="0" indent="0">
              <a:spcBef>
                <a:spcPts val="900"/>
              </a:spcBef>
              <a:buNone/>
            </a:pPr>
            <a:r>
              <a:rPr lang="en-AU" sz="2000" dirty="0"/>
              <a:t>A person who is volunteering to offer their assistance at the Community Centre and the events that they hold</a:t>
            </a:r>
          </a:p>
          <a:p>
            <a:pPr marL="0" indent="0">
              <a:spcBef>
                <a:spcPts val="900"/>
              </a:spcBef>
              <a:buNone/>
            </a:pPr>
            <a:endParaRPr lang="en-AU" sz="2000" b="1" dirty="0"/>
          </a:p>
          <a:p>
            <a:pPr marL="0" indent="0">
              <a:spcBef>
                <a:spcPts val="900"/>
              </a:spcBef>
              <a:buNone/>
            </a:pPr>
            <a:r>
              <a:rPr lang="en-AU" sz="2000" b="1" u="sng" dirty="0"/>
              <a:t>Role 4 – Office Admin</a:t>
            </a:r>
          </a:p>
          <a:p>
            <a:pPr marL="0" indent="0">
              <a:spcBef>
                <a:spcPts val="900"/>
              </a:spcBef>
              <a:buNone/>
            </a:pPr>
            <a:r>
              <a:rPr lang="en-AU" sz="2000" dirty="0"/>
              <a:t>A person who is employed by the Community Centre and is responsible for the day to day administration operations that take place at the centre</a:t>
            </a:r>
          </a:p>
          <a:p>
            <a:pPr marL="0" indent="0">
              <a:spcBef>
                <a:spcPts val="900"/>
              </a:spcBef>
              <a:buNone/>
            </a:pPr>
            <a:endParaRPr lang="en-AU" sz="2000" b="1" dirty="0"/>
          </a:p>
          <a:p>
            <a:pPr marL="0" indent="0">
              <a:spcBef>
                <a:spcPts val="900"/>
              </a:spcBef>
              <a:buNone/>
            </a:pPr>
            <a:r>
              <a:rPr lang="en-AU" sz="2000" b="1" u="sng" dirty="0"/>
              <a:t>Role 5 – President</a:t>
            </a:r>
          </a:p>
          <a:p>
            <a:pPr marL="0" indent="0">
              <a:spcBef>
                <a:spcPts val="900"/>
              </a:spcBef>
              <a:buNone/>
            </a:pPr>
            <a:r>
              <a:rPr lang="en-AU" sz="2000" dirty="0"/>
              <a:t>A person who is employed by the Community Centre who oversees all of the daily operations that take place at the centre and who is in charge of ensuring that the centre is making a profit through the events and fundraisers that it holds</a:t>
            </a:r>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18</a:t>
            </a:r>
          </a:p>
        </p:txBody>
      </p:sp>
      <p:sp>
        <p:nvSpPr>
          <p:cNvPr id="6" name="Rectangle 5"/>
          <p:cNvSpPr/>
          <p:nvPr/>
        </p:nvSpPr>
        <p:spPr>
          <a:xfrm>
            <a:off x="831215" y="109220"/>
            <a:ext cx="7487432"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Viewing Total Number of Events Volunteered For</a:t>
            </a:r>
            <a:endParaRPr lang="en-US" altLang="en-AU" sz="2800" b="1" dirty="0"/>
          </a:p>
        </p:txBody>
      </p:sp>
      <p:sp>
        <p:nvSpPr>
          <p:cNvPr id="7" name="Rectangle 6"/>
          <p:cNvSpPr/>
          <p:nvPr/>
        </p:nvSpPr>
        <p:spPr>
          <a:xfrm>
            <a:off x="39152" y="822470"/>
            <a:ext cx="9866847" cy="13982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Volunteer, I want to be able to see the total number of events that I have previously volunteered for so that I can stay up to date with my events and if I liked an event, I may volunteer for that event again in the future.</a:t>
            </a:r>
          </a:p>
        </p:txBody>
      </p:sp>
      <p:sp>
        <p:nvSpPr>
          <p:cNvPr id="8" name="Rectangle 7"/>
          <p:cNvSpPr/>
          <p:nvPr/>
        </p:nvSpPr>
        <p:spPr>
          <a:xfrm>
            <a:off x="39152" y="2293856"/>
            <a:ext cx="9866847" cy="28347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This will be located in the events section when volunteers log in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Can log </a:t>
            </a:r>
            <a:r>
              <a:rPr lang="en-US" sz="2000" dirty="0">
                <a:solidFill>
                  <a:schemeClr val="tx1"/>
                </a:solidFill>
              </a:rPr>
              <a:t>in, go to the </a:t>
            </a:r>
            <a:r>
              <a:rPr lang="en-US" sz="2000" dirty="0" smtClean="0">
                <a:solidFill>
                  <a:schemeClr val="tx1"/>
                </a:solidFill>
              </a:rPr>
              <a:t>events page </a:t>
            </a:r>
            <a:r>
              <a:rPr lang="en-US" sz="2000" dirty="0">
                <a:solidFill>
                  <a:schemeClr val="tx1"/>
                </a:solidFill>
              </a:rPr>
              <a:t>and a tab entitled 'Previous Events' will appear where the user can access all previous events attended </a:t>
            </a:r>
            <a:endParaRPr lang="en-US" sz="2000" dirty="0" smtClean="0">
              <a:solidFill>
                <a:schemeClr val="tx1"/>
              </a:solidFill>
            </a:endParaRPr>
          </a:p>
          <a:p>
            <a:pPr marL="179705" indent="-179705">
              <a:buFont typeface="Arial" panose="020B0604020202020204" pitchFamily="34" charset="0"/>
              <a:buChar char="•"/>
            </a:pPr>
            <a:r>
              <a:rPr lang="en-US" sz="2000" dirty="0" smtClean="0">
                <a:solidFill>
                  <a:schemeClr val="tx1"/>
                </a:solidFill>
              </a:rPr>
              <a:t>User will then </a:t>
            </a:r>
            <a:r>
              <a:rPr lang="en-US" sz="2000" dirty="0">
                <a:solidFill>
                  <a:schemeClr val="tx1"/>
                </a:solidFill>
              </a:rPr>
              <a:t>be provided with a total number of events they have attended since starting to volunteer at the </a:t>
            </a:r>
            <a:r>
              <a:rPr lang="en-US" sz="2000" dirty="0" smtClean="0">
                <a:solidFill>
                  <a:schemeClr val="tx1"/>
                </a:solidFill>
              </a:rPr>
              <a:t>Centre and can view the events they have volunteered </a:t>
            </a:r>
            <a:r>
              <a:rPr lang="en-US" sz="2000" dirty="0" err="1" smtClean="0">
                <a:solidFill>
                  <a:schemeClr val="tx1"/>
                </a:solidFill>
              </a:rPr>
              <a:t>fors</a:t>
            </a:r>
            <a:endParaRPr lang="en-AU" sz="2000" dirty="0">
              <a:solidFill>
                <a:schemeClr val="tx1"/>
              </a:solidFill>
            </a:endParaRPr>
          </a:p>
          <a:p>
            <a:pPr marL="179705" indent="-179705">
              <a:buFont typeface="Arial" panose="020B0604020202020204" pitchFamily="34" charset="0"/>
              <a:buChar char="•"/>
            </a:pPr>
            <a:endParaRPr lang="en-AU" sz="2000" dirty="0" smtClean="0">
              <a:solidFill>
                <a:schemeClr val="tx1"/>
              </a:solidFill>
            </a:endParaRPr>
          </a:p>
        </p:txBody>
      </p:sp>
      <p:sp>
        <p:nvSpPr>
          <p:cNvPr id="11" name="Rectangle 10"/>
          <p:cNvSpPr/>
          <p:nvPr/>
        </p:nvSpPr>
        <p:spPr>
          <a:xfrm>
            <a:off x="9183640" y="109220"/>
            <a:ext cx="68362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30320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Volunteers will be able to </a:t>
            </a:r>
          </a:p>
        </p:txBody>
      </p:sp>
    </p:spTree>
    <p:extLst>
      <p:ext uri="{BB962C8B-B14F-4D97-AF65-F5344CB8AC3E}">
        <p14:creationId xmlns:p14="http://schemas.microsoft.com/office/powerpoint/2010/main" val="4043226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19</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Events Calendar to View Past, Current and Future Events</a:t>
            </a:r>
            <a:endParaRPr lang="en-US" altLang="en-AU" sz="2400" b="1" dirty="0"/>
          </a:p>
        </p:txBody>
      </p:sp>
      <p:sp>
        <p:nvSpPr>
          <p:cNvPr id="7" name="Rectangle 6"/>
          <p:cNvSpPr/>
          <p:nvPr/>
        </p:nvSpPr>
        <p:spPr>
          <a:xfrm>
            <a:off x="39152" y="822469"/>
            <a:ext cx="9866847" cy="222974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view past, current and future events in an event calendar so that I can see which events I have attended or an planning to attend so I can organise my schedule around these events</a:t>
            </a:r>
          </a:p>
        </p:txBody>
      </p:sp>
      <p:sp>
        <p:nvSpPr>
          <p:cNvPr id="8" name="Rectangle 7"/>
          <p:cNvSpPr/>
          <p:nvPr/>
        </p:nvSpPr>
        <p:spPr>
          <a:xfrm>
            <a:off x="39152" y="3033254"/>
            <a:ext cx="9866847" cy="209533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The will be an option in the events page where there will be a calendar </a:t>
            </a:r>
            <a:r>
              <a:rPr lang="en-US" sz="2000" dirty="0" smtClean="0">
                <a:solidFill>
                  <a:schemeClr val="tx1"/>
                </a:solidFill>
              </a:rPr>
              <a:t>section</a:t>
            </a:r>
          </a:p>
          <a:p>
            <a:pPr marL="179705" indent="-179705">
              <a:buFont typeface="Arial" panose="020B0604020202020204" pitchFamily="34" charset="0"/>
              <a:buChar char="•"/>
            </a:pPr>
            <a:r>
              <a:rPr lang="en-US" sz="2000" dirty="0" smtClean="0">
                <a:solidFill>
                  <a:schemeClr val="tx1"/>
                </a:solidFill>
              </a:rPr>
              <a:t>This </a:t>
            </a:r>
            <a:r>
              <a:rPr lang="en-US" sz="2000" dirty="0">
                <a:solidFill>
                  <a:schemeClr val="tx1"/>
                </a:solidFill>
              </a:rPr>
              <a:t>option will be available in profile section which is more extensive than the events page </a:t>
            </a:r>
            <a:r>
              <a:rPr lang="en-US" sz="2000" dirty="0" smtClean="0">
                <a:solidFill>
                  <a:schemeClr val="tx1"/>
                </a:solidFill>
              </a:rPr>
              <a:t>version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69863" indent="-169863">
              <a:buFont typeface="Arial"/>
              <a:buChar char="•"/>
            </a:pPr>
            <a:r>
              <a:rPr lang="en-AU" sz="2000" dirty="0" smtClean="0">
                <a:solidFill>
                  <a:schemeClr val="tx1"/>
                </a:solidFill>
              </a:rPr>
              <a:t>Members will be provided with a calendar view of all of their events scheduled</a:t>
            </a:r>
          </a:p>
          <a:p>
            <a:pPr marL="169863" indent="-169863">
              <a:buFont typeface="Arial"/>
              <a:buChar char="•"/>
            </a:pPr>
            <a:r>
              <a:rPr lang="en-AU" sz="2000" dirty="0" smtClean="0">
                <a:solidFill>
                  <a:schemeClr val="tx1"/>
                </a:solidFill>
              </a:rPr>
              <a:t>Calendar will give a month-ahead and month-previous view where members can view past events from a month prior and scheduled events a month in advance from their dates</a:t>
            </a:r>
          </a:p>
        </p:txBody>
      </p:sp>
    </p:spTree>
    <p:extLst>
      <p:ext uri="{BB962C8B-B14F-4D97-AF65-F5344CB8AC3E}">
        <p14:creationId xmlns:p14="http://schemas.microsoft.com/office/powerpoint/2010/main" val="1861355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20</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Indicating Contribution to Event</a:t>
            </a:r>
            <a:endParaRPr lang="en-US" altLang="en-AU" sz="2800" b="1" dirty="0"/>
          </a:p>
        </p:txBody>
      </p:sp>
      <p:sp>
        <p:nvSpPr>
          <p:cNvPr id="7" name="Rectangle 6"/>
          <p:cNvSpPr/>
          <p:nvPr/>
        </p:nvSpPr>
        <p:spPr>
          <a:xfrm>
            <a:off x="39152" y="822469"/>
            <a:ext cx="9866847" cy="208545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indicate how much I am contributing to an event so that I can ensure the contributions are adding up to the cost of the event and so that others can see my contributions</a:t>
            </a:r>
          </a:p>
        </p:txBody>
      </p:sp>
      <p:sp>
        <p:nvSpPr>
          <p:cNvPr id="8" name="Rectangle 7"/>
          <p:cNvSpPr/>
          <p:nvPr/>
        </p:nvSpPr>
        <p:spPr>
          <a:xfrm>
            <a:off x="39152" y="2889516"/>
            <a:ext cx="9866847" cy="223907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Users can see how much they and others are contributing to an event in the selected event’s page</a:t>
            </a:r>
          </a:p>
          <a:p>
            <a:pPr marL="179705" indent="-179705">
              <a:buFont typeface="Arial" panose="020B0604020202020204" pitchFamily="34" charset="0"/>
              <a:buChar char="•"/>
            </a:pPr>
            <a:r>
              <a:rPr lang="en-US" sz="2000" dirty="0" smtClean="0">
                <a:solidFill>
                  <a:schemeClr val="tx1"/>
                </a:solidFill>
              </a:rPr>
              <a:t>If the total cost of the event changes, the system will calculate how much is still left to be contributed and based on the amount of members attending and those who have-have not contributed, can divide up the remaining costs based on these factors</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Assumes system will be able to provide real-time data as to who has contributed and how much as well as keeping a tally of the total amount contributed to an event so far</a:t>
            </a:r>
          </a:p>
          <a:p>
            <a:pPr marL="342900" indent="-342900">
              <a:buFont typeface="Arial"/>
              <a:buChar char="•"/>
            </a:pPr>
            <a:r>
              <a:rPr lang="en-AU" sz="2000" dirty="0" smtClean="0">
                <a:solidFill>
                  <a:schemeClr val="tx1"/>
                </a:solidFill>
              </a:rPr>
              <a:t>Assumes system will also inform users when an event has been fully funded (e.g. </a:t>
            </a:r>
            <a:r>
              <a:rPr lang="en-AU" sz="2000" dirty="0" err="1" smtClean="0">
                <a:solidFill>
                  <a:schemeClr val="tx1"/>
                </a:solidFill>
              </a:rPr>
              <a:t>notifcation</a:t>
            </a:r>
            <a:r>
              <a:rPr lang="en-AU" sz="2000" dirty="0" smtClean="0">
                <a:solidFill>
                  <a:schemeClr val="tx1"/>
                </a:solidFill>
              </a:rPr>
              <a:t>)</a:t>
            </a:r>
          </a:p>
        </p:txBody>
      </p:sp>
    </p:spTree>
    <p:extLst>
      <p:ext uri="{BB962C8B-B14F-4D97-AF65-F5344CB8AC3E}">
        <p14:creationId xmlns:p14="http://schemas.microsoft.com/office/powerpoint/2010/main" val="297613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21</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Notification of Upcoming Meetings</a:t>
            </a:r>
            <a:endParaRPr lang="en-US" altLang="en-AU" sz="2800" b="1" dirty="0"/>
          </a:p>
        </p:txBody>
      </p:sp>
      <p:sp>
        <p:nvSpPr>
          <p:cNvPr id="7" name="Rectangle 6"/>
          <p:cNvSpPr/>
          <p:nvPr/>
        </p:nvSpPr>
        <p:spPr>
          <a:xfrm>
            <a:off x="39152" y="822469"/>
            <a:ext cx="9866847" cy="192641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Committee Member, I want to be notified of upcoming committee meetings so that I can ensure I am prepared for the meetings and I am able to attend them in a timely manner.</a:t>
            </a:r>
          </a:p>
        </p:txBody>
      </p:sp>
      <p:sp>
        <p:nvSpPr>
          <p:cNvPr id="8" name="Rectangle 7"/>
          <p:cNvSpPr/>
          <p:nvPr/>
        </p:nvSpPr>
        <p:spPr>
          <a:xfrm>
            <a:off x="39152" y="2748886"/>
            <a:ext cx="9866847" cy="237970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In the profile section meetings will be shown in the </a:t>
            </a:r>
            <a:r>
              <a:rPr lang="en-US" sz="2000" dirty="0" smtClean="0">
                <a:solidFill>
                  <a:schemeClr val="tx1"/>
                </a:solidFill>
              </a:rPr>
              <a:t>calendar section</a:t>
            </a:r>
            <a:endParaRPr lang="en-US" sz="2000" dirty="0">
              <a:solidFill>
                <a:schemeClr val="tx1"/>
              </a:solidFill>
            </a:endParaRPr>
          </a:p>
          <a:p>
            <a:pPr marL="179705" indent="-179705">
              <a:buFont typeface="Arial" panose="020B0604020202020204" pitchFamily="34" charset="0"/>
              <a:buChar char="•"/>
            </a:pPr>
            <a:r>
              <a:rPr lang="en-US" sz="2000" dirty="0" smtClean="0">
                <a:solidFill>
                  <a:schemeClr val="tx1"/>
                </a:solidFill>
              </a:rPr>
              <a:t>1 </a:t>
            </a:r>
            <a:r>
              <a:rPr lang="en-US" sz="2000" dirty="0">
                <a:solidFill>
                  <a:schemeClr val="tx1"/>
                </a:solidFill>
              </a:rPr>
              <a:t>day before a meeting is scheduled to take place, a notification will be sent out to committee members who are due to attend this meeting through their preferred communication method (e.g. email or SMS) as a reminder that they are to attend this </a:t>
            </a:r>
            <a:r>
              <a:rPr lang="en-US" sz="2000" dirty="0" smtClean="0">
                <a:solidFill>
                  <a:schemeClr val="tx1"/>
                </a:solidFill>
              </a:rPr>
              <a:t>meeting</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294501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22</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Communication Between Committee Members and Members</a:t>
            </a:r>
            <a:endParaRPr lang="en-US" altLang="en-AU" sz="2400" b="1" dirty="0"/>
          </a:p>
        </p:txBody>
      </p:sp>
      <p:sp>
        <p:nvSpPr>
          <p:cNvPr id="7" name="Rectangle 6"/>
          <p:cNvSpPr/>
          <p:nvPr/>
        </p:nvSpPr>
        <p:spPr>
          <a:xfrm>
            <a:off x="39152" y="822469"/>
            <a:ext cx="9866847" cy="179009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Committee Member, I want to be able to communicate with other committee members and members so that I can connect with people from the community, advise them of any additional changes to schedules/events and discuss ideas and opinions with them.</a:t>
            </a:r>
          </a:p>
        </p:txBody>
      </p:sp>
      <p:sp>
        <p:nvSpPr>
          <p:cNvPr id="8" name="Rectangle 7"/>
          <p:cNvSpPr/>
          <p:nvPr/>
        </p:nvSpPr>
        <p:spPr>
          <a:xfrm>
            <a:off x="39152" y="2612570"/>
            <a:ext cx="9866847" cy="265113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A group chat will be activated from a button in the navigation bar where they will be able to find others who are </a:t>
            </a:r>
            <a:r>
              <a:rPr lang="en-US" sz="2000" dirty="0" smtClean="0">
                <a:solidFill>
                  <a:schemeClr val="tx1"/>
                </a:solidFill>
              </a:rPr>
              <a:t>online</a:t>
            </a:r>
          </a:p>
          <a:p>
            <a:pPr marL="179705" indent="-179705">
              <a:buFont typeface="Arial" panose="020B0604020202020204" pitchFamily="34" charset="0"/>
              <a:buChar char="•"/>
            </a:pPr>
            <a:r>
              <a:rPr lang="en-US" sz="2000" dirty="0" smtClean="0">
                <a:solidFill>
                  <a:schemeClr val="tx1"/>
                </a:solidFill>
              </a:rPr>
              <a:t>They </a:t>
            </a:r>
            <a:r>
              <a:rPr lang="en-US" sz="2000" dirty="0">
                <a:solidFill>
                  <a:schemeClr val="tx1"/>
                </a:solidFill>
              </a:rPr>
              <a:t>can request a chat from a person which the other person can respond where they can choose to accept, delay or </a:t>
            </a:r>
            <a:r>
              <a:rPr lang="en-US" sz="2000" dirty="0" smtClean="0">
                <a:solidFill>
                  <a:schemeClr val="tx1"/>
                </a:solidFill>
              </a:rPr>
              <a:t>deny</a:t>
            </a:r>
          </a:p>
          <a:p>
            <a:pPr marL="179705" indent="-179705">
              <a:buFont typeface="Arial" panose="020B0604020202020204" pitchFamily="34" charset="0"/>
              <a:buChar char="•"/>
            </a:pPr>
            <a:r>
              <a:rPr lang="en-US" sz="2000" dirty="0" smtClean="0">
                <a:solidFill>
                  <a:schemeClr val="tx1"/>
                </a:solidFill>
              </a:rPr>
              <a:t>If </a:t>
            </a:r>
            <a:r>
              <a:rPr lang="en-US" sz="2000" dirty="0">
                <a:solidFill>
                  <a:schemeClr val="tx1"/>
                </a:solidFill>
              </a:rPr>
              <a:t>the other person accepts, a group chat between these two users will open where they can communicate with one </a:t>
            </a:r>
            <a:r>
              <a:rPr lang="en-US" sz="2000" dirty="0" smtClean="0">
                <a:solidFill>
                  <a:schemeClr val="tx1"/>
                </a:solidFill>
              </a:rPr>
              <a:t>another</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2</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39152" y="5263706"/>
            <a:ext cx="9866847" cy="159429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Similar process to group chat communication in Story ID 26</a:t>
            </a:r>
          </a:p>
          <a:p>
            <a:pPr marL="184150" indent="-184150">
              <a:buFont typeface="Arial"/>
              <a:buChar char="•"/>
            </a:pPr>
            <a:r>
              <a:rPr lang="en-AU" sz="2000" dirty="0">
                <a:solidFill>
                  <a:schemeClr val="tx1"/>
                </a:solidFill>
              </a:rPr>
              <a:t>This group chat is optimised for </a:t>
            </a:r>
            <a:r>
              <a:rPr lang="en-AU" sz="2000" dirty="0" smtClean="0">
                <a:solidFill>
                  <a:schemeClr val="tx1"/>
                </a:solidFill>
              </a:rPr>
              <a:t>committee members/members</a:t>
            </a:r>
            <a:r>
              <a:rPr lang="en-AU" sz="2000" dirty="0">
                <a:solidFill>
                  <a:schemeClr val="tx1"/>
                </a:solidFill>
              </a:rPr>
              <a:t>, similar to how the </a:t>
            </a:r>
            <a:r>
              <a:rPr lang="en-AU" sz="2000" dirty="0" smtClean="0">
                <a:solidFill>
                  <a:schemeClr val="tx1"/>
                </a:solidFill>
              </a:rPr>
              <a:t>upcoming group </a:t>
            </a:r>
            <a:r>
              <a:rPr lang="en-AU" sz="2000" dirty="0">
                <a:solidFill>
                  <a:schemeClr val="tx1"/>
                </a:solidFill>
              </a:rPr>
              <a:t>chat option is optimised for only </a:t>
            </a:r>
            <a:r>
              <a:rPr lang="en-AU" sz="2000" dirty="0" smtClean="0">
                <a:solidFill>
                  <a:schemeClr val="tx1"/>
                </a:solidFill>
              </a:rPr>
              <a:t>volunteers</a:t>
            </a:r>
            <a:endParaRPr lang="en-AU" sz="2000" dirty="0">
              <a:solidFill>
                <a:schemeClr val="tx1"/>
              </a:solidFill>
            </a:endParaRPr>
          </a:p>
          <a:p>
            <a:pPr marL="184150" indent="-184150">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64415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23</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Editing Other User’s Information</a:t>
            </a:r>
            <a:endParaRPr lang="en-US" altLang="en-AU" sz="2800" b="1" dirty="0"/>
          </a:p>
        </p:txBody>
      </p:sp>
      <p:sp>
        <p:nvSpPr>
          <p:cNvPr id="7" name="Rectangle 6"/>
          <p:cNvSpPr/>
          <p:nvPr/>
        </p:nvSpPr>
        <p:spPr>
          <a:xfrm>
            <a:off x="39152" y="822469"/>
            <a:ext cx="9866847" cy="217286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an Office Admin, I want to be able to edit the information of other users so that I can ensure everyone has their details up to date so that communications are being sent to the correct people</a:t>
            </a:r>
          </a:p>
        </p:txBody>
      </p:sp>
      <p:sp>
        <p:nvSpPr>
          <p:cNvPr id="8" name="Rectangle 7"/>
          <p:cNvSpPr/>
          <p:nvPr/>
        </p:nvSpPr>
        <p:spPr>
          <a:xfrm>
            <a:off x="39152" y="3014296"/>
            <a:ext cx="9866847" cy="211429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Editing the information should be done will be done by accessing </a:t>
            </a:r>
            <a:r>
              <a:rPr lang="en-US" sz="2000" dirty="0" smtClean="0">
                <a:solidFill>
                  <a:schemeClr val="tx1"/>
                </a:solidFill>
              </a:rPr>
              <a:t>website </a:t>
            </a:r>
            <a:r>
              <a:rPr lang="en-US" sz="2000" dirty="0">
                <a:solidFill>
                  <a:schemeClr val="tx1"/>
                </a:solidFill>
              </a:rPr>
              <a:t>page which handles database </a:t>
            </a:r>
            <a:r>
              <a:rPr lang="en-US" sz="2000" dirty="0" smtClean="0">
                <a:solidFill>
                  <a:schemeClr val="tx1"/>
                </a:solidFill>
              </a:rPr>
              <a:t>editing</a:t>
            </a:r>
          </a:p>
          <a:p>
            <a:pPr marL="179705" indent="-179705">
              <a:buFont typeface="Arial" panose="020B0604020202020204" pitchFamily="34" charset="0"/>
              <a:buChar char="•"/>
            </a:pPr>
            <a:r>
              <a:rPr lang="en-US" sz="2000" dirty="0" smtClean="0">
                <a:solidFill>
                  <a:schemeClr val="tx1"/>
                </a:solidFill>
              </a:rPr>
              <a:t>Office administration staff are the only ones that will have access to these additional editing features and can edit info of a user with their expressed consent at their discretion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If a user’s information is out of date or the person needs to be contacted to have their details reviews, the office admins will send out communications to the user using their preferred method asking them to either review/update their details online or go into the centre and speak to staff to have the details reviewed</a:t>
            </a:r>
          </a:p>
        </p:txBody>
      </p:sp>
    </p:spTree>
    <p:extLst>
      <p:ext uri="{BB962C8B-B14F-4D97-AF65-F5344CB8AC3E}">
        <p14:creationId xmlns:p14="http://schemas.microsoft.com/office/powerpoint/2010/main" val="212523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24</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Mobile-Friendly Website</a:t>
            </a:r>
            <a:endParaRPr lang="en-US" altLang="en-AU" sz="2800" b="1" dirty="0"/>
          </a:p>
        </p:txBody>
      </p:sp>
      <p:sp>
        <p:nvSpPr>
          <p:cNvPr id="7" name="Rectangle 6"/>
          <p:cNvSpPr/>
          <p:nvPr/>
        </p:nvSpPr>
        <p:spPr>
          <a:xfrm>
            <a:off x="39152" y="822469"/>
            <a:ext cx="9866847" cy="210385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have our website be accessible on a mobile device and make it mobile-friendly so that users can access the website from anywhere and stay up to date with any changes to events.</a:t>
            </a:r>
          </a:p>
        </p:txBody>
      </p:sp>
      <p:sp>
        <p:nvSpPr>
          <p:cNvPr id="8" name="Rectangle 7"/>
          <p:cNvSpPr/>
          <p:nvPr/>
        </p:nvSpPr>
        <p:spPr>
          <a:xfrm>
            <a:off x="39152" y="2926324"/>
            <a:ext cx="9866847" cy="220226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Make sure that the website can be formatted for mobile use</a:t>
            </a:r>
          </a:p>
          <a:p>
            <a:pPr marL="179705" indent="-179705">
              <a:buFont typeface="Arial" panose="020B0604020202020204" pitchFamily="34" charset="0"/>
              <a:buChar char="•"/>
            </a:pPr>
            <a:r>
              <a:rPr lang="en-US" sz="2000" dirty="0" smtClean="0">
                <a:solidFill>
                  <a:schemeClr val="tx1"/>
                </a:solidFill>
              </a:rPr>
              <a:t>Website can determine when it is being accessed on a mobile device and adjust certain features accordingly (e.g. simplicity, layout, etc</a:t>
            </a:r>
            <a:r>
              <a:rPr lang="en-US" sz="2000" dirty="0">
                <a:solidFill>
                  <a:schemeClr val="tx1"/>
                </a:solidFill>
              </a:rPr>
              <a:t>.</a:t>
            </a:r>
            <a:r>
              <a:rPr lang="en-US" sz="2000" dirty="0" smtClean="0">
                <a:solidFill>
                  <a:schemeClr val="tx1"/>
                </a:solidFill>
              </a:rPr>
              <a:t>)</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US" sz="2000" dirty="0">
                <a:solidFill>
                  <a:schemeClr val="tx1"/>
                </a:solidFill>
              </a:rPr>
              <a:t>Ensure that when the website is complete, it is compatible with mobile devices and provides the user with an option to either use the ‘web-version’ or ‘mobile-version’ of the site (mobile version is no different, the format will just have a simpler layout</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3435550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25</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Blocking </a:t>
            </a:r>
            <a:r>
              <a:rPr lang="en-US" altLang="en-AU" sz="2800" b="1" dirty="0"/>
              <a:t>o</a:t>
            </a:r>
            <a:r>
              <a:rPr lang="en-US" altLang="en-AU" sz="2800" b="1" dirty="0" smtClean="0"/>
              <a:t>f Account Communication </a:t>
            </a:r>
            <a:endParaRPr lang="en-US" altLang="en-AU" sz="2800" b="1" dirty="0"/>
          </a:p>
        </p:txBody>
      </p:sp>
      <p:sp>
        <p:nvSpPr>
          <p:cNvPr id="7" name="Rectangle 6"/>
          <p:cNvSpPr/>
          <p:nvPr/>
        </p:nvSpPr>
        <p:spPr>
          <a:xfrm>
            <a:off x="39152" y="822469"/>
            <a:ext cx="9866847" cy="215906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Volunteer, I want to be able to block communication on my account if I choose so that I can ensure my personal details are kept safe and so that I will not be harassed/bullied by other people</a:t>
            </a:r>
          </a:p>
        </p:txBody>
      </p:sp>
      <p:sp>
        <p:nvSpPr>
          <p:cNvPr id="8" name="Rectangle 7"/>
          <p:cNvSpPr/>
          <p:nvPr/>
        </p:nvSpPr>
        <p:spPr>
          <a:xfrm>
            <a:off x="39152" y="2981538"/>
            <a:ext cx="9866847" cy="214705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Security protocols </a:t>
            </a:r>
            <a:r>
              <a:rPr lang="en-US" sz="2000" dirty="0" smtClean="0">
                <a:solidFill>
                  <a:schemeClr val="tx1"/>
                </a:solidFill>
              </a:rPr>
              <a:t>to ensure that password data is kept separated and protected to prevent unauthorised access/hacking </a:t>
            </a:r>
            <a:r>
              <a:rPr lang="en-US" sz="2000" dirty="0">
                <a:solidFill>
                  <a:schemeClr val="tx1"/>
                </a:solidFill>
              </a:rPr>
              <a:t>(e.g. restrict </a:t>
            </a:r>
            <a:r>
              <a:rPr lang="en-US" sz="2000" dirty="0" smtClean="0">
                <a:solidFill>
                  <a:schemeClr val="tx1"/>
                </a:solidFill>
              </a:rPr>
              <a:t>access </a:t>
            </a:r>
            <a:r>
              <a:rPr lang="en-US" sz="2000" dirty="0">
                <a:solidFill>
                  <a:schemeClr val="tx1"/>
                </a:solidFill>
              </a:rPr>
              <a:t>on sprint software</a:t>
            </a:r>
            <a:r>
              <a:rPr lang="en-US" sz="2000" dirty="0" smtClean="0">
                <a:solidFill>
                  <a:schemeClr val="tx1"/>
                </a:solidFill>
              </a:rPr>
              <a:t>)</a:t>
            </a:r>
            <a:endParaRPr lang="en-US" sz="2000" dirty="0">
              <a:solidFill>
                <a:schemeClr val="tx1"/>
              </a:solidFill>
            </a:endParaRPr>
          </a:p>
          <a:p>
            <a:pPr marL="179705" indent="-179705">
              <a:buFont typeface="Arial" panose="020B0604020202020204" pitchFamily="34" charset="0"/>
              <a:buChar char="•"/>
            </a:pPr>
            <a:r>
              <a:rPr lang="en-US" sz="2000" dirty="0" smtClean="0">
                <a:solidFill>
                  <a:schemeClr val="tx1"/>
                </a:solidFill>
              </a:rPr>
              <a:t>User </a:t>
            </a:r>
            <a:r>
              <a:rPr lang="en-US" sz="2000" dirty="0">
                <a:solidFill>
                  <a:schemeClr val="tx1"/>
                </a:solidFill>
              </a:rPr>
              <a:t>friendly aspects ('are you sure?' message boxes</a:t>
            </a:r>
            <a:r>
              <a:rPr lang="en-US" sz="2000" dirty="0" smtClean="0">
                <a:solidFill>
                  <a:schemeClr val="tx1"/>
                </a:solidFill>
              </a:rPr>
              <a:t>)</a:t>
            </a:r>
            <a:r>
              <a:rPr lang="en-US" sz="2000" dirty="0">
                <a:solidFill>
                  <a:schemeClr val="tx1"/>
                </a:solidFill>
              </a:rPr>
              <a:t> </a:t>
            </a:r>
            <a:r>
              <a:rPr lang="en-US" sz="2000" dirty="0" smtClean="0">
                <a:solidFill>
                  <a:schemeClr val="tx1"/>
                </a:solidFill>
              </a:rPr>
              <a:t>ns authentication methods to ensure that only the user is restricting their account communication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endParaRPr lang="en-AU" sz="2000" dirty="0" smtClean="0">
              <a:solidFill>
                <a:schemeClr val="tx1"/>
              </a:solidFill>
            </a:endParaRPr>
          </a:p>
        </p:txBody>
      </p:sp>
    </p:spTree>
    <p:extLst>
      <p:ext uri="{BB962C8B-B14F-4D97-AF65-F5344CB8AC3E}">
        <p14:creationId xmlns:p14="http://schemas.microsoft.com/office/powerpoint/2010/main" val="4128435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a:t>
            </a:r>
            <a:r>
              <a:rPr lang="en-US" altLang="en-AU" sz="2000" b="1" dirty="0">
                <a:solidFill>
                  <a:schemeClr val="tx1"/>
                </a:solidFill>
              </a:rPr>
              <a:t>2</a:t>
            </a:r>
            <a:r>
              <a:rPr lang="en-US" altLang="en-AU" sz="2000" b="1" dirty="0" smtClean="0">
                <a:solidFill>
                  <a:schemeClr val="tx1"/>
                </a:solidFill>
              </a:rPr>
              <a:t>6</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Communication Between Volunteers</a:t>
            </a:r>
            <a:endParaRPr lang="en-US" altLang="en-AU" sz="2800" b="1" dirty="0"/>
          </a:p>
        </p:txBody>
      </p:sp>
      <p:sp>
        <p:nvSpPr>
          <p:cNvPr id="7" name="Rectangle 6"/>
          <p:cNvSpPr/>
          <p:nvPr/>
        </p:nvSpPr>
        <p:spPr>
          <a:xfrm>
            <a:off x="39152" y="822469"/>
            <a:ext cx="9866847" cy="169895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Volunteer, I want to be able to communicate with other volunteers so that I can connect with people who are volunteering at similar events to me and share ideas/experiences with others in the community.</a:t>
            </a:r>
          </a:p>
        </p:txBody>
      </p:sp>
      <p:sp>
        <p:nvSpPr>
          <p:cNvPr id="8" name="Rectangle 7"/>
          <p:cNvSpPr/>
          <p:nvPr/>
        </p:nvSpPr>
        <p:spPr>
          <a:xfrm>
            <a:off x="39152" y="2503020"/>
            <a:ext cx="9866847" cy="26255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342900" indent="-342900">
              <a:buFont typeface="Arial" panose="020B0604020202020204" pitchFamily="34" charset="0"/>
              <a:buChar char="•"/>
            </a:pPr>
            <a:r>
              <a:rPr lang="en-US" sz="2000" dirty="0">
                <a:solidFill>
                  <a:schemeClr val="tx1"/>
                </a:solidFill>
              </a:rPr>
              <a:t>A group chat will be activated from a button in the navigation bar where they will be able to find others who are </a:t>
            </a:r>
            <a:r>
              <a:rPr lang="en-US" sz="2000" dirty="0" smtClean="0">
                <a:solidFill>
                  <a:schemeClr val="tx1"/>
                </a:solidFill>
              </a:rPr>
              <a:t>online</a:t>
            </a:r>
          </a:p>
          <a:p>
            <a:pPr marL="342900" indent="-342900">
              <a:buFont typeface="Arial" panose="020B0604020202020204" pitchFamily="34" charset="0"/>
              <a:buChar char="•"/>
            </a:pPr>
            <a:r>
              <a:rPr lang="en-US" sz="2000" dirty="0" smtClean="0">
                <a:solidFill>
                  <a:schemeClr val="tx1"/>
                </a:solidFill>
              </a:rPr>
              <a:t>They </a:t>
            </a:r>
            <a:r>
              <a:rPr lang="en-US" sz="2000" dirty="0">
                <a:solidFill>
                  <a:schemeClr val="tx1"/>
                </a:solidFill>
              </a:rPr>
              <a:t>can request a chat from a person which the other person can respond where they can choose to accept, delay or </a:t>
            </a:r>
            <a:r>
              <a:rPr lang="en-US" sz="2000" dirty="0" smtClean="0">
                <a:solidFill>
                  <a:schemeClr val="tx1"/>
                </a:solidFill>
              </a:rPr>
              <a:t>deny</a:t>
            </a:r>
          </a:p>
          <a:p>
            <a:pPr marL="342900" indent="-342900">
              <a:buFont typeface="Arial" panose="020B0604020202020204" pitchFamily="34" charset="0"/>
              <a:buChar char="•"/>
            </a:pPr>
            <a:r>
              <a:rPr lang="en-US" sz="2000" dirty="0">
                <a:solidFill>
                  <a:schemeClr val="tx1"/>
                </a:solidFill>
              </a:rPr>
              <a:t>I</a:t>
            </a:r>
            <a:r>
              <a:rPr lang="en-US" sz="2000" dirty="0" smtClean="0">
                <a:solidFill>
                  <a:schemeClr val="tx1"/>
                </a:solidFill>
              </a:rPr>
              <a:t>f </a:t>
            </a:r>
            <a:r>
              <a:rPr lang="en-US" sz="2000" dirty="0">
                <a:solidFill>
                  <a:schemeClr val="tx1"/>
                </a:solidFill>
              </a:rPr>
              <a:t>the other person accepts, a group chat between these two users will open where they can communicate with one </a:t>
            </a:r>
            <a:r>
              <a:rPr lang="en-US" sz="2000" dirty="0" smtClean="0">
                <a:solidFill>
                  <a:schemeClr val="tx1"/>
                </a:solidFill>
              </a:rPr>
              <a:t>another</a:t>
            </a:r>
            <a:endParaRPr lang="en-AU" sz="2000" dirty="0">
              <a:solidFill>
                <a:schemeClr val="tx1"/>
              </a:solidFill>
            </a:endParaRPr>
          </a:p>
          <a:p>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S</a:t>
            </a:r>
            <a:endParaRPr lang="en-US" altLang="en-AU" sz="1600" b="1" dirty="0" smtClean="0">
              <a:solidFill>
                <a:schemeClr val="tx1"/>
              </a:solidFill>
            </a:endParaRP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342900" indent="-342900">
              <a:buFont typeface="Arial"/>
              <a:buChar char="•"/>
            </a:pPr>
            <a:r>
              <a:rPr lang="en-AU" sz="2000" dirty="0" smtClean="0">
                <a:solidFill>
                  <a:schemeClr val="tx1"/>
                </a:solidFill>
              </a:rPr>
              <a:t>Group chat option here is similar processes to the committee members/members group chats already established in Story ID 22</a:t>
            </a:r>
          </a:p>
          <a:p>
            <a:pPr marL="342900" indent="-342900">
              <a:buFont typeface="Arial"/>
              <a:buChar char="•"/>
            </a:pPr>
            <a:r>
              <a:rPr lang="en-AU" sz="2000" dirty="0" smtClean="0">
                <a:solidFill>
                  <a:schemeClr val="tx1"/>
                </a:solidFill>
              </a:rPr>
              <a:t>This group chat is optimised for only volunteers, similar to how the previous group chat option is optimised for only committee members/members</a:t>
            </a:r>
          </a:p>
        </p:txBody>
      </p:sp>
    </p:spTree>
    <p:extLst>
      <p:ext uri="{BB962C8B-B14F-4D97-AF65-F5344CB8AC3E}">
        <p14:creationId xmlns:p14="http://schemas.microsoft.com/office/powerpoint/2010/main" val="2905542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27</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Selling Items Online to Raise Funds for Centre</a:t>
            </a:r>
            <a:endParaRPr lang="en-US" altLang="en-AU" sz="2800" b="1" dirty="0"/>
          </a:p>
        </p:txBody>
      </p:sp>
      <p:sp>
        <p:nvSpPr>
          <p:cNvPr id="7" name="Rectangle 6"/>
          <p:cNvSpPr/>
          <p:nvPr/>
        </p:nvSpPr>
        <p:spPr>
          <a:xfrm>
            <a:off x="39152" y="822470"/>
            <a:ext cx="9866847" cy="13982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General Member, I want to be able to sell things that I make online so that I can help to raise money for the organisation by advertising my products through the websites.</a:t>
            </a:r>
          </a:p>
        </p:txBody>
      </p:sp>
      <p:sp>
        <p:nvSpPr>
          <p:cNvPr id="8" name="Rectangle 7"/>
          <p:cNvSpPr/>
          <p:nvPr/>
        </p:nvSpPr>
        <p:spPr>
          <a:xfrm>
            <a:off x="39152" y="2226953"/>
            <a:ext cx="9866847" cy="318398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A shop page will have grid view of items with pictures showing the items for </a:t>
            </a:r>
            <a:r>
              <a:rPr lang="en-US" sz="2000" dirty="0" smtClean="0">
                <a:solidFill>
                  <a:schemeClr val="tx1"/>
                </a:solidFill>
              </a:rPr>
              <a:t>sale</a:t>
            </a:r>
          </a:p>
          <a:p>
            <a:pPr marL="179705" indent="-179705">
              <a:buFont typeface="Arial" panose="020B0604020202020204" pitchFamily="34" charset="0"/>
              <a:buChar char="•"/>
            </a:pPr>
            <a:r>
              <a:rPr lang="en-US" sz="2000" dirty="0" smtClean="0">
                <a:solidFill>
                  <a:schemeClr val="tx1"/>
                </a:solidFill>
              </a:rPr>
              <a:t>Navigation </a:t>
            </a:r>
            <a:r>
              <a:rPr lang="en-US" sz="2000" dirty="0">
                <a:solidFill>
                  <a:schemeClr val="tx1"/>
                </a:solidFill>
              </a:rPr>
              <a:t>through </a:t>
            </a:r>
            <a:r>
              <a:rPr lang="en-US" sz="2000" dirty="0" smtClean="0">
                <a:solidFill>
                  <a:schemeClr val="tx1"/>
                </a:solidFill>
              </a:rPr>
              <a:t>search </a:t>
            </a:r>
            <a:r>
              <a:rPr lang="en-US" sz="2000" dirty="0">
                <a:solidFill>
                  <a:schemeClr val="tx1"/>
                </a:solidFill>
              </a:rPr>
              <a:t>bar and categories listed on the left side of the </a:t>
            </a:r>
            <a:r>
              <a:rPr lang="en-US" sz="2000" dirty="0" smtClean="0">
                <a:solidFill>
                  <a:schemeClr val="tx1"/>
                </a:solidFill>
              </a:rPr>
              <a:t>grid</a:t>
            </a:r>
          </a:p>
          <a:p>
            <a:pPr marL="179705" indent="-179705">
              <a:buFont typeface="Arial" panose="020B0604020202020204" pitchFamily="34" charset="0"/>
              <a:buChar char="•"/>
            </a:pPr>
            <a:r>
              <a:rPr lang="en-US" sz="2000" dirty="0" smtClean="0">
                <a:solidFill>
                  <a:schemeClr val="tx1"/>
                </a:solidFill>
              </a:rPr>
              <a:t>Members have the option that when they sign in, they can add items to the shop for sale and indicate the details of the sale (e.g. price of item, description, seller’s contact details, how to pay for item, whether it needs to be picked up/delivered, whether it is buy now or bid, etc.)</a:t>
            </a:r>
          </a:p>
          <a:p>
            <a:pPr marL="179705" indent="-179705">
              <a:buFont typeface="Arial" panose="020B0604020202020204" pitchFamily="34" charset="0"/>
              <a:buChar char="•"/>
            </a:pPr>
            <a:r>
              <a:rPr lang="en-US" sz="2000" dirty="0" smtClean="0">
                <a:solidFill>
                  <a:schemeClr val="tx1"/>
                </a:solidFill>
              </a:rPr>
              <a:t>Other members can either buy the item or bid on it and then communicate with the seller as to how they will pay for it, pick it up, etc. </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16</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39152" y="5410940"/>
            <a:ext cx="9866847" cy="144705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Profits from the shop will be donated to the centre based on the seller’s cost of making the item and their selling price (i.e. seller will be reimbursed for the cost of the item if they would like, however excess profit will go towards donations for the Centre)</a:t>
            </a:r>
          </a:p>
        </p:txBody>
      </p:sp>
    </p:spTree>
    <p:extLst>
      <p:ext uri="{BB962C8B-B14F-4D97-AF65-F5344CB8AC3E}">
        <p14:creationId xmlns:p14="http://schemas.microsoft.com/office/powerpoint/2010/main" val="291195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01</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a:t>Event Communication</a:t>
            </a:r>
          </a:p>
        </p:txBody>
      </p:sp>
      <p:sp>
        <p:nvSpPr>
          <p:cNvPr id="7" name="Rectangle 6"/>
          <p:cNvSpPr/>
          <p:nvPr/>
        </p:nvSpPr>
        <p:spPr>
          <a:xfrm>
            <a:off x="39153" y="822470"/>
            <a:ext cx="9828000" cy="214066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receive communication about event details so that I can keep up to date on the events I am attending (e.g. of any changes to event details)</a:t>
            </a:r>
          </a:p>
        </p:txBody>
      </p:sp>
      <p:sp>
        <p:nvSpPr>
          <p:cNvPr id="8" name="Rectangle 7"/>
          <p:cNvSpPr/>
          <p:nvPr/>
        </p:nvSpPr>
        <p:spPr>
          <a:xfrm>
            <a:off x="39153" y="2967429"/>
            <a:ext cx="9828000" cy="216744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altLang="en-AU" sz="2000" dirty="0" smtClean="0">
                <a:solidFill>
                  <a:schemeClr val="tx1"/>
                </a:solidFill>
              </a:rPr>
              <a:t>Option to receive e-mails about upcoming events and suggested events from the Centre (e.g. ones they may be interested in based on previous events they’ve attended)</a:t>
            </a:r>
          </a:p>
          <a:p>
            <a:pPr marL="179705" indent="-179705">
              <a:buFont typeface="Arial" panose="020B0604020202020204" pitchFamily="34" charset="0"/>
              <a:buChar char="•"/>
            </a:pPr>
            <a:r>
              <a:rPr lang="en-US" altLang="en-AU" sz="2000" dirty="0" smtClean="0">
                <a:solidFill>
                  <a:schemeClr val="tx1"/>
                </a:solidFill>
              </a:rPr>
              <a:t>Event pages for access on information to see if they are interested in an event</a:t>
            </a:r>
          </a:p>
          <a:p>
            <a:pPr marL="179705" indent="-179705">
              <a:buFont typeface="Arial" panose="020B0604020202020204" pitchFamily="34" charset="0"/>
              <a:buChar char="•"/>
            </a:pPr>
            <a:r>
              <a:rPr lang="en-US" altLang="en-AU" sz="2000" dirty="0" smtClean="0">
                <a:solidFill>
                  <a:schemeClr val="tx1"/>
                </a:solidFill>
              </a:rPr>
              <a:t>Socail media options for the centre to promote their events and provide a medium of common communication for everyone involved (e.g. Facebook and Twitter)</a:t>
            </a:r>
            <a:r>
              <a:rPr lang="en-AU" sz="2000" dirty="0" smtClean="0">
                <a:solidFill>
                  <a:schemeClr val="tx1"/>
                </a:solidFill>
              </a:rPr>
              <a:t> </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1</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the website will be able to send out email notification to users if details are changed</a:t>
            </a:r>
            <a:endParaRPr lang="en-AU" sz="2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28</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Nomination of Committee Members and Volunteers for Awards</a:t>
            </a:r>
            <a:endParaRPr lang="en-US" altLang="en-AU" sz="2400" b="1" dirty="0"/>
          </a:p>
        </p:txBody>
      </p:sp>
      <p:sp>
        <p:nvSpPr>
          <p:cNvPr id="7" name="Rectangle 6"/>
          <p:cNvSpPr/>
          <p:nvPr/>
        </p:nvSpPr>
        <p:spPr>
          <a:xfrm>
            <a:off x="39152" y="822470"/>
            <a:ext cx="9866847" cy="13982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President, I want to have committee members and volunteers be able to be nominated annually for awards and recognition based on their service so that we can award people for their hard work within the community</a:t>
            </a:r>
          </a:p>
        </p:txBody>
      </p:sp>
      <p:sp>
        <p:nvSpPr>
          <p:cNvPr id="8" name="Rectangle 7"/>
          <p:cNvSpPr/>
          <p:nvPr/>
        </p:nvSpPr>
        <p:spPr>
          <a:xfrm>
            <a:off x="39152" y="2293856"/>
            <a:ext cx="9866847" cy="28347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An automatic annual award will be processed/ members will have access to nominations via e-mail or under the profile page</a:t>
            </a:r>
          </a:p>
          <a:p>
            <a:pPr marL="179705" indent="-179705">
              <a:buFont typeface="Arial" panose="020B0604020202020204" pitchFamily="34" charset="0"/>
              <a:buChar char="•"/>
            </a:pPr>
            <a:r>
              <a:rPr lang="en-US" sz="2000" dirty="0" smtClean="0">
                <a:solidFill>
                  <a:schemeClr val="tx1"/>
                </a:solidFill>
              </a:rPr>
              <a:t>At the end of the year, the total number of hours served and their service to the Centre by committee members and volunteers will be calculated within the system and this data will be sent to the president for review</a:t>
            </a:r>
          </a:p>
          <a:p>
            <a:pPr marL="179705" indent="-179705">
              <a:buFont typeface="Arial" panose="020B0604020202020204" pitchFamily="34" charset="0"/>
              <a:buChar char="•"/>
            </a:pPr>
            <a:r>
              <a:rPr lang="en-US" sz="2000" dirty="0" smtClean="0">
                <a:solidFill>
                  <a:schemeClr val="tx1"/>
                </a:solidFill>
              </a:rPr>
              <a:t>President will then determine the recipients of awards based on their service and recognition</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39152" y="5128590"/>
            <a:ext cx="9866847" cy="17294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Awards will be presented at the president’s discretion (e.g. if there was an incident with a committee member/volunteer that would discredit them from getting an award, the president can make their own decision with regards to this situation)</a:t>
            </a:r>
          </a:p>
        </p:txBody>
      </p:sp>
    </p:spTree>
    <p:extLst>
      <p:ext uri="{BB962C8B-B14F-4D97-AF65-F5344CB8AC3E}">
        <p14:creationId xmlns:p14="http://schemas.microsoft.com/office/powerpoint/2010/main" val="1234388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29</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Nomination for Awards by Committee Members and Volunteers</a:t>
            </a:r>
            <a:endParaRPr lang="en-US" altLang="en-AU" sz="2400" b="1" dirty="0"/>
          </a:p>
        </p:txBody>
      </p:sp>
      <p:sp>
        <p:nvSpPr>
          <p:cNvPr id="7" name="Rectangle 6"/>
          <p:cNvSpPr/>
          <p:nvPr/>
        </p:nvSpPr>
        <p:spPr>
          <a:xfrm>
            <a:off x="39152" y="822469"/>
            <a:ext cx="9866847" cy="203023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en-AU" sz="2400" dirty="0" smtClean="0">
                <a:solidFill>
                  <a:schemeClr val="tx1"/>
                </a:solidFill>
              </a:rPr>
              <a:t>As a President, I want to have committee members and volunteers be able to nominate their peers for awards and recognition so that we can get everyone involved in nominating those who have worked hard thought the community and contributed so much to the Centre.</a:t>
            </a:r>
          </a:p>
        </p:txBody>
      </p:sp>
      <p:sp>
        <p:nvSpPr>
          <p:cNvPr id="8" name="Rectangle 7"/>
          <p:cNvSpPr/>
          <p:nvPr/>
        </p:nvSpPr>
        <p:spPr>
          <a:xfrm>
            <a:off x="39152" y="2852706"/>
            <a:ext cx="9866847" cy="265025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At the end of the year, there will be a section released on the website that users can go to in order to nominate others for these awards (which then get sent to the president for review)</a:t>
            </a:r>
          </a:p>
          <a:p>
            <a:pPr marL="179705" indent="-179705">
              <a:buFont typeface="Arial" panose="020B0604020202020204" pitchFamily="34" charset="0"/>
              <a:buChar char="•"/>
            </a:pPr>
            <a:r>
              <a:rPr lang="en-US" sz="2000" dirty="0" smtClean="0">
                <a:solidFill>
                  <a:schemeClr val="tx1"/>
                </a:solidFill>
              </a:rPr>
              <a:t>All users will then </a:t>
            </a:r>
            <a:r>
              <a:rPr lang="en-US" sz="2000" dirty="0">
                <a:solidFill>
                  <a:schemeClr val="tx1"/>
                </a:solidFill>
              </a:rPr>
              <a:t>have the option to nominate someone or themselves for the </a:t>
            </a:r>
            <a:r>
              <a:rPr lang="en-US" sz="2000" dirty="0" smtClean="0">
                <a:solidFill>
                  <a:schemeClr val="tx1"/>
                </a:solidFill>
              </a:rPr>
              <a:t>award</a:t>
            </a:r>
          </a:p>
          <a:p>
            <a:pPr marL="179705" indent="-179705">
              <a:buFont typeface="Arial" panose="020B0604020202020204" pitchFamily="34" charset="0"/>
              <a:buChar char="•"/>
            </a:pPr>
            <a:r>
              <a:rPr lang="en-US" sz="2000" dirty="0" smtClean="0">
                <a:solidFill>
                  <a:schemeClr val="tx1"/>
                </a:solidFill>
              </a:rPr>
              <a:t>Users can only nominate a certain amount of people for awards based on their services (president will have a specific set of awards that these users can nominate their peers for, and then there will be some only the president has control over)</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8</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39152" y="5502964"/>
            <a:ext cx="9866847" cy="135503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69863" indent="-169863">
              <a:buFont typeface="Arial"/>
              <a:buChar char="•"/>
            </a:pPr>
            <a:r>
              <a:rPr lang="en-US" sz="2000" dirty="0">
                <a:solidFill>
                  <a:schemeClr val="tx1"/>
                </a:solidFill>
              </a:rPr>
              <a:t>General members cannot be nominated for awards, only committee members and </a:t>
            </a:r>
            <a:r>
              <a:rPr lang="en-US" sz="2000" dirty="0" smtClean="0">
                <a:solidFill>
                  <a:schemeClr val="tx1"/>
                </a:solidFill>
              </a:rPr>
              <a:t>volunteers</a:t>
            </a:r>
            <a:endParaRPr lang="en-AU" sz="2000" dirty="0">
              <a:solidFill>
                <a:schemeClr val="tx1"/>
              </a:solidFill>
            </a:endParaRPr>
          </a:p>
        </p:txBody>
      </p:sp>
    </p:spTree>
    <p:extLst>
      <p:ext uri="{BB962C8B-B14F-4D97-AF65-F5344CB8AC3E}">
        <p14:creationId xmlns:p14="http://schemas.microsoft.com/office/powerpoint/2010/main" val="3157749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30</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400" b="1" dirty="0" smtClean="0"/>
              <a:t>Map Indication on Website for Upcoming Event Location</a:t>
            </a:r>
            <a:endParaRPr lang="en-US" altLang="en-AU" sz="2400" b="1" dirty="0"/>
          </a:p>
        </p:txBody>
      </p:sp>
      <p:sp>
        <p:nvSpPr>
          <p:cNvPr id="7" name="Rectangle 6"/>
          <p:cNvSpPr/>
          <p:nvPr/>
        </p:nvSpPr>
        <p:spPr>
          <a:xfrm>
            <a:off x="39152" y="822469"/>
            <a:ext cx="9866847" cy="250875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President, I want to be able to include a map on the website with markets that indicate upcoming event locations within the community so that members and non-members can see events that are close to them and find events that they may be interested in. </a:t>
            </a:r>
          </a:p>
        </p:txBody>
      </p:sp>
      <p:sp>
        <p:nvSpPr>
          <p:cNvPr id="8" name="Rectangle 7"/>
          <p:cNvSpPr/>
          <p:nvPr/>
        </p:nvSpPr>
        <p:spPr>
          <a:xfrm>
            <a:off x="39152" y="3312820"/>
            <a:ext cx="9866847" cy="224535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a:solidFill>
                  <a:schemeClr val="tx1"/>
                </a:solidFill>
              </a:rPr>
              <a:t>There will be a section within the welcome page for visitors showing the </a:t>
            </a:r>
            <a:r>
              <a:rPr lang="en-US" sz="2000" dirty="0" smtClean="0">
                <a:solidFill>
                  <a:schemeClr val="tx1"/>
                </a:solidFill>
              </a:rPr>
              <a:t>location/venue of events that are upcoming</a:t>
            </a:r>
          </a:p>
          <a:p>
            <a:pPr marL="179705" indent="-179705">
              <a:buFont typeface="Arial" panose="020B0604020202020204" pitchFamily="34" charset="0"/>
              <a:buChar char="•"/>
            </a:pPr>
            <a:r>
              <a:rPr lang="en-US" sz="2000" dirty="0" smtClean="0">
                <a:solidFill>
                  <a:schemeClr val="tx1"/>
                </a:solidFill>
              </a:rPr>
              <a:t>For </a:t>
            </a:r>
            <a:r>
              <a:rPr lang="en-US" sz="2000" dirty="0">
                <a:solidFill>
                  <a:schemeClr val="tx1"/>
                </a:solidFill>
              </a:rPr>
              <a:t>every event they will use google maps to show the location in their respective </a:t>
            </a:r>
            <a:r>
              <a:rPr lang="en-US" sz="2000" dirty="0" smtClean="0">
                <a:solidFill>
                  <a:schemeClr val="tx1"/>
                </a:solidFill>
              </a:rPr>
              <a:t>page</a:t>
            </a:r>
          </a:p>
          <a:p>
            <a:pPr marL="179705" indent="-179705">
              <a:buFont typeface="Arial" panose="020B0604020202020204" pitchFamily="34" charset="0"/>
              <a:buChar char="•"/>
            </a:pPr>
            <a:r>
              <a:rPr lang="en-US" sz="2000" dirty="0" smtClean="0">
                <a:solidFill>
                  <a:schemeClr val="tx1"/>
                </a:solidFill>
              </a:rPr>
              <a:t>Users can hover over an event marker to see their location, time/date, other important details, etc.</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a:solidFill>
                  <a:schemeClr val="tx1"/>
                </a:solidFill>
              </a:rPr>
              <a:t>C</a:t>
            </a:r>
            <a:endParaRPr lang="en-US" altLang="en-AU" sz="1600" b="1" dirty="0" smtClean="0">
              <a:solidFill>
                <a:schemeClr val="tx1"/>
              </a:solidFill>
            </a:endParaRPr>
          </a:p>
        </p:txBody>
      </p:sp>
      <p:sp>
        <p:nvSpPr>
          <p:cNvPr id="13" name="Rectangle 12"/>
          <p:cNvSpPr/>
          <p:nvPr/>
        </p:nvSpPr>
        <p:spPr>
          <a:xfrm>
            <a:off x="39152" y="5539772"/>
            <a:ext cx="9866847" cy="1318227"/>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84150" indent="-184150">
              <a:buFont typeface="Arial"/>
              <a:buChar char="•"/>
            </a:pPr>
            <a:r>
              <a:rPr lang="en-AU" sz="2000" dirty="0" smtClean="0">
                <a:solidFill>
                  <a:schemeClr val="tx1"/>
                </a:solidFill>
              </a:rPr>
              <a:t>Members and non-members are able to see this map</a:t>
            </a:r>
          </a:p>
          <a:p>
            <a:pPr marL="184150" indent="-184150">
              <a:buFont typeface="Arial"/>
              <a:buChar char="•"/>
            </a:pPr>
            <a:r>
              <a:rPr lang="en-AU" sz="2000" dirty="0" smtClean="0">
                <a:solidFill>
                  <a:schemeClr val="tx1"/>
                </a:solidFill>
              </a:rPr>
              <a:t>Map is a key promotional tool to promote upcoming events and attract more people to register to attend these events and increase awareness of the Centre in </a:t>
            </a:r>
            <a:r>
              <a:rPr lang="en-AU" sz="2000" smtClean="0">
                <a:solidFill>
                  <a:schemeClr val="tx1"/>
                </a:solidFill>
              </a:rPr>
              <a:t>the community</a:t>
            </a:r>
            <a:endParaRPr lang="en-AU" sz="2000" dirty="0" smtClean="0">
              <a:solidFill>
                <a:schemeClr val="tx1"/>
              </a:solidFill>
            </a:endParaRPr>
          </a:p>
        </p:txBody>
      </p:sp>
    </p:spTree>
    <p:extLst>
      <p:ext uri="{BB962C8B-B14F-4D97-AF65-F5344CB8AC3E}">
        <p14:creationId xmlns:p14="http://schemas.microsoft.com/office/powerpoint/2010/main" val="212870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02</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a:t>Event Contributions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informed of how much I need to contribute to an event that I am attending so that I can ensure to make the correct contributions before attending the event.</a:t>
            </a:r>
          </a:p>
        </p:txBody>
      </p:sp>
      <p:sp>
        <p:nvSpPr>
          <p:cNvPr id="8" name="Rectangle 7"/>
          <p:cNvSpPr/>
          <p:nvPr/>
        </p:nvSpPr>
        <p:spPr>
          <a:xfrm>
            <a:off x="39153" y="3147002"/>
            <a:ext cx="9828000" cy="180099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altLang="en-AU" sz="2000" dirty="0" smtClean="0">
                <a:solidFill>
                  <a:schemeClr val="tx1"/>
                </a:solidFill>
              </a:rPr>
              <a:t>Notification section in the profile welcome page to provide members with a amount of how much they need to contribute for the event and provide a date that it needs to be paid by (as well as reminders three days out from due date if they haven’t paid)</a:t>
            </a:r>
          </a:p>
          <a:p>
            <a:pPr marL="179705" indent="-179705">
              <a:buFont typeface="Arial" panose="020B0604020202020204" pitchFamily="34" charset="0"/>
              <a:buChar char="•"/>
            </a:pPr>
            <a:r>
              <a:rPr lang="en-US" altLang="en-AU" sz="2000" dirty="0" smtClean="0">
                <a:solidFill>
                  <a:schemeClr val="tx1"/>
                </a:solidFill>
              </a:rPr>
              <a:t>Email support for the administators </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2</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3" y="4947997"/>
            <a:ext cx="9828000" cy="180059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the system can calculate the required contribution of each member based on certain factors and be able to update these contribution amounts if the total cost changes</a:t>
            </a:r>
          </a:p>
          <a:p>
            <a:pPr marL="179705" indent="-179705">
              <a:buFont typeface="Arial" panose="020B0604020202020204" pitchFamily="34" charset="0"/>
              <a:buChar char="•"/>
            </a:pPr>
            <a:r>
              <a:rPr lang="en-AU" sz="2000" dirty="0" smtClean="0">
                <a:solidFill>
                  <a:schemeClr val="tx1"/>
                </a:solidFill>
              </a:rPr>
              <a:t>Assumes that the system can use the number of members attending and the total cost of the event to accurately predict contributions</a:t>
            </a:r>
            <a:endParaRPr lang="en-AU"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03</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a:t>Communicate with </a:t>
            </a:r>
            <a:r>
              <a:rPr lang="en-US" altLang="en-AU" sz="2800" b="1" dirty="0" smtClean="0"/>
              <a:t>Members </a:t>
            </a:r>
            <a:endParaRPr lang="en-US" altLang="en-AU" sz="2800" b="1"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communicate with other members so that I can get to know others in my community and who are attending similar events to me</a:t>
            </a:r>
          </a:p>
        </p:txBody>
      </p:sp>
      <p:sp>
        <p:nvSpPr>
          <p:cNvPr id="8" name="Rectangle 7"/>
          <p:cNvSpPr/>
          <p:nvPr/>
        </p:nvSpPr>
        <p:spPr>
          <a:xfrm>
            <a:off x="39153" y="3184918"/>
            <a:ext cx="9828000" cy="177061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altLang="en-AU" sz="2000" dirty="0" smtClean="0">
                <a:solidFill>
                  <a:schemeClr val="tx1"/>
                </a:solidFill>
              </a:rPr>
              <a:t>List of E-mails for staff if members want to contact other members (staff will only have access to information and emails for their respective department)</a:t>
            </a:r>
          </a:p>
          <a:p>
            <a:pPr marL="179705" indent="-179705">
              <a:buFont typeface="Arial" panose="020B0604020202020204" pitchFamily="34" charset="0"/>
              <a:buChar char="•"/>
            </a:pPr>
            <a:r>
              <a:rPr lang="en-US" altLang="en-AU" sz="2000" dirty="0" smtClean="0">
                <a:solidFill>
                  <a:schemeClr val="tx1"/>
                </a:solidFill>
              </a:rPr>
              <a:t>Group chat is optional as estimation on developing this aspect into the website is uncertain.</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4</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3" y="4929039"/>
            <a:ext cx="9828000" cy="1819551"/>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the website chat feature will be secured so the user’s messages are kept confidential</a:t>
            </a:r>
          </a:p>
          <a:p>
            <a:pPr marL="179705" indent="-179705">
              <a:buFont typeface="Arial" panose="020B0604020202020204" pitchFamily="34" charset="0"/>
              <a:buChar char="•"/>
            </a:pPr>
            <a:r>
              <a:rPr lang="en-AU" sz="2000" dirty="0" smtClean="0">
                <a:solidFill>
                  <a:schemeClr val="tx1"/>
                </a:solidFill>
              </a:rPr>
              <a:t>Assumes that admin staff will be able to share email addresses between members if they have received permission from these members</a:t>
            </a:r>
            <a:endParaRPr lang="en-AU"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04</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Updating Member’s </a:t>
            </a:r>
            <a:r>
              <a:rPr lang="en-US" altLang="en-AU" sz="2800" b="1" dirty="0"/>
              <a:t>D</a:t>
            </a:r>
            <a:r>
              <a:rPr lang="en-US" altLang="en-AU" sz="2800" b="1" dirty="0" smtClean="0"/>
              <a:t>etails </a:t>
            </a:r>
            <a:r>
              <a:rPr lang="en-US" altLang="en-AU" sz="2800" b="1" dirty="0"/>
              <a:t>T</a:t>
            </a:r>
            <a:r>
              <a:rPr lang="en-US" altLang="en-AU" sz="2800" b="1" dirty="0" smtClean="0"/>
              <a:t>hemselves</a:t>
            </a:r>
            <a:endParaRPr lang="en-US" altLang="en-AU" sz="2800" b="1" dirty="0"/>
          </a:p>
        </p:txBody>
      </p:sp>
      <p:sp>
        <p:nvSpPr>
          <p:cNvPr id="7" name="Rectangle 6"/>
          <p:cNvSpPr/>
          <p:nvPr/>
        </p:nvSpPr>
        <p:spPr>
          <a:xfrm>
            <a:off x="39153" y="822470"/>
            <a:ext cx="9828000" cy="204864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update my personal details so that I can ensure that my information is correct and up to date</a:t>
            </a:r>
          </a:p>
        </p:txBody>
      </p:sp>
      <p:sp>
        <p:nvSpPr>
          <p:cNvPr id="8" name="Rectangle 7"/>
          <p:cNvSpPr/>
          <p:nvPr/>
        </p:nvSpPr>
        <p:spPr>
          <a:xfrm>
            <a:off x="39153" y="2852707"/>
            <a:ext cx="9828000" cy="210282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altLang="en-AU" sz="2000" dirty="0" smtClean="0">
                <a:solidFill>
                  <a:schemeClr val="tx1"/>
                </a:solidFill>
              </a:rPr>
              <a:t>The user’s profile page allows for the alteration of details through editing feature</a:t>
            </a:r>
          </a:p>
          <a:p>
            <a:pPr marL="179705" indent="-179705">
              <a:buFont typeface="Arial" panose="020B0604020202020204" pitchFamily="34" charset="0"/>
              <a:buChar char="•"/>
            </a:pPr>
            <a:r>
              <a:rPr lang="en-US" altLang="en-AU" sz="2000" dirty="0" smtClean="0">
                <a:solidFill>
                  <a:schemeClr val="tx1"/>
                </a:solidFill>
              </a:rPr>
              <a:t>This action will edit the database details to ensure that records are kept up-to-date</a:t>
            </a:r>
            <a:r>
              <a:rPr lang="en-AU" sz="2000" dirty="0" smtClean="0">
                <a:solidFill>
                  <a:schemeClr val="tx1"/>
                </a:solidFill>
              </a:rPr>
              <a:t> and staff at the centre will have the updated details in their database</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smtClean="0">
                <a:solidFill>
                  <a:schemeClr val="tx1"/>
                </a:solidFill>
              </a:rPr>
              <a:t>8</a:t>
            </a: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3" y="4969232"/>
            <a:ext cx="9828000" cy="177935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the website will be able to send the centre’s system the updated contact details when a member changes them (i.e. notifies office admins of the changes and automatically updates these changes on the member’s file)</a:t>
            </a:r>
            <a:endParaRPr lang="en-AU"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05</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Resetting Member’s </a:t>
            </a:r>
            <a:r>
              <a:rPr lang="en-US" altLang="en-AU" sz="2800" b="1" dirty="0"/>
              <a:t>P</a:t>
            </a:r>
            <a:r>
              <a:rPr lang="en-US" altLang="en-AU" sz="2800" b="1" dirty="0" smtClean="0"/>
              <a:t>asswords</a:t>
            </a:r>
            <a:endParaRPr lang="en-US" altLang="en-AU" sz="2800" b="1" dirty="0"/>
          </a:p>
        </p:txBody>
      </p:sp>
      <p:sp>
        <p:nvSpPr>
          <p:cNvPr id="7" name="Rectangle 6"/>
          <p:cNvSpPr/>
          <p:nvPr/>
        </p:nvSpPr>
        <p:spPr>
          <a:xfrm>
            <a:off x="39153" y="822470"/>
            <a:ext cx="9828000" cy="200224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change my password or reset my password if I forget it so that I am still able to access my account</a:t>
            </a:r>
          </a:p>
        </p:txBody>
      </p:sp>
      <p:sp>
        <p:nvSpPr>
          <p:cNvPr id="8" name="Rectangle 7"/>
          <p:cNvSpPr/>
          <p:nvPr/>
        </p:nvSpPr>
        <p:spPr>
          <a:xfrm>
            <a:off x="39153" y="2805762"/>
            <a:ext cx="9828000" cy="195265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Activates a script that will send an automatic e-mail to the registered e-mail to the user. This will alter the database storing passwords</a:t>
            </a:r>
          </a:p>
          <a:p>
            <a:pPr marL="179705" indent="-179705">
              <a:buFont typeface="Arial" panose="020B0604020202020204" pitchFamily="34" charset="0"/>
              <a:buChar char="•"/>
            </a:pPr>
            <a:r>
              <a:rPr lang="en-US" sz="2000" dirty="0" smtClean="0">
                <a:solidFill>
                  <a:schemeClr val="tx1"/>
                </a:solidFill>
              </a:rPr>
              <a:t>Heavy security protocols will be required to ensure member’s details are kept strictly confidential</a:t>
            </a:r>
            <a:endParaRPr lang="en-AU" sz="2000" dirty="0" smtClean="0">
              <a:solidFill>
                <a:schemeClr val="tx1"/>
              </a:solidFill>
            </a:endParaRP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3" y="4758419"/>
            <a:ext cx="9828000" cy="1990171"/>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Assumed that the website will be encrypted to ensure that only members are able to access these specific services </a:t>
            </a:r>
            <a:endParaRPr lang="en-AU" sz="2000" dirty="0">
              <a:solidFill>
                <a:schemeClr val="tx1"/>
              </a:solidFill>
            </a:endParaRPr>
          </a:p>
          <a:p>
            <a:pPr marL="179705" indent="-179705">
              <a:buFont typeface="Arial" panose="020B0604020202020204" pitchFamily="34" charset="0"/>
              <a:buChar char="•"/>
            </a:pPr>
            <a:r>
              <a:rPr lang="en-AU" sz="2000" dirty="0" smtClean="0">
                <a:solidFill>
                  <a:schemeClr val="tx1"/>
                </a:solidFill>
              </a:rPr>
              <a:t>When a password reset is required, an automatically generated email will be sent to the member’s nominated account with a link for them to follow and reset their password</a:t>
            </a:r>
            <a:endParaRPr lang="en-AU"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06</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Leaving the Organisation – Position Termination</a:t>
            </a:r>
            <a:endParaRPr lang="en-US" altLang="en-AU" sz="2800" b="1"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an Office Admin, I want to be able to terminate a member’s account so they can leave the organisation if they choose so that </a:t>
            </a:r>
            <a:r>
              <a:rPr lang="en-US" sz="2400" dirty="0">
                <a:solidFill>
                  <a:schemeClr val="tx1"/>
                </a:solidFill>
              </a:rPr>
              <a:t>I can ensure they are unregistered for events, stop receiving communications about events and the </a:t>
            </a:r>
            <a:r>
              <a:rPr lang="en-US" sz="2400" dirty="0" smtClean="0">
                <a:solidFill>
                  <a:schemeClr val="tx1"/>
                </a:solidFill>
              </a:rPr>
              <a:t>Centre </a:t>
            </a:r>
            <a:r>
              <a:rPr lang="en-US" sz="2400" dirty="0">
                <a:solidFill>
                  <a:schemeClr val="tx1"/>
                </a:solidFill>
              </a:rPr>
              <a:t>can find new </a:t>
            </a:r>
            <a:r>
              <a:rPr lang="en-US" sz="2400" dirty="0" smtClean="0">
                <a:solidFill>
                  <a:schemeClr val="tx1"/>
                </a:solidFill>
              </a:rPr>
              <a:t>members.</a:t>
            </a:r>
            <a:endParaRPr lang="en-US" altLang="en-AU" sz="2400" dirty="0" smtClean="0">
              <a:solidFill>
                <a:schemeClr val="tx1"/>
              </a:solidFill>
            </a:endParaRPr>
          </a:p>
        </p:txBody>
      </p:sp>
      <p:sp>
        <p:nvSpPr>
          <p:cNvPr id="8" name="Rectangle 7"/>
          <p:cNvSpPr/>
          <p:nvPr/>
        </p:nvSpPr>
        <p:spPr>
          <a:xfrm>
            <a:off x="39153" y="3147180"/>
            <a:ext cx="9828000" cy="180835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AU" sz="2000" dirty="0" smtClean="0">
                <a:solidFill>
                  <a:schemeClr val="tx1"/>
                </a:solidFill>
              </a:rPr>
              <a:t>President or authorised admins has the ability to remove users from the database </a:t>
            </a:r>
          </a:p>
          <a:p>
            <a:pPr marL="179705" indent="-179705">
              <a:buFont typeface="Arial" panose="020B0604020202020204" pitchFamily="34" charset="0"/>
              <a:buChar char="•"/>
            </a:pPr>
            <a:r>
              <a:rPr lang="en-AU" sz="2000" dirty="0" smtClean="0">
                <a:solidFill>
                  <a:schemeClr val="tx1"/>
                </a:solidFill>
              </a:rPr>
              <a:t>Failsafe's like Message box warning for deletion and and the requirement for the president or office admin to authorise the termination only through a specialised code</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8</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3" y="4969232"/>
            <a:ext cx="9828000" cy="177935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Website will be able to allow users to remove their account with verification (e.g. email being sent to member to confirm removal and confirm that removal has been completed)</a:t>
            </a:r>
            <a:endParaRPr lang="en-AU" sz="2000" dirty="0">
              <a:solidFill>
                <a:schemeClr val="tx1"/>
              </a:solidFill>
            </a:endParaRPr>
          </a:p>
          <a:p>
            <a:pPr marL="179705" indent="-179705">
              <a:buFont typeface="Arial" panose="020B0604020202020204" pitchFamily="34" charset="0"/>
              <a:buChar char="•"/>
            </a:pPr>
            <a:r>
              <a:rPr lang="en-AU" sz="2000" dirty="0" smtClean="0">
                <a:solidFill>
                  <a:schemeClr val="tx1"/>
                </a:solidFill>
              </a:rPr>
              <a:t>When this is done, the website communicates with the centre’s system to advice the office admins to confirm the termination and remove the user’s details from database</a:t>
            </a:r>
            <a:endParaRPr lang="en-AU"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70" y="109220"/>
            <a:ext cx="791845" cy="64008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b="1" dirty="0" smtClean="0">
                <a:solidFill>
                  <a:schemeClr val="tx1"/>
                </a:solidFill>
              </a:rPr>
              <a:t>Story ID</a:t>
            </a:r>
            <a:r>
              <a:rPr lang="en-US" altLang="en-AU" sz="2000" b="1" dirty="0" smtClean="0">
                <a:solidFill>
                  <a:schemeClr val="tx1"/>
                </a:solidFill>
              </a:rPr>
              <a:t>: 07</a:t>
            </a:r>
          </a:p>
        </p:txBody>
      </p:sp>
      <p:sp>
        <p:nvSpPr>
          <p:cNvPr id="6" name="Rectangle 5"/>
          <p:cNvSpPr/>
          <p:nvPr/>
        </p:nvSpPr>
        <p:spPr>
          <a:xfrm>
            <a:off x="831215" y="109220"/>
            <a:ext cx="7379970" cy="64008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AU" sz="2800" b="1" dirty="0" smtClean="0"/>
              <a:t>Online Confirmation of Event </a:t>
            </a:r>
            <a:r>
              <a:rPr lang="en-US" altLang="en-AU" sz="2800" b="1" dirty="0"/>
              <a:t>A</a:t>
            </a:r>
            <a:r>
              <a:rPr lang="en-US" altLang="en-AU" sz="2800" b="1" dirty="0" smtClean="0"/>
              <a:t>ttendance</a:t>
            </a:r>
            <a:endParaRPr lang="en-US" altLang="en-AU" sz="2800" b="1" dirty="0"/>
          </a:p>
        </p:txBody>
      </p:sp>
      <p:sp>
        <p:nvSpPr>
          <p:cNvPr id="7" name="Rectangle 6"/>
          <p:cNvSpPr/>
          <p:nvPr/>
        </p:nvSpPr>
        <p:spPr>
          <a:xfrm>
            <a:off x="39153" y="822470"/>
            <a:ext cx="9828000" cy="213495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en-AU" sz="2400" dirty="0" smtClean="0">
              <a:solidFill>
                <a:schemeClr val="tx1"/>
              </a:solidFill>
            </a:endParaRPr>
          </a:p>
          <a:p>
            <a:r>
              <a:rPr lang="en-US" altLang="en-AU" sz="2400" dirty="0" smtClean="0">
                <a:solidFill>
                  <a:schemeClr val="tx1"/>
                </a:solidFill>
              </a:rPr>
              <a:t>As a General Member, I want to be able to confirm online whether I am attending an event so that I can ensure that I am aware of the status of the event and can keep up to date with any changes</a:t>
            </a:r>
          </a:p>
        </p:txBody>
      </p:sp>
      <p:sp>
        <p:nvSpPr>
          <p:cNvPr id="8" name="Rectangle 7"/>
          <p:cNvSpPr/>
          <p:nvPr/>
        </p:nvSpPr>
        <p:spPr>
          <a:xfrm>
            <a:off x="39153" y="2957424"/>
            <a:ext cx="9828000" cy="189578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Acceptance Criteria:</a:t>
            </a:r>
          </a:p>
          <a:p>
            <a:pPr marL="179705" indent="-179705">
              <a:buFont typeface="Arial" panose="020B0604020202020204" pitchFamily="34" charset="0"/>
              <a:buChar char="•"/>
            </a:pPr>
            <a:r>
              <a:rPr lang="en-US" sz="2000" dirty="0" smtClean="0">
                <a:solidFill>
                  <a:schemeClr val="tx1"/>
                </a:solidFill>
              </a:rPr>
              <a:t>Have the notification features of the profile welcome page tell the user when an event that they have confirmed attendance for is coming up to remind them </a:t>
            </a:r>
          </a:p>
          <a:p>
            <a:pPr marL="179705" indent="-179705">
              <a:buFont typeface="Arial" panose="020B0604020202020204" pitchFamily="34" charset="0"/>
              <a:buChar char="•"/>
            </a:pPr>
            <a:r>
              <a:rPr lang="en-US" sz="2000" dirty="0" smtClean="0">
                <a:solidFill>
                  <a:schemeClr val="tx1"/>
                </a:solidFill>
              </a:rPr>
              <a:t>Automatic E-mail sent three days before the event occurs to the member as a reminder</a:t>
            </a:r>
            <a:r>
              <a:rPr lang="en-AU" sz="2000" dirty="0" smtClean="0">
                <a:solidFill>
                  <a:schemeClr val="tx1"/>
                </a:solidFill>
              </a:rPr>
              <a:t> </a:t>
            </a:r>
          </a:p>
        </p:txBody>
      </p:sp>
      <p:sp>
        <p:nvSpPr>
          <p:cNvPr id="11" name="Rectangle 10"/>
          <p:cNvSpPr/>
          <p:nvPr/>
        </p:nvSpPr>
        <p:spPr>
          <a:xfrm>
            <a:off x="9075420" y="109220"/>
            <a:ext cx="791845" cy="64008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1400" b="1" dirty="0" smtClean="0">
                <a:solidFill>
                  <a:schemeClr val="tx1"/>
                </a:solidFill>
              </a:rPr>
              <a:t>Story Points</a:t>
            </a:r>
            <a:r>
              <a:rPr lang="en-US" altLang="en-AU" sz="1400" b="1" dirty="0" smtClean="0">
                <a:solidFill>
                  <a:schemeClr val="tx1"/>
                </a:solidFill>
              </a:rPr>
              <a:t>:</a:t>
            </a:r>
          </a:p>
          <a:p>
            <a:pPr algn="ctr"/>
            <a:r>
              <a:rPr lang="en-US" altLang="en-AU" sz="1400" b="1" dirty="0">
                <a:solidFill>
                  <a:schemeClr val="tx1"/>
                </a:solidFill>
              </a:rPr>
              <a:t>4</a:t>
            </a:r>
            <a:endParaRPr lang="en-US" altLang="en-AU" sz="1400" b="1" dirty="0" smtClean="0">
              <a:solidFill>
                <a:schemeClr val="tx1"/>
              </a:solidFill>
            </a:endParaRPr>
          </a:p>
        </p:txBody>
      </p:sp>
      <p:sp>
        <p:nvSpPr>
          <p:cNvPr id="12" name="Rectangle 11"/>
          <p:cNvSpPr/>
          <p:nvPr/>
        </p:nvSpPr>
        <p:spPr>
          <a:xfrm>
            <a:off x="8211185" y="109220"/>
            <a:ext cx="863600" cy="64008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1600" b="1" dirty="0" smtClean="0">
                <a:solidFill>
                  <a:schemeClr val="tx1"/>
                </a:solidFill>
              </a:rPr>
              <a:t>Priority</a:t>
            </a:r>
            <a:r>
              <a:rPr lang="en-US" altLang="en-AU" sz="1600" b="1" dirty="0" smtClean="0">
                <a:solidFill>
                  <a:schemeClr val="tx1"/>
                </a:solidFill>
              </a:rPr>
              <a:t>:</a:t>
            </a:r>
          </a:p>
          <a:p>
            <a:pPr algn="ctr"/>
            <a:r>
              <a:rPr lang="en-US" altLang="en-AU" sz="1600" b="1" dirty="0" smtClean="0">
                <a:solidFill>
                  <a:schemeClr val="tx1"/>
                </a:solidFill>
              </a:rPr>
              <a:t>M</a:t>
            </a:r>
          </a:p>
        </p:txBody>
      </p:sp>
      <p:sp>
        <p:nvSpPr>
          <p:cNvPr id="13" name="Rectangle 12"/>
          <p:cNvSpPr/>
          <p:nvPr/>
        </p:nvSpPr>
        <p:spPr>
          <a:xfrm>
            <a:off x="39153" y="4834250"/>
            <a:ext cx="9828000" cy="191434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i="1" dirty="0" smtClean="0">
                <a:solidFill>
                  <a:schemeClr val="tx1"/>
                </a:solidFill>
              </a:rPr>
              <a:t>Notes:</a:t>
            </a:r>
          </a:p>
          <a:p>
            <a:pPr marL="179705" indent="-179705">
              <a:buFont typeface="Arial" panose="020B0604020202020204" pitchFamily="34" charset="0"/>
              <a:buChar char="•"/>
            </a:pPr>
            <a:r>
              <a:rPr lang="en-AU" sz="2000" dirty="0" smtClean="0">
                <a:solidFill>
                  <a:schemeClr val="tx1"/>
                </a:solidFill>
              </a:rPr>
              <a:t>Assumes that the website will have the capability to have a member confirm their event attendance online</a:t>
            </a:r>
          </a:p>
          <a:p>
            <a:pPr marL="179705" indent="-179705">
              <a:buFont typeface="Arial" panose="020B0604020202020204" pitchFamily="34" charset="0"/>
              <a:buChar char="•"/>
            </a:pPr>
            <a:r>
              <a:rPr lang="en-AU" sz="2000" dirty="0">
                <a:solidFill>
                  <a:schemeClr val="tx1"/>
                </a:solidFill>
              </a:rPr>
              <a:t>W</a:t>
            </a:r>
            <a:r>
              <a:rPr lang="en-AU" sz="2000" dirty="0" smtClean="0">
                <a:solidFill>
                  <a:schemeClr val="tx1"/>
                </a:solidFill>
              </a:rPr>
              <a:t>hen this is done, the website automatically updates the number of members scheduled to attend the event to provide real-time data</a:t>
            </a:r>
            <a:endParaRPr lang="en-AU" sz="2000" dirty="0">
              <a:solidFill>
                <a:schemeClr val="tx1"/>
              </a:solidFil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262</TotalTime>
  <Words>5127</Words>
  <Application>Microsoft Macintosh PowerPoint</Application>
  <PresentationFormat>A4 Paper (210x297 mm)</PresentationFormat>
  <Paragraphs>434</Paragraphs>
  <Slides>32</Slides>
  <Notes>0</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Genesis</vt:lpstr>
      <vt:lpstr>User Story Cards  Team 82  (Project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Tess Nash</cp:lastModifiedBy>
  <cp:revision>177</cp:revision>
  <dcterms:created xsi:type="dcterms:W3CDTF">2011-08-10T11:51:00Z</dcterms:created>
  <dcterms:modified xsi:type="dcterms:W3CDTF">2016-08-23T05:12:20Z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