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1" r:id="rId3"/>
    <p:sldId id="258" r:id="rId4"/>
    <p:sldId id="281" r:id="rId5"/>
    <p:sldId id="272" r:id="rId6"/>
    <p:sldId id="280" r:id="rId7"/>
    <p:sldId id="28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7"/>
    <a:srgbClr val="F7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essnash:Desktop:Tess%20Nash:University:Third%20Year%20(2016):Semester%202,%202016:IFB299%20-%20Application%20Design%20and%20Development:Assessment:Release%20One:Release%201%20-%20Team%2082:Burndown%20Charts%20-%20Sprints%20and%20Rele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5915939800454"/>
          <c:y val="0.0342367456614626"/>
          <c:w val="0.834945076309906"/>
          <c:h val="0.884640741272786"/>
        </c:manualLayout>
      </c:layout>
      <c:lineChart>
        <c:grouping val="standard"/>
        <c:varyColors val="0"/>
        <c:ser>
          <c:idx val="1"/>
          <c:order val="0"/>
          <c:tx>
            <c:strRef>
              <c:f>'Sprint 3 Burndown Chart'!$C$4</c:f>
              <c:strCache>
                <c:ptCount val="1"/>
                <c:pt idx="0">
                  <c:v>Ideal Tasks Remaining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val>
            <c:numRef>
              <c:f>'Sprint 3 Burndown Chart'!$C$5:$C$55</c:f>
              <c:numCache>
                <c:formatCode>General</c:formatCode>
                <c:ptCount val="51"/>
                <c:pt idx="0">
                  <c:v>18.0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17.0</c:v>
                </c:pt>
                <c:pt idx="11">
                  <c:v>16.0</c:v>
                </c:pt>
                <c:pt idx="12">
                  <c:v>16.0</c:v>
                </c:pt>
                <c:pt idx="13">
                  <c:v>16.0</c:v>
                </c:pt>
                <c:pt idx="14">
                  <c:v>16.0</c:v>
                </c:pt>
                <c:pt idx="15">
                  <c:v>15.0</c:v>
                </c:pt>
                <c:pt idx="16">
                  <c:v>15.0</c:v>
                </c:pt>
                <c:pt idx="17">
                  <c:v>14.0</c:v>
                </c:pt>
                <c:pt idx="18">
                  <c:v>13.0</c:v>
                </c:pt>
                <c:pt idx="19">
                  <c:v>13.0</c:v>
                </c:pt>
                <c:pt idx="20">
                  <c:v>13.0</c:v>
                </c:pt>
                <c:pt idx="21">
                  <c:v>13.0</c:v>
                </c:pt>
                <c:pt idx="22">
                  <c:v>13.0</c:v>
                </c:pt>
                <c:pt idx="23">
                  <c:v>13.0</c:v>
                </c:pt>
                <c:pt idx="24">
                  <c:v>13.0</c:v>
                </c:pt>
                <c:pt idx="25">
                  <c:v>12.0</c:v>
                </c:pt>
                <c:pt idx="26">
                  <c:v>11.0</c:v>
                </c:pt>
                <c:pt idx="27">
                  <c:v>10.0</c:v>
                </c:pt>
                <c:pt idx="28">
                  <c:v>10.0</c:v>
                </c:pt>
                <c:pt idx="29">
                  <c:v>10.0</c:v>
                </c:pt>
                <c:pt idx="30">
                  <c:v>9.0</c:v>
                </c:pt>
                <c:pt idx="31">
                  <c:v>9.0</c:v>
                </c:pt>
                <c:pt idx="32">
                  <c:v>9.0</c:v>
                </c:pt>
                <c:pt idx="33">
                  <c:v>8.0</c:v>
                </c:pt>
                <c:pt idx="34">
                  <c:v>8.0</c:v>
                </c:pt>
                <c:pt idx="35">
                  <c:v>7.0</c:v>
                </c:pt>
                <c:pt idx="36">
                  <c:v>6.0</c:v>
                </c:pt>
                <c:pt idx="37">
                  <c:v>5.0</c:v>
                </c:pt>
                <c:pt idx="38">
                  <c:v>5.0</c:v>
                </c:pt>
                <c:pt idx="39">
                  <c:v>4.0</c:v>
                </c:pt>
                <c:pt idx="40">
                  <c:v>3.0</c:v>
                </c:pt>
                <c:pt idx="41">
                  <c:v>2.0</c:v>
                </c:pt>
                <c:pt idx="42">
                  <c:v>1.0</c:v>
                </c:pt>
                <c:pt idx="43">
                  <c:v>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'Sprint 3 Burndown Chart'!$D$4</c:f>
              <c:strCache>
                <c:ptCount val="1"/>
                <c:pt idx="0">
                  <c:v>Actual Tasks Remaining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none"/>
          </c:marker>
          <c:val>
            <c:numRef>
              <c:f>'Sprint 3 Burndown Chart'!$D$5:$D$55</c:f>
              <c:numCache>
                <c:formatCode>General</c:formatCode>
                <c:ptCount val="51"/>
                <c:pt idx="0">
                  <c:v>18.0</c:v>
                </c:pt>
                <c:pt idx="1">
                  <c:v>17.0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17.0</c:v>
                </c:pt>
                <c:pt idx="9">
                  <c:v>17.0</c:v>
                </c:pt>
                <c:pt idx="10">
                  <c:v>17.0</c:v>
                </c:pt>
                <c:pt idx="11">
                  <c:v>16.0</c:v>
                </c:pt>
                <c:pt idx="12">
                  <c:v>16.0</c:v>
                </c:pt>
                <c:pt idx="13">
                  <c:v>16.0</c:v>
                </c:pt>
                <c:pt idx="14">
                  <c:v>16.0</c:v>
                </c:pt>
                <c:pt idx="15">
                  <c:v>15.0</c:v>
                </c:pt>
                <c:pt idx="16">
                  <c:v>15.0</c:v>
                </c:pt>
                <c:pt idx="17">
                  <c:v>14.0</c:v>
                </c:pt>
                <c:pt idx="18">
                  <c:v>13.0</c:v>
                </c:pt>
                <c:pt idx="19">
                  <c:v>13.0</c:v>
                </c:pt>
                <c:pt idx="20">
                  <c:v>12.0</c:v>
                </c:pt>
                <c:pt idx="21">
                  <c:v>11.0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  <c:pt idx="28">
                  <c:v>10.0</c:v>
                </c:pt>
                <c:pt idx="29">
                  <c:v>9.0</c:v>
                </c:pt>
                <c:pt idx="30">
                  <c:v>9.0</c:v>
                </c:pt>
                <c:pt idx="31">
                  <c:v>8.0</c:v>
                </c:pt>
                <c:pt idx="32">
                  <c:v>7.0</c:v>
                </c:pt>
                <c:pt idx="33">
                  <c:v>7.0</c:v>
                </c:pt>
                <c:pt idx="34">
                  <c:v>7.0</c:v>
                </c:pt>
                <c:pt idx="35">
                  <c:v>7.0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6.0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4.0</c:v>
                </c:pt>
                <c:pt idx="44">
                  <c:v>3.0</c:v>
                </c:pt>
                <c:pt idx="45">
                  <c:v>3.0</c:v>
                </c:pt>
                <c:pt idx="46">
                  <c:v>2.0</c:v>
                </c:pt>
                <c:pt idx="47">
                  <c:v>2.0</c:v>
                </c:pt>
                <c:pt idx="48">
                  <c:v>1.0</c:v>
                </c:pt>
                <c:pt idx="49">
                  <c:v>1.0</c:v>
                </c:pt>
                <c:pt idx="5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542712"/>
        <c:axId val="2095547944"/>
      </c:lineChart>
      <c:catAx>
        <c:axId val="20955427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 (Hours)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5547944"/>
        <c:crosses val="autoZero"/>
        <c:auto val="1"/>
        <c:lblAlgn val="ctr"/>
        <c:lblOffset val="100"/>
        <c:tickLblSkip val="2"/>
        <c:noMultiLvlLbl val="0"/>
      </c:catAx>
      <c:valAx>
        <c:axId val="2095547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Tasks Remaining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542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325021872266"/>
          <c:y val="0.369290955258952"/>
          <c:w val="0.104862751531059"/>
          <c:h val="0.26021387513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54.206.25.253/pages/index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81429"/>
            <a:ext cx="7884886" cy="3048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Team 82 – Community82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i="1" dirty="0" smtClean="0"/>
              <a:t>End of Sprint 3 </a:t>
            </a:r>
            <a:br>
              <a:rPr lang="en-US" sz="4400" i="1" dirty="0" smtClean="0"/>
            </a:br>
            <a:r>
              <a:rPr lang="en-US" sz="4400" i="1" dirty="0" smtClean="0"/>
              <a:t>Peer Review Demonstration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1857"/>
            <a:ext cx="7315200" cy="25193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Team Members:</a:t>
            </a:r>
            <a:endParaRPr lang="en-US" dirty="0" smtClean="0"/>
          </a:p>
          <a:p>
            <a:pPr algn="ctr"/>
            <a:r>
              <a:rPr lang="en-US" i="1" dirty="0" smtClean="0"/>
              <a:t>Tess Nash, Kris Kingston, </a:t>
            </a:r>
            <a:r>
              <a:rPr lang="en-US" i="1" dirty="0" err="1" smtClean="0"/>
              <a:t>Peipei</a:t>
            </a:r>
            <a:r>
              <a:rPr lang="en-US" i="1" dirty="0" smtClean="0"/>
              <a:t> Zhang, </a:t>
            </a:r>
            <a:r>
              <a:rPr lang="en-US" i="1" dirty="0" err="1" smtClean="0"/>
              <a:t>Ji</a:t>
            </a:r>
            <a:r>
              <a:rPr lang="en-US" i="1" dirty="0" smtClean="0"/>
              <a:t> Young Choi, Se Jun </a:t>
            </a:r>
            <a:r>
              <a:rPr lang="en-US" i="1" dirty="0" err="1" smtClean="0"/>
              <a:t>Ahn</a:t>
            </a:r>
            <a:r>
              <a:rPr lang="en-US" i="1" dirty="0" smtClean="0"/>
              <a:t>, Kent Lie and Sahib </a:t>
            </a:r>
            <a:r>
              <a:rPr lang="en-US" i="1" dirty="0" err="1" smtClean="0"/>
              <a:t>Onkar</a:t>
            </a:r>
            <a:r>
              <a:rPr lang="en-US" i="1" dirty="0" smtClean="0"/>
              <a:t> Singh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/>
              <a:t>Website Link</a:t>
            </a:r>
            <a:r>
              <a:rPr lang="en-US" i="1" dirty="0" smtClean="0"/>
              <a:t>:</a:t>
            </a:r>
          </a:p>
          <a:p>
            <a:pPr algn="ctr"/>
            <a:r>
              <a:rPr lang="en-US" i="1" dirty="0" smtClean="0"/>
              <a:t> </a:t>
            </a:r>
            <a:r>
              <a:rPr lang="en-US" i="1" dirty="0">
                <a:hlinkClick r:id="rId2"/>
              </a:rPr>
              <a:t>http://54.206.25.253/pages/</a:t>
            </a:r>
            <a:r>
              <a:rPr lang="en-US" i="1" dirty="0" smtClean="0">
                <a:hlinkClick r:id="rId2"/>
              </a:rPr>
              <a:t>index.php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18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43"/>
            <a:ext cx="9144000" cy="85271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Procedure of All Sprints – BPMN 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76"/>
            <a:ext cx="9144000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7"/>
            <a:ext cx="7315200" cy="8527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3 – Expected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1" y="1578428"/>
            <a:ext cx="7884886" cy="4753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we wanted to achieve at the conclusion of Sprint 3:</a:t>
            </a:r>
          </a:p>
          <a:p>
            <a:pPr lvl="1"/>
            <a:r>
              <a:rPr lang="en-US" sz="2400" dirty="0" smtClean="0"/>
              <a:t>Finish off the completion of overflow of stories from Release 1</a:t>
            </a:r>
          </a:p>
          <a:p>
            <a:pPr lvl="2"/>
            <a:r>
              <a:rPr lang="en-US" sz="2000" dirty="0" smtClean="0"/>
              <a:t>Has 2 Stories that were an overflow from the previous Release that needed to be completed before we could move on to Sprint 3 Stories</a:t>
            </a:r>
          </a:p>
          <a:p>
            <a:pPr lvl="1"/>
            <a:r>
              <a:rPr lang="en-US" sz="2400" dirty="0" smtClean="0"/>
              <a:t>Sprint </a:t>
            </a:r>
            <a:r>
              <a:rPr lang="en-US" sz="2400" dirty="0"/>
              <a:t>3</a:t>
            </a:r>
            <a:r>
              <a:rPr lang="en-US" sz="2400" dirty="0" smtClean="0"/>
              <a:t> – 29 Story Points:</a:t>
            </a:r>
            <a:endParaRPr lang="en-US" sz="2400" dirty="0"/>
          </a:p>
          <a:p>
            <a:pPr lvl="2"/>
            <a:r>
              <a:rPr lang="en-US" sz="2000" dirty="0" smtClean="0"/>
              <a:t>Had 5 Stories that we wanted to have completed at the end of the Sprint</a:t>
            </a:r>
          </a:p>
          <a:p>
            <a:pPr lvl="3"/>
            <a:r>
              <a:rPr lang="en-US" sz="1800" dirty="0" smtClean="0"/>
              <a:t>Aimed to have all of these stories completed so we could move onto the next sprint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83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7"/>
            <a:ext cx="7315200" cy="8527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3 – Actual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86" y="1521554"/>
            <a:ext cx="7942651" cy="52795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we actually achieved at the conclusion of Sprint 3:</a:t>
            </a:r>
          </a:p>
          <a:p>
            <a:pPr lvl="1"/>
            <a:r>
              <a:rPr lang="en-US" sz="2400" dirty="0" smtClean="0"/>
              <a:t>Finished off the completion of overflow of stories from Release 1</a:t>
            </a:r>
          </a:p>
          <a:p>
            <a:pPr lvl="2"/>
            <a:r>
              <a:rPr lang="en-US" sz="2000" dirty="0" smtClean="0"/>
              <a:t>Finalised the 2 Stories that were an overflow from the previous Release (only had minor issues with the tasks that needed to be finalised)</a:t>
            </a:r>
          </a:p>
          <a:p>
            <a:pPr lvl="1"/>
            <a:r>
              <a:rPr lang="en-US" sz="2400" dirty="0" smtClean="0"/>
              <a:t>Sprint 3 – 29 Story Points:</a:t>
            </a:r>
          </a:p>
          <a:p>
            <a:pPr lvl="2"/>
            <a:r>
              <a:rPr lang="en-US" sz="2000" dirty="0" smtClean="0"/>
              <a:t>Completed 3</a:t>
            </a:r>
            <a:r>
              <a:rPr lang="is-IS" sz="2000" dirty="0" smtClean="0"/>
              <a:t> out</a:t>
            </a:r>
            <a:r>
              <a:rPr lang="en-US" sz="2000" dirty="0" smtClean="0"/>
              <a:t> of 5 Stories that we wanted to have completed at the end of the Sprint</a:t>
            </a:r>
          </a:p>
          <a:p>
            <a:pPr lvl="3"/>
            <a:r>
              <a:rPr lang="en-US" sz="1800" dirty="0" smtClean="0"/>
              <a:t>Some tasks still need to be finalised in order for them to be classified as 100% complete (minor errors with certain tasks – 85-90% completion rate thus far)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33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1716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3 – Ideal Task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8373"/>
              </p:ext>
            </p:extLst>
          </p:nvPr>
        </p:nvGraphicFramePr>
        <p:xfrm>
          <a:off x="362857" y="1905000"/>
          <a:ext cx="8400145" cy="41452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Time 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/>
                        <a:t>S01: Event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/>
                        <a:t>S03: Communication Between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S09: Cost Estimation</a:t>
                      </a:r>
                      <a:r>
                        <a:rPr lang="en-US" baseline="0" dirty="0" smtClean="0"/>
                        <a:t> of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S26: Communication Between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S27: Selling Items Online to Raise Funds for Centre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4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857"/>
            <a:ext cx="7315200" cy="739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3 – Actual Task Progression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73817"/>
              </p:ext>
            </p:extLst>
          </p:nvPr>
        </p:nvGraphicFramePr>
        <p:xfrm>
          <a:off x="362857" y="1256143"/>
          <a:ext cx="8400145" cy="414522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5385"/>
                <a:gridCol w="1367112"/>
                <a:gridCol w="1367112"/>
                <a:gridCol w="1640536"/>
              </a:tblGrid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 and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Tasks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ActualTime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Taken (Hours)</a:t>
                      </a:r>
                      <a:endParaRPr lang="en-US" dirty="0"/>
                    </a:p>
                  </a:txBody>
                  <a:tcPr/>
                </a:tc>
              </a:tr>
              <a:tr h="53702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S01: Event Communication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(so far)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25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S03: Communication Between Members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 (so far)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r>
                        <a:rPr lang="en-US" dirty="0" smtClean="0"/>
                        <a:t>S09: Cost Estimation</a:t>
                      </a:r>
                      <a:r>
                        <a:rPr lang="en-US" baseline="0" dirty="0" smtClean="0"/>
                        <a:t> of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1858">
                <a:tc>
                  <a:txBody>
                    <a:bodyPr/>
                    <a:lstStyle/>
                    <a:p>
                      <a:r>
                        <a:rPr lang="en-US" dirty="0" smtClean="0"/>
                        <a:t>S26: Communication Between Volunteers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4569">
                <a:tc>
                  <a:txBody>
                    <a:bodyPr/>
                    <a:lstStyle/>
                    <a:p>
                      <a:r>
                        <a:rPr lang="en-US" dirty="0" smtClean="0"/>
                        <a:t>S27: Selling Items Online to Raise Funds for Centre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857" y="5657671"/>
            <a:ext cx="840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Some tasks are experiencing some errors with execution, however we can still class these tasks as being completed with a </a:t>
            </a:r>
            <a:r>
              <a:rPr lang="en-US" dirty="0" smtClean="0"/>
              <a:t>85% </a:t>
            </a:r>
            <a:r>
              <a:rPr lang="en-US" dirty="0" smtClean="0"/>
              <a:t>completion rate for </a:t>
            </a:r>
            <a:r>
              <a:rPr lang="en-US" dirty="0" smtClean="0"/>
              <a:t>stories; the stories highlighted are yet to be completed, with only 1 or 2 tasks needing to be finalised in order for them to be classified as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3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86"/>
            <a:ext cx="7315200" cy="7393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3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931690"/>
              </p:ext>
            </p:extLst>
          </p:nvPr>
        </p:nvGraphicFramePr>
        <p:xfrm>
          <a:off x="0" y="1094076"/>
          <a:ext cx="9144000" cy="576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98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57" y="54429"/>
            <a:ext cx="7485743" cy="13728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Goals for the Next Sprint – Sprint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857" y="1626834"/>
            <a:ext cx="7748523" cy="50618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Aim to finalise any incomplete user stories from Sprint </a:t>
            </a:r>
            <a:r>
              <a:rPr lang="en-US" sz="2800" dirty="0" smtClean="0"/>
              <a:t>3 (Story ID 1 and Story ID 3)</a:t>
            </a:r>
            <a:endParaRPr lang="en-US" sz="2800" dirty="0" smtClean="0"/>
          </a:p>
          <a:p>
            <a:pPr lvl="1"/>
            <a:r>
              <a:rPr lang="en-US" sz="2400" dirty="0" smtClean="0"/>
              <a:t>This will be our top priority to ensure that these stories are complete before starting on Sprint 4</a:t>
            </a:r>
          </a:p>
          <a:p>
            <a:pPr lvl="1"/>
            <a:r>
              <a:rPr lang="en-US" sz="2400" dirty="0" smtClean="0"/>
              <a:t>Once these tasks have been finalised, we will start on completing stories from Sprint 4</a:t>
            </a:r>
          </a:p>
          <a:p>
            <a:r>
              <a:rPr lang="en-US" sz="2800" dirty="0" smtClean="0"/>
              <a:t>Continue progression on Acceptance Testing reports </a:t>
            </a:r>
          </a:p>
          <a:p>
            <a:r>
              <a:rPr lang="en-US" sz="2800" dirty="0" smtClean="0"/>
              <a:t>Continue progression on User Testing to gain feedback from potential users</a:t>
            </a:r>
          </a:p>
        </p:txBody>
      </p:sp>
    </p:spTree>
    <p:extLst>
      <p:ext uri="{BB962C8B-B14F-4D97-AF65-F5344CB8AC3E}">
        <p14:creationId xmlns:p14="http://schemas.microsoft.com/office/powerpoint/2010/main" val="192784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541</TotalTime>
  <Words>546</Words>
  <Application>Microsoft Macintosh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Team 82 – Community82  End of Sprint 3  Peer Review Demonstration</vt:lpstr>
      <vt:lpstr>Procedure of All Sprints – BPMN Model</vt:lpstr>
      <vt:lpstr>Sprint 3 – Expected Progress</vt:lpstr>
      <vt:lpstr>Sprint 3 – Actual Progress</vt:lpstr>
      <vt:lpstr>Sprint 3 – Ideal Task Progression</vt:lpstr>
      <vt:lpstr>Sprint 3 – Actual Task Progression</vt:lpstr>
      <vt:lpstr>Sprint 3 Burndown Chart</vt:lpstr>
      <vt:lpstr>Goals for the Next Sprint – Sprint 4: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82 – Community82  Release 1 (Sprints 1 and 2)</dc:title>
  <dc:creator>Tess Nash</dc:creator>
  <cp:lastModifiedBy>Tess Nash</cp:lastModifiedBy>
  <cp:revision>66</cp:revision>
  <dcterms:created xsi:type="dcterms:W3CDTF">2016-09-20T06:22:26Z</dcterms:created>
  <dcterms:modified xsi:type="dcterms:W3CDTF">2016-10-12T01:41:11Z</dcterms:modified>
</cp:coreProperties>
</file>