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7" r:id="rId1"/>
  </p:sldMasterIdLst>
  <p:notesMasterIdLst>
    <p:notesMasterId r:id="rId32"/>
  </p:notesMasterIdLst>
  <p:handoutMasterIdLst>
    <p:handoutMasterId r:id="rId33"/>
  </p:handoutMasterIdLst>
  <p:sldIdLst>
    <p:sldId id="271" r:id="rId2"/>
    <p:sldId id="257" r:id="rId3"/>
    <p:sldId id="260" r:id="rId4"/>
    <p:sldId id="258" r:id="rId5"/>
    <p:sldId id="272" r:id="rId6"/>
    <p:sldId id="259" r:id="rId7"/>
    <p:sldId id="282" r:id="rId8"/>
    <p:sldId id="263" r:id="rId9"/>
    <p:sldId id="264" r:id="rId10"/>
    <p:sldId id="285" r:id="rId11"/>
    <p:sldId id="267" r:id="rId12"/>
    <p:sldId id="284" r:id="rId13"/>
    <p:sldId id="286" r:id="rId14"/>
    <p:sldId id="290" r:id="rId15"/>
    <p:sldId id="287" r:id="rId16"/>
    <p:sldId id="265" r:id="rId17"/>
    <p:sldId id="288" r:id="rId18"/>
    <p:sldId id="261" r:id="rId19"/>
    <p:sldId id="262" r:id="rId20"/>
    <p:sldId id="266" r:id="rId21"/>
    <p:sldId id="269" r:id="rId22"/>
    <p:sldId id="277" r:id="rId23"/>
    <p:sldId id="273" r:id="rId24"/>
    <p:sldId id="278" r:id="rId25"/>
    <p:sldId id="268" r:id="rId26"/>
    <p:sldId id="274" r:id="rId27"/>
    <p:sldId id="275" r:id="rId28"/>
    <p:sldId id="276" r:id="rId29"/>
    <p:sldId id="270" r:id="rId30"/>
    <p:sldId id="280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15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4" Type="http://schemas.openxmlformats.org/officeDocument/2006/relationships/image" Target="../media/image23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4" Type="http://schemas.openxmlformats.org/officeDocument/2006/relationships/image" Target="../media/image2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7DAB0C-19CC-48F8-90A8-AE2B2D414270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06DD7ED-2F0D-4DC8-B5A5-513F22980F84}">
      <dgm:prSet/>
      <dgm:spPr/>
      <dgm:t>
        <a:bodyPr/>
        <a:lstStyle/>
        <a:p>
          <a:r>
            <a:rPr lang="en-US"/>
            <a:t>Objective: Detect fake accounts on social media to reduce platform misuse and improve authenticity.</a:t>
          </a:r>
        </a:p>
      </dgm:t>
    </dgm:pt>
    <dgm:pt modelId="{54466129-4D90-455E-9809-FC5CDB033FF8}" type="parTrans" cxnId="{1ACB4E10-8F24-4163-90CA-F73FFF2A207A}">
      <dgm:prSet/>
      <dgm:spPr/>
      <dgm:t>
        <a:bodyPr/>
        <a:lstStyle/>
        <a:p>
          <a:endParaRPr lang="en-US"/>
        </a:p>
      </dgm:t>
    </dgm:pt>
    <dgm:pt modelId="{B775CC1B-A4E6-4707-9D8B-F3429AEA3F70}" type="sibTrans" cxnId="{1ACB4E10-8F24-4163-90CA-F73FFF2A207A}">
      <dgm:prSet/>
      <dgm:spPr/>
      <dgm:t>
        <a:bodyPr/>
        <a:lstStyle/>
        <a:p>
          <a:endParaRPr lang="en-US"/>
        </a:p>
      </dgm:t>
    </dgm:pt>
    <dgm:pt modelId="{5A3F4DB7-3CB2-46C3-AB72-80B5B61C5328}">
      <dgm:prSet/>
      <dgm:spPr/>
      <dgm:t>
        <a:bodyPr/>
        <a:lstStyle/>
        <a:p>
          <a:r>
            <a:rPr lang="en-US"/>
            <a:t>Research Question: "Can machine learning accurately classify accounts as fake or real based on user engagement and behavioral metrics?"</a:t>
          </a:r>
        </a:p>
      </dgm:t>
    </dgm:pt>
    <dgm:pt modelId="{0994E81A-1713-488D-83FB-EFD2D60A489F}" type="parTrans" cxnId="{FE50FD27-45CD-468F-997F-27872EF09869}">
      <dgm:prSet/>
      <dgm:spPr/>
      <dgm:t>
        <a:bodyPr/>
        <a:lstStyle/>
        <a:p>
          <a:endParaRPr lang="en-US"/>
        </a:p>
      </dgm:t>
    </dgm:pt>
    <dgm:pt modelId="{DEE1504B-E69D-4C06-A5EB-3CBC2425AFA8}" type="sibTrans" cxnId="{FE50FD27-45CD-468F-997F-27872EF09869}">
      <dgm:prSet/>
      <dgm:spPr/>
      <dgm:t>
        <a:bodyPr/>
        <a:lstStyle/>
        <a:p>
          <a:endParaRPr lang="en-US"/>
        </a:p>
      </dgm:t>
    </dgm:pt>
    <dgm:pt modelId="{496AA0B2-1491-4F7B-A886-3567432EF296}" type="pres">
      <dgm:prSet presAssocID="{C17DAB0C-19CC-48F8-90A8-AE2B2D41427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591F58F-5D6A-4EE5-AB9B-E0BA2928D7CD}" type="pres">
      <dgm:prSet presAssocID="{706DD7ED-2F0D-4DC8-B5A5-513F22980F84}" presName="hierRoot1" presStyleCnt="0"/>
      <dgm:spPr/>
    </dgm:pt>
    <dgm:pt modelId="{2A36499B-4CDA-4EE8-97B6-C36FF914BFF8}" type="pres">
      <dgm:prSet presAssocID="{706DD7ED-2F0D-4DC8-B5A5-513F22980F84}" presName="composite" presStyleCnt="0"/>
      <dgm:spPr/>
    </dgm:pt>
    <dgm:pt modelId="{0D82A744-0D75-466D-A4B9-A2EE5DC7759E}" type="pres">
      <dgm:prSet presAssocID="{706DD7ED-2F0D-4DC8-B5A5-513F22980F84}" presName="background" presStyleLbl="node0" presStyleIdx="0" presStyleCnt="2"/>
      <dgm:spPr/>
    </dgm:pt>
    <dgm:pt modelId="{1142DF3F-68B9-42C9-BCD6-15AF342AB447}" type="pres">
      <dgm:prSet presAssocID="{706DD7ED-2F0D-4DC8-B5A5-513F22980F84}" presName="text" presStyleLbl="fgAcc0" presStyleIdx="0" presStyleCnt="2">
        <dgm:presLayoutVars>
          <dgm:chPref val="3"/>
        </dgm:presLayoutVars>
      </dgm:prSet>
      <dgm:spPr/>
    </dgm:pt>
    <dgm:pt modelId="{9D4AAF53-AD7E-425E-8A36-DC3F2E3458F2}" type="pres">
      <dgm:prSet presAssocID="{706DD7ED-2F0D-4DC8-B5A5-513F22980F84}" presName="hierChild2" presStyleCnt="0"/>
      <dgm:spPr/>
    </dgm:pt>
    <dgm:pt modelId="{4EAE2A96-7F94-419E-A9AF-45000251642B}" type="pres">
      <dgm:prSet presAssocID="{5A3F4DB7-3CB2-46C3-AB72-80B5B61C5328}" presName="hierRoot1" presStyleCnt="0"/>
      <dgm:spPr/>
    </dgm:pt>
    <dgm:pt modelId="{F3768558-7CE1-424A-8E2F-EAB3FB03DCB9}" type="pres">
      <dgm:prSet presAssocID="{5A3F4DB7-3CB2-46C3-AB72-80B5B61C5328}" presName="composite" presStyleCnt="0"/>
      <dgm:spPr/>
    </dgm:pt>
    <dgm:pt modelId="{FD298A8A-D378-498E-984D-8738E232C973}" type="pres">
      <dgm:prSet presAssocID="{5A3F4DB7-3CB2-46C3-AB72-80B5B61C5328}" presName="background" presStyleLbl="node0" presStyleIdx="1" presStyleCnt="2"/>
      <dgm:spPr/>
    </dgm:pt>
    <dgm:pt modelId="{DD3ED000-E83D-40EC-A50D-F4F49CC7B0C6}" type="pres">
      <dgm:prSet presAssocID="{5A3F4DB7-3CB2-46C3-AB72-80B5B61C5328}" presName="text" presStyleLbl="fgAcc0" presStyleIdx="1" presStyleCnt="2">
        <dgm:presLayoutVars>
          <dgm:chPref val="3"/>
        </dgm:presLayoutVars>
      </dgm:prSet>
      <dgm:spPr/>
    </dgm:pt>
    <dgm:pt modelId="{73CD4B2B-B89B-40D2-93AE-13F50D186580}" type="pres">
      <dgm:prSet presAssocID="{5A3F4DB7-3CB2-46C3-AB72-80B5B61C5328}" presName="hierChild2" presStyleCnt="0"/>
      <dgm:spPr/>
    </dgm:pt>
  </dgm:ptLst>
  <dgm:cxnLst>
    <dgm:cxn modelId="{A30F2E09-B2EF-4A04-89F2-5DC5032E9CFB}" type="presOf" srcId="{5A3F4DB7-3CB2-46C3-AB72-80B5B61C5328}" destId="{DD3ED000-E83D-40EC-A50D-F4F49CC7B0C6}" srcOrd="0" destOrd="0" presId="urn:microsoft.com/office/officeart/2005/8/layout/hierarchy1"/>
    <dgm:cxn modelId="{1ACB4E10-8F24-4163-90CA-F73FFF2A207A}" srcId="{C17DAB0C-19CC-48F8-90A8-AE2B2D414270}" destId="{706DD7ED-2F0D-4DC8-B5A5-513F22980F84}" srcOrd="0" destOrd="0" parTransId="{54466129-4D90-455E-9809-FC5CDB033FF8}" sibTransId="{B775CC1B-A4E6-4707-9D8B-F3429AEA3F70}"/>
    <dgm:cxn modelId="{FE50FD27-45CD-468F-997F-27872EF09869}" srcId="{C17DAB0C-19CC-48F8-90A8-AE2B2D414270}" destId="{5A3F4DB7-3CB2-46C3-AB72-80B5B61C5328}" srcOrd="1" destOrd="0" parTransId="{0994E81A-1713-488D-83FB-EFD2D60A489F}" sibTransId="{DEE1504B-E69D-4C06-A5EB-3CBC2425AFA8}"/>
    <dgm:cxn modelId="{8DDDB837-707B-4F6A-B122-80260B0C27A9}" type="presOf" srcId="{706DD7ED-2F0D-4DC8-B5A5-513F22980F84}" destId="{1142DF3F-68B9-42C9-BCD6-15AF342AB447}" srcOrd="0" destOrd="0" presId="urn:microsoft.com/office/officeart/2005/8/layout/hierarchy1"/>
    <dgm:cxn modelId="{5BA34D3F-F47D-4E72-B7B5-7A1508ED2735}" type="presOf" srcId="{C17DAB0C-19CC-48F8-90A8-AE2B2D414270}" destId="{496AA0B2-1491-4F7B-A886-3567432EF296}" srcOrd="0" destOrd="0" presId="urn:microsoft.com/office/officeart/2005/8/layout/hierarchy1"/>
    <dgm:cxn modelId="{42911DC2-3642-462E-A446-B24DCAE76344}" type="presParOf" srcId="{496AA0B2-1491-4F7B-A886-3567432EF296}" destId="{C591F58F-5D6A-4EE5-AB9B-E0BA2928D7CD}" srcOrd="0" destOrd="0" presId="urn:microsoft.com/office/officeart/2005/8/layout/hierarchy1"/>
    <dgm:cxn modelId="{F05A4420-C09B-482D-8C37-56D71C317697}" type="presParOf" srcId="{C591F58F-5D6A-4EE5-AB9B-E0BA2928D7CD}" destId="{2A36499B-4CDA-4EE8-97B6-C36FF914BFF8}" srcOrd="0" destOrd="0" presId="urn:microsoft.com/office/officeart/2005/8/layout/hierarchy1"/>
    <dgm:cxn modelId="{01CA8359-7A02-46EF-BB9C-A9A84F34D938}" type="presParOf" srcId="{2A36499B-4CDA-4EE8-97B6-C36FF914BFF8}" destId="{0D82A744-0D75-466D-A4B9-A2EE5DC7759E}" srcOrd="0" destOrd="0" presId="urn:microsoft.com/office/officeart/2005/8/layout/hierarchy1"/>
    <dgm:cxn modelId="{CA21F447-30CB-4550-8C56-436ABA3C43EB}" type="presParOf" srcId="{2A36499B-4CDA-4EE8-97B6-C36FF914BFF8}" destId="{1142DF3F-68B9-42C9-BCD6-15AF342AB447}" srcOrd="1" destOrd="0" presId="urn:microsoft.com/office/officeart/2005/8/layout/hierarchy1"/>
    <dgm:cxn modelId="{D2BF7B77-23E6-4D2C-A940-CB1CBD5F637B}" type="presParOf" srcId="{C591F58F-5D6A-4EE5-AB9B-E0BA2928D7CD}" destId="{9D4AAF53-AD7E-425E-8A36-DC3F2E3458F2}" srcOrd="1" destOrd="0" presId="urn:microsoft.com/office/officeart/2005/8/layout/hierarchy1"/>
    <dgm:cxn modelId="{6499A143-A206-4EDB-82F4-ED27C889AC2A}" type="presParOf" srcId="{496AA0B2-1491-4F7B-A886-3567432EF296}" destId="{4EAE2A96-7F94-419E-A9AF-45000251642B}" srcOrd="1" destOrd="0" presId="urn:microsoft.com/office/officeart/2005/8/layout/hierarchy1"/>
    <dgm:cxn modelId="{5B2BC01E-F3EF-4BDC-B40F-F8E789B7D7E2}" type="presParOf" srcId="{4EAE2A96-7F94-419E-A9AF-45000251642B}" destId="{F3768558-7CE1-424A-8E2F-EAB3FB03DCB9}" srcOrd="0" destOrd="0" presId="urn:microsoft.com/office/officeart/2005/8/layout/hierarchy1"/>
    <dgm:cxn modelId="{62DC317D-7CFB-407B-9917-92F3D1F36FDA}" type="presParOf" srcId="{F3768558-7CE1-424A-8E2F-EAB3FB03DCB9}" destId="{FD298A8A-D378-498E-984D-8738E232C973}" srcOrd="0" destOrd="0" presId="urn:microsoft.com/office/officeart/2005/8/layout/hierarchy1"/>
    <dgm:cxn modelId="{F5EB0778-26F1-498B-B933-ECF785145284}" type="presParOf" srcId="{F3768558-7CE1-424A-8E2F-EAB3FB03DCB9}" destId="{DD3ED000-E83D-40EC-A50D-F4F49CC7B0C6}" srcOrd="1" destOrd="0" presId="urn:microsoft.com/office/officeart/2005/8/layout/hierarchy1"/>
    <dgm:cxn modelId="{4C976487-28ED-4836-BD33-321C08C4CCD5}" type="presParOf" srcId="{4EAE2A96-7F94-419E-A9AF-45000251642B}" destId="{73CD4B2B-B89B-40D2-93AE-13F50D18658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6764003-D241-42FA-AAC9-B02B3FE621E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155DDBB-E755-4728-936E-DB02DAA9F18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Feature selection using embedded Random Forest model.</a:t>
          </a:r>
          <a:endParaRPr lang="en-US" dirty="0"/>
        </a:p>
      </dgm:t>
    </dgm:pt>
    <dgm:pt modelId="{1D670CC6-4C9E-44E5-979A-55DA81FC8B4B}" type="parTrans" cxnId="{DDF7EFB9-D31A-4958-859D-2ABED854E124}">
      <dgm:prSet/>
      <dgm:spPr/>
      <dgm:t>
        <a:bodyPr/>
        <a:lstStyle/>
        <a:p>
          <a:endParaRPr lang="en-US"/>
        </a:p>
      </dgm:t>
    </dgm:pt>
    <dgm:pt modelId="{31712124-7BF2-498D-8B48-2C068AFB2B21}" type="sibTrans" cxnId="{DDF7EFB9-D31A-4958-859D-2ABED854E124}">
      <dgm:prSet/>
      <dgm:spPr/>
      <dgm:t>
        <a:bodyPr/>
        <a:lstStyle/>
        <a:p>
          <a:endParaRPr lang="en-US"/>
        </a:p>
      </dgm:t>
    </dgm:pt>
    <dgm:pt modelId="{363BECEA-9ED4-4CA3-97C6-BB0EAEB1126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Stratified cross-validation with 5-folds.</a:t>
          </a:r>
          <a:endParaRPr lang="en-US" dirty="0"/>
        </a:p>
      </dgm:t>
    </dgm:pt>
    <dgm:pt modelId="{74E660F0-922E-4C78-9AF0-934F307BDA68}" type="parTrans" cxnId="{DC8A8C3D-7F18-4FCD-AF2D-EA1454296ECC}">
      <dgm:prSet/>
      <dgm:spPr/>
      <dgm:t>
        <a:bodyPr/>
        <a:lstStyle/>
        <a:p>
          <a:endParaRPr lang="en-US"/>
        </a:p>
      </dgm:t>
    </dgm:pt>
    <dgm:pt modelId="{959A98AF-F309-4FF7-AB68-9CE7604DAF2C}" type="sibTrans" cxnId="{DC8A8C3D-7F18-4FCD-AF2D-EA1454296ECC}">
      <dgm:prSet/>
      <dgm:spPr/>
      <dgm:t>
        <a:bodyPr/>
        <a:lstStyle/>
        <a:p>
          <a:endParaRPr lang="en-US"/>
        </a:p>
      </dgm:t>
    </dgm:pt>
    <dgm:pt modelId="{9610BE17-463C-4A4E-9E4C-7D7ECADF8817}" type="pres">
      <dgm:prSet presAssocID="{E6764003-D241-42FA-AAC9-B02B3FE621EE}" presName="root" presStyleCnt="0">
        <dgm:presLayoutVars>
          <dgm:dir/>
          <dgm:resizeHandles val="exact"/>
        </dgm:presLayoutVars>
      </dgm:prSet>
      <dgm:spPr/>
    </dgm:pt>
    <dgm:pt modelId="{0D8127DA-244F-4C95-AB2E-337F1DEC4D7A}" type="pres">
      <dgm:prSet presAssocID="{B155DDBB-E755-4728-936E-DB02DAA9F180}" presName="compNode" presStyleCnt="0"/>
      <dgm:spPr/>
    </dgm:pt>
    <dgm:pt modelId="{943628BF-01AC-4207-82B5-8C9B9258EEAA}" type="pres">
      <dgm:prSet presAssocID="{B155DDBB-E755-4728-936E-DB02DAA9F180}" presName="bgRect" presStyleLbl="bgShp" presStyleIdx="0" presStyleCnt="2"/>
      <dgm:spPr/>
    </dgm:pt>
    <dgm:pt modelId="{86EF5A1C-1C5E-4DCD-AB5D-7EA9CE0423DE}" type="pres">
      <dgm:prSet presAssocID="{B155DDBB-E755-4728-936E-DB02DAA9F18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5000" b="-5000"/>
          </a:stretch>
        </a:blipFill>
        <a:ln>
          <a:noFill/>
        </a:ln>
      </dgm:spPr>
    </dgm:pt>
    <dgm:pt modelId="{80805DDD-1769-4B66-B965-1EDF2CA48A46}" type="pres">
      <dgm:prSet presAssocID="{B155DDBB-E755-4728-936E-DB02DAA9F180}" presName="spaceRect" presStyleCnt="0"/>
      <dgm:spPr/>
    </dgm:pt>
    <dgm:pt modelId="{7A4FE889-E768-423F-AF3B-4D429F814E7B}" type="pres">
      <dgm:prSet presAssocID="{B155DDBB-E755-4728-936E-DB02DAA9F180}" presName="parTx" presStyleLbl="revTx" presStyleIdx="0" presStyleCnt="2">
        <dgm:presLayoutVars>
          <dgm:chMax val="0"/>
          <dgm:chPref val="0"/>
        </dgm:presLayoutVars>
      </dgm:prSet>
      <dgm:spPr/>
    </dgm:pt>
    <dgm:pt modelId="{651A0F9E-5CD1-447A-81E7-0683B56E5E48}" type="pres">
      <dgm:prSet presAssocID="{31712124-7BF2-498D-8B48-2C068AFB2B21}" presName="sibTrans" presStyleCnt="0"/>
      <dgm:spPr/>
    </dgm:pt>
    <dgm:pt modelId="{62EE79AA-70FB-411A-8B55-B79635A379E7}" type="pres">
      <dgm:prSet presAssocID="{363BECEA-9ED4-4CA3-97C6-BB0EAEB11262}" presName="compNode" presStyleCnt="0"/>
      <dgm:spPr/>
    </dgm:pt>
    <dgm:pt modelId="{6DDC6670-51EE-48B1-9791-83EE1942AD1A}" type="pres">
      <dgm:prSet presAssocID="{363BECEA-9ED4-4CA3-97C6-BB0EAEB11262}" presName="bgRect" presStyleLbl="bgShp" presStyleIdx="1" presStyleCnt="2"/>
      <dgm:spPr/>
    </dgm:pt>
    <dgm:pt modelId="{0FBC4800-8CC6-414E-B5A9-E731C09D33BC}" type="pres">
      <dgm:prSet presAssocID="{363BECEA-9ED4-4CA3-97C6-BB0EAEB1126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thematics"/>
        </a:ext>
      </dgm:extLst>
    </dgm:pt>
    <dgm:pt modelId="{77E704F0-91E5-4927-A391-F1C061BAFEFC}" type="pres">
      <dgm:prSet presAssocID="{363BECEA-9ED4-4CA3-97C6-BB0EAEB11262}" presName="spaceRect" presStyleCnt="0"/>
      <dgm:spPr/>
    </dgm:pt>
    <dgm:pt modelId="{B79F490B-F174-4315-B75F-EC801A4B6B0E}" type="pres">
      <dgm:prSet presAssocID="{363BECEA-9ED4-4CA3-97C6-BB0EAEB11262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DC8A8C3D-7F18-4FCD-AF2D-EA1454296ECC}" srcId="{E6764003-D241-42FA-AAC9-B02B3FE621EE}" destId="{363BECEA-9ED4-4CA3-97C6-BB0EAEB11262}" srcOrd="1" destOrd="0" parTransId="{74E660F0-922E-4C78-9AF0-934F307BDA68}" sibTransId="{959A98AF-F309-4FF7-AB68-9CE7604DAF2C}"/>
    <dgm:cxn modelId="{DDF7EFB9-D31A-4958-859D-2ABED854E124}" srcId="{E6764003-D241-42FA-AAC9-B02B3FE621EE}" destId="{B155DDBB-E755-4728-936E-DB02DAA9F180}" srcOrd="0" destOrd="0" parTransId="{1D670CC6-4C9E-44E5-979A-55DA81FC8B4B}" sibTransId="{31712124-7BF2-498D-8B48-2C068AFB2B21}"/>
    <dgm:cxn modelId="{5BDD3CD0-8359-4B9F-AB26-351EBCC04DCD}" type="presOf" srcId="{B155DDBB-E755-4728-936E-DB02DAA9F180}" destId="{7A4FE889-E768-423F-AF3B-4D429F814E7B}" srcOrd="0" destOrd="0" presId="urn:microsoft.com/office/officeart/2018/2/layout/IconVerticalSolidList"/>
    <dgm:cxn modelId="{61913EE1-6F31-4DF9-9DB0-DF3D2A3E1B41}" type="presOf" srcId="{363BECEA-9ED4-4CA3-97C6-BB0EAEB11262}" destId="{B79F490B-F174-4315-B75F-EC801A4B6B0E}" srcOrd="0" destOrd="0" presId="urn:microsoft.com/office/officeart/2018/2/layout/IconVerticalSolidList"/>
    <dgm:cxn modelId="{5A4A16FE-61CD-40C7-BDFC-BED9E55B911D}" type="presOf" srcId="{E6764003-D241-42FA-AAC9-B02B3FE621EE}" destId="{9610BE17-463C-4A4E-9E4C-7D7ECADF8817}" srcOrd="0" destOrd="0" presId="urn:microsoft.com/office/officeart/2018/2/layout/IconVerticalSolidList"/>
    <dgm:cxn modelId="{EC0A55C2-92CD-4E35-B9C3-F97CF558146F}" type="presParOf" srcId="{9610BE17-463C-4A4E-9E4C-7D7ECADF8817}" destId="{0D8127DA-244F-4C95-AB2E-337F1DEC4D7A}" srcOrd="0" destOrd="0" presId="urn:microsoft.com/office/officeart/2018/2/layout/IconVerticalSolidList"/>
    <dgm:cxn modelId="{038EFF38-179B-4BE8-893D-BD62C78A60E7}" type="presParOf" srcId="{0D8127DA-244F-4C95-AB2E-337F1DEC4D7A}" destId="{943628BF-01AC-4207-82B5-8C9B9258EEAA}" srcOrd="0" destOrd="0" presId="urn:microsoft.com/office/officeart/2018/2/layout/IconVerticalSolidList"/>
    <dgm:cxn modelId="{9F10D57D-189C-4C10-A267-F6D42FDA706F}" type="presParOf" srcId="{0D8127DA-244F-4C95-AB2E-337F1DEC4D7A}" destId="{86EF5A1C-1C5E-4DCD-AB5D-7EA9CE0423DE}" srcOrd="1" destOrd="0" presId="urn:microsoft.com/office/officeart/2018/2/layout/IconVerticalSolidList"/>
    <dgm:cxn modelId="{B4B459C8-0007-4A7D-A04E-F16B075D88B0}" type="presParOf" srcId="{0D8127DA-244F-4C95-AB2E-337F1DEC4D7A}" destId="{80805DDD-1769-4B66-B965-1EDF2CA48A46}" srcOrd="2" destOrd="0" presId="urn:microsoft.com/office/officeart/2018/2/layout/IconVerticalSolidList"/>
    <dgm:cxn modelId="{0E705DEB-8663-4331-BD64-4860ED6F81AA}" type="presParOf" srcId="{0D8127DA-244F-4C95-AB2E-337F1DEC4D7A}" destId="{7A4FE889-E768-423F-AF3B-4D429F814E7B}" srcOrd="3" destOrd="0" presId="urn:microsoft.com/office/officeart/2018/2/layout/IconVerticalSolidList"/>
    <dgm:cxn modelId="{5DD7A77E-6BEA-44D7-B62C-DB815464217E}" type="presParOf" srcId="{9610BE17-463C-4A4E-9E4C-7D7ECADF8817}" destId="{651A0F9E-5CD1-447A-81E7-0683B56E5E48}" srcOrd="1" destOrd="0" presId="urn:microsoft.com/office/officeart/2018/2/layout/IconVerticalSolidList"/>
    <dgm:cxn modelId="{36F474D7-6202-49FE-A131-57A433AEE520}" type="presParOf" srcId="{9610BE17-463C-4A4E-9E4C-7D7ECADF8817}" destId="{62EE79AA-70FB-411A-8B55-B79635A379E7}" srcOrd="2" destOrd="0" presId="urn:microsoft.com/office/officeart/2018/2/layout/IconVerticalSolidList"/>
    <dgm:cxn modelId="{5E0E7D28-FF54-4707-B5C9-6D07D709C1DC}" type="presParOf" srcId="{62EE79AA-70FB-411A-8B55-B79635A379E7}" destId="{6DDC6670-51EE-48B1-9791-83EE1942AD1A}" srcOrd="0" destOrd="0" presId="urn:microsoft.com/office/officeart/2018/2/layout/IconVerticalSolidList"/>
    <dgm:cxn modelId="{59222DD7-5354-41D4-96EE-8E7AB8403A84}" type="presParOf" srcId="{62EE79AA-70FB-411A-8B55-B79635A379E7}" destId="{0FBC4800-8CC6-414E-B5A9-E731C09D33BC}" srcOrd="1" destOrd="0" presId="urn:microsoft.com/office/officeart/2018/2/layout/IconVerticalSolidList"/>
    <dgm:cxn modelId="{F0490D48-09FE-40FB-BE7C-59BD26292BDF}" type="presParOf" srcId="{62EE79AA-70FB-411A-8B55-B79635A379E7}" destId="{77E704F0-91E5-4927-A391-F1C061BAFEFC}" srcOrd="2" destOrd="0" presId="urn:microsoft.com/office/officeart/2018/2/layout/IconVerticalSolidList"/>
    <dgm:cxn modelId="{CE2C96C8-FE40-42E3-BEED-DC69DB20E3AD}" type="presParOf" srcId="{62EE79AA-70FB-411A-8B55-B79635A379E7}" destId="{B79F490B-F174-4315-B75F-EC801A4B6B0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82A744-0D75-466D-A4B9-A2EE5DC7759E}">
      <dsp:nvSpPr>
        <dsp:cNvPr id="0" name=""/>
        <dsp:cNvSpPr/>
      </dsp:nvSpPr>
      <dsp:spPr>
        <a:xfrm>
          <a:off x="1000" y="544413"/>
          <a:ext cx="3511658" cy="22299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42DF3F-68B9-42C9-BCD6-15AF342AB447}">
      <dsp:nvSpPr>
        <dsp:cNvPr id="0" name=""/>
        <dsp:cNvSpPr/>
      </dsp:nvSpPr>
      <dsp:spPr>
        <a:xfrm>
          <a:off x="391184" y="915088"/>
          <a:ext cx="3511658" cy="22299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Objective: Detect fake accounts on social media to reduce platform misuse and improve authenticity.</a:t>
          </a:r>
        </a:p>
      </dsp:txBody>
      <dsp:txXfrm>
        <a:off x="456496" y="980400"/>
        <a:ext cx="3381034" cy="2099279"/>
      </dsp:txXfrm>
    </dsp:sp>
    <dsp:sp modelId="{FD298A8A-D378-498E-984D-8738E232C973}">
      <dsp:nvSpPr>
        <dsp:cNvPr id="0" name=""/>
        <dsp:cNvSpPr/>
      </dsp:nvSpPr>
      <dsp:spPr>
        <a:xfrm>
          <a:off x="4293027" y="544413"/>
          <a:ext cx="3511658" cy="22299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3ED000-E83D-40EC-A50D-F4F49CC7B0C6}">
      <dsp:nvSpPr>
        <dsp:cNvPr id="0" name=""/>
        <dsp:cNvSpPr/>
      </dsp:nvSpPr>
      <dsp:spPr>
        <a:xfrm>
          <a:off x="4683211" y="915088"/>
          <a:ext cx="3511658" cy="22299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Research Question: "Can machine learning accurately classify accounts as fake or real based on user engagement and behavioral metrics?"</a:t>
          </a:r>
        </a:p>
      </dsp:txBody>
      <dsp:txXfrm>
        <a:off x="4748523" y="980400"/>
        <a:ext cx="3381034" cy="209927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3628BF-01AC-4207-82B5-8C9B9258EEAA}">
      <dsp:nvSpPr>
        <dsp:cNvPr id="0" name=""/>
        <dsp:cNvSpPr/>
      </dsp:nvSpPr>
      <dsp:spPr>
        <a:xfrm>
          <a:off x="0" y="657589"/>
          <a:ext cx="7053264" cy="12140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EF5A1C-1C5E-4DCD-AB5D-7EA9CE0423DE}">
      <dsp:nvSpPr>
        <dsp:cNvPr id="0" name=""/>
        <dsp:cNvSpPr/>
      </dsp:nvSpPr>
      <dsp:spPr>
        <a:xfrm>
          <a:off x="367238" y="930742"/>
          <a:ext cx="667706" cy="66770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5000" b="-5000"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4FE889-E768-423F-AF3B-4D429F814E7B}">
      <dsp:nvSpPr>
        <dsp:cNvPr id="0" name=""/>
        <dsp:cNvSpPr/>
      </dsp:nvSpPr>
      <dsp:spPr>
        <a:xfrm>
          <a:off x="1402183" y="657589"/>
          <a:ext cx="5651080" cy="12140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483" tIns="128483" rIns="128483" bIns="12848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 dirty="0"/>
            <a:t>Feature selection using embedded Random Forest model.</a:t>
          </a:r>
          <a:endParaRPr lang="en-US" sz="2500" kern="1200" dirty="0"/>
        </a:p>
      </dsp:txBody>
      <dsp:txXfrm>
        <a:off x="1402183" y="657589"/>
        <a:ext cx="5651080" cy="1214011"/>
      </dsp:txXfrm>
    </dsp:sp>
    <dsp:sp modelId="{6DDC6670-51EE-48B1-9791-83EE1942AD1A}">
      <dsp:nvSpPr>
        <dsp:cNvPr id="0" name=""/>
        <dsp:cNvSpPr/>
      </dsp:nvSpPr>
      <dsp:spPr>
        <a:xfrm>
          <a:off x="0" y="2175104"/>
          <a:ext cx="7053264" cy="12140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BC4800-8CC6-414E-B5A9-E731C09D33BC}">
      <dsp:nvSpPr>
        <dsp:cNvPr id="0" name=""/>
        <dsp:cNvSpPr/>
      </dsp:nvSpPr>
      <dsp:spPr>
        <a:xfrm>
          <a:off x="367238" y="2448257"/>
          <a:ext cx="667706" cy="66770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9F490B-F174-4315-B75F-EC801A4B6B0E}">
      <dsp:nvSpPr>
        <dsp:cNvPr id="0" name=""/>
        <dsp:cNvSpPr/>
      </dsp:nvSpPr>
      <dsp:spPr>
        <a:xfrm>
          <a:off x="1402183" y="2175104"/>
          <a:ext cx="5651080" cy="12140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483" tIns="128483" rIns="128483" bIns="12848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 dirty="0"/>
            <a:t>Stratified cross-validation with 5-folds.</a:t>
          </a:r>
          <a:endParaRPr lang="en-US" sz="2500" kern="1200" dirty="0"/>
        </a:p>
      </dsp:txBody>
      <dsp:txXfrm>
        <a:off x="1402183" y="2175104"/>
        <a:ext cx="5651080" cy="12140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2321903-5ACC-93E3-E9CB-164514CBC49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DB4FA9-C012-48B1-73B0-A407D43D59F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449925-151F-4874-8DFB-04E1DD473165}" type="datetimeFigureOut">
              <a:rPr lang="en-US" smtClean="0"/>
              <a:t>09-Nov-24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8D7E6F-B47D-8A8F-57CA-372AF2F3476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C18CA2-933B-9BBD-6273-F9DCE0377DD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9B5DCF-52D5-4A2D-BA40-2DAD839CE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5975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4CB5E3-DA60-458C-8C09-B3B2B1BA7508}" type="datetimeFigureOut">
              <a:rPr lang="en-US" smtClean="0"/>
              <a:t>09-Nov-24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5724DC-C973-4D38-99C2-3BF01589E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75512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006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553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4792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762813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7347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0403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5029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6506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0986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59A3652-50D4-4FDF-8386-41D9AF369814}"/>
              </a:ext>
            </a:extLst>
          </p:cNvPr>
          <p:cNvSpPr txBox="1">
            <a:spLocks/>
          </p:cNvSpPr>
          <p:nvPr userDrawn="1"/>
        </p:nvSpPr>
        <p:spPr>
          <a:xfrm>
            <a:off x="0" y="6625241"/>
            <a:ext cx="4572000" cy="232758"/>
          </a:xfrm>
          <a:prstGeom prst="rect">
            <a:avLst/>
          </a:prstGeom>
          <a:solidFill>
            <a:srgbClr val="002060"/>
          </a:solidFill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1200" b="0" cap="small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B31DCAD4-E344-44EC-AB07-C9E97F2AF1A1}"/>
              </a:ext>
            </a:extLst>
          </p:cNvPr>
          <p:cNvSpPr txBox="1">
            <a:spLocks/>
          </p:cNvSpPr>
          <p:nvPr userDrawn="1"/>
        </p:nvSpPr>
        <p:spPr>
          <a:xfrm>
            <a:off x="4572001" y="6625242"/>
            <a:ext cx="4243646" cy="232758"/>
          </a:xfrm>
          <a:prstGeom prst="rect">
            <a:avLst/>
          </a:prstGeom>
          <a:solidFill>
            <a:srgbClr val="008080"/>
          </a:solidFill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1200" b="0" cap="small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2F22E408-EF1D-4BD0-98E0-8FC4C9B3A82C}"/>
              </a:ext>
            </a:extLst>
          </p:cNvPr>
          <p:cNvSpPr txBox="1">
            <a:spLocks/>
          </p:cNvSpPr>
          <p:nvPr userDrawn="1"/>
        </p:nvSpPr>
        <p:spPr>
          <a:xfrm>
            <a:off x="8815648" y="6625243"/>
            <a:ext cx="328352" cy="232757"/>
          </a:xfrm>
          <a:prstGeom prst="rect">
            <a:avLst/>
          </a:prstGeom>
          <a:solidFill>
            <a:schemeClr val="accent4"/>
          </a:solidFill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12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E7651D7E-4AFA-4EAA-B423-DDD0ED684DAE}"/>
              </a:ext>
            </a:extLst>
          </p:cNvPr>
          <p:cNvSpPr txBox="1">
            <a:spLocks/>
          </p:cNvSpPr>
          <p:nvPr userDrawn="1"/>
        </p:nvSpPr>
        <p:spPr>
          <a:xfrm>
            <a:off x="0" y="-1"/>
            <a:ext cx="9143999" cy="232759"/>
          </a:xfrm>
          <a:prstGeom prst="rect">
            <a:avLst/>
          </a:prstGeom>
          <a:solidFill>
            <a:srgbClr val="006666"/>
          </a:solidFill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1125" b="1" i="1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7702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263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670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256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859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860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555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582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171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4331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  <p:sldLayoutId id="2147483705" r:id="rId18"/>
  </p:sldLayoutIdLst>
  <p:hf hdr="0" ftr="0" dt="0"/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5.png"/><Relationship Id="rId7" Type="http://schemas.openxmlformats.org/officeDocument/2006/relationships/image" Target="../media/image2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3.png"/><Relationship Id="rId5" Type="http://schemas.openxmlformats.org/officeDocument/2006/relationships/image" Target="../media/image27.png"/><Relationship Id="rId10" Type="http://schemas.openxmlformats.org/officeDocument/2006/relationships/image" Target="../media/image31.png"/><Relationship Id="rId4" Type="http://schemas.openxmlformats.org/officeDocument/2006/relationships/image" Target="../media/image26.png"/><Relationship Id="rId9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5.png"/><Relationship Id="rId7" Type="http://schemas.openxmlformats.org/officeDocument/2006/relationships/image" Target="../media/image3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27.png"/><Relationship Id="rId10" Type="http://schemas.openxmlformats.org/officeDocument/2006/relationships/image" Target="../media/image3.png"/><Relationship Id="rId4" Type="http://schemas.openxmlformats.org/officeDocument/2006/relationships/image" Target="../media/image26.png"/><Relationship Id="rId9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25.png"/><Relationship Id="rId7" Type="http://schemas.openxmlformats.org/officeDocument/2006/relationships/image" Target="../media/image3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9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39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1"/>
          <p:cNvSpPr txBox="1">
            <a:spLocks/>
          </p:cNvSpPr>
          <p:nvPr/>
        </p:nvSpPr>
        <p:spPr>
          <a:xfrm>
            <a:off x="3678399" y="2492965"/>
            <a:ext cx="1787193" cy="438401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225"/>
              </a:spcBef>
            </a:pPr>
            <a:r>
              <a:rPr lang="en-US" sz="1950" b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Okai</a:t>
            </a:r>
            <a:r>
              <a:rPr lang="en-US" sz="195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950" b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Legard</a:t>
            </a:r>
            <a:endParaRPr lang="en-US" sz="195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spcBef>
                <a:spcPts val="225"/>
              </a:spcBef>
            </a:pPr>
            <a:r>
              <a:rPr lang="en-US" sz="900" b="0" dirty="0"/>
              <a:t>Roll No. AP22111260056</a:t>
            </a:r>
          </a:p>
        </p:txBody>
      </p:sp>
      <p:sp>
        <p:nvSpPr>
          <p:cNvPr id="6" name="Subtitle 11"/>
          <p:cNvSpPr txBox="1">
            <a:spLocks/>
          </p:cNvSpPr>
          <p:nvPr/>
        </p:nvSpPr>
        <p:spPr>
          <a:xfrm>
            <a:off x="2819743" y="3295248"/>
            <a:ext cx="3504506" cy="733426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225"/>
              </a:spcBef>
            </a:pPr>
            <a:r>
              <a:rPr lang="en-US" sz="1050" b="0" i="1" dirty="0"/>
              <a:t>Under the guidance of</a:t>
            </a:r>
          </a:p>
          <a:p>
            <a:pPr>
              <a:spcBef>
                <a:spcPts val="150"/>
              </a:spcBef>
            </a:pPr>
            <a:r>
              <a:rPr lang="en-US" sz="18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Dr. Sunil </a:t>
            </a:r>
            <a:r>
              <a:rPr lang="en-US" sz="1800" b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Chinnadurai</a:t>
            </a:r>
            <a:endParaRPr lang="en-IN" sz="18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spcBef>
                <a:spcPts val="150"/>
              </a:spcBef>
            </a:pPr>
            <a:r>
              <a:rPr lang="en-IN" sz="1050" b="0" dirty="0"/>
              <a:t>Assistant Professor</a:t>
            </a:r>
          </a:p>
        </p:txBody>
      </p:sp>
      <p:sp>
        <p:nvSpPr>
          <p:cNvPr id="7" name="Subtitle 11"/>
          <p:cNvSpPr txBox="1">
            <a:spLocks/>
          </p:cNvSpPr>
          <p:nvPr/>
        </p:nvSpPr>
        <p:spPr>
          <a:xfrm>
            <a:off x="1245345" y="5141629"/>
            <a:ext cx="6537960" cy="1215335"/>
          </a:xfrm>
          <a:prstGeom prst="rect">
            <a:avLst/>
          </a:prstGeom>
        </p:spPr>
        <p:txBody>
          <a:bodyPr vert="horz" lIns="68580" tIns="34290" rIns="68580" bIns="34290" rtlCol="0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75"/>
              </a:spcBef>
            </a:pPr>
            <a:r>
              <a:rPr lang="en-US" sz="2175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Department of Computer Science and Engineering</a:t>
            </a:r>
          </a:p>
          <a:p>
            <a:pPr>
              <a:spcBef>
                <a:spcPts val="375"/>
              </a:spcBef>
            </a:pPr>
            <a:r>
              <a:rPr lang="en-US" sz="2175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SRMAP University</a:t>
            </a:r>
          </a:p>
          <a:p>
            <a:r>
              <a:rPr lang="en-IN" sz="1575" dirty="0"/>
              <a:t>SRM University-AP, </a:t>
            </a:r>
            <a:r>
              <a:rPr lang="en-IN" sz="1575" dirty="0" err="1"/>
              <a:t>Neerukonda</a:t>
            </a:r>
            <a:r>
              <a:rPr lang="en-IN" sz="1575" dirty="0"/>
              <a:t>, </a:t>
            </a:r>
            <a:r>
              <a:rPr lang="en-IN" sz="1575" dirty="0" err="1"/>
              <a:t>Mangalagiri</a:t>
            </a:r>
            <a:r>
              <a:rPr lang="en-IN" sz="1575" dirty="0"/>
              <a:t> Mandal, </a:t>
            </a:r>
          </a:p>
          <a:p>
            <a:r>
              <a:rPr lang="en-IN" sz="1575" dirty="0"/>
              <a:t>Guntur District, </a:t>
            </a:r>
            <a:r>
              <a:rPr lang="en-IN" sz="1575" dirty="0" err="1"/>
              <a:t>Mangalagiri</a:t>
            </a:r>
            <a:r>
              <a:rPr lang="en-IN" sz="1575" dirty="0"/>
              <a:t>, </a:t>
            </a:r>
          </a:p>
          <a:p>
            <a:r>
              <a:rPr lang="en-IN" sz="1575" dirty="0"/>
              <a:t>Andhra Pradesh 522240</a:t>
            </a:r>
          </a:p>
          <a:p>
            <a:pPr>
              <a:spcBef>
                <a:spcPts val="900"/>
              </a:spcBef>
            </a:pPr>
            <a:endParaRPr lang="en-US" sz="1800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spcBef>
                <a:spcPts val="900"/>
              </a:spcBef>
            </a:pPr>
            <a:endParaRPr lang="en-US" sz="1800" b="0" dirty="0"/>
          </a:p>
          <a:p>
            <a:endParaRPr lang="en-IN" sz="2100" b="0" dirty="0"/>
          </a:p>
        </p:txBody>
      </p:sp>
      <p:sp>
        <p:nvSpPr>
          <p:cNvPr id="12" name="Subtitle 11">
            <a:extLst>
              <a:ext uri="{FF2B5EF4-FFF2-40B4-BE49-F238E27FC236}">
                <a16:creationId xmlns:a16="http://schemas.microsoft.com/office/drawing/2014/main" id="{76632DCF-444C-4AB9-A9A9-24B78326A786}"/>
              </a:ext>
            </a:extLst>
          </p:cNvPr>
          <p:cNvSpPr txBox="1">
            <a:spLocks/>
          </p:cNvSpPr>
          <p:nvPr/>
        </p:nvSpPr>
        <p:spPr>
          <a:xfrm>
            <a:off x="1787193" y="2492965"/>
            <a:ext cx="1787193" cy="438401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225"/>
              </a:spcBef>
            </a:pPr>
            <a:r>
              <a:rPr lang="en-US" sz="195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Maxwell </a:t>
            </a:r>
            <a:r>
              <a:rPr lang="en-US" sz="1950" b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Kopseb</a:t>
            </a:r>
            <a:endParaRPr lang="en-US" sz="195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spcBef>
                <a:spcPts val="225"/>
              </a:spcBef>
            </a:pPr>
            <a:r>
              <a:rPr lang="en-US" sz="900" b="0" dirty="0"/>
              <a:t>Roll No. AP22111260072</a:t>
            </a:r>
          </a:p>
        </p:txBody>
      </p:sp>
      <p:sp>
        <p:nvSpPr>
          <p:cNvPr id="13" name="Subtitle 11">
            <a:extLst>
              <a:ext uri="{FF2B5EF4-FFF2-40B4-BE49-F238E27FC236}">
                <a16:creationId xmlns:a16="http://schemas.microsoft.com/office/drawing/2014/main" id="{F3C3CADE-4DE0-4FED-8446-912E92DB0292}"/>
              </a:ext>
            </a:extLst>
          </p:cNvPr>
          <p:cNvSpPr txBox="1">
            <a:spLocks/>
          </p:cNvSpPr>
          <p:nvPr/>
        </p:nvSpPr>
        <p:spPr>
          <a:xfrm>
            <a:off x="5465592" y="2492965"/>
            <a:ext cx="1787193" cy="438401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225"/>
              </a:spcBef>
            </a:pPr>
            <a:r>
              <a:rPr lang="en-US" sz="195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Tesso Jemal</a:t>
            </a:r>
          </a:p>
          <a:p>
            <a:pPr>
              <a:spcBef>
                <a:spcPts val="225"/>
              </a:spcBef>
            </a:pPr>
            <a:r>
              <a:rPr lang="en-US" sz="900" b="0" dirty="0"/>
              <a:t>Roll No. AP22111260059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2213882-6464-4A96-96D5-EA4F95F404DE}"/>
              </a:ext>
            </a:extLst>
          </p:cNvPr>
          <p:cNvSpPr/>
          <p:nvPr/>
        </p:nvSpPr>
        <p:spPr>
          <a:xfrm>
            <a:off x="566257" y="1124990"/>
            <a:ext cx="7896137" cy="643398"/>
          </a:xfrm>
          <a:prstGeom prst="roundRect">
            <a:avLst/>
          </a:prstGeom>
          <a:solidFill>
            <a:srgbClr val="008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Detection of Fake vs. Real Instagram Accounts</a:t>
            </a:r>
            <a:endParaRPr lang="en-IN" sz="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C50F0CE-B0FB-48DA-AD7D-E96A1D3BC2A8}"/>
              </a:ext>
            </a:extLst>
          </p:cNvPr>
          <p:cNvSpPr/>
          <p:nvPr/>
        </p:nvSpPr>
        <p:spPr>
          <a:xfrm>
            <a:off x="2036132" y="1950329"/>
            <a:ext cx="5071727" cy="4680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Bef>
                <a:spcPts val="225"/>
              </a:spcBef>
            </a:pPr>
            <a:r>
              <a:rPr lang="en-IN" sz="1200" cap="small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</a:rPr>
              <a:t>Bachelor of Science </a:t>
            </a:r>
            <a:r>
              <a:rPr lang="en-IN" sz="105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</a:rPr>
              <a:t>in</a:t>
            </a:r>
            <a:r>
              <a:rPr lang="en-IN" sz="105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N" sz="1200" cap="small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</a:rPr>
              <a:t>Computer Science</a:t>
            </a:r>
            <a:endParaRPr lang="en-IN" sz="1050" cap="small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ctr">
              <a:lnSpc>
                <a:spcPct val="107000"/>
              </a:lnSpc>
              <a:spcBef>
                <a:spcPts val="375"/>
              </a:spcBef>
              <a:spcAft>
                <a:spcPts val="375"/>
              </a:spcAft>
            </a:pPr>
            <a:r>
              <a:rPr lang="en-IN" sz="825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by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5E767C-48D2-82FE-2917-A2F4E167CD29}"/>
              </a:ext>
            </a:extLst>
          </p:cNvPr>
          <p:cNvSpPr txBox="1"/>
          <p:nvPr/>
        </p:nvSpPr>
        <p:spPr>
          <a:xfrm>
            <a:off x="7635240" y="6318947"/>
            <a:ext cx="150876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November 2024</a:t>
            </a:r>
          </a:p>
        </p:txBody>
      </p:sp>
      <p:pic>
        <p:nvPicPr>
          <p:cNvPr id="8" name="Picture 7" descr="A black and gold logo&#10;&#10;Description automatically generated">
            <a:extLst>
              <a:ext uri="{FF2B5EF4-FFF2-40B4-BE49-F238E27FC236}">
                <a16:creationId xmlns:a16="http://schemas.microsoft.com/office/drawing/2014/main" id="{6928AC01-1B19-AAD1-7436-3F737598F8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566" y="4044321"/>
            <a:ext cx="2742857" cy="98011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EA9D18F-4854-563B-6A71-46B94F7435D3}"/>
              </a:ext>
            </a:extLst>
          </p:cNvPr>
          <p:cNvSpPr txBox="1"/>
          <p:nvPr/>
        </p:nvSpPr>
        <p:spPr>
          <a:xfrm>
            <a:off x="7718151" y="557529"/>
            <a:ext cx="6790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655500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C382EA0C-179E-DEB0-16C9-DE4BA12A6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857250"/>
            <a:ext cx="4136570" cy="891540"/>
          </a:xfrm>
        </p:spPr>
        <p:txBody>
          <a:bodyPr/>
          <a:lstStyle/>
          <a:p>
            <a:r>
              <a:rPr lang="en-US" sz="3600" b="1" dirty="0"/>
              <a:t>SUPPORT VECTOR MACHINE(SVM)</a:t>
            </a:r>
            <a:endParaRPr lang="en-IN" sz="3600" b="1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D7DA18B-E6C6-E6AA-346E-A6817CB4E5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" y="3559629"/>
            <a:ext cx="3203828" cy="2441121"/>
          </a:xfrm>
        </p:spPr>
        <p:txBody>
          <a:bodyPr/>
          <a:lstStyle/>
          <a:p>
            <a:r>
              <a:rPr lang="en-US" b="1" dirty="0"/>
              <a:t>ACCURACY :  0.86</a:t>
            </a:r>
            <a:endParaRPr lang="en-IN" b="1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96BD3354-994E-E2FB-6082-7B962C3D45E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9741" y="1216478"/>
            <a:ext cx="5007430" cy="5143499"/>
          </a:xfrm>
        </p:spPr>
      </p:pic>
      <p:pic>
        <p:nvPicPr>
          <p:cNvPr id="4" name="Picture 3" descr="A logo with a tree in the middle&#10;&#10;Description automatically generated">
            <a:extLst>
              <a:ext uri="{FF2B5EF4-FFF2-40B4-BE49-F238E27FC236}">
                <a16:creationId xmlns:a16="http://schemas.microsoft.com/office/drawing/2014/main" id="{1221477B-9FB4-CD21-7CC8-CA2A1B69C3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46" y="0"/>
            <a:ext cx="821192" cy="767687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C799F7-1E77-A9B5-8202-41FB779FA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268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6F13BC5-91DB-80D1-AA8A-1AB5CE093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4" y="857250"/>
            <a:ext cx="3199295" cy="891540"/>
          </a:xfrm>
        </p:spPr>
        <p:txBody>
          <a:bodyPr/>
          <a:lstStyle/>
          <a:p>
            <a:r>
              <a:rPr lang="en-US" b="1" dirty="0"/>
              <a:t>K NEAREST NEIGHBORS</a:t>
            </a:r>
            <a:endParaRPr lang="en-IN" b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4CBA425-77AC-EA15-E111-094F63CCB6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" y="3080656"/>
            <a:ext cx="3203828" cy="2920093"/>
          </a:xfrm>
        </p:spPr>
        <p:txBody>
          <a:bodyPr/>
          <a:lstStyle/>
          <a:p>
            <a:r>
              <a:rPr lang="en-US" b="1" dirty="0"/>
              <a:t>ACCURACY :  0.89</a:t>
            </a:r>
            <a:endParaRPr lang="en-IN" b="1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F57A3F1-520F-B39C-2DB4-2623E38BD50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4972" y="1151166"/>
            <a:ext cx="5940172" cy="5143499"/>
          </a:xfrm>
        </p:spPr>
      </p:pic>
      <p:pic>
        <p:nvPicPr>
          <p:cNvPr id="6" name="Picture 5" descr="A logo with a tree in the middle&#10;&#10;Description automatically generated">
            <a:extLst>
              <a:ext uri="{FF2B5EF4-FFF2-40B4-BE49-F238E27FC236}">
                <a16:creationId xmlns:a16="http://schemas.microsoft.com/office/drawing/2014/main" id="{5ABA445D-AC33-B8A3-A9BB-2992FE6E44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46" y="0"/>
            <a:ext cx="821192" cy="767687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5039E6-F8C9-E28F-E8C2-707D5ED16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822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35F95FB1-561D-C72E-B1BF-CDE0100D0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57250"/>
            <a:ext cx="3265714" cy="1001486"/>
          </a:xfrm>
        </p:spPr>
        <p:txBody>
          <a:bodyPr/>
          <a:lstStyle/>
          <a:p>
            <a:r>
              <a:rPr lang="en-US" sz="4000" b="1" dirty="0"/>
              <a:t>LOGISTIC REGRESSION</a:t>
            </a:r>
            <a:endParaRPr lang="en-IN" sz="4000" b="1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B957BDF-7907-A856-D9C7-259184F36A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2950028"/>
            <a:ext cx="2960915" cy="2914649"/>
          </a:xfrm>
        </p:spPr>
        <p:txBody>
          <a:bodyPr/>
          <a:lstStyle/>
          <a:p>
            <a:r>
              <a:rPr lang="en-US" b="1" dirty="0"/>
              <a:t>ACCURACY: 0.89 </a:t>
            </a:r>
            <a:endParaRPr lang="en-IN" b="1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DF210746-2E16-A410-9311-639CF447B80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3944" y="1172936"/>
            <a:ext cx="5878286" cy="5143500"/>
          </a:xfrm>
        </p:spPr>
      </p:pic>
      <p:pic>
        <p:nvPicPr>
          <p:cNvPr id="4" name="Picture 3" descr="A logo with a tree in the middle&#10;&#10;Description automatically generated">
            <a:extLst>
              <a:ext uri="{FF2B5EF4-FFF2-40B4-BE49-F238E27FC236}">
                <a16:creationId xmlns:a16="http://schemas.microsoft.com/office/drawing/2014/main" id="{2FACEF1A-8F84-A2CE-B2D1-5ADE20E0CD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46" y="0"/>
            <a:ext cx="821192" cy="767687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5AD096-5384-91AA-9CBE-92E4A2FA8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7797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D1EDFFBB-51F1-C96B-F053-5376B17A6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857250"/>
            <a:ext cx="3203828" cy="891540"/>
          </a:xfrm>
        </p:spPr>
        <p:txBody>
          <a:bodyPr/>
          <a:lstStyle/>
          <a:p>
            <a:r>
              <a:rPr lang="en-US" b="1" dirty="0"/>
              <a:t>GRADIENT BOOSTING</a:t>
            </a:r>
            <a:endParaRPr lang="en-IN" b="1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F02F77B-C022-5B7C-996F-3ABD912698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" y="2993571"/>
            <a:ext cx="3203828" cy="3007179"/>
          </a:xfrm>
        </p:spPr>
        <p:txBody>
          <a:bodyPr/>
          <a:lstStyle/>
          <a:p>
            <a:r>
              <a:rPr lang="en-US" b="1" dirty="0"/>
              <a:t>ACCURACY :  0.91</a:t>
            </a:r>
            <a:endParaRPr lang="en-IN" b="1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D4488CEB-D8D3-065C-320B-5091702F17C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4086" y="1205594"/>
            <a:ext cx="5940172" cy="5143499"/>
          </a:xfrm>
        </p:spPr>
      </p:pic>
      <p:pic>
        <p:nvPicPr>
          <p:cNvPr id="4" name="Picture 3" descr="A logo with a tree in the middle&#10;&#10;Description automatically generated">
            <a:extLst>
              <a:ext uri="{FF2B5EF4-FFF2-40B4-BE49-F238E27FC236}">
                <a16:creationId xmlns:a16="http://schemas.microsoft.com/office/drawing/2014/main" id="{EF601B9A-9443-646A-628A-03415A0975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46" y="0"/>
            <a:ext cx="821192" cy="767687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DC03C-0C48-8F16-23BE-064110916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7497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B61E10-8BB4-6C8B-DA86-BD947143C9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52D2761-67ED-70CB-C232-CB7D19421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716" y="1303020"/>
            <a:ext cx="3203828" cy="891540"/>
          </a:xfrm>
        </p:spPr>
        <p:txBody>
          <a:bodyPr/>
          <a:lstStyle/>
          <a:p>
            <a:r>
              <a:rPr lang="en-US" b="1" dirty="0"/>
              <a:t>NAÏVE BAYES</a:t>
            </a:r>
            <a:endParaRPr lang="en-IN" b="1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2149383-7A22-1636-BC9C-CC186569BA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" y="2993571"/>
            <a:ext cx="3203828" cy="3007179"/>
          </a:xfrm>
        </p:spPr>
        <p:txBody>
          <a:bodyPr/>
          <a:lstStyle/>
          <a:p>
            <a:r>
              <a:rPr lang="en-US" b="1" dirty="0"/>
              <a:t>ACCURACY :  0.91</a:t>
            </a:r>
            <a:endParaRPr lang="en-IN" b="1" dirty="0"/>
          </a:p>
        </p:txBody>
      </p:sp>
      <p:pic>
        <p:nvPicPr>
          <p:cNvPr id="4" name="Picture 3" descr="A logo with a tree in the middle&#10;&#10;Description automatically generated">
            <a:extLst>
              <a:ext uri="{FF2B5EF4-FFF2-40B4-BE49-F238E27FC236}">
                <a16:creationId xmlns:a16="http://schemas.microsoft.com/office/drawing/2014/main" id="{A43770B5-F50A-A630-7E1B-65CF299001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46" y="0"/>
            <a:ext cx="821192" cy="767687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C6ED32-8DF4-B214-BD18-F4624E4E9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14</a:t>
            </a:fld>
            <a:endParaRPr lang="en-US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2ACE8D4D-0A31-42AF-0D11-72009F247351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7972" y="1317171"/>
            <a:ext cx="4898572" cy="4386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17051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B01A0-D6CA-6B96-8E68-3E545DEF7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57250"/>
            <a:ext cx="3203827" cy="891540"/>
          </a:xfrm>
        </p:spPr>
        <p:txBody>
          <a:bodyPr/>
          <a:lstStyle/>
          <a:p>
            <a:r>
              <a:rPr lang="en-US" b="1" dirty="0"/>
              <a:t>XGBOOST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6147AF-BE5E-F5C8-20C6-1A89BC16EE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" y="1869622"/>
            <a:ext cx="3203828" cy="4131128"/>
          </a:xfrm>
        </p:spPr>
        <p:txBody>
          <a:bodyPr/>
          <a:lstStyle/>
          <a:p>
            <a:r>
              <a:rPr lang="en-US" b="1" dirty="0"/>
              <a:t>ACCURACY  : 0.91</a:t>
            </a:r>
            <a:endParaRPr lang="en-IN" b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846621A-339F-0F52-130D-721C0D774BD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1427" y="1216480"/>
            <a:ext cx="5940173" cy="5143500"/>
          </a:xfrm>
        </p:spPr>
      </p:pic>
      <p:pic>
        <p:nvPicPr>
          <p:cNvPr id="7" name="Picture 6" descr="A logo with a tree in the middle&#10;&#10;Description automatically generated">
            <a:extLst>
              <a:ext uri="{FF2B5EF4-FFF2-40B4-BE49-F238E27FC236}">
                <a16:creationId xmlns:a16="http://schemas.microsoft.com/office/drawing/2014/main" id="{A5E7E944-6EA0-0923-951F-267ACB984B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46" y="0"/>
            <a:ext cx="821192" cy="767687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F1CDD9-BD46-9122-A6B1-BC9CFD3C7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331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798" y="525982"/>
            <a:ext cx="3212237" cy="1200361"/>
          </a:xfrm>
        </p:spPr>
        <p:txBody>
          <a:bodyPr anchor="b">
            <a:normAutofit fontScale="90000"/>
          </a:bodyPr>
          <a:lstStyle/>
          <a:p>
            <a:r>
              <a:rPr lang="en-US" sz="3100"/>
              <a:t>Confusion Matrix - Random Forest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3799" y="2031101"/>
            <a:ext cx="3212238" cy="3511943"/>
          </a:xfrm>
        </p:spPr>
        <p:txBody>
          <a:bodyPr anchor="ctr">
            <a:normAutofit/>
          </a:bodyPr>
          <a:lstStyle/>
          <a:p>
            <a:r>
              <a:rPr lang="en-US" sz="1600" dirty="0"/>
              <a:t>Confusion matrix analysis for best-performing model.</a:t>
            </a:r>
          </a:p>
          <a:p>
            <a:r>
              <a:rPr lang="en-US" sz="1400" b="1" dirty="0"/>
              <a:t>ACCURACY:  0.92</a:t>
            </a:r>
            <a:endParaRPr lang="en-IN" sz="1400" b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B071F16-4946-8902-0BF9-878D77E490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3132" y="1425349"/>
            <a:ext cx="5048250" cy="4659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 logo with a tree in the middle&#10;&#10;Description automatically generated">
            <a:extLst>
              <a:ext uri="{FF2B5EF4-FFF2-40B4-BE49-F238E27FC236}">
                <a16:creationId xmlns:a16="http://schemas.microsoft.com/office/drawing/2014/main" id="{357C59D6-7699-4787-0B04-751B5F77CD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46" y="10886"/>
            <a:ext cx="821192" cy="767687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5708662-43F4-A6A2-3C20-81EDFBDF1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73A36-25E3-83A3-12A7-41367F798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6195" y="291254"/>
            <a:ext cx="7055380" cy="1400530"/>
          </a:xfrm>
        </p:spPr>
        <p:txBody>
          <a:bodyPr/>
          <a:lstStyle/>
          <a:p>
            <a:r>
              <a:rPr lang="en-US" dirty="0"/>
              <a:t>Correlation matrix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336A72-7399-CFC4-AEE5-74B1FDDC8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17</a:t>
            </a:fld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82D50B6-4C7D-BCA9-25F5-71C220FFCF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29" y="1338943"/>
            <a:ext cx="6302828" cy="4909457"/>
          </a:xfrm>
          <a:prstGeom prst="rect">
            <a:avLst/>
          </a:prstGeom>
        </p:spPr>
      </p:pic>
      <p:pic>
        <p:nvPicPr>
          <p:cNvPr id="6" name="Picture 5" descr="A logo with a tree in the middle&#10;&#10;Description automatically generated">
            <a:extLst>
              <a:ext uri="{FF2B5EF4-FFF2-40B4-BE49-F238E27FC236}">
                <a16:creationId xmlns:a16="http://schemas.microsoft.com/office/drawing/2014/main" id="{9C0132F1-8383-E6B0-D757-69C3C245BE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46" y="0"/>
            <a:ext cx="821192" cy="76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4022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638" y="573932"/>
            <a:ext cx="7053542" cy="1400530"/>
          </a:xfrm>
        </p:spPr>
        <p:txBody>
          <a:bodyPr>
            <a:normAutofit/>
          </a:bodyPr>
          <a:lstStyle/>
          <a:p>
            <a:r>
              <a:rPr lang="en-US" dirty="0"/>
              <a:t>Feature Selection and Model Training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0D08462-76AD-5335-5178-DA49FD16E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64405" y="295729"/>
            <a:ext cx="62864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1FF6DA9-008F-8B48-92A6-B652298478BF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18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6" name="Picture 5" descr="A logo with a tree in the middle&#10;&#10;Description automatically generated">
            <a:extLst>
              <a:ext uri="{FF2B5EF4-FFF2-40B4-BE49-F238E27FC236}">
                <a16:creationId xmlns:a16="http://schemas.microsoft.com/office/drawing/2014/main" id="{A71A18A5-19F8-3E52-271D-648790237C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46" y="0"/>
            <a:ext cx="821192" cy="767687"/>
          </a:xfrm>
          <a:prstGeom prst="rect">
            <a:avLst/>
          </a:pr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85C1F70-BBE8-0C33-C390-41179F1E6C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7299711"/>
              </p:ext>
            </p:extLst>
          </p:nvPr>
        </p:nvGraphicFramePr>
        <p:xfrm>
          <a:off x="484583" y="2237362"/>
          <a:ext cx="7053264" cy="4046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698" y="989233"/>
            <a:ext cx="3124882" cy="162232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600" dirty="0">
                <a:solidFill>
                  <a:srgbClr val="EBEBEB"/>
                </a:solidFill>
              </a:rPr>
              <a:t>Model Setup and Hyperparameter Tuning</a:t>
            </a:r>
          </a:p>
        </p:txBody>
      </p:sp>
      <p:sp>
        <p:nvSpPr>
          <p:cNvPr id="22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5515" y="-1"/>
            <a:ext cx="419604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Freeform: Shape 23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3095864" y="809550"/>
            <a:ext cx="6858001" cy="52389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1836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698" y="2848197"/>
            <a:ext cx="3124882" cy="2514600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EBEBEB"/>
                </a:solidFill>
              </a:rPr>
              <a:t>Initial parameter setups for the Random Forest model.</a:t>
            </a:r>
          </a:p>
          <a:p>
            <a:r>
              <a:rPr lang="en-US" dirty="0">
                <a:solidFill>
                  <a:srgbClr val="EBEBEB"/>
                </a:solidFill>
              </a:rPr>
              <a:t>Hyperparameter tuning using </a:t>
            </a:r>
            <a:r>
              <a:rPr lang="en-US" dirty="0" err="1">
                <a:solidFill>
                  <a:srgbClr val="EBEBEB"/>
                </a:solidFill>
              </a:rPr>
              <a:t>GridSearchCV</a:t>
            </a:r>
            <a:r>
              <a:rPr lang="en-US" dirty="0">
                <a:solidFill>
                  <a:srgbClr val="EBEBEB"/>
                </a:solidFill>
              </a:rPr>
              <a:t> for Random Forest.</a:t>
            </a:r>
          </a:p>
          <a:p>
            <a:endParaRPr lang="en-US" dirty="0">
              <a:solidFill>
                <a:srgbClr val="EBEBEB"/>
              </a:solidFill>
            </a:endParaRPr>
          </a:p>
          <a:p>
            <a:endParaRPr lang="en-US" dirty="0">
              <a:solidFill>
                <a:srgbClr val="EBEBEB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796C17A-683F-A5BF-D6F3-A3D828E29A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9587365"/>
              </p:ext>
            </p:extLst>
          </p:nvPr>
        </p:nvGraphicFramePr>
        <p:xfrm>
          <a:off x="4570494" y="3074033"/>
          <a:ext cx="4087417" cy="709932"/>
        </p:xfrm>
        <a:graphic>
          <a:graphicData uri="http://schemas.openxmlformats.org/drawingml/2006/table">
            <a:tbl>
              <a:tblPr firstRow="1" bandRow="1">
                <a:solidFill>
                  <a:schemeClr val="bg1">
                    <a:lumMod val="95000"/>
                  </a:schemeClr>
                </a:solidFill>
              </a:tblPr>
              <a:tblGrid>
                <a:gridCol w="553526">
                  <a:extLst>
                    <a:ext uri="{9D8B030D-6E8A-4147-A177-3AD203B41FA5}">
                      <a16:colId xmlns:a16="http://schemas.microsoft.com/office/drawing/2014/main" val="1026012577"/>
                    </a:ext>
                  </a:extLst>
                </a:gridCol>
                <a:gridCol w="1095078">
                  <a:extLst>
                    <a:ext uri="{9D8B030D-6E8A-4147-A177-3AD203B41FA5}">
                      <a16:colId xmlns:a16="http://schemas.microsoft.com/office/drawing/2014/main" val="3973339266"/>
                    </a:ext>
                  </a:extLst>
                </a:gridCol>
                <a:gridCol w="1401704">
                  <a:extLst>
                    <a:ext uri="{9D8B030D-6E8A-4147-A177-3AD203B41FA5}">
                      <a16:colId xmlns:a16="http://schemas.microsoft.com/office/drawing/2014/main" val="1131055880"/>
                    </a:ext>
                  </a:extLst>
                </a:gridCol>
                <a:gridCol w="1037109">
                  <a:extLst>
                    <a:ext uri="{9D8B030D-6E8A-4147-A177-3AD203B41FA5}">
                      <a16:colId xmlns:a16="http://schemas.microsoft.com/office/drawing/2014/main" val="2985486860"/>
                    </a:ext>
                  </a:extLst>
                </a:gridCol>
              </a:tblGrid>
              <a:tr h="457480">
                <a:tc>
                  <a:txBody>
                    <a:bodyPr/>
                    <a:lstStyle/>
                    <a:p>
                      <a:pPr algn="ctr"/>
                      <a:r>
                        <a:rPr lang="en-US" sz="1100" b="1" cap="none" spc="0" dirty="0">
                          <a:solidFill>
                            <a:schemeClr val="tx1"/>
                          </a:solidFill>
                          <a:effectLst/>
                        </a:rPr>
                        <a:t>index</a:t>
                      </a:r>
                    </a:p>
                  </a:txBody>
                  <a:tcPr marL="41237" marR="58910" marT="11782" marB="88364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br>
                        <a:rPr lang="en-US" sz="1100" b="1" cap="none" spc="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100" b="1" cap="none" spc="0" dirty="0">
                          <a:solidFill>
                            <a:schemeClr val="tx1"/>
                          </a:solidFill>
                          <a:effectLst/>
                        </a:rPr>
                        <a:t>     max_depth</a:t>
                      </a:r>
                    </a:p>
                  </a:txBody>
                  <a:tcPr marL="41237" marR="58910" marT="11782" marB="88364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cap="none" spc="0" dirty="0">
                          <a:solidFill>
                            <a:schemeClr val="tx1"/>
                          </a:solidFill>
                          <a:effectLst/>
                        </a:rPr>
                        <a:t>min_samples_split</a:t>
                      </a:r>
                    </a:p>
                  </a:txBody>
                  <a:tcPr marL="41237" marR="58910" marT="11782" marB="88364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ctr" defTabSz="4572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cap="none" spc="0" dirty="0">
                          <a:solidFill>
                            <a:schemeClr val="tx1"/>
                          </a:solidFill>
                          <a:effectLst/>
                        </a:rPr>
                        <a:t>n_estimators</a:t>
                      </a:r>
                    </a:p>
                  </a:txBody>
                  <a:tcPr marL="41237" marR="58910" marT="11782" marB="88364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8542228"/>
                  </a:ext>
                </a:extLst>
              </a:tr>
              <a:tr h="252452">
                <a:tc>
                  <a:txBody>
                    <a:bodyPr/>
                    <a:lstStyle/>
                    <a:p>
                      <a:pPr fontAlgn="ctr"/>
                      <a:r>
                        <a:rPr lang="en-US" sz="800" b="1" cap="none" spc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41237" marR="58910" marT="11782" marB="88364" anchor="ctr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cap="none" spc="0" dirty="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 marL="41237" marR="58910" marT="11782" marB="8836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cap="none" spc="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 marL="41237" marR="58910" marT="11782" marB="8836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cap="none" spc="0" dirty="0">
                          <a:solidFill>
                            <a:schemeClr val="tx1"/>
                          </a:solidFill>
                          <a:effectLst/>
                        </a:rPr>
                        <a:t>100</a:t>
                      </a:r>
                    </a:p>
                  </a:txBody>
                  <a:tcPr marL="41237" marR="58910" marT="11782" marB="8836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6797120"/>
                  </a:ext>
                </a:extLst>
              </a:tr>
            </a:tbl>
          </a:graphicData>
        </a:graphic>
      </p:graphicFrame>
      <p:pic>
        <p:nvPicPr>
          <p:cNvPr id="7" name="Picture 6" descr="A logo with a tree in the middle&#10;&#10;Description automatically generated">
            <a:extLst>
              <a:ext uri="{FF2B5EF4-FFF2-40B4-BE49-F238E27FC236}">
                <a16:creationId xmlns:a16="http://schemas.microsoft.com/office/drawing/2014/main" id="{2A1FEAEB-A635-3B51-E9FE-492B3223F9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46" y="0"/>
            <a:ext cx="821192" cy="767687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C7915F-0137-E356-A294-C2B2FEAF8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19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Problem Statement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390BB78-6EC4-D11E-D6E8-E99F0B1CAE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840310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 descr="A logo with a tree in the middle&#10;&#10;Description automatically generated">
            <a:extLst>
              <a:ext uri="{FF2B5EF4-FFF2-40B4-BE49-F238E27FC236}">
                <a16:creationId xmlns:a16="http://schemas.microsoft.com/office/drawing/2014/main" id="{72C0CA95-FA2F-023B-A53B-AF2FB0295D0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446" y="0"/>
            <a:ext cx="821192" cy="767687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76FEE97-048F-7C41-BC3C-8D1F81AD9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2054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666" y="851896"/>
            <a:ext cx="3124882" cy="162232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dirty="0">
                <a:solidFill>
                  <a:srgbClr val="EBEBEB"/>
                </a:solidFill>
              </a:rPr>
              <a:t>Feature Importance - Best Model</a:t>
            </a:r>
          </a:p>
        </p:txBody>
      </p:sp>
      <p:sp>
        <p:nvSpPr>
          <p:cNvPr id="2057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5515" y="-1"/>
            <a:ext cx="419604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59" name="Freeform: Shape 2058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3095864" y="809550"/>
            <a:ext cx="6858001" cy="52389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pic>
        <p:nvPicPr>
          <p:cNvPr id="2050" name="Picture 2" descr="A graph with different colored squares&#10;&#10;Description automatically generated">
            <a:extLst>
              <a:ext uri="{FF2B5EF4-FFF2-40B4-BE49-F238E27FC236}">
                <a16:creationId xmlns:a16="http://schemas.microsoft.com/office/drawing/2014/main" id="{5D10F121-DEB8-646F-1FE0-387153F0C6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0494" y="1385290"/>
            <a:ext cx="4087416" cy="408741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1" name="Rectangle 2060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1836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698" y="2923340"/>
            <a:ext cx="3124882" cy="378541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Top features in the best model (Random Forest).</a:t>
            </a:r>
          </a:p>
        </p:txBody>
      </p:sp>
      <p:pic>
        <p:nvPicPr>
          <p:cNvPr id="7" name="Picture 6" descr="A logo with a tree in the middle&#10;&#10;Description automatically generated">
            <a:extLst>
              <a:ext uri="{FF2B5EF4-FFF2-40B4-BE49-F238E27FC236}">
                <a16:creationId xmlns:a16="http://schemas.microsoft.com/office/drawing/2014/main" id="{989DF884-C2E8-12A1-4E37-67A31D31C2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46" y="0"/>
            <a:ext cx="821192" cy="767687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90BC9B-2679-551B-5692-D930A5390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20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9" name="Picture 9228">
            <a:extLst>
              <a:ext uri="{FF2B5EF4-FFF2-40B4-BE49-F238E27FC236}">
                <a16:creationId xmlns:a16="http://schemas.microsoft.com/office/drawing/2014/main" id="{1530DCFF-08F5-434A-A0D5-F3E89407A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3027759" cy="4188315"/>
          </a:xfrm>
          <a:prstGeom prst="rect">
            <a:avLst/>
          </a:prstGeom>
        </p:spPr>
      </p:pic>
      <p:pic>
        <p:nvPicPr>
          <p:cNvPr id="9231" name="Picture 9230">
            <a:extLst>
              <a:ext uri="{FF2B5EF4-FFF2-40B4-BE49-F238E27FC236}">
                <a16:creationId xmlns:a16="http://schemas.microsoft.com/office/drawing/2014/main" id="{24011A3A-9884-40BF-94F6-0625A0ADD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141809" cy="2365453"/>
          </a:xfrm>
          <a:prstGeom prst="rect">
            <a:avLst/>
          </a:prstGeom>
        </p:spPr>
      </p:pic>
      <p:sp>
        <p:nvSpPr>
          <p:cNvPr id="9233" name="Oval 9232">
            <a:extLst>
              <a:ext uri="{FF2B5EF4-FFF2-40B4-BE49-F238E27FC236}">
                <a16:creationId xmlns:a16="http://schemas.microsoft.com/office/drawing/2014/main" id="{D6573690-978D-48A4-8645-0E01F8211B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676400"/>
            <a:ext cx="211455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9235" name="Picture 9234">
            <a:extLst>
              <a:ext uri="{FF2B5EF4-FFF2-40B4-BE49-F238E27FC236}">
                <a16:creationId xmlns:a16="http://schemas.microsoft.com/office/drawing/2014/main" id="{D4B84446-184D-45CE-9532-48179EAE58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1141407"/>
          </a:xfrm>
          <a:prstGeom prst="rect">
            <a:avLst/>
          </a:prstGeom>
        </p:spPr>
      </p:pic>
      <p:pic>
        <p:nvPicPr>
          <p:cNvPr id="9237" name="Picture 9236">
            <a:extLst>
              <a:ext uri="{FF2B5EF4-FFF2-40B4-BE49-F238E27FC236}">
                <a16:creationId xmlns:a16="http://schemas.microsoft.com/office/drawing/2014/main" id="{C9229660-8639-44E7-B486-7436516E6B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6096000"/>
            <a:ext cx="745301" cy="762000"/>
          </a:xfrm>
          <a:prstGeom prst="rect">
            <a:avLst/>
          </a:prstGeom>
        </p:spPr>
      </p:pic>
      <p:sp>
        <p:nvSpPr>
          <p:cNvPr id="9239" name="Rectangle 9238">
            <a:extLst>
              <a:ext uri="{FF2B5EF4-FFF2-40B4-BE49-F238E27FC236}">
                <a16:creationId xmlns:a16="http://schemas.microsoft.com/office/drawing/2014/main" id="{858084FA-40DB-44FC-94DA-93AA71CD6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1379" y="1447800"/>
            <a:ext cx="2506844" cy="3329581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457200">
              <a:lnSpc>
                <a:spcPct val="90000"/>
              </a:lnSpc>
            </a:pPr>
            <a:r>
              <a:rPr lang="en-US" sz="3300" dirty="0"/>
              <a:t>Distribution Analysis - Top Features</a:t>
            </a:r>
          </a:p>
        </p:txBody>
      </p:sp>
      <p:pic>
        <p:nvPicPr>
          <p:cNvPr id="9220" name="Picture 4">
            <a:extLst>
              <a:ext uri="{FF2B5EF4-FFF2-40B4-BE49-F238E27FC236}">
                <a16:creationId xmlns:a16="http://schemas.microsoft.com/office/drawing/2014/main" id="{0E9162A9-0A75-765C-D090-A5EE371E1B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50" r="18499" b="-1"/>
          <a:stretch/>
        </p:blipFill>
        <p:spPr bwMode="auto">
          <a:xfrm>
            <a:off x="455886" y="609600"/>
            <a:ext cx="2548280" cy="274396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>
            <a:extLst>
              <a:ext uri="{FF2B5EF4-FFF2-40B4-BE49-F238E27FC236}">
                <a16:creationId xmlns:a16="http://schemas.microsoft.com/office/drawing/2014/main" id="{9A123606-7BB3-B4D4-2DFB-13434A4B95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7" r="33023" b="-3"/>
          <a:stretch/>
        </p:blipFill>
        <p:spPr bwMode="auto">
          <a:xfrm>
            <a:off x="3117323" y="609601"/>
            <a:ext cx="2548280" cy="274396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4" name="Picture 8">
            <a:extLst>
              <a:ext uri="{FF2B5EF4-FFF2-40B4-BE49-F238E27FC236}">
                <a16:creationId xmlns:a16="http://schemas.microsoft.com/office/drawing/2014/main" id="{5BDF1AAC-F7E2-3A29-6A7F-B05A14A4A6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50" r="19399" b="-1"/>
          <a:stretch/>
        </p:blipFill>
        <p:spPr bwMode="auto">
          <a:xfrm>
            <a:off x="455886" y="3504436"/>
            <a:ext cx="2548280" cy="274396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>
            <a:extLst>
              <a:ext uri="{FF2B5EF4-FFF2-40B4-BE49-F238E27FC236}">
                <a16:creationId xmlns:a16="http://schemas.microsoft.com/office/drawing/2014/main" id="{51A449AE-49B0-CB45-4841-86301E4C632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48" r="18300" b="-1"/>
          <a:stretch/>
        </p:blipFill>
        <p:spPr bwMode="auto">
          <a:xfrm>
            <a:off x="3117323" y="3504436"/>
            <a:ext cx="2548280" cy="274396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logo with a tree in the middle&#10;&#10;Description automatically generated">
            <a:extLst>
              <a:ext uri="{FF2B5EF4-FFF2-40B4-BE49-F238E27FC236}">
                <a16:creationId xmlns:a16="http://schemas.microsoft.com/office/drawing/2014/main" id="{1F4FA4B2-0DD1-52E2-A41B-39F899D9303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2446" y="0"/>
            <a:ext cx="821192" cy="767687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9C6F17-0002-5E8A-B345-E78CE3385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7" name="Picture 10246">
            <a:extLst>
              <a:ext uri="{FF2B5EF4-FFF2-40B4-BE49-F238E27FC236}">
                <a16:creationId xmlns:a16="http://schemas.microsoft.com/office/drawing/2014/main" id="{0F7302AF-86B9-441B-8D24-AC382E2A43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3027759" cy="4188315"/>
          </a:xfrm>
          <a:prstGeom prst="rect">
            <a:avLst/>
          </a:prstGeom>
        </p:spPr>
      </p:pic>
      <p:pic>
        <p:nvPicPr>
          <p:cNvPr id="10254" name="Picture 10253">
            <a:extLst>
              <a:ext uri="{FF2B5EF4-FFF2-40B4-BE49-F238E27FC236}">
                <a16:creationId xmlns:a16="http://schemas.microsoft.com/office/drawing/2014/main" id="{99A2A6C2-D371-4C6B-B50F-CC71C6D01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141809" cy="2365453"/>
          </a:xfrm>
          <a:prstGeom prst="rect">
            <a:avLst/>
          </a:prstGeom>
        </p:spPr>
      </p:pic>
      <p:sp>
        <p:nvSpPr>
          <p:cNvPr id="10256" name="Oval 10255">
            <a:extLst>
              <a:ext uri="{FF2B5EF4-FFF2-40B4-BE49-F238E27FC236}">
                <a16:creationId xmlns:a16="http://schemas.microsoft.com/office/drawing/2014/main" id="{5F07A6A6-E44B-411E-AA18-65E481136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676400"/>
            <a:ext cx="211455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0253" name="Picture 10252">
            <a:extLst>
              <a:ext uri="{FF2B5EF4-FFF2-40B4-BE49-F238E27FC236}">
                <a16:creationId xmlns:a16="http://schemas.microsoft.com/office/drawing/2014/main" id="{8CC3468F-5EED-42B0-8507-F30360E1D5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1141407"/>
          </a:xfrm>
          <a:prstGeom prst="rect">
            <a:avLst/>
          </a:prstGeom>
        </p:spPr>
      </p:pic>
      <p:pic>
        <p:nvPicPr>
          <p:cNvPr id="10255" name="Picture 10254">
            <a:extLst>
              <a:ext uri="{FF2B5EF4-FFF2-40B4-BE49-F238E27FC236}">
                <a16:creationId xmlns:a16="http://schemas.microsoft.com/office/drawing/2014/main" id="{591711EE-029D-453C-9AE9-E87829F1D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6096000"/>
            <a:ext cx="745301" cy="762000"/>
          </a:xfrm>
          <a:prstGeom prst="rect">
            <a:avLst/>
          </a:prstGeom>
        </p:spPr>
      </p:pic>
      <p:sp>
        <p:nvSpPr>
          <p:cNvPr id="10257" name="Rectangle 10256">
            <a:extLst>
              <a:ext uri="{FF2B5EF4-FFF2-40B4-BE49-F238E27FC236}">
                <a16:creationId xmlns:a16="http://schemas.microsoft.com/office/drawing/2014/main" id="{5D5A8E14-301B-40C0-A174-D2232EF95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2FBCF2-807C-6C8E-1080-FA4BA8D2F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0542" y="373647"/>
            <a:ext cx="6885889" cy="1189985"/>
          </a:xfrm>
        </p:spPr>
        <p:txBody>
          <a:bodyPr vert="horz" lIns="91440" tIns="45720" rIns="91440" bIns="45720" rtlCol="0" anchor="b">
            <a:noAutofit/>
          </a:bodyPr>
          <a:lstStyle/>
          <a:p>
            <a:pPr defTabSz="457200"/>
            <a:r>
              <a:rPr lang="en-US" sz="4400" dirty="0"/>
              <a:t>Distribution Analysis - Top Features</a:t>
            </a:r>
            <a:endParaRPr lang="en-US" sz="4000" dirty="0"/>
          </a:p>
        </p:txBody>
      </p:sp>
      <p:pic>
        <p:nvPicPr>
          <p:cNvPr id="9228" name="Picture 12">
            <a:extLst>
              <a:ext uri="{FF2B5EF4-FFF2-40B4-BE49-F238E27FC236}">
                <a16:creationId xmlns:a16="http://schemas.microsoft.com/office/drawing/2014/main" id="{27E66028-0C80-28B0-810E-25BA3F05B7F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0903" y="4252561"/>
            <a:ext cx="3814508" cy="221294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6" name="Picture 10">
            <a:extLst>
              <a:ext uri="{FF2B5EF4-FFF2-40B4-BE49-F238E27FC236}">
                <a16:creationId xmlns:a16="http://schemas.microsoft.com/office/drawing/2014/main" id="{58D9FA74-695B-41B3-9D0D-6E8C48D33D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87242" y="1751221"/>
            <a:ext cx="4061901" cy="2189454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>
            <a:extLst>
              <a:ext uri="{FF2B5EF4-FFF2-40B4-BE49-F238E27FC236}">
                <a16:creationId xmlns:a16="http://schemas.microsoft.com/office/drawing/2014/main" id="{C543A47F-5FA2-C43C-667F-186037C5CB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09458" y="4276054"/>
            <a:ext cx="3814508" cy="2189454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logo with a tree in the middle&#10;&#10;Description automatically generated">
            <a:extLst>
              <a:ext uri="{FF2B5EF4-FFF2-40B4-BE49-F238E27FC236}">
                <a16:creationId xmlns:a16="http://schemas.microsoft.com/office/drawing/2014/main" id="{05CB7838-FDFE-400F-2154-0AD1AE24BFC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446" y="0"/>
            <a:ext cx="821192" cy="767687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18631B-7A47-03B6-1946-8826F8739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648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E12A3-3BE7-DF57-A2EC-AEC509DB9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638" y="363158"/>
            <a:ext cx="7055380" cy="1400530"/>
          </a:xfrm>
        </p:spPr>
        <p:txBody>
          <a:bodyPr/>
          <a:lstStyle/>
          <a:p>
            <a:r>
              <a:rPr lang="en-US" sz="4000" dirty="0"/>
              <a:t>Deployment using frontend with flask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0FC41-1E5F-B82C-7FBA-C83C2B3802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699" y="2052926"/>
            <a:ext cx="6922929" cy="2083645"/>
          </a:xfrm>
        </p:spPr>
        <p:txBody>
          <a:bodyPr/>
          <a:lstStyle/>
          <a:p>
            <a:r>
              <a:rPr lang="en-US" b="1" dirty="0"/>
              <a:t>Frontend Interface - Flask Application</a:t>
            </a:r>
            <a:br>
              <a:rPr lang="en-US" dirty="0"/>
            </a:br>
            <a:r>
              <a:rPr lang="en-US" dirty="0"/>
              <a:t>Our Flask-based frontend allows users to easily interact with the fake account detection model. Users can Enter account data, press “Predict," and see instant results, including a prediction label ("fake" or "real") with the probability of prediction</a:t>
            </a:r>
          </a:p>
        </p:txBody>
      </p:sp>
      <p:pic>
        <p:nvPicPr>
          <p:cNvPr id="15" name="Picture 14" descr="A screenshot of a fake instagram account prediction&#10;&#10;Description automatically generated">
            <a:extLst>
              <a:ext uri="{FF2B5EF4-FFF2-40B4-BE49-F238E27FC236}">
                <a16:creationId xmlns:a16="http://schemas.microsoft.com/office/drawing/2014/main" id="{6928B51C-04EC-A93C-FA1E-C56F330EEB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599" y="4136571"/>
            <a:ext cx="4876800" cy="2396125"/>
          </a:xfrm>
          <a:prstGeom prst="rect">
            <a:avLst/>
          </a:prstGeom>
        </p:spPr>
      </p:pic>
      <p:pic>
        <p:nvPicPr>
          <p:cNvPr id="6" name="Picture 5" descr="A logo with a tree in the middle&#10;&#10;Description automatically generated">
            <a:extLst>
              <a:ext uri="{FF2B5EF4-FFF2-40B4-BE49-F238E27FC236}">
                <a16:creationId xmlns:a16="http://schemas.microsoft.com/office/drawing/2014/main" id="{10FB8E4C-AE84-FC09-AB73-8F77F068E9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46" y="0"/>
            <a:ext cx="821192" cy="767687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E50FA8C-EA81-030A-18F3-E9205582E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7054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412E3267-7ABE-412B-8580-47EC0D1F61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3027759" cy="418831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20B62C5A-2250-4380-AB23-DB87446CC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141809" cy="2365453"/>
          </a:xfrm>
          <a:prstGeom prst="rect">
            <a:avLst/>
          </a:prstGeom>
        </p:spPr>
      </p:pic>
      <p:sp>
        <p:nvSpPr>
          <p:cNvPr id="33" name="Oval 32">
            <a:extLst>
              <a:ext uri="{FF2B5EF4-FFF2-40B4-BE49-F238E27FC236}">
                <a16:creationId xmlns:a16="http://schemas.microsoft.com/office/drawing/2014/main" id="{D42CF425-7213-4F89-B0FF-4C2BDDD9C6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676400"/>
            <a:ext cx="211455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D35DA97D-88F8-4249-B650-4FC9FD50A3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1141407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43F38673-6E30-4BAE-AC67-0B283EBF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6096000"/>
            <a:ext cx="745301" cy="762000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202A25CB-1ED1-4C87-AB49-8D3BC684D1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E62A9E-A8C6-90EF-3A3E-B13383CEA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7967" y="1447800"/>
            <a:ext cx="2500257" cy="30969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457200">
              <a:lnSpc>
                <a:spcPct val="90000"/>
              </a:lnSpc>
            </a:pPr>
            <a:r>
              <a:rPr lang="en-US" sz="2900" dirty="0"/>
              <a:t>Deployment using frontend with flask app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3484F10F-334C-431A-8E30-B66B496C5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-500267" y="500267"/>
            <a:ext cx="6858000" cy="5857465"/>
          </a:xfrm>
          <a:custGeom>
            <a:avLst/>
            <a:gdLst>
              <a:gd name="connsiteX0" fmla="*/ 6858000 w 6858000"/>
              <a:gd name="connsiteY0" fmla="*/ 1344715 h 7809953"/>
              <a:gd name="connsiteX1" fmla="*/ 6858000 w 6858000"/>
              <a:gd name="connsiteY1" fmla="*/ 1177 h 7809953"/>
              <a:gd name="connsiteX2" fmla="*/ 6702323 w 6858000"/>
              <a:gd name="connsiteY2" fmla="*/ 26222 h 7809953"/>
              <a:gd name="connsiteX3" fmla="*/ 6547332 w 6858000"/>
              <a:gd name="connsiteY3" fmla="*/ 50091 h 7809953"/>
              <a:gd name="connsiteX4" fmla="*/ 6391656 w 6858000"/>
              <a:gd name="connsiteY4" fmla="*/ 73455 h 7809953"/>
              <a:gd name="connsiteX5" fmla="*/ 6235293 w 6858000"/>
              <a:gd name="connsiteY5" fmla="*/ 93458 h 7809953"/>
              <a:gd name="connsiteX6" fmla="*/ 6079617 w 6858000"/>
              <a:gd name="connsiteY6" fmla="*/ 113629 h 7809953"/>
              <a:gd name="connsiteX7" fmla="*/ 5923254 w 6858000"/>
              <a:gd name="connsiteY7" fmla="*/ 132455 h 7809953"/>
              <a:gd name="connsiteX8" fmla="*/ 5768949 w 6858000"/>
              <a:gd name="connsiteY8" fmla="*/ 148591 h 7809953"/>
              <a:gd name="connsiteX9" fmla="*/ 5612587 w 6858000"/>
              <a:gd name="connsiteY9" fmla="*/ 163887 h 7809953"/>
              <a:gd name="connsiteX10" fmla="*/ 5456910 w 6858000"/>
              <a:gd name="connsiteY10" fmla="*/ 177839 h 7809953"/>
              <a:gd name="connsiteX11" fmla="*/ 5303977 w 6858000"/>
              <a:gd name="connsiteY11" fmla="*/ 189941 h 7809953"/>
              <a:gd name="connsiteX12" fmla="*/ 5148986 w 6858000"/>
              <a:gd name="connsiteY12" fmla="*/ 202044 h 7809953"/>
              <a:gd name="connsiteX13" fmla="*/ 4996053 w 6858000"/>
              <a:gd name="connsiteY13" fmla="*/ 212129 h 7809953"/>
              <a:gd name="connsiteX14" fmla="*/ 4843119 w 6858000"/>
              <a:gd name="connsiteY14" fmla="*/ 220029 h 7809953"/>
              <a:gd name="connsiteX15" fmla="*/ 4690872 w 6858000"/>
              <a:gd name="connsiteY15" fmla="*/ 228266 h 7809953"/>
              <a:gd name="connsiteX16" fmla="*/ 4539996 w 6858000"/>
              <a:gd name="connsiteY16" fmla="*/ 235157 h 7809953"/>
              <a:gd name="connsiteX17" fmla="*/ 4390491 w 6858000"/>
              <a:gd name="connsiteY17" fmla="*/ 240032 h 7809953"/>
              <a:gd name="connsiteX18" fmla="*/ 4240987 w 6858000"/>
              <a:gd name="connsiteY18" fmla="*/ 244234 h 7809953"/>
              <a:gd name="connsiteX19" fmla="*/ 4092855 w 6858000"/>
              <a:gd name="connsiteY19" fmla="*/ 248268 h 7809953"/>
              <a:gd name="connsiteX20" fmla="*/ 3946779 w 6858000"/>
              <a:gd name="connsiteY20" fmla="*/ 250117 h 7809953"/>
              <a:gd name="connsiteX21" fmla="*/ 3800704 w 6858000"/>
              <a:gd name="connsiteY21" fmla="*/ 252134 h 7809953"/>
              <a:gd name="connsiteX22" fmla="*/ 3656685 w 6858000"/>
              <a:gd name="connsiteY22" fmla="*/ 253143 h 7809953"/>
              <a:gd name="connsiteX23" fmla="*/ 3514039 w 6858000"/>
              <a:gd name="connsiteY23" fmla="*/ 252134 h 7809953"/>
              <a:gd name="connsiteX24" fmla="*/ 3372765 w 6858000"/>
              <a:gd name="connsiteY24" fmla="*/ 252134 h 7809953"/>
              <a:gd name="connsiteX25" fmla="*/ 3232861 w 6858000"/>
              <a:gd name="connsiteY25" fmla="*/ 250117 h 7809953"/>
              <a:gd name="connsiteX26" fmla="*/ 3095701 w 6858000"/>
              <a:gd name="connsiteY26" fmla="*/ 247092 h 7809953"/>
              <a:gd name="connsiteX27" fmla="*/ 2959913 w 6858000"/>
              <a:gd name="connsiteY27" fmla="*/ 244234 h 7809953"/>
              <a:gd name="connsiteX28" fmla="*/ 2826868 w 6858000"/>
              <a:gd name="connsiteY28" fmla="*/ 241040 h 7809953"/>
              <a:gd name="connsiteX29" fmla="*/ 2694508 w 6858000"/>
              <a:gd name="connsiteY29" fmla="*/ 236166 h 7809953"/>
              <a:gd name="connsiteX30" fmla="*/ 2564207 w 6858000"/>
              <a:gd name="connsiteY30" fmla="*/ 230955 h 7809953"/>
              <a:gd name="connsiteX31" fmla="*/ 2436648 w 6858000"/>
              <a:gd name="connsiteY31" fmla="*/ 226249 h 7809953"/>
              <a:gd name="connsiteX32" fmla="*/ 2187702 w 6858000"/>
              <a:gd name="connsiteY32" fmla="*/ 212969 h 7809953"/>
              <a:gd name="connsiteX33" fmla="*/ 1949044 w 6858000"/>
              <a:gd name="connsiteY33" fmla="*/ 198850 h 7809953"/>
              <a:gd name="connsiteX34" fmla="*/ 1719987 w 6858000"/>
              <a:gd name="connsiteY34" fmla="*/ 184058 h 7809953"/>
              <a:gd name="connsiteX35" fmla="*/ 1503274 w 6858000"/>
              <a:gd name="connsiteY35" fmla="*/ 167753 h 7809953"/>
              <a:gd name="connsiteX36" fmla="*/ 1296162 w 6858000"/>
              <a:gd name="connsiteY36" fmla="*/ 150776 h 7809953"/>
              <a:gd name="connsiteX37" fmla="*/ 1104138 w 6858000"/>
              <a:gd name="connsiteY37" fmla="*/ 132455 h 7809953"/>
              <a:gd name="connsiteX38" fmla="*/ 923773 w 6858000"/>
              <a:gd name="connsiteY38" fmla="*/ 114469 h 7809953"/>
              <a:gd name="connsiteX39" fmla="*/ 757809 w 6858000"/>
              <a:gd name="connsiteY39" fmla="*/ 96484 h 7809953"/>
              <a:gd name="connsiteX40" fmla="*/ 605562 w 6858000"/>
              <a:gd name="connsiteY40" fmla="*/ 79507 h 7809953"/>
              <a:gd name="connsiteX41" fmla="*/ 470459 w 6858000"/>
              <a:gd name="connsiteY41" fmla="*/ 63370 h 7809953"/>
              <a:gd name="connsiteX42" fmla="*/ 348387 w 6858000"/>
              <a:gd name="connsiteY42" fmla="*/ 48074 h 7809953"/>
              <a:gd name="connsiteX43" fmla="*/ 245517 w 6858000"/>
              <a:gd name="connsiteY43" fmla="*/ 35299 h 7809953"/>
              <a:gd name="connsiteX44" fmla="*/ 159106 w 6858000"/>
              <a:gd name="connsiteY44" fmla="*/ 23197 h 7809953"/>
              <a:gd name="connsiteX45" fmla="*/ 40462 w 6858000"/>
              <a:gd name="connsiteY45" fmla="*/ 5883 h 7809953"/>
              <a:gd name="connsiteX46" fmla="*/ 0 w 6858000"/>
              <a:gd name="connsiteY46" fmla="*/ 0 h 7809953"/>
              <a:gd name="connsiteX47" fmla="*/ 0 w 6858000"/>
              <a:gd name="connsiteY47" fmla="*/ 652830 h 7809953"/>
              <a:gd name="connsiteX48" fmla="*/ 0 w 6858000"/>
              <a:gd name="connsiteY48" fmla="*/ 652830 h 7809953"/>
              <a:gd name="connsiteX49" fmla="*/ 0 w 6858000"/>
              <a:gd name="connsiteY49" fmla="*/ 7809953 h 7809953"/>
              <a:gd name="connsiteX50" fmla="*/ 6857999 w 6858000"/>
              <a:gd name="connsiteY50" fmla="*/ 7809953 h 7809953"/>
              <a:gd name="connsiteX51" fmla="*/ 6857999 w 6858000"/>
              <a:gd name="connsiteY51" fmla="*/ 1344715 h 7809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0" h="7809953">
                <a:moveTo>
                  <a:pt x="6858000" y="1344715"/>
                </a:moveTo>
                <a:lnTo>
                  <a:pt x="6858000" y="1177"/>
                </a:lnTo>
                <a:lnTo>
                  <a:pt x="6702323" y="26222"/>
                </a:lnTo>
                <a:lnTo>
                  <a:pt x="6547332" y="50091"/>
                </a:lnTo>
                <a:lnTo>
                  <a:pt x="6391656" y="73455"/>
                </a:lnTo>
                <a:lnTo>
                  <a:pt x="6235293" y="93458"/>
                </a:lnTo>
                <a:lnTo>
                  <a:pt x="6079617" y="113629"/>
                </a:lnTo>
                <a:lnTo>
                  <a:pt x="5923254" y="132455"/>
                </a:lnTo>
                <a:lnTo>
                  <a:pt x="5768949" y="148591"/>
                </a:lnTo>
                <a:lnTo>
                  <a:pt x="5612587" y="163887"/>
                </a:lnTo>
                <a:lnTo>
                  <a:pt x="5456910" y="177839"/>
                </a:lnTo>
                <a:lnTo>
                  <a:pt x="5303977" y="189941"/>
                </a:lnTo>
                <a:lnTo>
                  <a:pt x="5148986" y="202044"/>
                </a:lnTo>
                <a:lnTo>
                  <a:pt x="4996053" y="212129"/>
                </a:lnTo>
                <a:lnTo>
                  <a:pt x="4843119" y="220029"/>
                </a:lnTo>
                <a:lnTo>
                  <a:pt x="4690872" y="228266"/>
                </a:lnTo>
                <a:lnTo>
                  <a:pt x="4539996" y="235157"/>
                </a:lnTo>
                <a:lnTo>
                  <a:pt x="4390491" y="240032"/>
                </a:lnTo>
                <a:lnTo>
                  <a:pt x="4240987" y="244234"/>
                </a:lnTo>
                <a:lnTo>
                  <a:pt x="4092855" y="248268"/>
                </a:lnTo>
                <a:lnTo>
                  <a:pt x="3946779" y="250117"/>
                </a:lnTo>
                <a:lnTo>
                  <a:pt x="3800704" y="252134"/>
                </a:lnTo>
                <a:lnTo>
                  <a:pt x="3656685" y="253143"/>
                </a:lnTo>
                <a:lnTo>
                  <a:pt x="3514039" y="252134"/>
                </a:lnTo>
                <a:lnTo>
                  <a:pt x="3372765" y="252134"/>
                </a:lnTo>
                <a:lnTo>
                  <a:pt x="3232861" y="250117"/>
                </a:lnTo>
                <a:lnTo>
                  <a:pt x="3095701" y="247092"/>
                </a:lnTo>
                <a:lnTo>
                  <a:pt x="2959913" y="244234"/>
                </a:lnTo>
                <a:lnTo>
                  <a:pt x="2826868" y="241040"/>
                </a:lnTo>
                <a:lnTo>
                  <a:pt x="2694508" y="236166"/>
                </a:lnTo>
                <a:lnTo>
                  <a:pt x="2564207" y="230955"/>
                </a:lnTo>
                <a:lnTo>
                  <a:pt x="2436648" y="226249"/>
                </a:lnTo>
                <a:lnTo>
                  <a:pt x="2187702" y="212969"/>
                </a:lnTo>
                <a:lnTo>
                  <a:pt x="1949044" y="198850"/>
                </a:lnTo>
                <a:lnTo>
                  <a:pt x="1719987" y="184058"/>
                </a:lnTo>
                <a:lnTo>
                  <a:pt x="1503274" y="167753"/>
                </a:lnTo>
                <a:lnTo>
                  <a:pt x="1296162" y="150776"/>
                </a:lnTo>
                <a:lnTo>
                  <a:pt x="1104138" y="132455"/>
                </a:lnTo>
                <a:lnTo>
                  <a:pt x="923773" y="114469"/>
                </a:lnTo>
                <a:lnTo>
                  <a:pt x="757809" y="96484"/>
                </a:lnTo>
                <a:lnTo>
                  <a:pt x="605562" y="79507"/>
                </a:lnTo>
                <a:lnTo>
                  <a:pt x="470459" y="63370"/>
                </a:lnTo>
                <a:lnTo>
                  <a:pt x="348387" y="48074"/>
                </a:lnTo>
                <a:lnTo>
                  <a:pt x="245517" y="35299"/>
                </a:lnTo>
                <a:lnTo>
                  <a:pt x="159106" y="23197"/>
                </a:lnTo>
                <a:lnTo>
                  <a:pt x="40462" y="5883"/>
                </a:lnTo>
                <a:lnTo>
                  <a:pt x="0" y="0"/>
                </a:lnTo>
                <a:lnTo>
                  <a:pt x="0" y="652830"/>
                </a:lnTo>
                <a:lnTo>
                  <a:pt x="0" y="652830"/>
                </a:lnTo>
                <a:lnTo>
                  <a:pt x="0" y="7809953"/>
                </a:lnTo>
                <a:lnTo>
                  <a:pt x="6857999" y="7809953"/>
                </a:lnTo>
                <a:lnTo>
                  <a:pt x="6857999" y="134471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706606AC-8B05-CF28-7860-B84D85768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482890" y="954130"/>
            <a:ext cx="4702997" cy="2045803"/>
          </a:xfrm>
          <a:prstGeom prst="rect">
            <a:avLst/>
          </a:prstGeom>
          <a:effectLst/>
        </p:spPr>
      </p:pic>
      <p:sp>
        <p:nvSpPr>
          <p:cNvPr id="43" name="Freeform 31">
            <a:extLst>
              <a:ext uri="{FF2B5EF4-FFF2-40B4-BE49-F238E27FC236}">
                <a16:creationId xmlns:a16="http://schemas.microsoft.com/office/drawing/2014/main" id="{AEA0BB24-2B23-4B19-996F-58DA607EE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597760" y="-1"/>
            <a:ext cx="419604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screen shot of a computer&#10;&#10;Description automatically generated">
            <a:extLst>
              <a:ext uri="{FF2B5EF4-FFF2-40B4-BE49-F238E27FC236}">
                <a16:creationId xmlns:a16="http://schemas.microsoft.com/office/drawing/2014/main" id="{9645D15C-F800-9A7B-C214-A1D6D4E1758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2890" y="3709641"/>
            <a:ext cx="4702997" cy="2079287"/>
          </a:xfrm>
          <a:prstGeom prst="rect">
            <a:avLst/>
          </a:prstGeom>
          <a:effectLst/>
        </p:spPr>
      </p:pic>
      <p:pic>
        <p:nvPicPr>
          <p:cNvPr id="6" name="Picture 5" descr="A logo with a tree in the middle&#10;&#10;Description automatically generated">
            <a:extLst>
              <a:ext uri="{FF2B5EF4-FFF2-40B4-BE49-F238E27FC236}">
                <a16:creationId xmlns:a16="http://schemas.microsoft.com/office/drawing/2014/main" id="{2FD739DF-3D7E-56AE-F8D9-E26F0E9FB40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446" y="0"/>
            <a:ext cx="821192" cy="767687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267533-A5DE-411E-5B6F-7AE69E7B4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9060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5457" y="452718"/>
            <a:ext cx="7055380" cy="1400530"/>
          </a:xfrm>
        </p:spPr>
        <p:txBody>
          <a:bodyPr/>
          <a:lstStyle/>
          <a:p>
            <a:r>
              <a:rPr dirty="0"/>
              <a:t>Interpretation of Model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/>
              <a:t>Summary of Insights - Key Points: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Performance of the Best Model (Random Forest)</a:t>
            </a:r>
            <a:endParaRPr lang="en-US" dirty="0"/>
          </a:p>
          <a:p>
            <a:pPr marL="742950" lvl="1" indent="-285750"/>
            <a:r>
              <a:rPr lang="en-US" dirty="0"/>
              <a:t>The Random Forest model performed best in distinguishing between fake and real accounts, with a high ROC-AUC score and balanced accuracy across classes.</a:t>
            </a:r>
          </a:p>
          <a:p>
            <a:pPr marL="742950" lvl="1" indent="-285750"/>
            <a:r>
              <a:rPr lang="en-US" b="1" dirty="0"/>
              <a:t>Insight</a:t>
            </a:r>
            <a:r>
              <a:rPr lang="en-US" dirty="0"/>
              <a:t>: This result suggests that tree-based models are effective at capturing complex interactions in account behavior.</a:t>
            </a:r>
          </a:p>
        </p:txBody>
      </p:sp>
      <p:pic>
        <p:nvPicPr>
          <p:cNvPr id="6" name="Picture 5" descr="A logo with a tree in the middle&#10;&#10;Description automatically generated">
            <a:extLst>
              <a:ext uri="{FF2B5EF4-FFF2-40B4-BE49-F238E27FC236}">
                <a16:creationId xmlns:a16="http://schemas.microsoft.com/office/drawing/2014/main" id="{2A954821-E069-293D-3489-2C5ADB09A4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46" y="0"/>
            <a:ext cx="821192" cy="767687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3CFC435-1307-FFD0-397D-0A74E3682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EBB61-D92A-CD0B-4CCE-A5015901A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9625" y="452718"/>
            <a:ext cx="7055380" cy="1400530"/>
          </a:xfrm>
        </p:spPr>
        <p:txBody>
          <a:bodyPr/>
          <a:lstStyle/>
          <a:p>
            <a:r>
              <a:rPr lang="en-US" dirty="0"/>
              <a:t>Interpretation of Model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8E546-CEAF-075C-0ED8-8995157CC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Significant Features</a:t>
            </a: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b="1" dirty="0"/>
              <a:t>Insight</a:t>
            </a:r>
            <a:r>
              <a:rPr lang="en-US" sz="2000" dirty="0"/>
              <a:t>: Higher engagement rates and authentic comment patterns indicate real accounts, while lower values in these features may signal automated or fake accounts.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Random Forest </a:t>
            </a:r>
            <a:r>
              <a:rPr lang="en-US" dirty="0"/>
              <a:t>is less prone to overfitting than single decision trees, making it more robust and accurate in real-world applications.</a:t>
            </a:r>
          </a:p>
        </p:txBody>
      </p:sp>
      <p:pic>
        <p:nvPicPr>
          <p:cNvPr id="6" name="Picture 5" descr="A logo with a tree in the middle&#10;&#10;Description automatically generated">
            <a:extLst>
              <a:ext uri="{FF2B5EF4-FFF2-40B4-BE49-F238E27FC236}">
                <a16:creationId xmlns:a16="http://schemas.microsoft.com/office/drawing/2014/main" id="{718EBC55-BCE9-7F4D-3CF3-9A24D7B4AA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46" y="0"/>
            <a:ext cx="821192" cy="767687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8DCD6B-2911-E858-4582-5BABF12AA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2393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73F74-AC47-A815-18A7-C2693AD41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5457" y="452718"/>
            <a:ext cx="7055380" cy="1400530"/>
          </a:xfrm>
        </p:spPr>
        <p:txBody>
          <a:bodyPr/>
          <a:lstStyle/>
          <a:p>
            <a:r>
              <a:rPr lang="en-US" dirty="0"/>
              <a:t>Interpretation of Model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94E90-D138-9EA6-4D3E-8BDED7843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Feature Importance and Model Interpretation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Feature importance analysis highlighted that </a:t>
            </a:r>
            <a:r>
              <a:rPr lang="en-US" sz="2000" b="1" dirty="0"/>
              <a:t>behavioral metrics</a:t>
            </a:r>
            <a:r>
              <a:rPr lang="en-US" sz="2000" dirty="0"/>
              <a:t> (e.g., comment engagement) and comment sentiment score were among the top indicators of authenticity.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b="1" dirty="0"/>
              <a:t>Insight</a:t>
            </a:r>
            <a:r>
              <a:rPr lang="en-US" sz="2000" dirty="0"/>
              <a:t>: These features reflect account interactions that are less likely to be artificially inflated by bots, supporting the model’s focus on genuine engagement metrics.</a:t>
            </a:r>
          </a:p>
          <a:p>
            <a:endParaRPr lang="en-US" dirty="0"/>
          </a:p>
        </p:txBody>
      </p:sp>
      <p:pic>
        <p:nvPicPr>
          <p:cNvPr id="6" name="Picture 5" descr="A logo with a tree in the middle&#10;&#10;Description automatically generated">
            <a:extLst>
              <a:ext uri="{FF2B5EF4-FFF2-40B4-BE49-F238E27FC236}">
                <a16:creationId xmlns:a16="http://schemas.microsoft.com/office/drawing/2014/main" id="{BC6FD424-3770-3356-694E-B158E6B627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46" y="0"/>
            <a:ext cx="821192" cy="767687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99A6D2D-8F4B-A02F-FC6E-06C6A280F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0334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A014B-A11D-21A7-D5E7-0C522C33E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638" y="470007"/>
            <a:ext cx="7055380" cy="1400530"/>
          </a:xfrm>
        </p:spPr>
        <p:txBody>
          <a:bodyPr/>
          <a:lstStyle/>
          <a:p>
            <a:r>
              <a:rPr lang="en-US" dirty="0"/>
              <a:t>Interpretation of Model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01BA9-6331-8212-CB4B-B05FC30FD4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Impact on the Problem</a:t>
            </a:r>
            <a:endParaRPr lang="en-US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The model's ability to classify accounts accurately can be a valuable tool for social media platforms to combat fake accounts, reduce spam, and increase user trust.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b="1" dirty="0"/>
              <a:t>Insight</a:t>
            </a:r>
            <a:r>
              <a:rPr lang="en-US" dirty="0"/>
              <a:t>: Implementing a similar model in real-world systems can help platforms maintain higher standards of authenticity and engagement.</a:t>
            </a:r>
          </a:p>
          <a:p>
            <a:endParaRPr lang="en-US" dirty="0"/>
          </a:p>
        </p:txBody>
      </p:sp>
      <p:pic>
        <p:nvPicPr>
          <p:cNvPr id="6" name="Picture 5" descr="A logo with a tree in the middle&#10;&#10;Description automatically generated">
            <a:extLst>
              <a:ext uri="{FF2B5EF4-FFF2-40B4-BE49-F238E27FC236}">
                <a16:creationId xmlns:a16="http://schemas.microsoft.com/office/drawing/2014/main" id="{1C5633CE-A4E1-9823-7FCE-D2F602F77A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46" y="0"/>
            <a:ext cx="821192" cy="767687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320FE2D-4624-226C-4832-399725D96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8319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638" y="452718"/>
            <a:ext cx="7055380" cy="1400530"/>
          </a:xfrm>
        </p:spPr>
        <p:txBody>
          <a:bodyPr>
            <a:normAutofit/>
          </a:bodyPr>
          <a:lstStyle/>
          <a:p>
            <a:r>
              <a:rPr dirty="0"/>
              <a:t>Limitations and Future Improvements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dirty="0"/>
              <a:t>Limitations:</a:t>
            </a:r>
          </a:p>
          <a:p>
            <a:pPr lvl="1"/>
            <a:r>
              <a:rPr dirty="0"/>
              <a:t>Potential data imbalance</a:t>
            </a:r>
          </a:p>
          <a:p>
            <a:pPr lvl="1"/>
            <a:r>
              <a:rPr dirty="0"/>
              <a:t>Model interpretability challenges</a:t>
            </a:r>
            <a:endParaRPr lang="en-US" dirty="0"/>
          </a:p>
          <a:p>
            <a:pPr lvl="1"/>
            <a:r>
              <a:rPr lang="en-US" dirty="0"/>
              <a:t>Feature selection challenges </a:t>
            </a:r>
            <a:endParaRPr dirty="0"/>
          </a:p>
          <a:p>
            <a:pPr lvl="1"/>
            <a:endParaRPr dirty="0"/>
          </a:p>
          <a:p>
            <a:pPr>
              <a:buFont typeface="Wingdings" panose="05000000000000000000" pitchFamily="2" charset="2"/>
              <a:buChar char="v"/>
            </a:pPr>
            <a:r>
              <a:rPr dirty="0"/>
              <a:t>Future Work:</a:t>
            </a:r>
          </a:p>
          <a:p>
            <a:pPr lvl="1"/>
            <a:r>
              <a:rPr dirty="0"/>
              <a:t> Improve feature engineering</a:t>
            </a:r>
          </a:p>
          <a:p>
            <a:pPr lvl="1"/>
            <a:r>
              <a:rPr dirty="0"/>
              <a:t> Incorporate more behavioral metrics</a:t>
            </a:r>
          </a:p>
        </p:txBody>
      </p:sp>
      <p:pic>
        <p:nvPicPr>
          <p:cNvPr id="6" name="Picture 5" descr="A logo with a tree in the middle&#10;&#10;Description automatically generated">
            <a:extLst>
              <a:ext uri="{FF2B5EF4-FFF2-40B4-BE49-F238E27FC236}">
                <a16:creationId xmlns:a16="http://schemas.microsoft.com/office/drawing/2014/main" id="{6DFEDD96-8F46-F350-A0FC-BBB0FD5A5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46" y="0"/>
            <a:ext cx="821192" cy="767687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9C66D3F-296B-7657-B1B4-3E17E769A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29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3499104" cy="1499616"/>
          </a:xfrm>
        </p:spPr>
        <p:txBody>
          <a:bodyPr>
            <a:normAutofit fontScale="90000"/>
          </a:bodyPr>
          <a:lstStyle/>
          <a:p>
            <a:r>
              <a:rPr lang="en-US" sz="4100">
                <a:solidFill>
                  <a:srgbClr val="FFFFFF"/>
                </a:solidFill>
              </a:rPr>
              <a:t>Data Preprocessing</a:t>
            </a:r>
            <a:endParaRPr lang="en-US" sz="4100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096" y="2286000"/>
            <a:ext cx="2843784" cy="393192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Steps: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FFFF"/>
                </a:solidFill>
              </a:rPr>
              <a:t>Median imputation for missing values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FFFF"/>
                </a:solidFill>
              </a:rPr>
              <a:t>Z-score outlier removal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FFFF"/>
                </a:solidFill>
              </a:rPr>
              <a:t>Standardization of numeric features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FFFF"/>
                </a:solidFill>
              </a:rPr>
              <a:t>Removal of highly correlated features</a:t>
            </a:r>
          </a:p>
          <a:p>
            <a:pPr marL="457200" lvl="1" indent="0">
              <a:buNone/>
            </a:pPr>
            <a:endParaRPr lang="en-US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645511-DDF9-7910-3B92-B31717A3C6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281275"/>
            <a:ext cx="4091940" cy="5114926"/>
          </a:xfrm>
          <a:prstGeom prst="rect">
            <a:avLst/>
          </a:prstGeom>
        </p:spPr>
      </p:pic>
      <p:pic>
        <p:nvPicPr>
          <p:cNvPr id="7" name="Picture 6" descr="A logo with a tree in the middle&#10;&#10;Description automatically generated">
            <a:extLst>
              <a:ext uri="{FF2B5EF4-FFF2-40B4-BE49-F238E27FC236}">
                <a16:creationId xmlns:a16="http://schemas.microsoft.com/office/drawing/2014/main" id="{23F5F776-D8FD-3B38-CAE7-EB73612DD8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46" y="0"/>
            <a:ext cx="821192" cy="767687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A4D374-6968-4B11-0959-339C36686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34CD90E-0331-5194-87D6-3DF25F293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64405" y="295729"/>
            <a:ext cx="62864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1FF6DA9-008F-8B48-92A6-B652298478BF}" type="slidenum">
              <a:rPr lang="en-US" smtClean="0"/>
              <a:pPr>
                <a:spcAft>
                  <a:spcPts val="600"/>
                </a:spcAft>
              </a:pPr>
              <a:t>30</a:t>
            </a:fld>
            <a:endParaRPr lang="en-US"/>
          </a:p>
        </p:txBody>
      </p:sp>
      <p:pic>
        <p:nvPicPr>
          <p:cNvPr id="7" name="Graphic 6" descr="Handshake">
            <a:extLst>
              <a:ext uri="{FF2B5EF4-FFF2-40B4-BE49-F238E27FC236}">
                <a16:creationId xmlns:a16="http://schemas.microsoft.com/office/drawing/2014/main" id="{FBBFA834-99AA-1A47-EE16-8C0AB25D50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82912" y="1676229"/>
            <a:ext cx="3195817" cy="319581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C4BCE-93A8-F743-8C4B-97A178A23B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3638" y="1967568"/>
            <a:ext cx="3739103" cy="3910716"/>
          </a:xfrm>
        </p:spPr>
        <p:txBody>
          <a:bodyPr>
            <a:normAutofit/>
          </a:bodyPr>
          <a:lstStyle/>
          <a:p>
            <a:r>
              <a:rPr lang="en-US" dirty="0"/>
              <a:t>Thank you!!</a:t>
            </a:r>
          </a:p>
        </p:txBody>
      </p:sp>
      <p:pic>
        <p:nvPicPr>
          <p:cNvPr id="5" name="Picture 4" descr="A logo with a tree in the middle&#10;&#10;Description automatically generated">
            <a:extLst>
              <a:ext uri="{FF2B5EF4-FFF2-40B4-BE49-F238E27FC236}">
                <a16:creationId xmlns:a16="http://schemas.microsoft.com/office/drawing/2014/main" id="{5757743E-71F4-AE97-A7B9-13D8A3AF78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446" y="0"/>
            <a:ext cx="821192" cy="76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447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638" y="637762"/>
            <a:ext cx="7416372" cy="900131"/>
          </a:xfrm>
        </p:spPr>
        <p:txBody>
          <a:bodyPr anchor="t">
            <a:normAutofit/>
          </a:bodyPr>
          <a:lstStyle/>
          <a:p>
            <a:pPr algn="l"/>
            <a:r>
              <a:rPr lang="en-US" sz="3500" dirty="0"/>
              <a:t>Novelty - Feature Engineering</a:t>
            </a:r>
          </a:p>
        </p:txBody>
      </p:sp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866661" y="1537893"/>
            <a:ext cx="7410669" cy="4639069"/>
          </a:xfrm>
        </p:spPr>
        <p:txBody>
          <a:bodyPr>
            <a:normAutofit/>
          </a:bodyPr>
          <a:lstStyle/>
          <a:p>
            <a:r>
              <a:rPr lang="en-US" sz="2100" dirty="0"/>
              <a:t>Introduced unique engineered features such as: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100" dirty="0"/>
              <a:t> Follow Ratio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100" dirty="0"/>
              <a:t> Engagement Rate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100" dirty="0"/>
              <a:t> Comment Engagement</a:t>
            </a:r>
          </a:p>
          <a:p>
            <a:endParaRPr lang="en-US" sz="2100" dirty="0"/>
          </a:p>
          <a:p>
            <a:endParaRPr lang="en-US" sz="2100" dirty="0"/>
          </a:p>
          <a:p>
            <a:endParaRPr lang="en-US" sz="2100" dirty="0"/>
          </a:p>
          <a:p>
            <a:endParaRPr lang="en-US" sz="2100" dirty="0"/>
          </a:p>
          <a:p>
            <a:r>
              <a:rPr lang="en-US" sz="2100" dirty="0"/>
              <a:t>These features are hypothesized to distinguish between fake and real accounts.</a:t>
            </a:r>
          </a:p>
        </p:txBody>
      </p:sp>
      <p:pic>
        <p:nvPicPr>
          <p:cNvPr id="5" name="Picture 4" descr="A logo with a tree in the middle&#10;&#10;Description automatically generated">
            <a:extLst>
              <a:ext uri="{FF2B5EF4-FFF2-40B4-BE49-F238E27FC236}">
                <a16:creationId xmlns:a16="http://schemas.microsoft.com/office/drawing/2014/main" id="{69C456DE-DC99-2795-4149-996035CBCE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46" y="0"/>
            <a:ext cx="821192" cy="767687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E8BE1C-3AD6-7D6F-5920-E476E8827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4</a:t>
            </a:fld>
            <a:endParaRPr lang="en-US"/>
          </a:p>
        </p:txBody>
      </p:sp>
      <p:pic>
        <p:nvPicPr>
          <p:cNvPr id="13" name="Picture 12" descr="A computer code on a black background&#10;&#10;Description automatically generated">
            <a:extLst>
              <a:ext uri="{FF2B5EF4-FFF2-40B4-BE49-F238E27FC236}">
                <a16:creationId xmlns:a16="http://schemas.microsoft.com/office/drawing/2014/main" id="{78B89EBE-E01E-E733-B3B5-E75B4DF33B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475" y="3302455"/>
            <a:ext cx="8010525" cy="18859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E9DAE-4A2B-776C-CF23-88FE60DCC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894" y="386687"/>
            <a:ext cx="7400498" cy="71392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defTabSz="914400">
              <a:lnSpc>
                <a:spcPct val="90000"/>
              </a:lnSpc>
            </a:pPr>
            <a:r>
              <a:rPr lang="en-US" sz="4200" dirty="0">
                <a:solidFill>
                  <a:srgbClr val="FFFFFF"/>
                </a:solidFill>
              </a:rPr>
              <a:t>Novelty - Feature Engineering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CD5BEFB-2A11-A4CC-0AB0-D9E2563B659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71673" y="1289532"/>
            <a:ext cx="4200654" cy="2601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4A5EC16A-9DB0-AF20-9C3B-F55D990A6E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80859" y="3986698"/>
            <a:ext cx="4200654" cy="2723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96968789-F528-DC58-81F1-211D470FE0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2489" y="3986697"/>
            <a:ext cx="4200654" cy="2723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logo with a tree in the middle&#10;&#10;Description automatically generated">
            <a:extLst>
              <a:ext uri="{FF2B5EF4-FFF2-40B4-BE49-F238E27FC236}">
                <a16:creationId xmlns:a16="http://schemas.microsoft.com/office/drawing/2014/main" id="{4AB20CDB-D6AA-76A5-8F78-661F4CC72A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446" y="0"/>
            <a:ext cx="821192" cy="767687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82E80C-85A4-E3E5-B830-9952DC9D2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039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9141714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1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6228080"/>
            <a:ext cx="745301" cy="762000"/>
          </a:xfrm>
          <a:prstGeom prst="rect">
            <a:avLst/>
          </a:prstGeom>
        </p:spPr>
      </p:pic>
      <p:sp>
        <p:nvSpPr>
          <p:cNvPr id="30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191" y="0"/>
            <a:ext cx="9144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646" y="804672"/>
            <a:ext cx="2641019" cy="5248656"/>
          </a:xfrm>
        </p:spPr>
        <p:txBody>
          <a:bodyPr anchor="ctr">
            <a:normAutofit/>
          </a:bodyPr>
          <a:lstStyle/>
          <a:p>
            <a:pPr algn="ctr"/>
            <a:r>
              <a:rPr lang="en-US" sz="2300"/>
              <a:t>Novelty - Comprehensive Evaluation of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1895" y="804671"/>
            <a:ext cx="4799948" cy="5248657"/>
          </a:xfrm>
        </p:spPr>
        <p:txBody>
          <a:bodyPr anchor="ctr">
            <a:normAutofit/>
          </a:bodyPr>
          <a:lstStyle/>
          <a:p>
            <a:r>
              <a:rPr lang="en-US"/>
              <a:t>Tested multiple classifiers (Random Forest, SVM, Logistic Regression, etc.)</a:t>
            </a:r>
          </a:p>
          <a:p>
            <a:r>
              <a:rPr lang="en-US"/>
              <a:t>Cross-validation and ROC-AUC evaluation used to ensure model robustness.</a:t>
            </a:r>
          </a:p>
          <a:p>
            <a:r>
              <a:rPr lang="en-US"/>
              <a:t>Naïve Bayes and KNN as additional algorithm</a:t>
            </a:r>
          </a:p>
          <a:p>
            <a:endParaRPr lang="en-US"/>
          </a:p>
        </p:txBody>
      </p:sp>
      <p:pic>
        <p:nvPicPr>
          <p:cNvPr id="6" name="Picture 5" descr="A logo with a tree in the middle&#10;&#10;Description automatically generated">
            <a:extLst>
              <a:ext uri="{FF2B5EF4-FFF2-40B4-BE49-F238E27FC236}">
                <a16:creationId xmlns:a16="http://schemas.microsoft.com/office/drawing/2014/main" id="{EF6A051F-116A-CDC0-DF2B-F65B68C93B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46" y="0"/>
            <a:ext cx="821192" cy="767687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4222053-B9A9-B5F0-043F-C5849AD9D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53977-0909-D1B5-3C27-9DB25B53D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/>
              <a:t>Results - Model Performance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4C4B470-AF6A-0DA3-24E2-08EDEA9713D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865" y="2052638"/>
            <a:ext cx="5520395" cy="4195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logo with a tree in the middle&#10;&#10;Description automatically generated">
            <a:extLst>
              <a:ext uri="{FF2B5EF4-FFF2-40B4-BE49-F238E27FC236}">
                <a16:creationId xmlns:a16="http://schemas.microsoft.com/office/drawing/2014/main" id="{14E90858-5B93-F1C8-2A22-ADEA6F8C1C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46" y="0"/>
            <a:ext cx="821192" cy="767687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077F1C-3907-E7F2-A75A-089AEBA93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950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697" y="629266"/>
            <a:ext cx="6939116" cy="122398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900"/>
              <a:t>Results - Model Performance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2CBCEE-8999-EC20-8830-2E07FD938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64405" y="295729"/>
            <a:ext cx="62864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1FF6DA9-008F-8B48-92A6-B652298478BF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483" y="2052214"/>
            <a:ext cx="4474045" cy="4196185"/>
          </a:xfrm>
        </p:spPr>
        <p:txBody>
          <a:bodyPr>
            <a:normAutofit/>
          </a:bodyPr>
          <a:lstStyle/>
          <a:p>
            <a:r>
              <a:rPr lang="en-US" dirty="0"/>
              <a:t>Summary of model performance (accuracy and ROC-AUC scores).</a:t>
            </a:r>
          </a:p>
          <a:p>
            <a:r>
              <a:rPr lang="en-US" dirty="0"/>
              <a:t>Model Summary Table (Ranked by Accuracy):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 descr="A logo with a tree in the middle&#10;&#10;Description automatically generated">
            <a:extLst>
              <a:ext uri="{FF2B5EF4-FFF2-40B4-BE49-F238E27FC236}">
                <a16:creationId xmlns:a16="http://schemas.microsoft.com/office/drawing/2014/main" id="{7D4EAC2A-7787-F327-E48D-439AA10C3F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46" y="0"/>
            <a:ext cx="821192" cy="767687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94A9DAD-DBEF-73B0-C48E-C2F46631B0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822688"/>
              </p:ext>
            </p:extLst>
          </p:nvPr>
        </p:nvGraphicFramePr>
        <p:xfrm>
          <a:off x="5301529" y="1853248"/>
          <a:ext cx="3592101" cy="385086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513903">
                  <a:extLst>
                    <a:ext uri="{9D8B030D-6E8A-4147-A177-3AD203B41FA5}">
                      <a16:colId xmlns:a16="http://schemas.microsoft.com/office/drawing/2014/main" val="4252283349"/>
                    </a:ext>
                  </a:extLst>
                </a:gridCol>
                <a:gridCol w="824533">
                  <a:extLst>
                    <a:ext uri="{9D8B030D-6E8A-4147-A177-3AD203B41FA5}">
                      <a16:colId xmlns:a16="http://schemas.microsoft.com/office/drawing/2014/main" val="59901013"/>
                    </a:ext>
                  </a:extLst>
                </a:gridCol>
                <a:gridCol w="754245">
                  <a:extLst>
                    <a:ext uri="{9D8B030D-6E8A-4147-A177-3AD203B41FA5}">
                      <a16:colId xmlns:a16="http://schemas.microsoft.com/office/drawing/2014/main" val="2155708560"/>
                    </a:ext>
                  </a:extLst>
                </a:gridCol>
                <a:gridCol w="711165">
                  <a:extLst>
                    <a:ext uri="{9D8B030D-6E8A-4147-A177-3AD203B41FA5}">
                      <a16:colId xmlns:a16="http://schemas.microsoft.com/office/drawing/2014/main" val="2209365663"/>
                    </a:ext>
                  </a:extLst>
                </a:gridCol>
                <a:gridCol w="788255">
                  <a:extLst>
                    <a:ext uri="{9D8B030D-6E8A-4147-A177-3AD203B41FA5}">
                      <a16:colId xmlns:a16="http://schemas.microsoft.com/office/drawing/2014/main" val="1663621840"/>
                    </a:ext>
                  </a:extLst>
                </a:gridCol>
              </a:tblGrid>
              <a:tr h="912194">
                <a:tc>
                  <a:txBody>
                    <a:bodyPr/>
                    <a:lstStyle/>
                    <a:p>
                      <a:pPr algn="ctr"/>
                      <a:br>
                        <a:rPr lang="en-US" sz="800" b="1">
                          <a:effectLst/>
                        </a:rPr>
                      </a:br>
                      <a:r>
                        <a:rPr lang="en-US" sz="800" b="1">
                          <a:effectLst/>
                        </a:rPr>
                        <a:t>index</a:t>
                      </a:r>
                    </a:p>
                  </a:txBody>
                  <a:tcPr marL="41800" marR="41800" marT="20900" marB="209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>
                          <a:effectLst/>
                        </a:rPr>
                        <a:t>Model</a:t>
                      </a:r>
                    </a:p>
                  </a:txBody>
                  <a:tcPr marL="41800" marR="41800" marT="20900" marB="20900" anchor="ctr"/>
                </a:tc>
                <a:tc>
                  <a:txBody>
                    <a:bodyPr/>
                    <a:lstStyle/>
                    <a:p>
                      <a:pPr marL="0" marR="0" lvl="0" indent="0" algn="ctr" defTabSz="4572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>
                          <a:effectLst/>
                        </a:rPr>
                        <a:t>Accuracy</a:t>
                      </a:r>
                    </a:p>
                    <a:p>
                      <a:pPr algn="ctr"/>
                      <a:endParaRPr lang="en-US" sz="800" b="1">
                        <a:effectLst/>
                      </a:endParaRPr>
                    </a:p>
                  </a:txBody>
                  <a:tcPr marL="41800" marR="41800" marT="20900" marB="20900" anchor="ctr"/>
                </a:tc>
                <a:tc>
                  <a:txBody>
                    <a:bodyPr/>
                    <a:lstStyle/>
                    <a:p>
                      <a:pPr marL="0" marR="0" lvl="0" indent="0" algn="ctr" defTabSz="4572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>
                          <a:effectLst/>
                        </a:rPr>
                        <a:t>ROC-AUC</a:t>
                      </a:r>
                    </a:p>
                    <a:p>
                      <a:pPr algn="ctr"/>
                      <a:endParaRPr lang="en-US" sz="800" b="1">
                        <a:effectLst/>
                      </a:endParaRPr>
                    </a:p>
                  </a:txBody>
                  <a:tcPr marL="41800" marR="41800" marT="20900" marB="20900" anchor="ctr"/>
                </a:tc>
                <a:tc>
                  <a:txBody>
                    <a:bodyPr/>
                    <a:lstStyle/>
                    <a:p>
                      <a:pPr marL="0" marR="0" lvl="0" indent="0" algn="ctr" defTabSz="4572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>
                          <a:effectLst/>
                        </a:rPr>
                        <a:t>Cross-Validation Accuracy</a:t>
                      </a:r>
                    </a:p>
                    <a:p>
                      <a:pPr algn="ctr"/>
                      <a:endParaRPr lang="en-US" sz="800"/>
                    </a:p>
                  </a:txBody>
                  <a:tcPr marL="41800" marR="41800" marT="20900" marB="20900"/>
                </a:tc>
                <a:extLst>
                  <a:ext uri="{0D108BD9-81ED-4DB2-BD59-A6C34878D82A}">
                    <a16:rowId xmlns:a16="http://schemas.microsoft.com/office/drawing/2014/main" val="2790834553"/>
                  </a:ext>
                </a:extLst>
              </a:tr>
              <a:tr h="50670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>
                          <a:effectLst/>
                        </a:rPr>
                        <a:t>1</a:t>
                      </a:r>
                    </a:p>
                  </a:txBody>
                  <a:tcPr marL="41800" marR="41800" marT="20900" marB="209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Random Forest</a:t>
                      </a:r>
                    </a:p>
                  </a:txBody>
                  <a:tcPr marL="41800" marR="41800" marT="20900" marB="209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0.924242</a:t>
                      </a:r>
                    </a:p>
                  </a:txBody>
                  <a:tcPr marL="41800" marR="41800" marT="20900" marB="209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0.984688</a:t>
                      </a:r>
                    </a:p>
                  </a:txBody>
                  <a:tcPr marL="41800" marR="41800" marT="20900" marB="209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0.9200</a:t>
                      </a:r>
                    </a:p>
                  </a:txBody>
                  <a:tcPr marL="41800" marR="41800" marT="20900" marB="20900" anchor="ctr"/>
                </a:tc>
                <a:extLst>
                  <a:ext uri="{0D108BD9-81ED-4DB2-BD59-A6C34878D82A}">
                    <a16:rowId xmlns:a16="http://schemas.microsoft.com/office/drawing/2014/main" val="2823963073"/>
                  </a:ext>
                </a:extLst>
              </a:tr>
              <a:tr h="50670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>
                          <a:effectLst/>
                        </a:rPr>
                        <a:t>2</a:t>
                      </a:r>
                    </a:p>
                  </a:txBody>
                  <a:tcPr marL="41800" marR="41800" marT="20900" marB="209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Gradient Boosting</a:t>
                      </a:r>
                    </a:p>
                  </a:txBody>
                  <a:tcPr marL="41800" marR="41800" marT="20900" marB="209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0.909091</a:t>
                      </a:r>
                    </a:p>
                  </a:txBody>
                  <a:tcPr marL="41800" marR="41800" marT="20900" marB="209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0.976250</a:t>
                      </a:r>
                    </a:p>
                  </a:txBody>
                  <a:tcPr marL="41800" marR="41800" marT="20900" marB="209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0.9200</a:t>
                      </a:r>
                    </a:p>
                  </a:txBody>
                  <a:tcPr marL="41800" marR="41800" marT="20900" marB="20900" anchor="ctr"/>
                </a:tc>
                <a:extLst>
                  <a:ext uri="{0D108BD9-81ED-4DB2-BD59-A6C34878D82A}">
                    <a16:rowId xmlns:a16="http://schemas.microsoft.com/office/drawing/2014/main" val="728437940"/>
                  </a:ext>
                </a:extLst>
              </a:tr>
              <a:tr h="3039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>
                          <a:effectLst/>
                        </a:rPr>
                        <a:t>3</a:t>
                      </a:r>
                    </a:p>
                  </a:txBody>
                  <a:tcPr marL="41800" marR="41800" marT="20900" marB="209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Naive Bayes</a:t>
                      </a:r>
                    </a:p>
                  </a:txBody>
                  <a:tcPr marL="41800" marR="41800" marT="20900" marB="209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0.909091</a:t>
                      </a:r>
                    </a:p>
                  </a:txBody>
                  <a:tcPr marL="41800" marR="41800" marT="20900" marB="209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0.951875</a:t>
                      </a:r>
                    </a:p>
                  </a:txBody>
                  <a:tcPr marL="41800" marR="41800" marT="20900" marB="209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0.8900</a:t>
                      </a:r>
                    </a:p>
                  </a:txBody>
                  <a:tcPr marL="41800" marR="41800" marT="20900" marB="20900" anchor="ctr"/>
                </a:tc>
                <a:extLst>
                  <a:ext uri="{0D108BD9-81ED-4DB2-BD59-A6C34878D82A}">
                    <a16:rowId xmlns:a16="http://schemas.microsoft.com/office/drawing/2014/main" val="4229796365"/>
                  </a:ext>
                </a:extLst>
              </a:tr>
              <a:tr h="3039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>
                          <a:effectLst/>
                        </a:rPr>
                        <a:t>4</a:t>
                      </a:r>
                    </a:p>
                  </a:txBody>
                  <a:tcPr marL="41800" marR="41800" marT="20900" marB="209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XGBoost</a:t>
                      </a:r>
                    </a:p>
                  </a:txBody>
                  <a:tcPr marL="41800" marR="41800" marT="20900" marB="209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0.909091</a:t>
                      </a:r>
                    </a:p>
                  </a:txBody>
                  <a:tcPr marL="41800" marR="41800" marT="20900" marB="209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0.917500</a:t>
                      </a:r>
                    </a:p>
                  </a:txBody>
                  <a:tcPr marL="41800" marR="41800" marT="20900" marB="209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0.9375</a:t>
                      </a:r>
                    </a:p>
                  </a:txBody>
                  <a:tcPr marL="41800" marR="41800" marT="20900" marB="20900" anchor="ctr"/>
                </a:tc>
                <a:extLst>
                  <a:ext uri="{0D108BD9-81ED-4DB2-BD59-A6C34878D82A}">
                    <a16:rowId xmlns:a16="http://schemas.microsoft.com/office/drawing/2014/main" val="4009076462"/>
                  </a:ext>
                </a:extLst>
              </a:tr>
              <a:tr h="50670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>
                          <a:effectLst/>
                        </a:rPr>
                        <a:t>5</a:t>
                      </a:r>
                    </a:p>
                  </a:txBody>
                  <a:tcPr marL="41800" marR="41800" marT="20900" marB="209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Logistic Regression</a:t>
                      </a:r>
                    </a:p>
                  </a:txBody>
                  <a:tcPr marL="41800" marR="41800" marT="20900" marB="209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0.893939</a:t>
                      </a:r>
                    </a:p>
                  </a:txBody>
                  <a:tcPr marL="41800" marR="41800" marT="20900" marB="209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0.965625</a:t>
                      </a:r>
                    </a:p>
                  </a:txBody>
                  <a:tcPr marL="41800" marR="41800" marT="20900" marB="209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0.9125</a:t>
                      </a:r>
                    </a:p>
                  </a:txBody>
                  <a:tcPr marL="41800" marR="41800" marT="20900" marB="20900" anchor="ctr"/>
                </a:tc>
                <a:extLst>
                  <a:ext uri="{0D108BD9-81ED-4DB2-BD59-A6C34878D82A}">
                    <a16:rowId xmlns:a16="http://schemas.microsoft.com/office/drawing/2014/main" val="2666312144"/>
                  </a:ext>
                </a:extLst>
              </a:tr>
              <a:tr h="50670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>
                          <a:effectLst/>
                        </a:rPr>
                        <a:t>6</a:t>
                      </a:r>
                    </a:p>
                  </a:txBody>
                  <a:tcPr marL="41800" marR="41800" marT="20900" marB="209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K-Nearest Neighbors</a:t>
                      </a:r>
                    </a:p>
                  </a:txBody>
                  <a:tcPr marL="41800" marR="41800" marT="20900" marB="209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0.893939</a:t>
                      </a:r>
                    </a:p>
                  </a:txBody>
                  <a:tcPr marL="41800" marR="41800" marT="20900" marB="209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0.973125</a:t>
                      </a:r>
                    </a:p>
                  </a:txBody>
                  <a:tcPr marL="41800" marR="41800" marT="20900" marB="209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0.9000</a:t>
                      </a:r>
                    </a:p>
                  </a:txBody>
                  <a:tcPr marL="41800" marR="41800" marT="20900" marB="20900" anchor="ctr"/>
                </a:tc>
                <a:extLst>
                  <a:ext uri="{0D108BD9-81ED-4DB2-BD59-A6C34878D82A}">
                    <a16:rowId xmlns:a16="http://schemas.microsoft.com/office/drawing/2014/main" val="3500940408"/>
                  </a:ext>
                </a:extLst>
              </a:tr>
              <a:tr h="3039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>
                          <a:effectLst/>
                        </a:rPr>
                        <a:t>7</a:t>
                      </a:r>
                    </a:p>
                  </a:txBody>
                  <a:tcPr marL="41800" marR="41800" marT="20900" marB="209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SVM</a:t>
                      </a:r>
                    </a:p>
                  </a:txBody>
                  <a:tcPr marL="41800" marR="41800" marT="20900" marB="209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0.863636</a:t>
                      </a:r>
                    </a:p>
                  </a:txBody>
                  <a:tcPr marL="41800" marR="41800" marT="20900" marB="209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0.968750</a:t>
                      </a:r>
                    </a:p>
                  </a:txBody>
                  <a:tcPr marL="41800" marR="41800" marT="20900" marB="209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effectLst/>
                        </a:rPr>
                        <a:t>0.9200</a:t>
                      </a:r>
                    </a:p>
                  </a:txBody>
                  <a:tcPr marL="41800" marR="41800" marT="20900" marB="20900" anchor="ctr"/>
                </a:tc>
                <a:extLst>
                  <a:ext uri="{0D108BD9-81ED-4DB2-BD59-A6C34878D82A}">
                    <a16:rowId xmlns:a16="http://schemas.microsoft.com/office/drawing/2014/main" val="138340908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345" y="483679"/>
            <a:ext cx="7055380" cy="1400530"/>
          </a:xfrm>
        </p:spPr>
        <p:txBody>
          <a:bodyPr/>
          <a:lstStyle/>
          <a:p>
            <a:r>
              <a:rPr dirty="0"/>
              <a:t>ROC Curve Comparison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43000"/>
          </a:xfrm>
        </p:spPr>
        <p:txBody>
          <a:bodyPr/>
          <a:lstStyle/>
          <a:p>
            <a:r>
              <a:rPr dirty="0"/>
              <a:t>The ROC curve shows the trade-off between sensitivity and specificity.</a:t>
            </a:r>
          </a:p>
        </p:txBody>
      </p:sp>
      <p:pic>
        <p:nvPicPr>
          <p:cNvPr id="6" name="Picture 5" descr="A logo with a tree in the middle&#10;&#10;Description automatically generated">
            <a:extLst>
              <a:ext uri="{FF2B5EF4-FFF2-40B4-BE49-F238E27FC236}">
                <a16:creationId xmlns:a16="http://schemas.microsoft.com/office/drawing/2014/main" id="{16238FA9-1744-E97C-9B05-7E4FFCE773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46" y="0"/>
            <a:ext cx="821192" cy="767687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2C891D5-C37D-2962-69E6-6A28F4326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9</a:t>
            </a:fld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0549E72-B198-1167-21B9-FF33D747E7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853" y="2357001"/>
            <a:ext cx="7524750" cy="3870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1087</TotalTime>
  <Words>785</Words>
  <Application>Microsoft Office PowerPoint</Application>
  <PresentationFormat>On-screen Show (4:3)</PresentationFormat>
  <Paragraphs>184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Aptos</vt:lpstr>
      <vt:lpstr>Arial</vt:lpstr>
      <vt:lpstr>Century Gothic</vt:lpstr>
      <vt:lpstr>Courier New</vt:lpstr>
      <vt:lpstr>Times New Roman</vt:lpstr>
      <vt:lpstr>Wingdings</vt:lpstr>
      <vt:lpstr>Wingdings 3</vt:lpstr>
      <vt:lpstr>Ion</vt:lpstr>
      <vt:lpstr>PowerPoint Presentation</vt:lpstr>
      <vt:lpstr>Problem Statement</vt:lpstr>
      <vt:lpstr>Data Preprocessing</vt:lpstr>
      <vt:lpstr>Novelty - Feature Engineering</vt:lpstr>
      <vt:lpstr>Novelty - Feature Engineering</vt:lpstr>
      <vt:lpstr>Novelty - Comprehensive Evaluation of Models</vt:lpstr>
      <vt:lpstr>Results - Model Performance</vt:lpstr>
      <vt:lpstr>Results - Model Performance</vt:lpstr>
      <vt:lpstr>ROC Curve Comparison</vt:lpstr>
      <vt:lpstr>SUPPORT VECTOR MACHINE(SVM)</vt:lpstr>
      <vt:lpstr>K NEAREST NEIGHBORS</vt:lpstr>
      <vt:lpstr>LOGISTIC REGRESSION</vt:lpstr>
      <vt:lpstr>GRADIENT BOOSTING</vt:lpstr>
      <vt:lpstr>NAÏVE BAYES</vt:lpstr>
      <vt:lpstr>XGBOOST</vt:lpstr>
      <vt:lpstr>Confusion Matrix - Random Forest</vt:lpstr>
      <vt:lpstr>Correlation matrix</vt:lpstr>
      <vt:lpstr>Feature Selection and Model Training</vt:lpstr>
      <vt:lpstr>Model Setup and Hyperparameter Tuning</vt:lpstr>
      <vt:lpstr>Feature Importance - Best Model</vt:lpstr>
      <vt:lpstr>Distribution Analysis - Top Features</vt:lpstr>
      <vt:lpstr>Distribution Analysis - Top Features</vt:lpstr>
      <vt:lpstr>Deployment using frontend with flask app</vt:lpstr>
      <vt:lpstr>Deployment using frontend with flask app</vt:lpstr>
      <vt:lpstr>Interpretation of Model Results</vt:lpstr>
      <vt:lpstr>Interpretation of Model Results</vt:lpstr>
      <vt:lpstr>Interpretation of Model Results</vt:lpstr>
      <vt:lpstr>Interpretation of Model Results</vt:lpstr>
      <vt:lpstr>Limitations and Future Improvements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tesso ali</dc:creator>
  <cp:keywords/>
  <dc:description>generated using python-pptx</dc:description>
  <cp:lastModifiedBy>tesso ali</cp:lastModifiedBy>
  <cp:revision>8</cp:revision>
  <dcterms:created xsi:type="dcterms:W3CDTF">2013-01-27T09:14:16Z</dcterms:created>
  <dcterms:modified xsi:type="dcterms:W3CDTF">2024-11-09T06:57:02Z</dcterms:modified>
  <cp:category/>
</cp:coreProperties>
</file>