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b600beaf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b600beaf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b600beaf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b600beaf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b600beaf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b600beaf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b600beaf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b600beaf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b600beaf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b600beaf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b600beaf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b600beaf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b600beaf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b600beaf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b600beaf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b600beaf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b600beaf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b600beaf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b600beaf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b600beaf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b600beaf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b600beaf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b600beaf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b600beaf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b600beaf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b600beaf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b600beaf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b600beaf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b600beaf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b600beaf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abs/2208.0106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s://github.com/tessorastefan/in-context-learning-function-class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ww.youtube.com/watch?v=DiJsg93zQDc" TargetMode="External"/><Relationship Id="rId4" Type="http://schemas.openxmlformats.org/officeDocument/2006/relationships/hyperlink" Target="https://github.com/dtsip/in-context-learning" TargetMode="External"/><Relationship Id="rId5" Type="http://schemas.openxmlformats.org/officeDocument/2006/relationships/hyperlink" Target="https://aclanthology.org/2023.ranlp-1.101/" TargetMode="External"/><Relationship Id="rId6" Type="http://schemas.openxmlformats.org/officeDocument/2006/relationships/hyperlink" Target="https://arxiv.org/abs/2103.02667" TargetMode="External"/><Relationship Id="rId7" Type="http://schemas.openxmlformats.org/officeDocument/2006/relationships/hyperlink" Target="https://arxiv.org/abs/2211.1566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Transformers Learn In-Context? A Case Study of Simple Function Classes</a:t>
            </a:r>
            <a:endParaRPr/>
          </a:p>
        </p:txBody>
      </p:sp>
      <p:sp>
        <p:nvSpPr>
          <p:cNvPr id="65" name="Google Shape;65;p13"/>
          <p:cNvSpPr txBox="1"/>
          <p:nvPr>
            <p:ph idx="1" type="subTitle"/>
          </p:nvPr>
        </p:nvSpPr>
        <p:spPr>
          <a:xfrm>
            <a:off x="311700" y="22026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Presentation by Tessora Stefan</a:t>
            </a:r>
            <a:endParaRPr/>
          </a:p>
          <a:p>
            <a:pPr indent="0" lvl="0" marL="0" rtl="0" algn="l">
              <a:spcBef>
                <a:spcPts val="0"/>
              </a:spcBef>
              <a:spcAft>
                <a:spcPts val="0"/>
              </a:spcAft>
              <a:buNone/>
            </a:pPr>
            <a:r>
              <a:rPr lang="en" u="sng">
                <a:solidFill>
                  <a:schemeClr val="hlink"/>
                </a:solidFill>
                <a:hlinkClick r:id="rId3"/>
              </a:rPr>
              <a:t>https://arxiv.org/abs/2208.01066</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Training In-Context Learning Transformer Model</a:t>
            </a:r>
            <a:endParaRPr/>
          </a:p>
        </p:txBody>
      </p:sp>
      <p:sp>
        <p:nvSpPr>
          <p:cNvPr id="120" name="Google Shape;120;p22"/>
          <p:cNvSpPr txBox="1"/>
          <p:nvPr/>
        </p:nvSpPr>
        <p:spPr>
          <a:xfrm>
            <a:off x="498300" y="454150"/>
            <a:ext cx="8147400" cy="3475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6"/>
                </a:solidFill>
                <a:latin typeface="Roboto"/>
                <a:ea typeface="Roboto"/>
                <a:cs typeface="Roboto"/>
                <a:sym typeface="Roboto"/>
              </a:rPr>
              <a:t>Input:</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Function class F (e.g. linear functions, decision trees, neural networks)</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Distribution DF over functions in F</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Distribution DX over inputs</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Transformer model M(Θ) with parameters Θ</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Loss function l( . , . ) (e.g. squared error)</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Batch size B</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Total training steps S</a:t>
            </a:r>
            <a:endParaRPr sz="1300">
              <a:solidFill>
                <a:schemeClr val="accent6"/>
              </a:solidFill>
              <a:latin typeface="Roboto"/>
              <a:ea typeface="Roboto"/>
              <a:cs typeface="Roboto"/>
              <a:sym typeface="Roboto"/>
            </a:endParaRPr>
          </a:p>
          <a:p>
            <a:pPr indent="0" lvl="0" marL="0" rtl="0" algn="l">
              <a:spcBef>
                <a:spcPts val="0"/>
              </a:spcBef>
              <a:spcAft>
                <a:spcPts val="0"/>
              </a:spcAft>
              <a:buNone/>
            </a:pPr>
            <a:r>
              <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AutoNum type="arabicPeriod"/>
            </a:pPr>
            <a:r>
              <a:rPr lang="en" sz="1300">
                <a:solidFill>
                  <a:schemeClr val="accent6"/>
                </a:solidFill>
                <a:latin typeface="Roboto"/>
                <a:ea typeface="Roboto"/>
                <a:cs typeface="Roboto"/>
                <a:sym typeface="Roboto"/>
              </a:rPr>
              <a:t>Initialize model </a:t>
            </a:r>
            <a:r>
              <a:rPr lang="en" sz="1300">
                <a:solidFill>
                  <a:schemeClr val="accent6"/>
                </a:solidFill>
                <a:latin typeface="Roboto"/>
                <a:ea typeface="Roboto"/>
                <a:cs typeface="Roboto"/>
                <a:sym typeface="Roboto"/>
              </a:rPr>
              <a:t>M(Θ) with random parameters Θ</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AutoNum type="arabicPeriod"/>
            </a:pPr>
            <a:r>
              <a:rPr lang="en" sz="1300">
                <a:solidFill>
                  <a:schemeClr val="accent6"/>
                </a:solidFill>
                <a:latin typeface="Roboto"/>
                <a:ea typeface="Roboto"/>
                <a:cs typeface="Roboto"/>
                <a:sym typeface="Roboto"/>
              </a:rPr>
              <a:t>For each training step s = 1 to S:</a:t>
            </a:r>
            <a:endParaRPr sz="1300">
              <a:solidFill>
                <a:schemeClr val="accent6"/>
              </a:solidFill>
              <a:latin typeface="Roboto"/>
              <a:ea typeface="Roboto"/>
              <a:cs typeface="Roboto"/>
              <a:sym typeface="Roboto"/>
            </a:endParaRPr>
          </a:p>
          <a:p>
            <a:pPr indent="-311150" lvl="1" marL="914400" rtl="0" algn="l">
              <a:spcBef>
                <a:spcPts val="0"/>
              </a:spcBef>
              <a:spcAft>
                <a:spcPts val="0"/>
              </a:spcAft>
              <a:buClr>
                <a:schemeClr val="accent6"/>
              </a:buClr>
              <a:buSzPts val="1300"/>
              <a:buFont typeface="Roboto"/>
              <a:buAutoNum type="alphaLcPeriod"/>
            </a:pPr>
            <a:r>
              <a:rPr lang="en" sz="1300">
                <a:solidFill>
                  <a:schemeClr val="accent6"/>
                </a:solidFill>
                <a:latin typeface="Roboto"/>
                <a:ea typeface="Roboto"/>
                <a:cs typeface="Roboto"/>
                <a:sym typeface="Roboto"/>
              </a:rPr>
              <a:t>Sample a batch of B random functions {f_1, …, f_B} from DF</a:t>
            </a:r>
            <a:endParaRPr sz="1300">
              <a:solidFill>
                <a:schemeClr val="accent6"/>
              </a:solidFill>
              <a:latin typeface="Roboto"/>
              <a:ea typeface="Roboto"/>
              <a:cs typeface="Roboto"/>
              <a:sym typeface="Roboto"/>
            </a:endParaRPr>
          </a:p>
          <a:p>
            <a:pPr indent="-311150" lvl="1" marL="914400" rtl="0" algn="l">
              <a:spcBef>
                <a:spcPts val="0"/>
              </a:spcBef>
              <a:spcAft>
                <a:spcPts val="0"/>
              </a:spcAft>
              <a:buClr>
                <a:schemeClr val="accent6"/>
              </a:buClr>
              <a:buSzPts val="1300"/>
              <a:buFont typeface="Roboto"/>
              <a:buAutoNum type="alphaLcPeriod"/>
            </a:pPr>
            <a:r>
              <a:rPr lang="en" sz="1300">
                <a:solidFill>
                  <a:schemeClr val="accent6"/>
                </a:solidFill>
                <a:latin typeface="Roboto"/>
                <a:ea typeface="Roboto"/>
                <a:cs typeface="Roboto"/>
                <a:sym typeface="Roboto"/>
              </a:rPr>
              <a:t>For each function f_i in the batch:</a:t>
            </a:r>
            <a:endParaRPr sz="1300">
              <a:solidFill>
                <a:schemeClr val="accent6"/>
              </a:solidFill>
              <a:latin typeface="Roboto"/>
              <a:ea typeface="Roboto"/>
              <a:cs typeface="Roboto"/>
              <a:sym typeface="Roboto"/>
            </a:endParaRPr>
          </a:p>
          <a:p>
            <a:pPr indent="-311150" lvl="2" marL="1371600" rtl="0" algn="l">
              <a:spcBef>
                <a:spcPts val="0"/>
              </a:spcBef>
              <a:spcAft>
                <a:spcPts val="0"/>
              </a:spcAft>
              <a:buClr>
                <a:schemeClr val="accent6"/>
              </a:buClr>
              <a:buSzPts val="1300"/>
              <a:buFont typeface="Roboto"/>
              <a:buAutoNum type="romanLcPeriod"/>
            </a:pPr>
            <a:r>
              <a:rPr lang="en" sz="1300">
                <a:solidFill>
                  <a:schemeClr val="accent6"/>
                </a:solidFill>
                <a:latin typeface="Roboto"/>
                <a:ea typeface="Roboto"/>
                <a:cs typeface="Roboto"/>
                <a:sym typeface="Roboto"/>
              </a:rPr>
              <a:t>Sample a set of in-context input examples {x_1, ..., x_k, x_query} from DX</a:t>
            </a:r>
            <a:endParaRPr sz="1300">
              <a:solidFill>
                <a:schemeClr val="accent6"/>
              </a:solidFill>
              <a:latin typeface="Roboto"/>
              <a:ea typeface="Roboto"/>
              <a:cs typeface="Roboto"/>
              <a:sym typeface="Roboto"/>
            </a:endParaRPr>
          </a:p>
          <a:p>
            <a:pPr indent="-311150" lvl="2" marL="1371600" rtl="0" algn="l">
              <a:spcBef>
                <a:spcPts val="0"/>
              </a:spcBef>
              <a:spcAft>
                <a:spcPts val="0"/>
              </a:spcAft>
              <a:buClr>
                <a:schemeClr val="accent6"/>
              </a:buClr>
              <a:buSzPts val="1300"/>
              <a:buFont typeface="Roboto"/>
              <a:buAutoNum type="romanLcPeriod"/>
            </a:pPr>
            <a:r>
              <a:rPr lang="en" sz="1300">
                <a:solidFill>
                  <a:schemeClr val="accent6"/>
                </a:solidFill>
                <a:latin typeface="Roboto"/>
                <a:ea typeface="Roboto"/>
                <a:cs typeface="Roboto"/>
                <a:sym typeface="Roboto"/>
              </a:rPr>
              <a:t>Compute the corresponding outputs {y_1 = f_i(x_1), …, y_k = f_i(x_k), y_query = f_i(x_query)}</a:t>
            </a:r>
            <a:endParaRPr sz="1300">
              <a:solidFill>
                <a:schemeClr val="accent6"/>
              </a:solidFill>
              <a:latin typeface="Roboto"/>
              <a:ea typeface="Roboto"/>
              <a:cs typeface="Roboto"/>
              <a:sym typeface="Roboto"/>
            </a:endParaRPr>
          </a:p>
          <a:p>
            <a:pPr indent="-311150" lvl="2" marL="1371600" rtl="0" algn="l">
              <a:spcBef>
                <a:spcPts val="0"/>
              </a:spcBef>
              <a:spcAft>
                <a:spcPts val="0"/>
              </a:spcAft>
              <a:buClr>
                <a:schemeClr val="accent6"/>
              </a:buClr>
              <a:buSzPts val="1300"/>
              <a:buFont typeface="Roboto"/>
              <a:buAutoNum type="romanLcPeriod"/>
            </a:pPr>
            <a:r>
              <a:rPr lang="en" sz="1300">
                <a:solidFill>
                  <a:schemeClr val="accent6"/>
                </a:solidFill>
                <a:latin typeface="Roboto"/>
                <a:ea typeface="Roboto"/>
                <a:cs typeface="Roboto"/>
                <a:sym typeface="Roboto"/>
              </a:rPr>
              <a:t>Construct the prompt P_i = {(x_1, y_1), …, (x_k, y_k), x_query}</a:t>
            </a:r>
            <a:endParaRPr sz="1300">
              <a:solidFill>
                <a:schemeClr val="accent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Training In-Context Learning Transformer Model Continued</a:t>
            </a:r>
            <a:endParaRPr/>
          </a:p>
        </p:txBody>
      </p:sp>
      <p:sp>
        <p:nvSpPr>
          <p:cNvPr id="126" name="Google Shape;126;p23"/>
          <p:cNvSpPr txBox="1"/>
          <p:nvPr/>
        </p:nvSpPr>
        <p:spPr>
          <a:xfrm>
            <a:off x="498300" y="454150"/>
            <a:ext cx="8147400" cy="3475500"/>
          </a:xfrm>
          <a:prstGeom prst="rect">
            <a:avLst/>
          </a:prstGeom>
          <a:solidFill>
            <a:schemeClr val="dk1"/>
          </a:solidFill>
          <a:ln>
            <a:noFill/>
          </a:ln>
        </p:spPr>
        <p:txBody>
          <a:bodyPr anchorCtr="0" anchor="t" bIns="91425" lIns="91425" spcFirstLastPara="1" rIns="91425" wrap="square" tIns="91425">
            <a:noAutofit/>
          </a:bodyPr>
          <a:lstStyle/>
          <a:p>
            <a:pPr indent="-311150" lvl="1" marL="914400" rtl="0" algn="l">
              <a:spcBef>
                <a:spcPts val="0"/>
              </a:spcBef>
              <a:spcAft>
                <a:spcPts val="0"/>
              </a:spcAft>
              <a:buClr>
                <a:schemeClr val="accent6"/>
              </a:buClr>
              <a:buSzPts val="1300"/>
              <a:buFont typeface="Roboto"/>
              <a:buAutoNum type="alphaLcPeriod" startAt="3"/>
            </a:pPr>
            <a:r>
              <a:rPr lang="en" sz="1300">
                <a:solidFill>
                  <a:schemeClr val="accent6"/>
                </a:solidFill>
                <a:latin typeface="Roboto"/>
                <a:ea typeface="Roboto"/>
                <a:cs typeface="Roboto"/>
                <a:sym typeface="Roboto"/>
              </a:rPr>
              <a:t>For each prompt P_i:</a:t>
            </a:r>
            <a:endParaRPr sz="1300">
              <a:solidFill>
                <a:schemeClr val="accent6"/>
              </a:solidFill>
              <a:latin typeface="Roboto"/>
              <a:ea typeface="Roboto"/>
              <a:cs typeface="Roboto"/>
              <a:sym typeface="Roboto"/>
            </a:endParaRPr>
          </a:p>
          <a:p>
            <a:pPr indent="-311150" lvl="2" marL="1371600" rtl="0" algn="l">
              <a:spcBef>
                <a:spcPts val="0"/>
              </a:spcBef>
              <a:spcAft>
                <a:spcPts val="0"/>
              </a:spcAft>
              <a:buClr>
                <a:schemeClr val="accent6"/>
              </a:buClr>
              <a:buSzPts val="1300"/>
              <a:buFont typeface="Roboto"/>
              <a:buAutoNum type="romanLcPeriod"/>
            </a:pPr>
            <a:r>
              <a:rPr lang="en" sz="1300">
                <a:solidFill>
                  <a:schemeClr val="accent6"/>
                </a:solidFill>
                <a:latin typeface="Roboto"/>
                <a:ea typeface="Roboto"/>
                <a:cs typeface="Roboto"/>
                <a:sym typeface="Roboto"/>
              </a:rPr>
              <a:t>Feed prompt P_i into the Transformer model </a:t>
            </a:r>
            <a:r>
              <a:rPr lang="en" sz="1300">
                <a:solidFill>
                  <a:schemeClr val="accent6"/>
                </a:solidFill>
                <a:latin typeface="Roboto"/>
                <a:ea typeface="Roboto"/>
                <a:cs typeface="Roboto"/>
                <a:sym typeface="Roboto"/>
              </a:rPr>
              <a:t>M(Θ)</a:t>
            </a:r>
            <a:endParaRPr sz="1300">
              <a:solidFill>
                <a:schemeClr val="accent6"/>
              </a:solidFill>
              <a:latin typeface="Roboto"/>
              <a:ea typeface="Roboto"/>
              <a:cs typeface="Roboto"/>
              <a:sym typeface="Roboto"/>
            </a:endParaRPr>
          </a:p>
          <a:p>
            <a:pPr indent="-311150" lvl="2" marL="1371600" rtl="0" algn="l">
              <a:spcBef>
                <a:spcPts val="0"/>
              </a:spcBef>
              <a:spcAft>
                <a:spcPts val="0"/>
              </a:spcAft>
              <a:buClr>
                <a:schemeClr val="accent6"/>
              </a:buClr>
              <a:buSzPts val="1300"/>
              <a:buFont typeface="Roboto"/>
              <a:buAutoNum type="romanLcPeriod"/>
            </a:pPr>
            <a:r>
              <a:rPr lang="en" sz="1300">
                <a:solidFill>
                  <a:schemeClr val="accent6"/>
                </a:solidFill>
                <a:latin typeface="Roboto"/>
                <a:ea typeface="Roboto"/>
                <a:cs typeface="Roboto"/>
                <a:sym typeface="Roboto"/>
              </a:rPr>
              <a:t>The model predicts the output for the query input, ŷ_query = M(Θ, P_i)</a:t>
            </a:r>
            <a:endParaRPr sz="1300">
              <a:solidFill>
                <a:schemeClr val="accent6"/>
              </a:solidFill>
              <a:latin typeface="Roboto"/>
              <a:ea typeface="Roboto"/>
              <a:cs typeface="Roboto"/>
              <a:sym typeface="Roboto"/>
            </a:endParaRPr>
          </a:p>
          <a:p>
            <a:pPr indent="-311150" lvl="1" marL="914400" rtl="0" algn="l">
              <a:spcBef>
                <a:spcPts val="0"/>
              </a:spcBef>
              <a:spcAft>
                <a:spcPts val="0"/>
              </a:spcAft>
              <a:buClr>
                <a:schemeClr val="accent6"/>
              </a:buClr>
              <a:buSzPts val="1300"/>
              <a:buFont typeface="Roboto"/>
              <a:buAutoNum type="alphaLcPeriod" startAt="3"/>
            </a:pPr>
            <a:r>
              <a:rPr lang="en" sz="1300">
                <a:solidFill>
                  <a:schemeClr val="accent6"/>
                </a:solidFill>
                <a:latin typeface="Roboto"/>
                <a:ea typeface="Roboto"/>
                <a:cs typeface="Roboto"/>
                <a:sym typeface="Roboto"/>
              </a:rPr>
              <a:t>Compute the loss over the batch:</a:t>
            </a:r>
            <a:endParaRPr sz="1300">
              <a:solidFill>
                <a:schemeClr val="accent6"/>
              </a:solidFill>
              <a:latin typeface="Roboto"/>
              <a:ea typeface="Roboto"/>
              <a:cs typeface="Roboto"/>
              <a:sym typeface="Roboto"/>
            </a:endParaRPr>
          </a:p>
          <a:p>
            <a:pPr indent="-311150" lvl="2" marL="1371600" rtl="0" algn="l">
              <a:spcBef>
                <a:spcPts val="0"/>
              </a:spcBef>
              <a:spcAft>
                <a:spcPts val="0"/>
              </a:spcAft>
              <a:buClr>
                <a:schemeClr val="accent6"/>
              </a:buClr>
              <a:buSzPts val="1300"/>
              <a:buFont typeface="Roboto"/>
              <a:buAutoNum type="romanLcPeriod"/>
            </a:pPr>
            <a:r>
              <a:rPr lang="en" sz="1300">
                <a:solidFill>
                  <a:schemeClr val="accent6"/>
                </a:solidFill>
                <a:latin typeface="Roboto"/>
                <a:ea typeface="Roboto"/>
                <a:cs typeface="Roboto"/>
                <a:sym typeface="Roboto"/>
              </a:rPr>
              <a:t>For each example in the batch, comput loss l(ŷ_query, y_query)</a:t>
            </a:r>
            <a:endParaRPr sz="1300">
              <a:solidFill>
                <a:schemeClr val="accent6"/>
              </a:solidFill>
              <a:latin typeface="Roboto"/>
              <a:ea typeface="Roboto"/>
              <a:cs typeface="Roboto"/>
              <a:sym typeface="Roboto"/>
            </a:endParaRPr>
          </a:p>
          <a:p>
            <a:pPr indent="-311150" lvl="2" marL="1371600" rtl="0" algn="l">
              <a:spcBef>
                <a:spcPts val="0"/>
              </a:spcBef>
              <a:spcAft>
                <a:spcPts val="0"/>
              </a:spcAft>
              <a:buClr>
                <a:schemeClr val="accent6"/>
              </a:buClr>
              <a:buSzPts val="1300"/>
              <a:buFont typeface="Roboto"/>
              <a:buAutoNum type="romanLcPeriod"/>
            </a:pPr>
            <a:r>
              <a:rPr lang="en" sz="1300">
                <a:solidFill>
                  <a:schemeClr val="accent6"/>
                </a:solidFill>
                <a:latin typeface="Roboto"/>
                <a:ea typeface="Roboto"/>
                <a:cs typeface="Roboto"/>
                <a:sym typeface="Roboto"/>
              </a:rPr>
              <a:t>Compute the average loss across the batch: L = (1/B) * ∑(l(ŷ_query, y_query))</a:t>
            </a:r>
            <a:endParaRPr sz="1300">
              <a:solidFill>
                <a:schemeClr val="accent6"/>
              </a:solidFill>
              <a:latin typeface="Roboto"/>
              <a:ea typeface="Roboto"/>
              <a:cs typeface="Roboto"/>
              <a:sym typeface="Roboto"/>
            </a:endParaRPr>
          </a:p>
          <a:p>
            <a:pPr indent="-311150" lvl="1" marL="914400" rtl="0" algn="l">
              <a:spcBef>
                <a:spcPts val="0"/>
              </a:spcBef>
              <a:spcAft>
                <a:spcPts val="0"/>
              </a:spcAft>
              <a:buClr>
                <a:schemeClr val="accent6"/>
              </a:buClr>
              <a:buSzPts val="1300"/>
              <a:buFont typeface="Roboto"/>
              <a:buAutoNum type="alphaLcPeriod" startAt="3"/>
            </a:pPr>
            <a:r>
              <a:rPr lang="en" sz="1300">
                <a:solidFill>
                  <a:schemeClr val="accent6"/>
                </a:solidFill>
                <a:latin typeface="Roboto"/>
                <a:ea typeface="Roboto"/>
                <a:cs typeface="Roboto"/>
                <a:sym typeface="Roboto"/>
              </a:rPr>
              <a:t>Update model parameters Θ using gradient descent on the loss L</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AutoNum type="arabicPeriod" startAt="3"/>
            </a:pPr>
            <a:r>
              <a:rPr lang="en" sz="1300">
                <a:solidFill>
                  <a:schemeClr val="accent6"/>
                </a:solidFill>
                <a:latin typeface="Roboto"/>
                <a:ea typeface="Roboto"/>
                <a:cs typeface="Roboto"/>
                <a:sym typeface="Roboto"/>
              </a:rPr>
              <a:t>If using curriculum learning: Adjust the complexity of the function classes samples from DF and DX according to the curriculum schedule.</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AutoNum type="arabicPeriod" startAt="3"/>
            </a:pPr>
            <a:r>
              <a:rPr lang="en" sz="1300">
                <a:solidFill>
                  <a:schemeClr val="accent6"/>
                </a:solidFill>
                <a:latin typeface="Roboto"/>
                <a:ea typeface="Roboto"/>
                <a:cs typeface="Roboto"/>
                <a:sym typeface="Roboto"/>
              </a:rPr>
              <a:t>Continue training until s steps are completed.</a:t>
            </a:r>
            <a:endParaRPr sz="1300">
              <a:solidFill>
                <a:schemeClr val="accent6"/>
              </a:solidFill>
              <a:latin typeface="Roboto"/>
              <a:ea typeface="Roboto"/>
              <a:cs typeface="Roboto"/>
              <a:sym typeface="Roboto"/>
            </a:endParaRPr>
          </a:p>
          <a:p>
            <a:pPr indent="0" lvl="0" marL="0" rtl="0" algn="l">
              <a:spcBef>
                <a:spcPts val="0"/>
              </a:spcBef>
              <a:spcAft>
                <a:spcPts val="0"/>
              </a:spcAft>
              <a:buNone/>
            </a:pPr>
            <a:r>
              <a:t/>
            </a:r>
            <a:endParaRPr sz="1300">
              <a:solidFill>
                <a:schemeClr val="accent6"/>
              </a:solidFill>
              <a:latin typeface="Roboto"/>
              <a:ea typeface="Roboto"/>
              <a:cs typeface="Roboto"/>
              <a:sym typeface="Roboto"/>
            </a:endParaRPr>
          </a:p>
          <a:p>
            <a:pPr indent="0" lvl="0" marL="0" rtl="0" algn="l">
              <a:spcBef>
                <a:spcPts val="0"/>
              </a:spcBef>
              <a:spcAft>
                <a:spcPts val="0"/>
              </a:spcAft>
              <a:buNone/>
            </a:pPr>
            <a:r>
              <a:rPr lang="en" sz="1300">
                <a:solidFill>
                  <a:schemeClr val="accent6"/>
                </a:solidFill>
                <a:latin typeface="Roboto"/>
                <a:ea typeface="Roboto"/>
                <a:cs typeface="Roboto"/>
                <a:sym typeface="Roboto"/>
              </a:rPr>
              <a:t>Output: </a:t>
            </a:r>
            <a:endParaRPr sz="1300">
              <a:solidFill>
                <a:schemeClr val="accent6"/>
              </a:solidFill>
              <a:latin typeface="Roboto"/>
              <a:ea typeface="Roboto"/>
              <a:cs typeface="Roboto"/>
              <a:sym typeface="Roboto"/>
            </a:endParaRPr>
          </a:p>
          <a:p>
            <a:pPr indent="-311150" lvl="0" marL="457200" rtl="0" algn="l">
              <a:spcBef>
                <a:spcPts val="0"/>
              </a:spcBef>
              <a:spcAft>
                <a:spcPts val="0"/>
              </a:spcAft>
              <a:buClr>
                <a:schemeClr val="accent6"/>
              </a:buClr>
              <a:buSzPts val="1300"/>
              <a:buFont typeface="Roboto"/>
              <a:buChar char="-"/>
            </a:pPr>
            <a:r>
              <a:rPr lang="en" sz="1300">
                <a:solidFill>
                  <a:schemeClr val="accent6"/>
                </a:solidFill>
                <a:latin typeface="Roboto"/>
                <a:ea typeface="Roboto"/>
                <a:cs typeface="Roboto"/>
                <a:sym typeface="Roboto"/>
              </a:rPr>
              <a:t>Trained model M(Θ)</a:t>
            </a:r>
            <a:endParaRPr sz="1300">
              <a:solidFill>
                <a:schemeClr val="accent6"/>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In-Context Learning at Inference Time</a:t>
            </a:r>
            <a:endParaRPr/>
          </a:p>
        </p:txBody>
      </p:sp>
      <p:sp>
        <p:nvSpPr>
          <p:cNvPr id="132" name="Google Shape;132;p24"/>
          <p:cNvSpPr txBox="1"/>
          <p:nvPr/>
        </p:nvSpPr>
        <p:spPr>
          <a:xfrm>
            <a:off x="498300" y="454150"/>
            <a:ext cx="8147400" cy="3475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6"/>
                </a:solidFill>
                <a:latin typeface="Roboto"/>
                <a:ea typeface="Roboto"/>
                <a:cs typeface="Roboto"/>
                <a:sym typeface="Roboto"/>
              </a:rPr>
              <a:t>Input: </a:t>
            </a:r>
            <a:endParaRPr sz="2000">
              <a:solidFill>
                <a:schemeClr val="accent6"/>
              </a:solidFill>
              <a:latin typeface="Roboto"/>
              <a:ea typeface="Roboto"/>
              <a:cs typeface="Roboto"/>
              <a:sym typeface="Roboto"/>
            </a:endParaRPr>
          </a:p>
          <a:p>
            <a:pPr indent="-355600" lvl="0" marL="457200" rtl="0" algn="l">
              <a:spcBef>
                <a:spcPts val="0"/>
              </a:spcBef>
              <a:spcAft>
                <a:spcPts val="0"/>
              </a:spcAft>
              <a:buClr>
                <a:schemeClr val="accent6"/>
              </a:buClr>
              <a:buSzPts val="2000"/>
              <a:buFont typeface="Roboto"/>
              <a:buChar char="-"/>
            </a:pPr>
            <a:r>
              <a:rPr lang="en" sz="2000">
                <a:solidFill>
                  <a:schemeClr val="accent6"/>
                </a:solidFill>
                <a:latin typeface="Roboto"/>
                <a:ea typeface="Roboto"/>
                <a:cs typeface="Roboto"/>
                <a:sym typeface="Roboto"/>
              </a:rPr>
              <a:t>Transformer model M(Θ) with learned parameters </a:t>
            </a:r>
            <a:r>
              <a:rPr lang="en" sz="2000">
                <a:solidFill>
                  <a:schemeClr val="accent6"/>
                </a:solidFill>
                <a:latin typeface="Roboto"/>
                <a:ea typeface="Roboto"/>
                <a:cs typeface="Roboto"/>
                <a:sym typeface="Roboto"/>
              </a:rPr>
              <a:t>Θ</a:t>
            </a:r>
            <a:endParaRPr sz="2000">
              <a:solidFill>
                <a:schemeClr val="accent6"/>
              </a:solidFill>
              <a:latin typeface="Roboto"/>
              <a:ea typeface="Roboto"/>
              <a:cs typeface="Roboto"/>
              <a:sym typeface="Roboto"/>
            </a:endParaRPr>
          </a:p>
          <a:p>
            <a:pPr indent="-355600" lvl="0" marL="457200" rtl="0" algn="l">
              <a:spcBef>
                <a:spcPts val="0"/>
              </a:spcBef>
              <a:spcAft>
                <a:spcPts val="0"/>
              </a:spcAft>
              <a:buClr>
                <a:schemeClr val="accent6"/>
              </a:buClr>
              <a:buSzPts val="2000"/>
              <a:buFont typeface="Roboto"/>
              <a:buChar char="-"/>
            </a:pPr>
            <a:r>
              <a:rPr lang="en" sz="2000">
                <a:solidFill>
                  <a:schemeClr val="accent6"/>
                </a:solidFill>
                <a:latin typeface="Roboto"/>
                <a:ea typeface="Roboto"/>
                <a:cs typeface="Roboto"/>
                <a:sym typeface="Roboto"/>
              </a:rPr>
              <a:t>In-context prompt P = {(x_1, y_1), …, (x_k, y_k), x_query} from new task</a:t>
            </a:r>
            <a:endParaRPr sz="2000">
              <a:solidFill>
                <a:schemeClr val="accent6"/>
              </a:solidFill>
              <a:latin typeface="Roboto"/>
              <a:ea typeface="Roboto"/>
              <a:cs typeface="Roboto"/>
              <a:sym typeface="Roboto"/>
            </a:endParaRPr>
          </a:p>
          <a:p>
            <a:pPr indent="0" lvl="0" marL="0" rtl="0" algn="l">
              <a:spcBef>
                <a:spcPts val="0"/>
              </a:spcBef>
              <a:spcAft>
                <a:spcPts val="0"/>
              </a:spcAft>
              <a:buNone/>
            </a:pPr>
            <a:r>
              <a:t/>
            </a:r>
            <a:endParaRPr sz="2000">
              <a:solidFill>
                <a:schemeClr val="accent6"/>
              </a:solidFill>
              <a:latin typeface="Roboto"/>
              <a:ea typeface="Roboto"/>
              <a:cs typeface="Roboto"/>
              <a:sym typeface="Roboto"/>
            </a:endParaRPr>
          </a:p>
          <a:p>
            <a:pPr indent="-355600" lvl="0" marL="457200" rtl="0" algn="l">
              <a:spcBef>
                <a:spcPts val="0"/>
              </a:spcBef>
              <a:spcAft>
                <a:spcPts val="0"/>
              </a:spcAft>
              <a:buClr>
                <a:schemeClr val="accent6"/>
              </a:buClr>
              <a:buSzPts val="2000"/>
              <a:buFont typeface="Roboto"/>
              <a:buAutoNum type="arabicPeriod"/>
            </a:pPr>
            <a:r>
              <a:rPr lang="en" sz="2000">
                <a:solidFill>
                  <a:schemeClr val="accent6"/>
                </a:solidFill>
                <a:latin typeface="Roboto"/>
                <a:ea typeface="Roboto"/>
                <a:cs typeface="Roboto"/>
                <a:sym typeface="Roboto"/>
              </a:rPr>
              <a:t>Feed the prompt P into the Transformer model M(Θ)</a:t>
            </a:r>
            <a:endParaRPr sz="2000">
              <a:solidFill>
                <a:schemeClr val="accent6"/>
              </a:solidFill>
              <a:latin typeface="Roboto"/>
              <a:ea typeface="Roboto"/>
              <a:cs typeface="Roboto"/>
              <a:sym typeface="Roboto"/>
            </a:endParaRPr>
          </a:p>
          <a:p>
            <a:pPr indent="-355600" lvl="0" marL="457200" rtl="0" algn="l">
              <a:spcBef>
                <a:spcPts val="0"/>
              </a:spcBef>
              <a:spcAft>
                <a:spcPts val="0"/>
              </a:spcAft>
              <a:buClr>
                <a:schemeClr val="accent6"/>
              </a:buClr>
              <a:buSzPts val="2000"/>
              <a:buFont typeface="Roboto"/>
              <a:buAutoNum type="arabicPeriod"/>
            </a:pPr>
            <a:r>
              <a:rPr lang="en" sz="2000">
                <a:solidFill>
                  <a:schemeClr val="accent6"/>
                </a:solidFill>
                <a:latin typeface="Roboto"/>
                <a:ea typeface="Roboto"/>
                <a:cs typeface="Roboto"/>
                <a:sym typeface="Roboto"/>
              </a:rPr>
              <a:t>Predict output ŷ_query = M(Θ, P)</a:t>
            </a:r>
            <a:endParaRPr sz="2000">
              <a:solidFill>
                <a:schemeClr val="accent6"/>
              </a:solidFill>
              <a:latin typeface="Roboto"/>
              <a:ea typeface="Roboto"/>
              <a:cs typeface="Roboto"/>
              <a:sym typeface="Roboto"/>
            </a:endParaRPr>
          </a:p>
          <a:p>
            <a:pPr indent="0" lvl="0" marL="0" rtl="0" algn="l">
              <a:spcBef>
                <a:spcPts val="0"/>
              </a:spcBef>
              <a:spcAft>
                <a:spcPts val="0"/>
              </a:spcAft>
              <a:buNone/>
            </a:pPr>
            <a:r>
              <a:t/>
            </a:r>
            <a:endParaRPr sz="2000">
              <a:solidFill>
                <a:schemeClr val="accent6"/>
              </a:solidFill>
              <a:latin typeface="Roboto"/>
              <a:ea typeface="Roboto"/>
              <a:cs typeface="Roboto"/>
              <a:sym typeface="Roboto"/>
            </a:endParaRPr>
          </a:p>
          <a:p>
            <a:pPr indent="0" lvl="0" marL="0" rtl="0" algn="l">
              <a:spcBef>
                <a:spcPts val="0"/>
              </a:spcBef>
              <a:spcAft>
                <a:spcPts val="0"/>
              </a:spcAft>
              <a:buNone/>
            </a:pPr>
            <a:r>
              <a:rPr lang="en" sz="2000">
                <a:solidFill>
                  <a:schemeClr val="accent6"/>
                </a:solidFill>
                <a:latin typeface="Roboto"/>
                <a:ea typeface="Roboto"/>
                <a:cs typeface="Roboto"/>
                <a:sym typeface="Roboto"/>
              </a:rPr>
              <a:t>Output:</a:t>
            </a:r>
            <a:endParaRPr sz="2000">
              <a:solidFill>
                <a:schemeClr val="accent6"/>
              </a:solidFill>
              <a:latin typeface="Roboto"/>
              <a:ea typeface="Roboto"/>
              <a:cs typeface="Roboto"/>
              <a:sym typeface="Roboto"/>
            </a:endParaRPr>
          </a:p>
          <a:p>
            <a:pPr indent="-355600" lvl="0" marL="457200" rtl="0" algn="l">
              <a:spcBef>
                <a:spcPts val="0"/>
              </a:spcBef>
              <a:spcAft>
                <a:spcPts val="0"/>
              </a:spcAft>
              <a:buClr>
                <a:schemeClr val="accent6"/>
              </a:buClr>
              <a:buSzPts val="2000"/>
              <a:buFont typeface="Roboto"/>
              <a:buChar char="-"/>
            </a:pPr>
            <a:r>
              <a:rPr lang="en" sz="2000">
                <a:solidFill>
                  <a:schemeClr val="accent6"/>
                </a:solidFill>
                <a:latin typeface="Roboto"/>
                <a:ea typeface="Roboto"/>
                <a:cs typeface="Roboto"/>
                <a:sym typeface="Roboto"/>
              </a:rPr>
              <a:t>Predicted output ŷ_query for the query input x_query</a:t>
            </a:r>
            <a:endParaRPr sz="2000">
              <a:solidFill>
                <a:schemeClr val="accent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Extrapolation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could have been developed further?</a:t>
            </a:r>
            <a:endParaRPr/>
          </a:p>
        </p:txBody>
      </p:sp>
      <p:sp>
        <p:nvSpPr>
          <p:cNvPr id="143" name="Google Shape;143;p2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The paper could have further explored how </a:t>
            </a:r>
            <a:r>
              <a:rPr b="1" lang="en"/>
              <a:t>Transformers encode algorithms for in-context learning</a:t>
            </a:r>
            <a:r>
              <a:rPr lang="en"/>
              <a:t>, particularly examining internal mechanisms like "induction heads" and attention patterns that contribute to generalization.</a:t>
            </a:r>
            <a:endParaRPr/>
          </a:p>
          <a:p>
            <a:pPr indent="-298767" lvl="0" marL="457200" rtl="0" algn="l">
              <a:spcBef>
                <a:spcPts val="0"/>
              </a:spcBef>
              <a:spcAft>
                <a:spcPts val="0"/>
              </a:spcAft>
              <a:buSzPct val="100000"/>
              <a:buChar char="-"/>
            </a:pPr>
            <a:r>
              <a:rPr lang="en"/>
              <a:t>A deeper analysis of </a:t>
            </a:r>
            <a:r>
              <a:rPr b="1" lang="en"/>
              <a:t>model components such as activation patterns and attention mechanisms</a:t>
            </a:r>
            <a:r>
              <a:rPr lang="en"/>
              <a:t> could provide insights into how the model selects relevant examples and generalizes learning strategies.</a:t>
            </a:r>
            <a:endParaRPr/>
          </a:p>
          <a:p>
            <a:pPr indent="-298767" lvl="0" marL="457200" rtl="0" algn="l">
              <a:spcBef>
                <a:spcPts val="0"/>
              </a:spcBef>
              <a:spcAft>
                <a:spcPts val="0"/>
              </a:spcAft>
              <a:buSzPct val="100000"/>
              <a:buChar char="-"/>
            </a:pPr>
            <a:r>
              <a:rPr lang="en"/>
              <a:t>The paper focuses on mathematical function classes, but the </a:t>
            </a:r>
            <a:r>
              <a:rPr b="1" lang="en"/>
              <a:t>application to more complex, real-world tasks</a:t>
            </a:r>
            <a:r>
              <a:rPr lang="en"/>
              <a:t> was underexplored and could demonstrate broader applicability.</a:t>
            </a:r>
            <a:endParaRPr/>
          </a:p>
          <a:p>
            <a:pPr indent="-298767" lvl="0" marL="457200" rtl="0" algn="l">
              <a:spcBef>
                <a:spcPts val="0"/>
              </a:spcBef>
              <a:spcAft>
                <a:spcPts val="0"/>
              </a:spcAft>
              <a:buSzPct val="100000"/>
              <a:buChar char="-"/>
            </a:pPr>
            <a:r>
              <a:rPr lang="en"/>
              <a:t>A </a:t>
            </a:r>
            <a:r>
              <a:rPr b="1" lang="en"/>
              <a:t>comparison with meta-learning algorithms</a:t>
            </a:r>
            <a:r>
              <a:rPr lang="en"/>
              <a:t> could help position the findings within the larger landscape of machine learning research and highlight the relative strengths and weaknesses of in-context learning models.</a:t>
            </a:r>
            <a:endParaRPr/>
          </a:p>
        </p:txBody>
      </p:sp>
      <p:pic>
        <p:nvPicPr>
          <p:cNvPr id="144" name="Google Shape;144;p26"/>
          <p:cNvPicPr preferRelativeResize="0"/>
          <p:nvPr/>
        </p:nvPicPr>
        <p:blipFill>
          <a:blip r:embed="rId3">
            <a:alphaModFix/>
          </a:blip>
          <a:stretch>
            <a:fillRect/>
          </a:stretch>
        </p:blipFill>
        <p:spPr>
          <a:xfrm>
            <a:off x="4425900" y="1534975"/>
            <a:ext cx="4527600" cy="30176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50" y="831175"/>
            <a:ext cx="84840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GitHub Repo</a:t>
            </a:r>
            <a:endParaRPr/>
          </a:p>
        </p:txBody>
      </p:sp>
      <p:sp>
        <p:nvSpPr>
          <p:cNvPr id="150" name="Google Shape;150;p27"/>
          <p:cNvSpPr txBox="1"/>
          <p:nvPr>
            <p:ph idx="1" type="body"/>
          </p:nvPr>
        </p:nvSpPr>
        <p:spPr>
          <a:xfrm>
            <a:off x="311700" y="2121425"/>
            <a:ext cx="8031300" cy="94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u="sng">
                <a:solidFill>
                  <a:schemeClr val="hlink"/>
                </a:solidFill>
                <a:hlinkClick r:id="rId3"/>
              </a:rPr>
              <a:t>https://github.com/tessorastefan/in-context-learning-function-classes</a:t>
            </a:r>
            <a:endParaRPr sz="1900"/>
          </a:p>
          <a:p>
            <a:pPr indent="0" lvl="0" marL="0" rtl="0" algn="l">
              <a:spcBef>
                <a:spcPts val="1200"/>
              </a:spcBef>
              <a:spcAft>
                <a:spcPts val="1200"/>
              </a:spcAft>
              <a:buNone/>
            </a:pPr>
            <a:r>
              <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 Links</a:t>
            </a:r>
            <a:endParaRPr/>
          </a:p>
        </p:txBody>
      </p:sp>
      <p:sp>
        <p:nvSpPr>
          <p:cNvPr id="156" name="Google Shape;156;p2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MLA Citation:</a:t>
            </a:r>
            <a:endParaRPr/>
          </a:p>
          <a:p>
            <a:pPr indent="0" lvl="0" marL="0" rtl="0" algn="l">
              <a:spcBef>
                <a:spcPts val="1200"/>
              </a:spcBef>
              <a:spcAft>
                <a:spcPts val="0"/>
              </a:spcAft>
              <a:buNone/>
            </a:pPr>
            <a:r>
              <a:rPr lang="en"/>
              <a:t>Garg, Shivam et al. “What Can Transformers Learn In-Context? A Case Study of Simple Function Classes.” ArXiv abs/2208.01066 (2022): n. pag.</a:t>
            </a:r>
            <a:endParaRPr/>
          </a:p>
          <a:p>
            <a:pPr indent="0" lvl="0" marL="0" rtl="0" algn="l">
              <a:spcBef>
                <a:spcPts val="1200"/>
              </a:spcBef>
              <a:spcAft>
                <a:spcPts val="0"/>
              </a:spcAft>
              <a:buNone/>
            </a:pPr>
            <a:r>
              <a:rPr lang="en"/>
              <a:t>Authors:</a:t>
            </a:r>
            <a:endParaRPr/>
          </a:p>
          <a:p>
            <a:pPr indent="-311150" lvl="0" marL="457200" rtl="0" algn="l">
              <a:spcBef>
                <a:spcPts val="1200"/>
              </a:spcBef>
              <a:spcAft>
                <a:spcPts val="0"/>
              </a:spcAft>
              <a:buSzPts val="1300"/>
              <a:buChar char="-"/>
            </a:pPr>
            <a:r>
              <a:rPr lang="en"/>
              <a:t>Shivam Garg</a:t>
            </a:r>
            <a:endParaRPr/>
          </a:p>
          <a:p>
            <a:pPr indent="-311150" lvl="0" marL="457200" rtl="0" algn="l">
              <a:spcBef>
                <a:spcPts val="0"/>
              </a:spcBef>
              <a:spcAft>
                <a:spcPts val="0"/>
              </a:spcAft>
              <a:buSzPts val="1300"/>
              <a:buChar char="-"/>
            </a:pPr>
            <a:r>
              <a:rPr lang="en"/>
              <a:t>Dimitris Tsipras</a:t>
            </a:r>
            <a:endParaRPr/>
          </a:p>
          <a:p>
            <a:pPr indent="-311150" lvl="0" marL="457200" rtl="0" algn="l">
              <a:spcBef>
                <a:spcPts val="0"/>
              </a:spcBef>
              <a:spcAft>
                <a:spcPts val="0"/>
              </a:spcAft>
              <a:buSzPts val="1300"/>
              <a:buChar char="-"/>
            </a:pPr>
            <a:r>
              <a:rPr lang="en"/>
              <a:t>Percy LIang</a:t>
            </a:r>
            <a:endParaRPr/>
          </a:p>
          <a:p>
            <a:pPr indent="-311150" lvl="0" marL="457200" rtl="0" algn="l">
              <a:spcBef>
                <a:spcPts val="0"/>
              </a:spcBef>
              <a:spcAft>
                <a:spcPts val="0"/>
              </a:spcAft>
              <a:buSzPts val="1300"/>
              <a:buChar char="-"/>
            </a:pPr>
            <a:r>
              <a:rPr lang="en"/>
              <a:t>Gregory Valiant</a:t>
            </a:r>
            <a:endParaRPr/>
          </a:p>
        </p:txBody>
      </p:sp>
      <p:sp>
        <p:nvSpPr>
          <p:cNvPr id="157" name="Google Shape;157;p2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More Information:</a:t>
            </a:r>
            <a:endParaRPr/>
          </a:p>
          <a:p>
            <a:pPr indent="-311150" lvl="0" marL="457200" rtl="0" algn="l">
              <a:spcBef>
                <a:spcPts val="1200"/>
              </a:spcBef>
              <a:spcAft>
                <a:spcPts val="0"/>
              </a:spcAft>
              <a:buSzPts val="1300"/>
              <a:buChar char="-"/>
            </a:pPr>
            <a:r>
              <a:rPr lang="en"/>
              <a:t>Lecture by Gregory Valiant on the paper: </a:t>
            </a:r>
            <a:r>
              <a:rPr lang="en" u="sng">
                <a:solidFill>
                  <a:schemeClr val="hlink"/>
                </a:solidFill>
                <a:hlinkClick r:id="rId3"/>
              </a:rPr>
              <a:t>https://www.youtube.com/watch?v=DiJsg93zQDc</a:t>
            </a:r>
            <a:endParaRPr/>
          </a:p>
          <a:p>
            <a:pPr indent="-311150" lvl="0" marL="457200" rtl="0" algn="l">
              <a:spcBef>
                <a:spcPts val="0"/>
              </a:spcBef>
              <a:spcAft>
                <a:spcPts val="0"/>
              </a:spcAft>
              <a:buSzPts val="1300"/>
              <a:buChar char="-"/>
            </a:pPr>
            <a:r>
              <a:rPr lang="en"/>
              <a:t>GitHub repository by Shivam Garg and Dimitris Tsipras on the paper: </a:t>
            </a:r>
            <a:r>
              <a:rPr lang="en" u="sng">
                <a:solidFill>
                  <a:schemeClr val="hlink"/>
                </a:solidFill>
                <a:hlinkClick r:id="rId4"/>
              </a:rPr>
              <a:t>https://github.com/dtsip/in-context-learning</a:t>
            </a:r>
            <a:endParaRPr/>
          </a:p>
          <a:p>
            <a:pPr indent="-311150" lvl="0" marL="457200" rtl="0" algn="l">
              <a:spcBef>
                <a:spcPts val="0"/>
              </a:spcBef>
              <a:spcAft>
                <a:spcPts val="0"/>
              </a:spcAft>
              <a:buSzPts val="1300"/>
              <a:buChar char="-"/>
            </a:pPr>
            <a:r>
              <a:rPr lang="en"/>
              <a:t>More on curriculum learning: </a:t>
            </a:r>
            <a:r>
              <a:rPr lang="en" u="sng">
                <a:solidFill>
                  <a:schemeClr val="hlink"/>
                </a:solidFill>
                <a:hlinkClick r:id="rId5"/>
              </a:rPr>
              <a:t>https://aclanthology.org/2023.ranlp-1.101/</a:t>
            </a:r>
            <a:endParaRPr/>
          </a:p>
          <a:p>
            <a:pPr indent="-311150" lvl="0" marL="457200" rtl="0" algn="l">
              <a:spcBef>
                <a:spcPts val="0"/>
              </a:spcBef>
              <a:spcAft>
                <a:spcPts val="0"/>
              </a:spcAft>
              <a:buSzPts val="1300"/>
              <a:buChar char="-"/>
            </a:pPr>
            <a:r>
              <a:rPr lang="en"/>
              <a:t>More on out-of-distribution generalization: </a:t>
            </a:r>
            <a:r>
              <a:rPr lang="en" u="sng">
                <a:solidFill>
                  <a:schemeClr val="hlink"/>
                </a:solidFill>
                <a:hlinkClick r:id="rId6"/>
              </a:rPr>
              <a:t>https://arxiv.org/abs/2103.02667</a:t>
            </a:r>
            <a:endParaRPr/>
          </a:p>
          <a:p>
            <a:pPr indent="-311150" lvl="0" marL="457200" rtl="0" algn="l">
              <a:spcBef>
                <a:spcPts val="0"/>
              </a:spcBef>
              <a:spcAft>
                <a:spcPts val="0"/>
              </a:spcAft>
              <a:buSzPts val="1300"/>
              <a:buChar char="-"/>
            </a:pPr>
            <a:r>
              <a:rPr lang="en"/>
              <a:t>More on in-context learning: </a:t>
            </a:r>
            <a:r>
              <a:rPr lang="en" u="sng">
                <a:solidFill>
                  <a:schemeClr val="hlink"/>
                </a:solidFill>
                <a:hlinkClick r:id="rId7"/>
              </a:rPr>
              <a:t>https://arxiv.org/abs/2211.15661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Context</a:t>
            </a:r>
            <a:endParaRPr/>
          </a:p>
        </p:txBody>
      </p:sp>
      <p:sp>
        <p:nvSpPr>
          <p:cNvPr id="76" name="Google Shape;76;p1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In-Context Learning in Large Language Models</a:t>
            </a:r>
            <a:endParaRPr sz="2500"/>
          </a:p>
          <a:p>
            <a:pPr indent="-387350" lvl="0" marL="457200" rtl="0" algn="l">
              <a:spcBef>
                <a:spcPts val="0"/>
              </a:spcBef>
              <a:spcAft>
                <a:spcPts val="0"/>
              </a:spcAft>
              <a:buSzPts val="2500"/>
              <a:buChar char="-"/>
            </a:pPr>
            <a:r>
              <a:rPr lang="en" sz="2500"/>
              <a:t>Unclear Mechanisms</a:t>
            </a:r>
            <a:endParaRPr sz="2500"/>
          </a:p>
          <a:p>
            <a:pPr indent="-387350" lvl="0" marL="457200" rtl="0" algn="l">
              <a:spcBef>
                <a:spcPts val="0"/>
              </a:spcBef>
              <a:spcAft>
                <a:spcPts val="0"/>
              </a:spcAft>
              <a:buSzPts val="2500"/>
              <a:buChar char="-"/>
            </a:pPr>
            <a:r>
              <a:rPr lang="en" sz="2500"/>
              <a:t>Focus on Function Classes</a:t>
            </a:r>
            <a:endParaRPr sz="2500"/>
          </a:p>
        </p:txBody>
      </p:sp>
      <p:sp>
        <p:nvSpPr>
          <p:cNvPr id="77" name="Google Shape;77;p1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Meta-Learning and Flexibility</a:t>
            </a:r>
            <a:endParaRPr sz="2500"/>
          </a:p>
          <a:p>
            <a:pPr indent="-387350" lvl="0" marL="457200" rtl="0" algn="l">
              <a:spcBef>
                <a:spcPts val="0"/>
              </a:spcBef>
              <a:spcAft>
                <a:spcPts val="0"/>
              </a:spcAft>
              <a:buSzPts val="2500"/>
              <a:buChar char="-"/>
            </a:pPr>
            <a:r>
              <a:rPr lang="en" sz="2500"/>
              <a:t>Transformers and Scalability</a:t>
            </a:r>
            <a:endParaRPr sz="2500"/>
          </a:p>
          <a:p>
            <a:pPr indent="-387350" lvl="0" marL="457200" rtl="0" algn="l">
              <a:spcBef>
                <a:spcPts val="0"/>
              </a:spcBef>
              <a:spcAft>
                <a:spcPts val="0"/>
              </a:spcAft>
              <a:buSzPts val="2500"/>
              <a:buChar char="-"/>
            </a:pPr>
            <a:r>
              <a:rPr lang="en" sz="2500"/>
              <a:t>Broader AI Research Context</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t>Problem</a:t>
            </a:r>
            <a:endParaRPr sz="4200"/>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Understanding In-Context Learning Mechanisms</a:t>
            </a:r>
            <a:endParaRPr sz="2300"/>
          </a:p>
          <a:p>
            <a:pPr indent="-374650" lvl="0" marL="457200" rtl="0" algn="l">
              <a:spcBef>
                <a:spcPts val="0"/>
              </a:spcBef>
              <a:spcAft>
                <a:spcPts val="0"/>
              </a:spcAft>
              <a:buSzPts val="2300"/>
              <a:buChar char="-"/>
            </a:pPr>
            <a:r>
              <a:rPr lang="en" sz="2300"/>
              <a:t>Function Classes for Controlled Analysis</a:t>
            </a:r>
            <a:endParaRPr sz="2300"/>
          </a:p>
          <a:p>
            <a:pPr indent="-374650" lvl="0" marL="457200" rtl="0" algn="l">
              <a:spcBef>
                <a:spcPts val="0"/>
              </a:spcBef>
              <a:spcAft>
                <a:spcPts val="0"/>
              </a:spcAft>
              <a:buSzPts val="2300"/>
              <a:buChar char="-"/>
            </a:pPr>
            <a:r>
              <a:rPr lang="en" sz="2300"/>
              <a:t>Generalization and Robustness</a:t>
            </a:r>
            <a:endParaRPr sz="2300"/>
          </a:p>
          <a:p>
            <a:pPr indent="-374650" lvl="0" marL="457200" rtl="0" algn="l">
              <a:spcBef>
                <a:spcPts val="0"/>
              </a:spcBef>
              <a:spcAft>
                <a:spcPts val="0"/>
              </a:spcAft>
              <a:buSzPts val="2300"/>
              <a:buChar char="-"/>
            </a:pPr>
            <a:r>
              <a:rPr lang="en" sz="2300"/>
              <a:t>Model Capacity and Training Data</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89" name="Google Shape;89;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Simplified Focus on Function Classes</a:t>
            </a:r>
            <a:endParaRPr sz="2500"/>
          </a:p>
          <a:p>
            <a:pPr indent="-387350" lvl="0" marL="457200" rtl="0" algn="l">
              <a:spcBef>
                <a:spcPts val="0"/>
              </a:spcBef>
              <a:spcAft>
                <a:spcPts val="0"/>
              </a:spcAft>
              <a:buSzPts val="2500"/>
              <a:buChar char="-"/>
            </a:pPr>
            <a:r>
              <a:rPr lang="en" sz="2500"/>
              <a:t>Training Transformer Models from Scratch</a:t>
            </a:r>
            <a:endParaRPr sz="2500"/>
          </a:p>
          <a:p>
            <a:pPr indent="-387350" lvl="0" marL="457200" rtl="0" algn="l">
              <a:spcBef>
                <a:spcPts val="0"/>
              </a:spcBef>
              <a:spcAft>
                <a:spcPts val="0"/>
              </a:spcAft>
              <a:buSzPts val="2500"/>
              <a:buChar char="-"/>
            </a:pPr>
            <a:r>
              <a:rPr lang="en" sz="2500"/>
              <a:t>Baseline Comparisons</a:t>
            </a:r>
            <a:endParaRPr sz="2500"/>
          </a:p>
        </p:txBody>
      </p:sp>
      <p:sp>
        <p:nvSpPr>
          <p:cNvPr id="90" name="Google Shape;90;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Handling Distribution Shifts</a:t>
            </a:r>
            <a:endParaRPr sz="2300"/>
          </a:p>
          <a:p>
            <a:pPr indent="-374650" lvl="0" marL="457200" rtl="0" algn="l">
              <a:spcBef>
                <a:spcPts val="0"/>
              </a:spcBef>
              <a:spcAft>
                <a:spcPts val="0"/>
              </a:spcAft>
              <a:buSzPts val="2300"/>
              <a:buChar char="-"/>
            </a:pPr>
            <a:r>
              <a:rPr lang="en" sz="2300"/>
              <a:t>Exploring Model Capacity and Dimensionality</a:t>
            </a:r>
            <a:endParaRPr sz="2300"/>
          </a:p>
          <a:p>
            <a:pPr indent="-374650" lvl="0" marL="457200" rtl="0" algn="l">
              <a:spcBef>
                <a:spcPts val="0"/>
              </a:spcBef>
              <a:spcAft>
                <a:spcPts val="0"/>
              </a:spcAft>
              <a:buSzPts val="2300"/>
              <a:buChar char="-"/>
            </a:pPr>
            <a:r>
              <a:rPr lang="en" sz="2300"/>
              <a:t>Curriculum Learning and Data Requirements</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Discussion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Curriculum Learning</a:t>
            </a:r>
            <a:endParaRPr sz="4000"/>
          </a:p>
        </p:txBody>
      </p:sp>
      <p:sp>
        <p:nvSpPr>
          <p:cNvPr id="101" name="Google Shape;101;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Question: How might curriculum learning be applied to tasks beyond function learning, such as in natural language processing or computer vision, to help models generalize better across diverse or more complex real-world tasks?</a:t>
            </a:r>
            <a:endParaRPr/>
          </a:p>
        </p:txBody>
      </p:sp>
      <p:sp>
        <p:nvSpPr>
          <p:cNvPr id="102" name="Google Shape;102;p19"/>
          <p:cNvSpPr txBox="1"/>
          <p:nvPr/>
        </p:nvSpPr>
        <p:spPr>
          <a:xfrm>
            <a:off x="4168000" y="477900"/>
            <a:ext cx="4368300" cy="4187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Curriculum Learning involves starting with simpler tasks and gradually increasing difficulty, mimicking human learning.</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It was particularly effective for higher-dimensional problems, improving early-stage learning where progress was slow without curriculum.</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Introducing complexity gradually allowed the model to learn more efficiently and achieve better performance within the same training budget.</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Curriculum learning helped the model handle more challenging function classes, improving generalization and performance on difficult tasks during later training stages.</a:t>
            </a:r>
            <a:endParaRPr sz="16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Out-of-Distribution Generalization</a:t>
            </a:r>
            <a:endParaRPr sz="2300"/>
          </a:p>
        </p:txBody>
      </p:sp>
      <p:sp>
        <p:nvSpPr>
          <p:cNvPr id="108" name="Google Shape;108;p20"/>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Question: Given that in-context learning models struggle with certain types of distribution shifts, what strategies might be implemented to improve their robustness and generalization to out-of-distribution data, especially in real-world tasks?</a:t>
            </a:r>
            <a:endParaRPr/>
          </a:p>
        </p:txBody>
      </p:sp>
      <p:sp>
        <p:nvSpPr>
          <p:cNvPr id="109" name="Google Shape;109;p20"/>
          <p:cNvSpPr txBox="1"/>
          <p:nvPr/>
        </p:nvSpPr>
        <p:spPr>
          <a:xfrm>
            <a:off x="4069475" y="345750"/>
            <a:ext cx="4516200" cy="4452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paper explores out-of-distribution generalization, testing how models handle prompts different from training data.</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Models were tested on skewed inputs, noisy outputs, and inputs from different regions of the input space.</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While errors increased, the models still performed well, especially with larger capacity, showing they learned generalizable algorithms.</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This highlights the need for assessing model robustness in real-world scenarios with unpredictable data shifts.</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Pseudocode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