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B3BEF09-4405-4D7A-8E49-A5867A339571}">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4" autoAdjust="0"/>
    <p:restoredTop sz="94694" autoAdjust="0"/>
  </p:normalViewPr>
  <p:slideViewPr>
    <p:cSldViewPr snapToGrid="0" snapToObjects="1" showGuides="1">
      <p:cViewPr>
        <p:scale>
          <a:sx n="52" d="100"/>
          <a:sy n="52" d="100"/>
        </p:scale>
        <p:origin x="-9754" y="-25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449705" y="32356499"/>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5" name="Straight Connector 4">
            <a:extLst>
              <a:ext uri="{FF2B5EF4-FFF2-40B4-BE49-F238E27FC236}">
                <a16:creationId xmlns:a16="http://schemas.microsoft.com/office/drawing/2014/main" id="{7265A67A-86AD-7F4D-AB2A-698A4ABBD26B}"/>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7714C197-D66B-5E40-AF9A-88117E9A99A1}"/>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logo for a company&#10;&#10;Description automatically generated">
            <a:extLst>
              <a:ext uri="{FF2B5EF4-FFF2-40B4-BE49-F238E27FC236}">
                <a16:creationId xmlns:a16="http://schemas.microsoft.com/office/drawing/2014/main" id="{FB4A2D46-25F4-659E-CEE6-501E506874EC}"/>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21679" y="16459200"/>
            <a:ext cx="10126451" cy="4882718"/>
          </a:xfrm>
          <a:prstGeom prst="rect">
            <a:avLst/>
          </a:prstGeom>
        </p:spPr>
      </p:pic>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a:xfrm>
            <a:off x="459674" y="5617998"/>
            <a:ext cx="10056813" cy="11271205"/>
          </a:xfrm>
        </p:spPr>
        <p:txBody>
          <a:bodyPr/>
          <a:lstStyle/>
          <a:p>
            <a:r>
              <a:rPr lang="en-US" dirty="0"/>
              <a:t>This project delved into the realm of predictive analytics to enhance the operational efficiency and welfare outcomes of a no-kill animal shelter. Leveraging a dataset encompassing over </a:t>
            </a:r>
            <a:r>
              <a:rPr lang="en-US" b="1" dirty="0"/>
              <a:t>28,000 records of cats from the Austin Animal Shelter</a:t>
            </a:r>
            <a:r>
              <a:rPr lang="en-US" dirty="0"/>
              <a:t>, this study employed a</a:t>
            </a:r>
            <a:r>
              <a:rPr lang="en-US" b="1" dirty="0"/>
              <a:t> Random Forest model</a:t>
            </a:r>
            <a:r>
              <a:rPr lang="en-US" dirty="0"/>
              <a:t> to predict the outcomes of sheltered cats with a commendable </a:t>
            </a:r>
            <a:r>
              <a:rPr lang="en-US" b="1" dirty="0"/>
              <a:t>accuracy of nearly 73%. </a:t>
            </a:r>
            <a:r>
              <a:rPr lang="en-US" dirty="0"/>
              <a:t>By scrutinizing various features such as age, breed, sex, and spay/neuter status, the model aided in foreseeing potential outcomes including adoption and transfer. The insights gleaned from this predictive model empower shelter administrators to allocate resources judiciously, optimize strategic decision-making processes, and ultimately bolster the prospects of finding permanent homes for cats, thereby </a:t>
            </a:r>
            <a:r>
              <a:rPr lang="en-US" b="1" dirty="0"/>
              <a:t>fostering a more humane and sustainable approach to animal welfare.</a:t>
            </a:r>
          </a:p>
        </p:txBody>
      </p:sp>
      <p:sp>
        <p:nvSpPr>
          <p:cNvPr id="3" name="Text Placeholder 2">
            <a:extLst>
              <a:ext uri="{FF2B5EF4-FFF2-40B4-BE49-F238E27FC236}">
                <a16:creationId xmlns:a16="http://schemas.microsoft.com/office/drawing/2014/main" id="{1653A7BA-709B-4740-9D17-4AF3870E1700}"/>
              </a:ext>
            </a:extLst>
          </p:cNvPr>
          <p:cNvSpPr>
            <a:spLocks noGrp="1"/>
          </p:cNvSpPr>
          <p:nvPr>
            <p:ph type="body" sz="quarter" idx="20"/>
          </p:nvPr>
        </p:nvSpPr>
        <p:spPr>
          <a:xfrm>
            <a:off x="459674" y="21406977"/>
            <a:ext cx="10050462" cy="615545"/>
          </a:xfrm>
        </p:spPr>
        <p:txBody>
          <a:bodyPr/>
          <a:lstStyle/>
          <a:p>
            <a:r>
              <a:rPr lang="en-US" dirty="0"/>
              <a:t>OBJECTIVES</a:t>
            </a:r>
          </a:p>
        </p:txBody>
      </p:sp>
      <p:sp>
        <p:nvSpPr>
          <p:cNvPr id="4" name="Text Placeholder 3">
            <a:extLst>
              <a:ext uri="{FF2B5EF4-FFF2-40B4-BE49-F238E27FC236}">
                <a16:creationId xmlns:a16="http://schemas.microsoft.com/office/drawing/2014/main" id="{D95D1E09-B796-B04E-9177-E1BD0E84821A}"/>
              </a:ext>
            </a:extLst>
          </p:cNvPr>
          <p:cNvSpPr>
            <a:spLocks noGrp="1"/>
          </p:cNvSpPr>
          <p:nvPr>
            <p:ph type="body" sz="quarter" idx="21"/>
          </p:nvPr>
        </p:nvSpPr>
        <p:spPr>
          <a:xfrm>
            <a:off x="11460161" y="6378481"/>
            <a:ext cx="10048874" cy="12957371"/>
          </a:xfrm>
        </p:spPr>
        <p:txBody>
          <a:bodyPr/>
          <a:lstStyle/>
          <a:p>
            <a:pPr marL="457200" indent="-457200">
              <a:buFont typeface="Arial" panose="020B0604020202020204" pitchFamily="34" charset="0"/>
              <a:buChar char="•"/>
            </a:pPr>
            <a:r>
              <a:rPr lang="en-US" b="1" dirty="0"/>
              <a:t>Dataset Acquisition: </a:t>
            </a:r>
            <a:r>
              <a:rPr lang="en-US" dirty="0"/>
              <a:t>Acquiring the dataset from Austin Animal Shelter, via </a:t>
            </a:r>
            <a:r>
              <a:rPr lang="en-US" u="sng" dirty="0"/>
              <a:t>Kaggle.com</a:t>
            </a:r>
            <a:r>
              <a:rPr lang="en-US" dirty="0"/>
              <a:t>, consisting of over 28,000 records of cats. This dataset contains information on various features such as age, breed, sex, spay/neuter status, and outcome types. </a:t>
            </a:r>
          </a:p>
          <a:p>
            <a:pPr marL="457200" indent="-457200">
              <a:buFont typeface="Arial" panose="020B0604020202020204" pitchFamily="34" charset="0"/>
              <a:buChar char="•"/>
            </a:pPr>
            <a:r>
              <a:rPr lang="en-US" b="1" dirty="0"/>
              <a:t>Data Preprocessing:</a:t>
            </a:r>
            <a:r>
              <a:rPr lang="en-US" dirty="0"/>
              <a:t> Dataset underwent preprocessing steps in </a:t>
            </a:r>
            <a:r>
              <a:rPr lang="en-US" u="sng" dirty="0" err="1"/>
              <a:t>Jupyter</a:t>
            </a:r>
            <a:r>
              <a:rPr lang="en-US" u="sng" dirty="0"/>
              <a:t> Notebook using Pandas </a:t>
            </a:r>
            <a:r>
              <a:rPr lang="en-US" u="sng" dirty="0" err="1"/>
              <a:t>library.</a:t>
            </a:r>
            <a:r>
              <a:rPr lang="en-US" dirty="0" err="1"/>
              <a:t>This</a:t>
            </a:r>
            <a:r>
              <a:rPr lang="en-US" dirty="0"/>
              <a:t> included handling missing values, encoding categorical variables, standardizing numerical features, and splitting the data into training and testing sets using various tools from </a:t>
            </a:r>
            <a:r>
              <a:rPr lang="en-US" u="sng" dirty="0" err="1"/>
              <a:t>SciKit</a:t>
            </a:r>
            <a:r>
              <a:rPr lang="en-US" u="sng" dirty="0"/>
              <a:t>-Learn package in Python.</a:t>
            </a:r>
            <a:endParaRPr lang="en-US" dirty="0"/>
          </a:p>
          <a:p>
            <a:pPr marL="457200" indent="-457200">
              <a:buFont typeface="Arial" panose="020B0604020202020204" pitchFamily="34" charset="0"/>
              <a:buChar char="•"/>
            </a:pPr>
            <a:r>
              <a:rPr lang="en-US" b="1" dirty="0"/>
              <a:t>Feature Selection:</a:t>
            </a:r>
            <a:r>
              <a:rPr lang="en-US" dirty="0"/>
              <a:t> This involved identifying influential factors affecting outcomes, such as age group, weekday and time of adoption, spay/neuter status.</a:t>
            </a:r>
          </a:p>
          <a:p>
            <a:pPr marL="457200" indent="-457200">
              <a:buFont typeface="Arial" panose="020B0604020202020204" pitchFamily="34" charset="0"/>
              <a:buChar char="•"/>
            </a:pPr>
            <a:r>
              <a:rPr lang="en-US" b="1" dirty="0"/>
              <a:t>Model Development: </a:t>
            </a:r>
            <a:r>
              <a:rPr lang="en-US" dirty="0"/>
              <a:t>The Random Forest algorithm was implemented to develop the predictive model. The model was trained on the training dataset and </a:t>
            </a:r>
            <a:r>
              <a:rPr lang="en-US" u="sng" dirty="0"/>
              <a:t>developed using tools from Scikit-Learn.</a:t>
            </a:r>
            <a:endParaRPr lang="en-US" dirty="0"/>
          </a:p>
          <a:p>
            <a:pPr marL="457200" indent="-457200">
              <a:buFont typeface="Arial" panose="020B0604020202020204" pitchFamily="34" charset="0"/>
              <a:buChar char="•"/>
            </a:pPr>
            <a:r>
              <a:rPr lang="en-US" b="1" dirty="0"/>
              <a:t>Model Evaluation: </a:t>
            </a:r>
            <a:r>
              <a:rPr lang="en-US" dirty="0"/>
              <a:t>The performance of the developed model was evaluated using accuracy scores. Cross-validation techniques were employed. Confusion matrices were analyzed to understand the model’s behavior across different outcome classes. </a:t>
            </a:r>
          </a:p>
          <a:p>
            <a:pPr marL="457200" indent="-457200">
              <a:buFont typeface="Arial" panose="020B0604020202020204" pitchFamily="34" charset="0"/>
              <a:buChar char="•"/>
            </a:pPr>
            <a:r>
              <a:rPr lang="en-US" b="1" dirty="0"/>
              <a:t>Results Interpretation: </a:t>
            </a:r>
            <a:r>
              <a:rPr lang="en-US" dirty="0"/>
              <a:t>Feature importance plots were generated to facilitate interpretation and aid in decision-making processes for shelter management. </a:t>
            </a:r>
            <a:r>
              <a:rPr lang="en-US" u="sng" dirty="0"/>
              <a:t>Plots were generated using Matplotlib in Python.</a:t>
            </a:r>
            <a:endParaRPr lang="en-US" b="1" dirty="0"/>
          </a:p>
        </p:txBody>
      </p:sp>
      <p:sp>
        <p:nvSpPr>
          <p:cNvPr id="5" name="Text Placeholder 4">
            <a:extLst>
              <a:ext uri="{FF2B5EF4-FFF2-40B4-BE49-F238E27FC236}">
                <a16:creationId xmlns:a16="http://schemas.microsoft.com/office/drawing/2014/main" id="{3095477B-1805-4F47-8CCF-4CB6D74A054C}"/>
              </a:ext>
            </a:extLst>
          </p:cNvPr>
          <p:cNvSpPr>
            <a:spLocks noGrp="1"/>
          </p:cNvSpPr>
          <p:nvPr>
            <p:ph type="body" sz="quarter" idx="22"/>
          </p:nvPr>
        </p:nvSpPr>
        <p:spPr/>
        <p:txBody>
          <a:bodyPr/>
          <a:lstStyle/>
          <a:p>
            <a:r>
              <a:rPr lang="en-US" dirty="0"/>
              <a:t>MATERIALS &amp; METHODS</a:t>
            </a:r>
          </a:p>
        </p:txBody>
      </p:sp>
      <p:sp>
        <p:nvSpPr>
          <p:cNvPr id="6" name="Text Placeholder 5">
            <a:extLst>
              <a:ext uri="{FF2B5EF4-FFF2-40B4-BE49-F238E27FC236}">
                <a16:creationId xmlns:a16="http://schemas.microsoft.com/office/drawing/2014/main" id="{8E4A4F40-81CE-AB43-800B-E8E009473610}"/>
              </a:ext>
            </a:extLst>
          </p:cNvPr>
          <p:cNvSpPr>
            <a:spLocks noGrp="1"/>
          </p:cNvSpPr>
          <p:nvPr>
            <p:ph type="body" sz="quarter" idx="23"/>
          </p:nvPr>
        </p:nvSpPr>
        <p:spPr>
          <a:xfrm>
            <a:off x="22385343" y="6378481"/>
            <a:ext cx="10048874" cy="8820854"/>
          </a:xfrm>
        </p:spPr>
        <p:txBody>
          <a:bodyPr/>
          <a:lstStyle/>
          <a:p>
            <a:pPr marL="457200" indent="-457200">
              <a:buFont typeface="Arial" panose="020B0604020202020204" pitchFamily="34" charset="0"/>
              <a:buChar char="•"/>
            </a:pPr>
            <a:r>
              <a:rPr lang="en-US" b="1" dirty="0"/>
              <a:t>Accuracy:</a:t>
            </a:r>
            <a:r>
              <a:rPr lang="en-US" dirty="0"/>
              <a:t> The preliminary results of the random forest model show an accuracy rate of approximately 73%, </a:t>
            </a:r>
            <a:r>
              <a:rPr lang="en-US" b="1" dirty="0"/>
              <a:t>indicating moderate success </a:t>
            </a:r>
            <a:r>
              <a:rPr lang="en-US" dirty="0"/>
              <a:t>in predicting outcomes for cats in the Austin Animal Shelter.</a:t>
            </a:r>
          </a:p>
          <a:p>
            <a:pPr marL="457200" indent="-457200">
              <a:buFont typeface="Arial" panose="020B0604020202020204" pitchFamily="34" charset="0"/>
              <a:buChar char="•"/>
            </a:pPr>
            <a:r>
              <a:rPr lang="en-US" b="1" dirty="0"/>
              <a:t>Challenges:</a:t>
            </a:r>
            <a:r>
              <a:rPr lang="en-US" dirty="0"/>
              <a:t> Throughout the model development process, several challenges were encountered, particularly in feature selection and data preprocessing. The </a:t>
            </a:r>
            <a:r>
              <a:rPr lang="en-US" b="1" dirty="0"/>
              <a:t>dataset's diverse nature presented difficulties </a:t>
            </a:r>
            <a:r>
              <a:rPr lang="en-US" dirty="0"/>
              <a:t>in identifying the most influential features and handling missing or inconsistent data.</a:t>
            </a:r>
          </a:p>
          <a:p>
            <a:pPr marL="457200" indent="-457200">
              <a:buFont typeface="Arial" panose="020B0604020202020204" pitchFamily="34" charset="0"/>
              <a:buChar char="•"/>
            </a:pPr>
            <a:r>
              <a:rPr lang="en-US" b="1" dirty="0"/>
              <a:t>Lessons Learned:</a:t>
            </a:r>
            <a:r>
              <a:rPr lang="en-US" dirty="0"/>
              <a:t> Despite these challenges, the project provided valuable insights into the complexities of predictive analytics in animal shelter management. It underscored the importance of thorough data exploration, feature engineering, and model tuning for improving predictive performance. Moving forward, further refinement and optimization of the model are necessary to enhance its accuracy and applicability in real-world scenarios.</a:t>
            </a:r>
          </a:p>
        </p:txBody>
      </p:sp>
      <p:sp>
        <p:nvSpPr>
          <p:cNvPr id="7" name="Text Placeholder 6">
            <a:extLst>
              <a:ext uri="{FF2B5EF4-FFF2-40B4-BE49-F238E27FC236}">
                <a16:creationId xmlns:a16="http://schemas.microsoft.com/office/drawing/2014/main" id="{4F0712C1-8AD9-944F-935E-86F61F6BAE67}"/>
              </a:ext>
            </a:extLst>
          </p:cNvPr>
          <p:cNvSpPr>
            <a:spLocks noGrp="1"/>
          </p:cNvSpPr>
          <p:nvPr>
            <p:ph type="body" sz="quarter" idx="24"/>
          </p:nvPr>
        </p:nvSpPr>
        <p:spPr/>
        <p:txBody>
          <a:bodyPr/>
          <a:lstStyle/>
          <a:p>
            <a:r>
              <a:rPr lang="en-US" dirty="0"/>
              <a:t>RESULTS</a:t>
            </a:r>
          </a:p>
        </p:txBody>
      </p:sp>
      <p:sp>
        <p:nvSpPr>
          <p:cNvPr id="8" name="Text Placeholder 7">
            <a:extLst>
              <a:ext uri="{FF2B5EF4-FFF2-40B4-BE49-F238E27FC236}">
                <a16:creationId xmlns:a16="http://schemas.microsoft.com/office/drawing/2014/main" id="{8DC7945D-8526-9341-BE86-0A5DA5DA04D7}"/>
              </a:ext>
            </a:extLst>
          </p:cNvPr>
          <p:cNvSpPr>
            <a:spLocks noGrp="1"/>
          </p:cNvSpPr>
          <p:nvPr>
            <p:ph type="body" sz="quarter" idx="25"/>
          </p:nvPr>
        </p:nvSpPr>
        <p:spPr/>
        <p:txBody>
          <a:bodyPr/>
          <a:lstStyle/>
          <a:p>
            <a:r>
              <a:rPr lang="en-US" dirty="0"/>
              <a:t>CONCLUSIONS</a:t>
            </a:r>
          </a:p>
        </p:txBody>
      </p:sp>
      <p:sp>
        <p:nvSpPr>
          <p:cNvPr id="9" name="Text Placeholder 8">
            <a:extLst>
              <a:ext uri="{FF2B5EF4-FFF2-40B4-BE49-F238E27FC236}">
                <a16:creationId xmlns:a16="http://schemas.microsoft.com/office/drawing/2014/main" id="{173667CD-4E00-2047-8C4A-BF23F28E04C2}"/>
              </a:ext>
            </a:extLst>
          </p:cNvPr>
          <p:cNvSpPr>
            <a:spLocks noGrp="1"/>
          </p:cNvSpPr>
          <p:nvPr>
            <p:ph type="body" sz="quarter" idx="26"/>
          </p:nvPr>
        </p:nvSpPr>
        <p:spPr>
          <a:xfrm>
            <a:off x="33390292" y="6566757"/>
            <a:ext cx="10047018" cy="7786725"/>
          </a:xfrm>
        </p:spPr>
        <p:txBody>
          <a:bodyPr/>
          <a:lstStyle/>
          <a:p>
            <a:r>
              <a:rPr lang="en-US" dirty="0"/>
              <a:t>The preliminary results of our predictive analytics          project demonstrated the potential of using machine learning algorithms to forecast outcomes for cats in animal shelters. Despite the model's current state of refinement, the random forest algorithm showed promising performance with an accuracy of nearly 73%. However, it is essential to acknowledge the limitations encountered during this initial phase, including the need for further model refinement and the exploration of alternative algorithms. Moving forward, continued efforts will focus on enhancing the model's predictive accuracy through hyperparameter tuning and comparative analysis with other machine learning techniques, including Decision Trees and </a:t>
            </a:r>
            <a:r>
              <a:rPr lang="en-US"/>
              <a:t>Support Vector Machine (SVM). </a:t>
            </a:r>
            <a:r>
              <a:rPr lang="en-US" dirty="0"/>
              <a:t>By leveraging data-driven insights, we aimed to empower animal shelters with the tools necessary to improve decision-making processes and ultimately enhance the welfare of shelter animals.</a:t>
            </a:r>
          </a:p>
        </p:txBody>
      </p:sp>
      <p:sp>
        <p:nvSpPr>
          <p:cNvPr id="10" name="Text Placeholder 9">
            <a:extLst>
              <a:ext uri="{FF2B5EF4-FFF2-40B4-BE49-F238E27FC236}">
                <a16:creationId xmlns:a16="http://schemas.microsoft.com/office/drawing/2014/main" id="{AA359930-64F2-DB41-97F9-5768B7D2119A}"/>
              </a:ext>
            </a:extLst>
          </p:cNvPr>
          <p:cNvSpPr>
            <a:spLocks noGrp="1"/>
          </p:cNvSpPr>
          <p:nvPr>
            <p:ph type="body" sz="quarter" idx="27"/>
          </p:nvPr>
        </p:nvSpPr>
        <p:spPr/>
        <p:txBody>
          <a:bodyPr/>
          <a:lstStyle/>
          <a:p>
            <a:r>
              <a:rPr lang="en-US" dirty="0"/>
              <a:t>REFERENCES</a:t>
            </a:r>
          </a:p>
        </p:txBody>
      </p:sp>
      <p:sp>
        <p:nvSpPr>
          <p:cNvPr id="11" name="Text Placeholder 10">
            <a:extLst>
              <a:ext uri="{FF2B5EF4-FFF2-40B4-BE49-F238E27FC236}">
                <a16:creationId xmlns:a16="http://schemas.microsoft.com/office/drawing/2014/main" id="{D0AF34D3-7949-184E-A501-EAF821E59564}"/>
              </a:ext>
            </a:extLst>
          </p:cNvPr>
          <p:cNvSpPr>
            <a:spLocks noGrp="1"/>
          </p:cNvSpPr>
          <p:nvPr>
            <p:ph type="body" sz="quarter" idx="28"/>
          </p:nvPr>
        </p:nvSpPr>
        <p:spPr>
          <a:xfrm>
            <a:off x="33390292" y="15011402"/>
            <a:ext cx="10052050" cy="3133143"/>
          </a:xfrm>
        </p:spPr>
        <p:txBody>
          <a:bodyPr/>
          <a:lstStyle/>
          <a:p>
            <a:r>
              <a:rPr lang="en-US" b="1" dirty="0"/>
              <a:t>Dataset: </a:t>
            </a:r>
            <a:r>
              <a:rPr lang="en-US" dirty="0"/>
              <a:t>Austin Animal Center Shelter Outcomes by Aaron Schlegel, https://www.kaggle.com/datasets/aaronschlegel/austin-animal-center-shelter-outcomes-and?resource=download</a:t>
            </a:r>
          </a:p>
          <a:p>
            <a:r>
              <a:rPr lang="en-US" b="1" dirty="0"/>
              <a:t>Tools: </a:t>
            </a:r>
            <a:r>
              <a:rPr lang="en-US" dirty="0"/>
              <a:t>Python, </a:t>
            </a:r>
            <a:r>
              <a:rPr lang="en-US" dirty="0" err="1"/>
              <a:t>Jupyter</a:t>
            </a:r>
            <a:r>
              <a:rPr lang="en-US" dirty="0"/>
              <a:t> Notebooks, Pandas, Matplotlib, Scikit-Learn, Tableau</a:t>
            </a:r>
            <a:endParaRPr lang="en-US" b="1" dirty="0"/>
          </a:p>
        </p:txBody>
      </p:sp>
      <p:sp>
        <p:nvSpPr>
          <p:cNvPr id="12" name="Text Placeholder 11">
            <a:extLst>
              <a:ext uri="{FF2B5EF4-FFF2-40B4-BE49-F238E27FC236}">
                <a16:creationId xmlns:a16="http://schemas.microsoft.com/office/drawing/2014/main" id="{EE088A2E-41FB-B043-AB49-3AFEEAC5AA68}"/>
              </a:ext>
            </a:extLst>
          </p:cNvPr>
          <p:cNvSpPr>
            <a:spLocks noGrp="1"/>
          </p:cNvSpPr>
          <p:nvPr>
            <p:ph type="body" sz="quarter" idx="29"/>
          </p:nvPr>
        </p:nvSpPr>
        <p:spPr>
          <a:xfrm>
            <a:off x="22388786" y="24016091"/>
            <a:ext cx="10047018" cy="615545"/>
          </a:xfrm>
        </p:spPr>
        <p:txBody>
          <a:bodyPr/>
          <a:lstStyle/>
          <a:p>
            <a:r>
              <a:rPr lang="en-US" dirty="0"/>
              <a:t>FUTURE WORK</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22377404" y="24641613"/>
            <a:ext cx="10052050" cy="6752596"/>
          </a:xfrm>
        </p:spPr>
        <p:txBody>
          <a:bodyPr/>
          <a:lstStyle/>
          <a:p>
            <a:r>
              <a:rPr lang="en-US" b="1" dirty="0"/>
              <a:t>Comparative Analysis: </a:t>
            </a:r>
            <a:r>
              <a:rPr lang="en-US" dirty="0"/>
              <a:t>investigate alternative predictive models to assess their performance in predicting outcomes for cats in animal shelters. </a:t>
            </a:r>
          </a:p>
          <a:p>
            <a:r>
              <a:rPr lang="en-US" b="1" dirty="0"/>
              <a:t>Hyperparameter Tuning: </a:t>
            </a:r>
            <a:r>
              <a:rPr lang="en-US" dirty="0"/>
              <a:t>Further refinement of the random forest model will be pursued through extensive hyperparameter tuning.</a:t>
            </a:r>
          </a:p>
          <a:p>
            <a:r>
              <a:rPr lang="en-US" b="1" dirty="0"/>
              <a:t>Evaluation Metrics: </a:t>
            </a:r>
            <a:r>
              <a:rPr lang="en-US" dirty="0"/>
              <a:t>In addition to accuracy, the evaluation of model performance will be expanded to include a comprehensive set of metrics such as precision, recall, and F1-score. </a:t>
            </a:r>
          </a:p>
          <a:p>
            <a:r>
              <a:rPr lang="en-US" b="1" dirty="0"/>
              <a:t>Real-World Deployment: </a:t>
            </a:r>
            <a:r>
              <a:rPr lang="en-US" dirty="0"/>
              <a:t>Ultimately, the goal is to deploy the refined predictive model in real-world animal shelter settings to assist shelter staff in making data-driven decisions regarding the care and placement of cats. </a:t>
            </a:r>
          </a:p>
        </p:txBody>
      </p:sp>
      <p:sp>
        <p:nvSpPr>
          <p:cNvPr id="14" name="Text Placeholder 13">
            <a:extLst>
              <a:ext uri="{FF2B5EF4-FFF2-40B4-BE49-F238E27FC236}">
                <a16:creationId xmlns:a16="http://schemas.microsoft.com/office/drawing/2014/main" id="{407CC639-96C9-C046-857E-3D4AACC9922D}"/>
              </a:ext>
            </a:extLst>
          </p:cNvPr>
          <p:cNvSpPr>
            <a:spLocks noGrp="1"/>
          </p:cNvSpPr>
          <p:nvPr>
            <p:ph type="body" sz="quarter" idx="96"/>
          </p:nvPr>
        </p:nvSpPr>
        <p:spPr>
          <a:xfrm>
            <a:off x="459674" y="22110266"/>
            <a:ext cx="10056813" cy="8476144"/>
          </a:xfrm>
        </p:spPr>
        <p:txBody>
          <a:bodyPr/>
          <a:lstStyle/>
          <a:p>
            <a:pPr marL="457200" indent="-457200">
              <a:buFont typeface="Arial" panose="020B0604020202020204" pitchFamily="34" charset="0"/>
              <a:buChar char="•"/>
            </a:pPr>
            <a:r>
              <a:rPr lang="en-US" b="1" dirty="0"/>
              <a:t>Predictive Model Development:</a:t>
            </a:r>
            <a:r>
              <a:rPr lang="en-US" dirty="0"/>
              <a:t> develop a robust predictive model using Random Forest algorithms to forecast the outcomes of cats in a no-kill animal shelter.</a:t>
            </a:r>
          </a:p>
          <a:p>
            <a:pPr marL="457200" indent="-457200">
              <a:buFont typeface="Arial" panose="020B0604020202020204" pitchFamily="34" charset="0"/>
              <a:buChar char="•"/>
            </a:pPr>
            <a:r>
              <a:rPr lang="en-US" b="1" dirty="0"/>
              <a:t>Evaluation of Model Performance: </a:t>
            </a:r>
            <a:r>
              <a:rPr lang="en-US" dirty="0"/>
              <a:t>evaluate the performance of the developed predictive model, including measures such as accuracy, precision, recall, and F1-score</a:t>
            </a:r>
          </a:p>
          <a:p>
            <a:pPr marL="457200" indent="-457200">
              <a:buFont typeface="Arial" panose="020B0604020202020204" pitchFamily="34" charset="0"/>
              <a:buChar char="•"/>
            </a:pPr>
            <a:r>
              <a:rPr lang="en-US" b="1" dirty="0"/>
              <a:t>Enhanced Resource Allocation: </a:t>
            </a:r>
            <a:r>
              <a:rPr lang="en-US" dirty="0"/>
              <a:t>facilitate more efficient resource allocation within the animal shelter by leveraging insights provided by the predictive model.</a:t>
            </a:r>
          </a:p>
          <a:p>
            <a:pPr marL="457200" indent="-457200">
              <a:buFont typeface="Arial" panose="020B0604020202020204" pitchFamily="34" charset="0"/>
              <a:buChar char="•"/>
            </a:pPr>
            <a:r>
              <a:rPr lang="en-US" b="1" dirty="0"/>
              <a:t>Strategic Decision Support: </a:t>
            </a:r>
            <a:r>
              <a:rPr lang="en-US" dirty="0"/>
              <a:t>provide shelter management with valuable decision support tools based on the predictive model's outputs. These tools enable administrators to make informed decisions regarding intervention strategies, adoption campaigns, foster programs, and community outreach initiatives, ultimately leading to improved animal welfare outcomes and a more sustainable operation.</a:t>
            </a:r>
          </a:p>
        </p:txBody>
      </p:sp>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p:txBody>
          <a:bodyPr/>
          <a:lstStyle/>
          <a:p>
            <a:r>
              <a:rPr lang="en-US" dirty="0"/>
              <a:t>Bellarmine University Data Science Program</a:t>
            </a: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a:xfrm>
            <a:off x="477831" y="2888571"/>
            <a:ext cx="32389765" cy="834592"/>
          </a:xfrm>
        </p:spPr>
        <p:txBody>
          <a:bodyPr/>
          <a:lstStyle/>
          <a:p>
            <a:r>
              <a:rPr lang="en-US" dirty="0"/>
              <a:t>Tess Anderson, Dr. Robert Kelley</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a:xfrm>
            <a:off x="477826" y="1032860"/>
            <a:ext cx="38155574" cy="2041613"/>
          </a:xfrm>
        </p:spPr>
        <p:txBody>
          <a:bodyPr>
            <a:normAutofit/>
          </a:bodyPr>
          <a:lstStyle/>
          <a:p>
            <a:r>
              <a:rPr lang="en-US" sz="8000" dirty="0">
                <a:solidFill>
                  <a:schemeClr val="accent6"/>
                </a:solidFill>
                <a:latin typeface="Helvetica" panose="020B0604020202020204" pitchFamily="34" charset="0"/>
                <a:cs typeface="Helvetica" panose="020B0604020202020204" pitchFamily="34" charset="0"/>
              </a:rPr>
              <a:t>Furry Futures: Predictive Analytics for Adoption Outcomes in Animal Shelters</a:t>
            </a:r>
          </a:p>
        </p:txBody>
      </p:sp>
      <p:pic>
        <p:nvPicPr>
          <p:cNvPr id="57" name="Picture 56" descr="A cat sitting in front of a black background&#10;&#10;Description automatically generated">
            <a:extLst>
              <a:ext uri="{FF2B5EF4-FFF2-40B4-BE49-F238E27FC236}">
                <a16:creationId xmlns:a16="http://schemas.microsoft.com/office/drawing/2014/main" id="{D1C1DFE4-9921-AE28-427D-E0A17599D736}"/>
              </a:ext>
            </a:extLst>
          </p:cNvPr>
          <p:cNvPicPr>
            <a:picLocks noChangeAspect="1"/>
          </p:cNvPicPr>
          <p:nvPr/>
        </p:nvPicPr>
        <p:blipFill rotWithShape="1">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r="65370" b="59722"/>
          <a:stretch/>
        </p:blipFill>
        <p:spPr>
          <a:xfrm flipH="1">
            <a:off x="39247888" y="70152"/>
            <a:ext cx="4643312" cy="7200859"/>
          </a:xfrm>
          <a:prstGeom prst="rect">
            <a:avLst/>
          </a:prstGeom>
        </p:spPr>
      </p:pic>
      <p:pic>
        <p:nvPicPr>
          <p:cNvPr id="59" name="Picture 58">
            <a:extLst>
              <a:ext uri="{FF2B5EF4-FFF2-40B4-BE49-F238E27FC236}">
                <a16:creationId xmlns:a16="http://schemas.microsoft.com/office/drawing/2014/main" id="{1711F90F-E018-1448-5EBF-0A545F278014}"/>
              </a:ext>
            </a:extLst>
          </p:cNvPr>
          <p:cNvPicPr>
            <a:picLocks noChangeAspect="1"/>
          </p:cNvPicPr>
          <p:nvPr/>
        </p:nvPicPr>
        <p:blipFill>
          <a:blip r:embed="rId4"/>
          <a:stretch>
            <a:fillRect/>
          </a:stretch>
        </p:blipFill>
        <p:spPr>
          <a:xfrm rot="5400000">
            <a:off x="10633861" y="21034159"/>
            <a:ext cx="12077700" cy="7810500"/>
          </a:xfrm>
          <a:prstGeom prst="rect">
            <a:avLst/>
          </a:prstGeom>
        </p:spPr>
      </p:pic>
      <p:pic>
        <p:nvPicPr>
          <p:cNvPr id="61" name="Picture 60">
            <a:extLst>
              <a:ext uri="{FF2B5EF4-FFF2-40B4-BE49-F238E27FC236}">
                <a16:creationId xmlns:a16="http://schemas.microsoft.com/office/drawing/2014/main" id="{3A250C81-23F2-6B3E-A0E2-CE41AA2E90A6}"/>
              </a:ext>
            </a:extLst>
          </p:cNvPr>
          <p:cNvPicPr>
            <a:picLocks noChangeAspect="1"/>
          </p:cNvPicPr>
          <p:nvPr/>
        </p:nvPicPr>
        <p:blipFill>
          <a:blip r:embed="rId5">
            <a:duotone>
              <a:schemeClr val="accent6">
                <a:shade val="45000"/>
                <a:satMod val="135000"/>
              </a:schemeClr>
              <a:prstClr val="white"/>
            </a:duotone>
          </a:blip>
          <a:stretch>
            <a:fillRect/>
          </a:stretch>
        </p:blipFill>
        <p:spPr>
          <a:xfrm>
            <a:off x="22880612" y="14789689"/>
            <a:ext cx="9051984" cy="8840551"/>
          </a:xfrm>
          <a:prstGeom prst="rect">
            <a:avLst/>
          </a:prstGeom>
        </p:spPr>
      </p:pic>
      <p:sp>
        <p:nvSpPr>
          <p:cNvPr id="62" name="TextBox 61">
            <a:extLst>
              <a:ext uri="{FF2B5EF4-FFF2-40B4-BE49-F238E27FC236}">
                <a16:creationId xmlns:a16="http://schemas.microsoft.com/office/drawing/2014/main" id="{E750FEB8-B505-8700-324A-9E64B9BE1815}"/>
              </a:ext>
            </a:extLst>
          </p:cNvPr>
          <p:cNvSpPr txBox="1"/>
          <p:nvPr/>
        </p:nvSpPr>
        <p:spPr>
          <a:xfrm>
            <a:off x="33612783" y="19147175"/>
            <a:ext cx="10041234" cy="954107"/>
          </a:xfrm>
          <a:prstGeom prst="rect">
            <a:avLst/>
          </a:prstGeom>
          <a:noFill/>
        </p:spPr>
        <p:txBody>
          <a:bodyPr wrap="square" rtlCol="0">
            <a:spAutoFit/>
          </a:bodyPr>
          <a:lstStyle/>
          <a:p>
            <a:r>
              <a:rPr lang="en-US" sz="2800" dirty="0">
                <a:solidFill>
                  <a:schemeClr val="tx2"/>
                </a:solidFill>
                <a:latin typeface="Helvetica" panose="020B0604020202020204" pitchFamily="34" charset="0"/>
                <a:cs typeface="Helvetica" panose="020B0604020202020204" pitchFamily="34" charset="0"/>
              </a:rPr>
              <a:t>Tess Anderson: tanderson4@bellarmine.edu</a:t>
            </a:r>
          </a:p>
          <a:p>
            <a:r>
              <a:rPr lang="en-US" sz="2800" dirty="0">
                <a:solidFill>
                  <a:schemeClr val="tx2"/>
                </a:solidFill>
                <a:latin typeface="Helvetica" panose="020B0604020202020204" pitchFamily="34" charset="0"/>
                <a:cs typeface="Helvetica" panose="020B0604020202020204" pitchFamily="34" charset="0"/>
              </a:rPr>
              <a:t>Dr. Robert Kelley: rkelley@bellarmine.edu </a:t>
            </a:r>
          </a:p>
        </p:txBody>
      </p:sp>
      <p:sp>
        <p:nvSpPr>
          <p:cNvPr id="63" name="TextBox 62">
            <a:extLst>
              <a:ext uri="{FF2B5EF4-FFF2-40B4-BE49-F238E27FC236}">
                <a16:creationId xmlns:a16="http://schemas.microsoft.com/office/drawing/2014/main" id="{59801B5E-3A5E-01E9-76B7-34B68F28BD46}"/>
              </a:ext>
            </a:extLst>
          </p:cNvPr>
          <p:cNvSpPr txBox="1"/>
          <p:nvPr/>
        </p:nvSpPr>
        <p:spPr>
          <a:xfrm>
            <a:off x="33390292" y="18414421"/>
            <a:ext cx="10041234" cy="523220"/>
          </a:xfrm>
          <a:prstGeom prst="rect">
            <a:avLst/>
          </a:prstGeom>
          <a:solidFill>
            <a:schemeClr val="accent6"/>
          </a:solidFill>
        </p:spPr>
        <p:txBody>
          <a:bodyPr wrap="square" rtlCol="0">
            <a:spAutoFit/>
          </a:bodyPr>
          <a:lstStyle/>
          <a:p>
            <a:pPr>
              <a:spcAft>
                <a:spcPts val="1200"/>
              </a:spcAft>
            </a:pPr>
            <a:r>
              <a:rPr lang="en-US" sz="2800" b="1" dirty="0">
                <a:solidFill>
                  <a:schemeClr val="bg1"/>
                </a:solidFill>
                <a:latin typeface="Helvetica" panose="020B0604020202020204" pitchFamily="34" charset="0"/>
                <a:cs typeface="Helvetica" panose="020B0604020202020204" pitchFamily="34" charset="0"/>
              </a:rPr>
              <a:t>CONTACT INFORMATION</a:t>
            </a:r>
          </a:p>
        </p:txBody>
      </p:sp>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3553</TotalTime>
  <Words>950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Helvetica</vt:lpstr>
      <vt:lpstr>Helvetica Light</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Tess Anderson</cp:lastModifiedBy>
  <cp:revision>76</cp:revision>
  <dcterms:created xsi:type="dcterms:W3CDTF">2012-02-03T19:11:35Z</dcterms:created>
  <dcterms:modified xsi:type="dcterms:W3CDTF">2024-03-14T13:45:17Z</dcterms:modified>
  <cp:category>Research poster templates</cp:category>
</cp:coreProperties>
</file>