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9" r:id="rId3"/>
    <p:sldId id="347" r:id="rId4"/>
    <p:sldId id="346" r:id="rId5"/>
    <p:sldId id="334" r:id="rId6"/>
    <p:sldId id="342" r:id="rId7"/>
    <p:sldId id="335" r:id="rId8"/>
    <p:sldId id="343" r:id="rId9"/>
    <p:sldId id="328" r:id="rId10"/>
    <p:sldId id="348" r:id="rId11"/>
    <p:sldId id="349" r:id="rId12"/>
    <p:sldId id="352" r:id="rId13"/>
    <p:sldId id="350" r:id="rId14"/>
    <p:sldId id="351" r:id="rId15"/>
  </p:sldIdLst>
  <p:sldSz cx="9144000" cy="6858000" type="screen4x3"/>
  <p:notesSz cx="68580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upuis" initials="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66"/>
    <a:srgbClr val="F1FC62"/>
    <a:srgbClr val="FFFF99"/>
    <a:srgbClr val="66FF33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 autoAdjust="0"/>
    <p:restoredTop sz="79292" autoAdjust="0"/>
  </p:normalViewPr>
  <p:slideViewPr>
    <p:cSldViewPr>
      <p:cViewPr varScale="1">
        <p:scale>
          <a:sx n="101" d="100"/>
          <a:sy n="101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740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306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158" y="4414838"/>
            <a:ext cx="5030132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061643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5579" y="-1588"/>
            <a:ext cx="29739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5579" y="8831264"/>
            <a:ext cx="29739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1553" y="8831264"/>
            <a:ext cx="297242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-1553" y="-1588"/>
            <a:ext cx="2972422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5900" y="304800"/>
            <a:ext cx="1958975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277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43338" cy="445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676400"/>
            <a:ext cx="3843337" cy="445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304800"/>
            <a:ext cx="604361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7312" tIns="42862" rIns="87312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Arial font, 40 pt., bold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39075" cy="445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7312" tIns="42862" rIns="87312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Times New Roman 32pt.</a:t>
            </a:r>
          </a:p>
          <a:p>
            <a:pPr lvl="1"/>
            <a:r>
              <a:rPr lang="en-US" smtClean="0"/>
              <a:t>Times New Roman 28pt</a:t>
            </a:r>
          </a:p>
          <a:p>
            <a:pPr lvl="2"/>
            <a:r>
              <a:rPr lang="en-US" smtClean="0"/>
              <a:t>Times New Roman 24 pt. </a:t>
            </a:r>
          </a:p>
          <a:p>
            <a:pPr lvl="3"/>
            <a:r>
              <a:rPr lang="en-US" smtClean="0"/>
              <a:t>Times New Roman 24 pt.</a:t>
            </a:r>
          </a:p>
          <a:p>
            <a:pPr lvl="4"/>
            <a:r>
              <a:rPr lang="en-US" smtClean="0"/>
              <a:t>Times New Roman 24 pt.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498600" y="1187450"/>
            <a:ext cx="6030913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pic>
        <p:nvPicPr>
          <p:cNvPr id="1042" name="Picture 18" descr="Signature_CAS-ASC.gif                                          0000C876L'île Noire                    B20C3D87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6248400"/>
            <a:ext cx="2895600" cy="482600"/>
          </a:xfrm>
          <a:prstGeom prst="rect">
            <a:avLst/>
          </a:prstGeom>
          <a:noFill/>
        </p:spPr>
      </p:pic>
      <p:pic>
        <p:nvPicPr>
          <p:cNvPr id="1043" name="Picture 19" descr="C:\WINDOWS\DESKTOP\CSA\Logo\CSALogo\Wordmark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02563" y="6324600"/>
            <a:ext cx="1189037" cy="269875"/>
          </a:xfrm>
          <a:prstGeom prst="rect">
            <a:avLst/>
          </a:prstGeom>
          <a:noFill/>
        </p:spPr>
      </p:pic>
      <p:pic>
        <p:nvPicPr>
          <p:cNvPr id="1044" name="Picture 20" descr="U:\graphics\LOGO(C~1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37525" y="198438"/>
            <a:ext cx="639763" cy="639762"/>
          </a:xfrm>
          <a:prstGeom prst="rect">
            <a:avLst/>
          </a:prstGeom>
          <a:noFill/>
        </p:spPr>
      </p:pic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6248400" y="2286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/>
          </a:p>
        </p:txBody>
      </p:sp>
      <p:sp>
        <p:nvSpPr>
          <p:cNvPr id="1048" name="Text Box 24"/>
          <p:cNvSpPr txBox="1">
            <a:spLocks noChangeArrowheads="1"/>
          </p:cNvSpPr>
          <p:nvPr userDrawn="1"/>
        </p:nvSpPr>
        <p:spPr bwMode="auto">
          <a:xfrm>
            <a:off x="4419600" y="6248400"/>
            <a:ext cx="8445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Page </a:t>
            </a:r>
            <a:fld id="{113D1607-05E2-4E8C-82B0-D12F031BDCE6}" type="slidenum">
              <a:rPr lang="en-US" sz="1200"/>
              <a:pPr algn="ctr">
                <a:spcBef>
                  <a:spcPct val="50000"/>
                </a:spcBef>
              </a:pPr>
              <a:t>‹#›</a:t>
            </a:fld>
            <a:endParaRPr lang="en-US" sz="120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8600" y="324674"/>
            <a:ext cx="762000" cy="6086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328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0328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defTabSz="90328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defTabSz="90328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defTabSz="90328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defTabSz="90328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defTabSz="90328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defTabSz="90328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defTabSz="903288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6075" indent="-346075" algn="l" defTabSz="903288" rtl="0" eaLnBrk="0" fontAlgn="base" hangingPunct="0">
        <a:lnSpc>
          <a:spcPct val="85000"/>
        </a:lnSpc>
        <a:spcBef>
          <a:spcPct val="45000"/>
        </a:spcBef>
        <a:spcAft>
          <a:spcPct val="0"/>
        </a:spcAft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2900" algn="l" defTabSz="9032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SzPct val="75000"/>
        <a:buFont typeface="WP IconicSymbolsB" pitchFamily="2" charset="2"/>
        <a:buChar char="'"/>
        <a:defRPr sz="2800">
          <a:solidFill>
            <a:schemeClr val="tx1"/>
          </a:solidFill>
          <a:latin typeface="+mn-lt"/>
        </a:defRPr>
      </a:lvl2pPr>
      <a:lvl3pPr marL="1103313" indent="-185738" algn="l" defTabSz="90328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549400" indent="-195263" algn="l" defTabSz="90328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4pPr>
      <a:lvl5pPr marL="2006600" indent="-201613" algn="l" defTabSz="90328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5pPr>
      <a:lvl6pPr marL="2463800" indent="-201613" algn="l" defTabSz="90328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6pPr>
      <a:lvl7pPr marL="2921000" indent="-201613" algn="l" defTabSz="90328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7pPr>
      <a:lvl8pPr marL="3378200" indent="-201613" algn="l" defTabSz="90328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8pPr>
      <a:lvl9pPr marL="3835400" indent="-201613" algn="l" defTabSz="903288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 bande.jpg                                                      0000C876L'île Noire                    B20C3D87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pic>
        <p:nvPicPr>
          <p:cNvPr id="4117" name="Picture 21" descr="U:\graphics\swoos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0"/>
            <a:ext cx="701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8" name="Picture 22" descr="Signature_CAS-ASC.gif                                          0000C876L'île Noire                    B20C3D87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6249988"/>
            <a:ext cx="2895600" cy="482600"/>
          </a:xfrm>
          <a:prstGeom prst="rect">
            <a:avLst/>
          </a:prstGeom>
          <a:noFill/>
        </p:spPr>
      </p:pic>
      <p:pic>
        <p:nvPicPr>
          <p:cNvPr id="4119" name="Picture 23" descr="C:\WINDOWS\DESKTOP\CSA\Logo\CSALogo\Word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02563" y="6326188"/>
            <a:ext cx="1189037" cy="269875"/>
          </a:xfrm>
          <a:prstGeom prst="rect">
            <a:avLst/>
          </a:prstGeom>
          <a:noFill/>
        </p:spPr>
      </p:pic>
      <p:pic>
        <p:nvPicPr>
          <p:cNvPr id="4120" name="Picture 24" descr="U:\graphics\LOGO(C~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37525" y="200025"/>
            <a:ext cx="639763" cy="639763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3600" y="2020888"/>
            <a:ext cx="6477000" cy="3590925"/>
          </a:xfrm>
          <a:noFill/>
          <a:ln/>
        </p:spPr>
        <p:txBody>
          <a:bodyPr/>
          <a:lstStyle/>
          <a:p>
            <a:pPr marL="228600" indent="-228600" algn="ctr">
              <a:lnSpc>
                <a:spcPct val="75000"/>
              </a:lnSpc>
              <a:buFont typeface="Wingdings" pitchFamily="2" charset="2"/>
              <a:buNone/>
            </a:pPr>
            <a:r>
              <a:rPr lang="fr-CA" sz="2800" b="1" dirty="0" err="1" smtClean="0">
                <a:latin typeface="Arial" charset="0"/>
              </a:rPr>
              <a:t>Symphony</a:t>
            </a:r>
            <a:r>
              <a:rPr lang="fr-CA" sz="2800" b="1" dirty="0" smtClean="0">
                <a:latin typeface="Arial" charset="0"/>
              </a:rPr>
              <a:t> &amp; GHGSat</a:t>
            </a:r>
          </a:p>
          <a:p>
            <a:pPr marL="228600" indent="-228600" algn="ctr">
              <a:lnSpc>
                <a:spcPct val="75000"/>
              </a:lnSpc>
              <a:buFont typeface="Wingdings" pitchFamily="2" charset="2"/>
              <a:buNone/>
            </a:pPr>
            <a:endParaRPr lang="fr-CA" sz="2000" dirty="0" smtClean="0">
              <a:latin typeface="Arial" charset="0"/>
            </a:endParaRPr>
          </a:p>
          <a:p>
            <a:pPr marL="228600" indent="-228600" algn="ctr">
              <a:lnSpc>
                <a:spcPct val="75000"/>
              </a:lnSpc>
              <a:buFont typeface="Wingdings" pitchFamily="2" charset="2"/>
              <a:buNone/>
            </a:pPr>
            <a:r>
              <a:rPr lang="fr-CA" sz="2000" dirty="0" err="1" smtClean="0">
                <a:latin typeface="Arial" charset="0"/>
              </a:rPr>
              <a:t>Current</a:t>
            </a:r>
            <a:r>
              <a:rPr lang="fr-CA" sz="2000" dirty="0" smtClean="0">
                <a:latin typeface="Arial" charset="0"/>
              </a:rPr>
              <a:t> </a:t>
            </a:r>
            <a:r>
              <a:rPr lang="fr-CA" sz="2000" dirty="0" err="1" smtClean="0">
                <a:latin typeface="Arial" charset="0"/>
              </a:rPr>
              <a:t>Status</a:t>
            </a:r>
            <a:r>
              <a:rPr lang="fr-CA" sz="2000" dirty="0" smtClean="0">
                <a:latin typeface="Arial" charset="0"/>
              </a:rPr>
              <a:t> &amp; Plans 2015-2016</a:t>
            </a:r>
          </a:p>
          <a:p>
            <a:pPr marL="228600" indent="-228600" algn="ctr">
              <a:lnSpc>
                <a:spcPct val="75000"/>
              </a:lnSpc>
              <a:buFont typeface="Wingdings" pitchFamily="2" charset="2"/>
              <a:buNone/>
            </a:pPr>
            <a:endParaRPr lang="fr-CA" sz="1400" dirty="0" smtClean="0">
              <a:latin typeface="Arial" charset="0"/>
            </a:endParaRPr>
          </a:p>
          <a:p>
            <a:pPr marL="228600" indent="-228600" algn="ctr">
              <a:lnSpc>
                <a:spcPct val="75000"/>
              </a:lnSpc>
              <a:buFont typeface="Wingdings" pitchFamily="2" charset="2"/>
              <a:buNone/>
            </a:pPr>
            <a:r>
              <a:rPr lang="fr-CA" sz="1400" dirty="0" smtClean="0">
                <a:latin typeface="Arial" charset="0"/>
              </a:rPr>
              <a:t>M. Picard, I. Lamoureux, P. Allard, R. L’Archevêque</a:t>
            </a:r>
          </a:p>
          <a:p>
            <a:pPr marL="228600" indent="-228600" algn="ctr">
              <a:lnSpc>
                <a:spcPct val="75000"/>
              </a:lnSpc>
              <a:buFont typeface="Wingdings" pitchFamily="2" charset="2"/>
              <a:buNone/>
            </a:pPr>
            <a:r>
              <a:rPr lang="fr-CA" sz="1400" dirty="0" smtClean="0">
                <a:latin typeface="Arial" charset="0"/>
              </a:rPr>
              <a:t>April 28th, 2015</a:t>
            </a:r>
            <a:endParaRPr lang="fr-CA" sz="1400" dirty="0">
              <a:latin typeface="Arial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148801"/>
            <a:ext cx="990600" cy="7912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Software Development Status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459288"/>
          </a:xfrm>
        </p:spPr>
        <p:txBody>
          <a:bodyPr/>
          <a:lstStyle/>
          <a:p>
            <a:r>
              <a:rPr lang="en-CA" sz="2000" dirty="0" smtClean="0"/>
              <a:t>ESA </a:t>
            </a:r>
            <a:r>
              <a:rPr lang="en-CA" sz="2000" dirty="0" err="1" smtClean="0"/>
              <a:t>Orekit</a:t>
            </a:r>
            <a:r>
              <a:rPr lang="en-CA" sz="2000" dirty="0" smtClean="0"/>
              <a:t> and NASA World Wind integrated to Symphony Core</a:t>
            </a:r>
          </a:p>
          <a:p>
            <a:r>
              <a:rPr lang="en-CA" sz="2000" dirty="0" smtClean="0"/>
              <a:t>Symphony Functions provided: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Earth Orbit Propagation Capability (EOP)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GHGSat Base Planning (PLAN)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Earth Orbit </a:t>
            </a:r>
            <a:r>
              <a:rPr lang="en-CA" sz="2000" dirty="0"/>
              <a:t>V</a:t>
            </a:r>
            <a:r>
              <a:rPr lang="en-CA" sz="2000" dirty="0" smtClean="0"/>
              <a:t>isualization Capability (VIS)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System Monitoring &amp; Status (MON)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Data Recording (REC)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Interfaces to GHGSat Specific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Earth globe and Mercator representation with orbits trace and ground station coverage for 3 simultaneous orbiting objects for demonstration 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Orbiting objects driven by TLEs and provided projection models, customizable via Symphony/</a:t>
            </a:r>
            <a:r>
              <a:rPr lang="en-CA" sz="2000" dirty="0" err="1" smtClean="0"/>
              <a:t>Orekit</a:t>
            </a:r>
            <a:r>
              <a:rPr lang="en-CA" sz="20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Base plan generation capability in place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930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400800" cy="822325"/>
          </a:xfrm>
        </p:spPr>
        <p:txBody>
          <a:bodyPr/>
          <a:lstStyle/>
          <a:p>
            <a:r>
              <a:rPr lang="en-CA" sz="3200" dirty="0"/>
              <a:t>Software Development Status</a:t>
            </a: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2400" b="0" dirty="0" smtClean="0"/>
              <a:t>Symphony Orbital Environment</a:t>
            </a:r>
            <a:endParaRPr lang="en-CA" sz="2400" b="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6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39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Software Development Status</a:t>
            </a:r>
            <a:r>
              <a:rPr lang="en-CA" dirty="0"/>
              <a:t/>
            </a:r>
            <a:br>
              <a:rPr lang="en-CA" dirty="0"/>
            </a:br>
            <a:r>
              <a:rPr lang="en-CA" sz="2400" b="0" dirty="0"/>
              <a:t>Symphony Orbital Environment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57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Software Development Status</a:t>
            </a:r>
            <a:r>
              <a:rPr lang="en-CA" dirty="0"/>
              <a:t/>
            </a:r>
            <a:br>
              <a:rPr lang="en-CA" dirty="0"/>
            </a:br>
            <a:r>
              <a:rPr lang="en-CA" sz="2400" b="0" dirty="0" smtClean="0"/>
              <a:t>User Interface and Plan Generation</a:t>
            </a:r>
            <a:endParaRPr lang="en-C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49" y="1219200"/>
            <a:ext cx="3883451" cy="276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863" y="1219200"/>
            <a:ext cx="3824533" cy="277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86981"/>
            <a:ext cx="3693248" cy="236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4047779"/>
            <a:ext cx="4648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29043"/>
              </p:ext>
            </p:extLst>
          </p:nvPr>
        </p:nvGraphicFramePr>
        <p:xfrm>
          <a:off x="480767" y="5501621"/>
          <a:ext cx="4660900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100"/>
                <a:gridCol w="1498600"/>
                <a:gridCol w="1854200"/>
                <a:gridCol w="381000"/>
                <a:gridCol w="3810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Satellite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Start Time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Command Type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arg0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arg1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Sat-3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1 Apr 2015 04:43:12 GMT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SatelliteCommandRoll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0.68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Sat-3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1 Apr 2015 04:43:11 GMT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SatelliteCommandAcquireImage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Sat-3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3 Apr 2015 03:24:08 GMT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SatelliteCommandRoll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3.19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Sat-3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3 Apr 2015 03:24:05 GMT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SatelliteCommandAcquireImage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38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Upcoming Milestones &amp; Considerations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39075" cy="4459288"/>
          </a:xfrm>
        </p:spPr>
        <p:txBody>
          <a:bodyPr/>
          <a:lstStyle/>
          <a:p>
            <a:r>
              <a:rPr lang="en-CA" sz="2400" dirty="0" smtClean="0"/>
              <a:t>Delivery of licence and Symphony Built 1 to GHGSat by mid May</a:t>
            </a:r>
          </a:p>
          <a:p>
            <a:r>
              <a:rPr lang="en-CA" sz="2400" dirty="0" smtClean="0"/>
              <a:t>Training to GHGSat at CSA in May (TBC by GHGSat)</a:t>
            </a:r>
          </a:p>
          <a:p>
            <a:r>
              <a:rPr lang="en-CA" sz="2400" dirty="0" smtClean="0"/>
              <a:t>Delivery of a second built by end of June as required</a:t>
            </a:r>
          </a:p>
          <a:p>
            <a:r>
              <a:rPr lang="en-CA" sz="2400" dirty="0" smtClean="0"/>
              <a:t>Update release October 2015</a:t>
            </a:r>
          </a:p>
          <a:p>
            <a:r>
              <a:rPr lang="en-CA" sz="2400" dirty="0" smtClean="0"/>
              <a:t>Delivery OSS by December 2015</a:t>
            </a:r>
          </a:p>
          <a:p>
            <a:r>
              <a:rPr lang="en-CA" sz="2400" dirty="0" smtClean="0"/>
              <a:t>Symphony core including orbiting environment available to GHGSat to pursue development</a:t>
            </a:r>
          </a:p>
          <a:p>
            <a:r>
              <a:rPr lang="en-CA" sz="2400" dirty="0" smtClean="0"/>
              <a:t>Training @ CSA ( 1 week) + 150 Hrs support (@ CSA) to transition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057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Provide an update on the 2015-2016 plan for Symphony</a:t>
            </a:r>
          </a:p>
          <a:p>
            <a:r>
              <a:rPr lang="en-CA" sz="2800" dirty="0" smtClean="0"/>
              <a:t>Provide an update on Symphony core modules  to be made available to GHGSat Inc. </a:t>
            </a:r>
          </a:p>
          <a:p>
            <a:r>
              <a:rPr lang="en-CA" sz="2800" dirty="0" smtClean="0"/>
              <a:t>Agree on future plans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100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Symphony </a:t>
            </a:r>
            <a:br>
              <a:rPr lang="en-CA" sz="3200" dirty="0" smtClean="0"/>
            </a:br>
            <a:r>
              <a:rPr lang="en-CA" sz="3200" dirty="0" smtClean="0"/>
              <a:t>Summary Status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Implementation plan for FY15-16 approved on April 9</a:t>
            </a:r>
            <a:r>
              <a:rPr lang="en-CA" sz="2400" baseline="30000" dirty="0" smtClean="0"/>
              <a:t>th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Currently on schedule</a:t>
            </a:r>
          </a:p>
          <a:p>
            <a:r>
              <a:rPr lang="en-CA" sz="2400" dirty="0" smtClean="0"/>
              <a:t>Approval for licensing obtained, License in preparation, terms presented and acknowledged by GHGSat </a:t>
            </a:r>
            <a:r>
              <a:rPr lang="en-CA" sz="2400" dirty="0" err="1" smtClean="0"/>
              <a:t>inc.</a:t>
            </a:r>
            <a:endParaRPr lang="en-CA" sz="2400" dirty="0" smtClean="0"/>
          </a:p>
          <a:p>
            <a:r>
              <a:rPr lang="en-CA" sz="2400" dirty="0" smtClean="0"/>
              <a:t>Open Source process on-going</a:t>
            </a:r>
          </a:p>
          <a:p>
            <a:r>
              <a:rPr lang="en-CA" sz="2400" dirty="0" smtClean="0"/>
              <a:t>Symphony development phase for GHGSat initial built by May 14th</a:t>
            </a:r>
          </a:p>
        </p:txBody>
      </p:sp>
    </p:spTree>
    <p:extLst>
      <p:ext uri="{BB962C8B-B14F-4D97-AF65-F5344CB8AC3E}">
        <p14:creationId xmlns:p14="http://schemas.microsoft.com/office/powerpoint/2010/main" val="269995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Architecture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219200"/>
            <a:ext cx="8153399" cy="50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8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WBS</a:t>
            </a:r>
            <a:endParaRPr lang="en-CA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599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 smtClean="0"/>
              <a:t>Schedule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37901"/>
            <a:ext cx="8382000" cy="471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Resources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S/W Development and Release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P. Allard, R. L’Archevêque, M. Picard</a:t>
            </a:r>
          </a:p>
          <a:p>
            <a:r>
              <a:rPr lang="en-CA" sz="2400" dirty="0" smtClean="0"/>
              <a:t>Licencing and OSS Release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I. Lamoureux</a:t>
            </a:r>
            <a:r>
              <a:rPr lang="en-CA" sz="2000" dirty="0"/>
              <a:t>, P. Allard, R. L’Archevêque, M. Picard</a:t>
            </a:r>
          </a:p>
          <a:p>
            <a:r>
              <a:rPr lang="en-CA" sz="2400" dirty="0" smtClean="0"/>
              <a:t>Management: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M. Picard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339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Licensing Status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39075" cy="4459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IP disclosure &amp; invention forms completed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Request and approval of draft terms from GHGSat received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CSA approval received,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License release Target May 2015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 smtClean="0"/>
              <a:t>Non-exclusive License includes: 1 year license for R&amp;D to GHGSat , 1 week training &amp; 150 hrs support, renewal option</a:t>
            </a:r>
          </a:p>
        </p:txBody>
      </p:sp>
    </p:spTree>
    <p:extLst>
      <p:ext uri="{BB962C8B-B14F-4D97-AF65-F5344CB8AC3E}">
        <p14:creationId xmlns:p14="http://schemas.microsoft.com/office/powerpoint/2010/main" val="292652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239000" cy="822325"/>
          </a:xfrm>
        </p:spPr>
        <p:txBody>
          <a:bodyPr/>
          <a:lstStyle/>
          <a:p>
            <a:r>
              <a:rPr lang="en-CA" sz="3600" dirty="0" smtClean="0"/>
              <a:t>Licensing Open Source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459288"/>
          </a:xfrm>
        </p:spPr>
        <p:txBody>
          <a:bodyPr/>
          <a:lstStyle/>
          <a:p>
            <a:r>
              <a:rPr lang="en-CA" sz="2800" dirty="0" smtClean="0"/>
              <a:t>IP Office Review of OSS licences complete. </a:t>
            </a:r>
          </a:p>
          <a:p>
            <a:r>
              <a:rPr lang="en-CA" sz="2800" dirty="0" smtClean="0"/>
              <a:t>Symphony needs to be renamed (already used)</a:t>
            </a:r>
          </a:p>
          <a:p>
            <a:r>
              <a:rPr lang="en-CA" sz="2800" dirty="0" smtClean="0"/>
              <a:t>Symphony logo is ok</a:t>
            </a:r>
          </a:p>
          <a:p>
            <a:r>
              <a:rPr lang="en-CA" sz="2800" dirty="0" smtClean="0"/>
              <a:t>EPL license terms under considerations </a:t>
            </a:r>
          </a:p>
          <a:p>
            <a:r>
              <a:rPr lang="en-CA" sz="2800" dirty="0" smtClean="0"/>
              <a:t>Plan to have Symphony released as OSS on Eclipse.org by Dec 2015.</a:t>
            </a:r>
          </a:p>
        </p:txBody>
      </p:sp>
    </p:spTree>
    <p:extLst>
      <p:ext uri="{BB962C8B-B14F-4D97-AF65-F5344CB8AC3E}">
        <p14:creationId xmlns:p14="http://schemas.microsoft.com/office/powerpoint/2010/main" val="19698062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Office:Microsoft PowerPoint 4:</Template>
  <TotalTime>3732</TotalTime>
  <Pages>1</Pages>
  <Words>455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Objectives</vt:lpstr>
      <vt:lpstr>Symphony  Summary Status</vt:lpstr>
      <vt:lpstr>Architecture</vt:lpstr>
      <vt:lpstr>WBS</vt:lpstr>
      <vt:lpstr>Schedule </vt:lpstr>
      <vt:lpstr>Resources</vt:lpstr>
      <vt:lpstr>Licensing Status</vt:lpstr>
      <vt:lpstr>Licensing Open Source</vt:lpstr>
      <vt:lpstr>Software Development Status</vt:lpstr>
      <vt:lpstr>Software Development Status Symphony Orbital Environment</vt:lpstr>
      <vt:lpstr>Software Development Status Symphony Orbital Environment</vt:lpstr>
      <vt:lpstr>Software Development Status User Interface and Plan Generation</vt:lpstr>
      <vt:lpstr>Upcoming Milestones &amp;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SSPO Presentation format</dc:subject>
  <dc:creator>Martin Picard</dc:creator>
  <cp:lastModifiedBy>mpicard</cp:lastModifiedBy>
  <cp:revision>352</cp:revision>
  <cp:lastPrinted>2014-09-02T16:56:41Z</cp:lastPrinted>
  <dcterms:created xsi:type="dcterms:W3CDTF">1997-07-08T15:16:20Z</dcterms:created>
  <dcterms:modified xsi:type="dcterms:W3CDTF">2015-04-27T17:16:38Z</dcterms:modified>
</cp:coreProperties>
</file>