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0"/>
    <p:restoredTop sz="94689"/>
  </p:normalViewPr>
  <p:slideViewPr>
    <p:cSldViewPr snapToGrid="0" snapToObjects="1">
      <p:cViewPr varScale="1">
        <p:scale>
          <a:sx n="96" d="100"/>
          <a:sy n="96" d="100"/>
        </p:scale>
        <p:origin x="1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2BBE-201C-4D45-9600-25D96EE5E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2D8E-B054-E349-B222-3C45D77A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3501-23E7-EB4F-9214-E89BE82C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707F-1D39-1345-8C36-20566962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2D39-E8C1-2C42-98B2-6C91D537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0E2D-C650-D143-BA1C-9D34019A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A217D-D0AA-2446-B54F-6932FDF86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C4C1-ECFA-D747-A304-0EAA5CF4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3862-5694-1540-AAD4-7880A234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1DDF-4195-7D40-BA0C-6113724E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D634F-D4F9-4042-8CCF-AC25C6ACF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78DAF-FC98-1649-A8F5-E221295EC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1BF34-4C85-3047-A99C-55FD0955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ACC2B-EBA9-CF46-BD79-8A6819D7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B993-DD4F-7547-9C9E-19EE151A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34C2-1EF3-B443-988D-4D772D2F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DD08-F799-A645-8E4B-B107C8D6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A579-C555-D246-BD69-08E91CCC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2770-4D74-9643-93D7-306AE103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BC39-3E2E-2B4A-86F0-04E345EC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D4EE-CC5B-A945-9552-51B9CC19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F3982-8906-E343-9B27-A36BD7E7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F8E0-8230-D740-8F5A-A2D393F2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DCD0-FBA5-2148-B529-42C4C944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F21D7-BC52-884C-AD9E-68749AE4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2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854-256E-8849-884B-68B17EF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BB85-3F48-584F-AD01-3BCFDB451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04FBE-AC05-FE43-93C0-432BB0D42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03BA7-98A9-3F45-AC68-84CFEFDB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1D7E-7438-314E-A4FD-E87D2078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F655-1D93-5449-8534-694F242E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E249-C11A-684E-93BD-B683AACB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821F-4966-0E4C-AF58-C11CA3CC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D494-4B31-D24A-BE1E-55633A529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A6A2F-71DD-434C-8221-08AD2E599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D999F-21CC-924F-9496-123A37CC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45B45-E5C6-1B4B-80FE-EA3B4F4A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8B3BA-2008-B244-9370-8487F27B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0A2BD-17D9-AE46-A0A2-956303FA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13D4-BFEE-7547-AC27-6DC4729F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19ABB-C1F6-BB43-8698-6F8D0470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5032C-2589-1447-B748-4D92C218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947A7-57FC-D048-9B55-94442FC3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A3086-5233-3F48-B976-D179A98E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CBA1D-4740-A546-9665-AB80A65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58A7D-67F1-A041-9FAD-DB23A548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6B12-0872-4748-9944-A1D21934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191C-26BC-7840-AFFB-7A7AE476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66705-DE62-E343-AE2F-DC5B521F0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FBEC2-4B34-4942-8346-443E901C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A10A9-7343-8349-8E15-DF42C02A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4FFF-06D6-254C-889A-F3C088B3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4EB0-0ABE-154E-8203-46419706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337A7-5A4A-FA48-9E21-F13606AED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C2023-3C46-3B4C-81ED-C2BB39C9A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9DEB3-A1FF-004D-99AF-66E7C490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CD7C-5BF7-434F-815E-2B421866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C8495-C1DD-3940-BBB9-3BA149D7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1686E-7001-4748-91D2-9965E1CF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56F3B-B36A-8949-84EE-E757A210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A360-D67A-C24D-98EB-804A04D7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2D43-A351-8348-ADBE-581B94C91004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F5DE-90F0-B04D-9A2B-202301BDF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E384-511A-EF44-BC91-88207FE41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A7164-2412-F448-9753-0251085A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F10B4F-1821-B44A-8150-199F1D5EA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54139"/>
              </p:ext>
            </p:extLst>
          </p:nvPr>
        </p:nvGraphicFramePr>
        <p:xfrm>
          <a:off x="495300" y="846666"/>
          <a:ext cx="11112502" cy="477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654">
                  <a:extLst>
                    <a:ext uri="{9D8B030D-6E8A-4147-A177-3AD203B41FA5}">
                      <a16:colId xmlns:a16="http://schemas.microsoft.com/office/drawing/2014/main" val="4290096236"/>
                    </a:ext>
                  </a:extLst>
                </a:gridCol>
                <a:gridCol w="2617886">
                  <a:extLst>
                    <a:ext uri="{9D8B030D-6E8A-4147-A177-3AD203B41FA5}">
                      <a16:colId xmlns:a16="http://schemas.microsoft.com/office/drawing/2014/main" val="1797081687"/>
                    </a:ext>
                  </a:extLst>
                </a:gridCol>
                <a:gridCol w="2379443">
                  <a:extLst>
                    <a:ext uri="{9D8B030D-6E8A-4147-A177-3AD203B41FA5}">
                      <a16:colId xmlns:a16="http://schemas.microsoft.com/office/drawing/2014/main" val="3317921629"/>
                    </a:ext>
                  </a:extLst>
                </a:gridCol>
                <a:gridCol w="2609385">
                  <a:extLst>
                    <a:ext uri="{9D8B030D-6E8A-4147-A177-3AD203B41FA5}">
                      <a16:colId xmlns:a16="http://schemas.microsoft.com/office/drawing/2014/main" val="2630150400"/>
                    </a:ext>
                  </a:extLst>
                </a:gridCol>
                <a:gridCol w="1382134">
                  <a:extLst>
                    <a:ext uri="{9D8B030D-6E8A-4147-A177-3AD203B41FA5}">
                      <a16:colId xmlns:a16="http://schemas.microsoft.com/office/drawing/2014/main" val="2537766612"/>
                    </a:ext>
                  </a:extLst>
                </a:gridCol>
              </a:tblGrid>
              <a:tr h="44873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Segmentation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Duke Offering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482489"/>
                  </a:ext>
                </a:extLst>
              </a:tr>
              <a:tr h="702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Student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Career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Ambition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83033"/>
                  </a:ext>
                </a:extLst>
              </a:tr>
              <a:tr h="1062566">
                <a:tc>
                  <a:txBody>
                    <a:bodyPr/>
                    <a:lstStyle/>
                    <a:p>
                      <a:r>
                        <a:rPr lang="en-US" sz="1600" dirty="0"/>
                        <a:t>Hardcore technical - Computer science or ECE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Become a software engineer w/ ML skills or a ML engineer; </a:t>
                      </a:r>
                      <a:r>
                        <a:rPr lang="en-US" sz="1600"/>
                        <a:t>or academia (M.S.)</a:t>
                      </a:r>
                      <a:endParaRPr lang="en-US" sz="16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M.S. ECE w/ ML track</a:t>
                      </a:r>
                    </a:p>
                    <a:p>
                      <a:r>
                        <a:rPr lang="en-US" sz="1600" dirty="0" err="1"/>
                        <a:t>M.Eng</a:t>
                      </a:r>
                      <a:r>
                        <a:rPr lang="en-US" sz="1600" dirty="0"/>
                        <a:t> ECE w/ ML track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Deep C.S. technical study including deep ML programming knowledge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1.5-2yrs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266544"/>
                  </a:ext>
                </a:extLst>
              </a:tr>
              <a:tr h="1280584">
                <a:tc>
                  <a:txBody>
                    <a:bodyPr/>
                    <a:lstStyle/>
                    <a:p>
                      <a:r>
                        <a:rPr lang="en-US" sz="1600" dirty="0"/>
                        <a:t>Science, Engineering or other quantitative field</a:t>
                      </a:r>
                    </a:p>
                    <a:p>
                      <a:r>
                        <a:rPr lang="en-US" sz="1600" dirty="0"/>
                        <a:t>(focus on non-ECE, non CS majors)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 with ML and analytics in technology-based organizations in Product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Dev’t</a:t>
                      </a:r>
                      <a:r>
                        <a:rPr lang="en-US" sz="1600" baseline="0" dirty="0"/>
                        <a:t> or Engineering Services</a:t>
                      </a:r>
                      <a:endParaRPr lang="en-US" sz="16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M.Eng</a:t>
                      </a:r>
                      <a:r>
                        <a:rPr lang="en-US" sz="1600" dirty="0"/>
                        <a:t> in Applied ML/AI/Analytics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of ML and analytics to solve real-world problems in technical industries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1yr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076523"/>
                  </a:ext>
                </a:extLst>
              </a:tr>
              <a:tr h="1280584">
                <a:tc>
                  <a:txBody>
                    <a:bodyPr/>
                    <a:lstStyle/>
                    <a:p>
                      <a:r>
                        <a:rPr lang="en-US" sz="1600" dirty="0"/>
                        <a:t>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Become a data analyst/scientist, or apply data science in chosen field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in Interdisciplinary Data Science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Broad spectrum data science hard and soft skills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2yrs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555715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15D5B7-B97C-084F-957D-E65C59B20158}"/>
              </a:ext>
            </a:extLst>
          </p:cNvPr>
          <p:cNvSpPr/>
          <p:nvPr/>
        </p:nvSpPr>
        <p:spPr>
          <a:xfrm>
            <a:off x="2596896" y="3022600"/>
            <a:ext cx="9100733" cy="1333500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54D224-86A9-724F-AB56-AF6BDD22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28" y="837924"/>
            <a:ext cx="9616937" cy="43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6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9BB349-61C7-064A-A46D-E9CD8F4B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41" y="0"/>
            <a:ext cx="870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2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98E1-FABF-654A-B0BE-41688FBA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dirty="0"/>
              <a:t>Program Differentiating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A524-348C-CD45-8ACB-1A0DBE60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/>
              <a:t>Career aspirations of graduates would include the implementation of ML and AI solutions in technology-based organizations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Positions for graduates would focus on Product Development or Engineering Services that utilize ML and AI rather than ML or AI products themselves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Program focus would involve building competencies through real-world applications targeting specific industries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It is anticipated that both a technology track and a technology management track would be available through the choice of electives but all students would gain technical proficiency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Program would be designed for incoming students from non-ECE/CS majors with sufficient technical backgrounds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Deep programming, algorithm and math background would not be required for incoming students, rather sufficient programming skills to utilize tools and manipulate data would be sufficient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33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B52A4-2795-3847-A2DA-EDE17807F3E9}"/>
              </a:ext>
            </a:extLst>
          </p:cNvPr>
          <p:cNvSpPr/>
          <p:nvPr/>
        </p:nvSpPr>
        <p:spPr>
          <a:xfrm>
            <a:off x="1016000" y="5576888"/>
            <a:ext cx="10198100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ML Theory</a:t>
            </a:r>
          </a:p>
          <a:p>
            <a:r>
              <a:rPr lang="en-US" sz="1200" dirty="0"/>
              <a:t>Mathematical derivation of ML algorithms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171798-B6E7-E74E-8C3E-3B98C85F4441}"/>
              </a:ext>
            </a:extLst>
          </p:cNvPr>
          <p:cNvSpPr/>
          <p:nvPr/>
        </p:nvSpPr>
        <p:spPr>
          <a:xfrm>
            <a:off x="1016000" y="4573588"/>
            <a:ext cx="10198100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ML Programming</a:t>
            </a:r>
          </a:p>
          <a:p>
            <a:r>
              <a:rPr lang="en-US" sz="1200" dirty="0"/>
              <a:t>Programming implementation of ML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CD7C15-F9FF-1541-BFA3-B3A6BE92099E}"/>
              </a:ext>
            </a:extLst>
          </p:cNvPr>
          <p:cNvSpPr/>
          <p:nvPr/>
        </p:nvSpPr>
        <p:spPr>
          <a:xfrm>
            <a:off x="1016000" y="3570288"/>
            <a:ext cx="10198100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Tools &amp; Systems</a:t>
            </a:r>
          </a:p>
          <a:p>
            <a:r>
              <a:rPr lang="en-US" sz="1200" dirty="0"/>
              <a:t>Real-world ML toolset, ML infrastructure, Big Data analytics tools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84139-D734-574A-8F64-1D0388A2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dirty="0"/>
              <a:t>Layers of Analytics Know-How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90E72B-98DB-AD4E-8EC0-66E7330CDA7F}"/>
              </a:ext>
            </a:extLst>
          </p:cNvPr>
          <p:cNvSpPr/>
          <p:nvPr/>
        </p:nvSpPr>
        <p:spPr>
          <a:xfrm>
            <a:off x="1016000" y="2566988"/>
            <a:ext cx="10198100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Implementation Practices</a:t>
            </a:r>
          </a:p>
          <a:p>
            <a:r>
              <a:rPr lang="en-US" sz="1200" dirty="0"/>
              <a:t>Problem formulation, Data science process, logging &amp; data lineage, productionizing models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943148-2739-FF4E-BD35-85179FB2A95E}"/>
              </a:ext>
            </a:extLst>
          </p:cNvPr>
          <p:cNvSpPr/>
          <p:nvPr/>
        </p:nvSpPr>
        <p:spPr>
          <a:xfrm>
            <a:off x="1016000" y="1563688"/>
            <a:ext cx="10198100" cy="850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Industry-specific Application</a:t>
            </a:r>
          </a:p>
          <a:p>
            <a:r>
              <a:rPr lang="en-US" sz="1200" dirty="0"/>
              <a:t>Merging ML expertise w/ domain expertise, delivering products of value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A0A289C9-195E-1E46-BEDA-2ABE7A01E4D2}"/>
              </a:ext>
            </a:extLst>
          </p:cNvPr>
          <p:cNvSpPr/>
          <p:nvPr/>
        </p:nvSpPr>
        <p:spPr>
          <a:xfrm>
            <a:off x="7993733" y="4002088"/>
            <a:ext cx="1638300" cy="2185159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Typical university graduate CS/ML programs 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1D1CCD86-964A-7544-91AB-5E39561E7CE1}"/>
              </a:ext>
            </a:extLst>
          </p:cNvPr>
          <p:cNvSpPr/>
          <p:nvPr/>
        </p:nvSpPr>
        <p:spPr>
          <a:xfrm rot="10800000">
            <a:off x="228600" y="1576388"/>
            <a:ext cx="698500" cy="4851400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6005C01A-E81E-6942-A73D-2B6BCCB711D5}"/>
              </a:ext>
            </a:extLst>
          </p:cNvPr>
          <p:cNvSpPr/>
          <p:nvPr/>
        </p:nvSpPr>
        <p:spPr>
          <a:xfrm rot="10800000">
            <a:off x="9941953" y="1870473"/>
            <a:ext cx="962223" cy="4162027"/>
          </a:xfrm>
          <a:prstGeom prst="trapezoid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F4E9C1-B0E8-4043-A1DA-ECE782E86514}"/>
              </a:ext>
            </a:extLst>
          </p:cNvPr>
          <p:cNvSpPr txBox="1"/>
          <p:nvPr/>
        </p:nvSpPr>
        <p:spPr>
          <a:xfrm>
            <a:off x="9999726" y="3260170"/>
            <a:ext cx="9044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Duke </a:t>
            </a:r>
            <a:r>
              <a:rPr lang="en-US" sz="1400" dirty="0" err="1"/>
              <a:t>M.Eng</a:t>
            </a:r>
            <a:r>
              <a:rPr lang="en-US" sz="1400" dirty="0"/>
              <a:t> in Applied AI/ ML/ Analytics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4EB21E-75F1-204F-9AA1-DBF1A749D47E}"/>
              </a:ext>
            </a:extLst>
          </p:cNvPr>
          <p:cNvGrpSpPr/>
          <p:nvPr/>
        </p:nvGrpSpPr>
        <p:grpSpPr>
          <a:xfrm>
            <a:off x="6306198" y="4133453"/>
            <a:ext cx="1314193" cy="1731169"/>
            <a:chOff x="4965700" y="4421188"/>
            <a:chExt cx="1314193" cy="1471613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A65EAEEF-FD56-CB41-A87C-A78B53039091}"/>
                </a:ext>
              </a:extLst>
            </p:cNvPr>
            <p:cNvSpPr/>
            <p:nvPr/>
          </p:nvSpPr>
          <p:spPr>
            <a:xfrm>
              <a:off x="4965700" y="4421188"/>
              <a:ext cx="1314193" cy="1471613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D77ED5-D1E9-E245-A78D-7DBB02976C04}"/>
                </a:ext>
              </a:extLst>
            </p:cNvPr>
            <p:cNvSpPr txBox="1"/>
            <p:nvPr/>
          </p:nvSpPr>
          <p:spPr>
            <a:xfrm>
              <a:off x="5159277" y="4838011"/>
              <a:ext cx="933062" cy="738664"/>
            </a:xfrm>
            <a:prstGeom prst="rect">
              <a:avLst/>
            </a:prstGeom>
            <a:noFill/>
            <a:ln w="38100"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Typical online trainings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28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98E1-FABF-654A-B0BE-41688FBA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-1491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Curriculum Ideas (draft)</a:t>
            </a:r>
            <a:br>
              <a:rPr lang="en-US" sz="3200" dirty="0"/>
            </a:br>
            <a:r>
              <a:rPr lang="en-US" sz="1800" dirty="0"/>
              <a:t>Validate curriculum with an industry steering committee</a:t>
            </a: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11B68C-B7A5-D945-AB5A-50412E9AB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42187"/>
              </p:ext>
            </p:extLst>
          </p:nvPr>
        </p:nvGraphicFramePr>
        <p:xfrm>
          <a:off x="1007164" y="1096878"/>
          <a:ext cx="10016436" cy="538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573">
                  <a:extLst>
                    <a:ext uri="{9D8B030D-6E8A-4147-A177-3AD203B41FA5}">
                      <a16:colId xmlns:a16="http://schemas.microsoft.com/office/drawing/2014/main" val="140911665"/>
                    </a:ext>
                  </a:extLst>
                </a:gridCol>
                <a:gridCol w="2555524">
                  <a:extLst>
                    <a:ext uri="{9D8B030D-6E8A-4147-A177-3AD203B41FA5}">
                      <a16:colId xmlns:a16="http://schemas.microsoft.com/office/drawing/2014/main" val="1200967057"/>
                    </a:ext>
                  </a:extLst>
                </a:gridCol>
                <a:gridCol w="3829878">
                  <a:extLst>
                    <a:ext uri="{9D8B030D-6E8A-4147-A177-3AD203B41FA5}">
                      <a16:colId xmlns:a16="http://schemas.microsoft.com/office/drawing/2014/main" val="3544923071"/>
                    </a:ext>
                  </a:extLst>
                </a:gridCol>
                <a:gridCol w="2555461">
                  <a:extLst>
                    <a:ext uri="{9D8B030D-6E8A-4147-A177-3AD203B41FA5}">
                      <a16:colId xmlns:a16="http://schemas.microsoft.com/office/drawing/2014/main" val="2533247785"/>
                    </a:ext>
                  </a:extLst>
                </a:gridCol>
              </a:tblGrid>
              <a:tr h="320784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Courses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Expected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72192"/>
                  </a:ext>
                </a:extLst>
              </a:tr>
              <a:tr h="481178">
                <a:tc rowSpan="5">
                  <a:txBody>
                    <a:bodyPr/>
                    <a:lstStyle/>
                    <a:p>
                      <a:r>
                        <a:rPr lang="en-US" sz="1200" b="1" dirty="0"/>
                        <a:t>Semester 1</a:t>
                      </a:r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for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Hands-on computation techniques for data analysis and modeling (programming + tools)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Competent level of numerical programming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Able to perform basic data analysis and modeling on real-world problems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Understanding of ML theory and algorithms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Understanding of modeling process and applications in industry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147027"/>
                  </a:ext>
                </a:extLst>
              </a:tr>
              <a:tr h="66276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 to Analytics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science process, primary modeling techniques and tools, industry case examples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56709"/>
                  </a:ext>
                </a:extLst>
              </a:tr>
              <a:tr h="469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Theory, programming and implementation of machine learning models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63582"/>
                  </a:ext>
                </a:extLst>
              </a:tr>
              <a:tr h="288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Business Core 1 (MEND 570?)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Management of high-tech industries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81718"/>
                  </a:ext>
                </a:extLst>
              </a:tr>
              <a:tr h="2887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Elective 1</a:t>
                      </a:r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828064"/>
                  </a:ext>
                </a:extLst>
              </a:tr>
              <a:tr h="481178">
                <a:tc rowSpan="5">
                  <a:txBody>
                    <a:bodyPr/>
                    <a:lstStyle/>
                    <a:p>
                      <a:r>
                        <a:rPr lang="en-US" sz="1200" b="1" dirty="0"/>
                        <a:t>Semester 2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Analysis and Visualization Tools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Tools and methods for analyzing and visualizing data (programming + tools + process)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Ability to apply common analytics and modeling tools, including big data and deep learning tools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Specialized industry expertise from electives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Experience applying skills to a real-world industry challenge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544848"/>
                  </a:ext>
                </a:extLst>
              </a:tr>
              <a:tr h="481178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Analytics Product Development (Business Core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cases and product development cycle for analytics products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0769904"/>
                  </a:ext>
                </a:extLst>
              </a:tr>
              <a:tr h="413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Elective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46290"/>
                  </a:ext>
                </a:extLst>
              </a:tr>
              <a:tr h="2887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Elective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22917"/>
                  </a:ext>
                </a:extLst>
              </a:tr>
              <a:tr h="2887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Capstone Analytics Practicum</a:t>
                      </a:r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Industry-sponsored analytics practicum</a:t>
                      </a:r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567746"/>
                  </a:ext>
                </a:extLst>
              </a:tr>
              <a:tr h="547192">
                <a:tc>
                  <a:txBody>
                    <a:bodyPr/>
                    <a:lstStyle/>
                    <a:p>
                      <a:r>
                        <a:rPr lang="en-US" sz="1200" b="1" dirty="0"/>
                        <a:t>Semester 3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Industry Internship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Experience working in an analytics team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262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60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98E1-FABF-654A-B0BE-41688FBA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-17048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Electives Ideas (draft)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11B68C-B7A5-D945-AB5A-50412E9AB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84629"/>
              </p:ext>
            </p:extLst>
          </p:nvPr>
        </p:nvGraphicFramePr>
        <p:xfrm>
          <a:off x="1253334" y="1049064"/>
          <a:ext cx="9024931" cy="521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536">
                  <a:extLst>
                    <a:ext uri="{9D8B030D-6E8A-4147-A177-3AD203B41FA5}">
                      <a16:colId xmlns:a16="http://schemas.microsoft.com/office/drawing/2014/main" val="140911665"/>
                    </a:ext>
                  </a:extLst>
                </a:gridCol>
                <a:gridCol w="6501395">
                  <a:extLst>
                    <a:ext uri="{9D8B030D-6E8A-4147-A177-3AD203B41FA5}">
                      <a16:colId xmlns:a16="http://schemas.microsoft.com/office/drawing/2014/main" val="1200967057"/>
                    </a:ext>
                  </a:extLst>
                </a:gridCol>
              </a:tblGrid>
              <a:tr h="430290">
                <a:tc gridSpan="2">
                  <a:txBody>
                    <a:bodyPr/>
                    <a:lstStyle/>
                    <a:p>
                      <a:r>
                        <a:rPr lang="en-US" dirty="0"/>
                        <a:t>Potential Courses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172192"/>
                  </a:ext>
                </a:extLst>
              </a:tr>
              <a:tr h="389679">
                <a:tc rowSpan="3">
                  <a:txBody>
                    <a:bodyPr/>
                    <a:lstStyle/>
                    <a:p>
                      <a:r>
                        <a:rPr lang="en-US" sz="1400" b="1" dirty="0"/>
                        <a:t>Industry-Specialized Electives </a:t>
                      </a:r>
                    </a:p>
                    <a:p>
                      <a:r>
                        <a:rPr lang="en-US" sz="1400" b="1" dirty="0"/>
                        <a:t>(Technology or Technology </a:t>
                      </a:r>
                      <a:r>
                        <a:rPr lang="en-US" sz="1400" b="1" dirty="0" err="1"/>
                        <a:t>Mgmt</a:t>
                      </a:r>
                      <a:r>
                        <a:rPr lang="en-US" sz="1400" b="1" dirty="0"/>
                        <a:t> track)</a:t>
                      </a:r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Machine Learning in Healthcare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4116044"/>
                  </a:ext>
                </a:extLst>
              </a:tr>
              <a:tr h="358575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Machine Learning for FinTech (shared)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390353"/>
                  </a:ext>
                </a:extLst>
              </a:tr>
              <a:tr h="461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Modeling with Weather and Climate Data</a:t>
                      </a:r>
                    </a:p>
                  </a:txBody>
                  <a:tcP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78801"/>
                  </a:ext>
                </a:extLst>
              </a:tr>
              <a:tr h="415822">
                <a:tc rowSpan="6">
                  <a:txBody>
                    <a:bodyPr/>
                    <a:lstStyle/>
                    <a:p>
                      <a:r>
                        <a:rPr lang="en-US" sz="1400" b="1" dirty="0"/>
                        <a:t>Technology track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Deep Learning &amp; Computer Vision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825996"/>
                  </a:ext>
                </a:extLst>
              </a:tr>
              <a:tr h="409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Distributed Analytics for Big Data (Hadoop/Spark) (shared?)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971954"/>
                  </a:ext>
                </a:extLst>
              </a:tr>
              <a:tr h="4099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Graph Analytics (shared?)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54208"/>
                  </a:ext>
                </a:extLst>
              </a:tr>
              <a:tr h="406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NLP and Text Analytics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15308"/>
                  </a:ext>
                </a:extLst>
              </a:tr>
              <a:tr h="398711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Time Series Data Analysis (shared?)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02831"/>
                  </a:ext>
                </a:extLst>
              </a:tr>
              <a:tr h="398711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Secure Software Development (shared)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496055"/>
                  </a:ext>
                </a:extLst>
              </a:tr>
              <a:tr h="424816">
                <a:tc rowSpan="3">
                  <a:txBody>
                    <a:bodyPr/>
                    <a:lstStyle/>
                    <a:p>
                      <a:r>
                        <a:rPr lang="en-US" sz="1400" b="1" dirty="0"/>
                        <a:t>Technology mgmt. track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Management (EGRMGMT 590)</a:t>
                      </a: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1972584"/>
                  </a:ext>
                </a:extLst>
              </a:tr>
              <a:tr h="394433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Design Thinking &amp; Innovation (EGRMGMT 590)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90134"/>
                  </a:ext>
                </a:extLst>
              </a:tr>
              <a:tr h="320325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Applications for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18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98E1-FABF-654A-B0BE-41688FBA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dirty="0"/>
              <a:t>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8A524-348C-CD45-8ACB-1A0DBE60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077"/>
            <a:ext cx="10515600" cy="4351338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Duke objectives for program</a:t>
            </a:r>
          </a:p>
          <a:p>
            <a:pPr lvl="0"/>
            <a:r>
              <a:rPr lang="en-US" sz="1800" dirty="0"/>
              <a:t>Timing</a:t>
            </a:r>
          </a:p>
          <a:p>
            <a:pPr lvl="0"/>
            <a:r>
              <a:rPr lang="en-US" sz="1800" dirty="0"/>
              <a:t>Curriculum</a:t>
            </a:r>
          </a:p>
          <a:p>
            <a:pPr lvl="1"/>
            <a:r>
              <a:rPr lang="en-US" sz="1600" dirty="0"/>
              <a:t>Core</a:t>
            </a:r>
          </a:p>
          <a:p>
            <a:pPr lvl="2"/>
            <a:r>
              <a:rPr lang="en-US" sz="1400" dirty="0"/>
              <a:t>Shared courses – ECE or MEM</a:t>
            </a:r>
          </a:p>
          <a:p>
            <a:pPr lvl="1"/>
            <a:r>
              <a:rPr lang="en-US" sz="1600" dirty="0"/>
              <a:t>Electives</a:t>
            </a:r>
          </a:p>
          <a:p>
            <a:pPr lvl="1"/>
            <a:r>
              <a:rPr lang="en-US" sz="1600" dirty="0"/>
              <a:t>Practicum</a:t>
            </a:r>
          </a:p>
          <a:p>
            <a:pPr lvl="0"/>
            <a:r>
              <a:rPr lang="en-US" sz="1800" dirty="0"/>
              <a:t>Faculty</a:t>
            </a:r>
          </a:p>
          <a:p>
            <a:pPr lvl="0"/>
            <a:r>
              <a:rPr lang="en-US" sz="1800" dirty="0"/>
              <a:t>Target demographic</a:t>
            </a:r>
          </a:p>
          <a:p>
            <a:pPr lvl="0"/>
            <a:r>
              <a:rPr lang="en-US" sz="1800" dirty="0"/>
              <a:t>Admissions requirements</a:t>
            </a:r>
          </a:p>
          <a:p>
            <a:pPr lvl="0"/>
            <a:r>
              <a:rPr lang="en-US" sz="1800" dirty="0"/>
              <a:t>Program marketing</a:t>
            </a:r>
          </a:p>
          <a:p>
            <a:pPr lvl="0"/>
            <a:r>
              <a:rPr lang="en-US" sz="1800" dirty="0"/>
              <a:t>Program name</a:t>
            </a:r>
          </a:p>
          <a:p>
            <a:pPr lvl="1"/>
            <a:r>
              <a:rPr lang="en-US" sz="1600" dirty="0"/>
              <a:t>Applied AI / ML / Analytics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394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962D85-4C02-2747-8390-957520E4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16" y="0"/>
            <a:ext cx="9267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7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BA807-DE81-734F-9E71-66F15DC0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5" y="0"/>
            <a:ext cx="8752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7560E7-E726-C04F-9386-1368A205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5" y="0"/>
            <a:ext cx="8752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6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673</Words>
  <Application>Microsoft Macintosh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Program Differentiating Aspects</vt:lpstr>
      <vt:lpstr>Layers of Analytics Know-How</vt:lpstr>
      <vt:lpstr>Curriculum Ideas (draft) Validate curriculum with an industry steering committee</vt:lpstr>
      <vt:lpstr>Electives Ideas (draft)</vt:lpstr>
      <vt:lpstr>Discussion topics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</cp:lastModifiedBy>
  <cp:revision>52</cp:revision>
  <dcterms:created xsi:type="dcterms:W3CDTF">2019-09-25T13:39:39Z</dcterms:created>
  <dcterms:modified xsi:type="dcterms:W3CDTF">2019-10-06T05:54:36Z</dcterms:modified>
</cp:coreProperties>
</file>