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58" r:id="rId10"/>
    <p:sldId id="259" r:id="rId11"/>
    <p:sldId id="260" r:id="rId12"/>
    <p:sldId id="261" r:id="rId13"/>
    <p:sldId id="269" r:id="rId14"/>
    <p:sldId id="270" r:id="rId15"/>
    <p:sldId id="275" r:id="rId16"/>
    <p:sldId id="271" r:id="rId17"/>
    <p:sldId id="272" r:id="rId18"/>
    <p:sldId id="273" r:id="rId19"/>
    <p:sldId id="274" r:id="rId20"/>
    <p:sldId id="276" r:id="rId21"/>
    <p:sldId id="27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2" autoAdjust="0"/>
    <p:restoredTop sz="94647" autoAdjust="0"/>
  </p:normalViewPr>
  <p:slideViewPr>
    <p:cSldViewPr snapToGrid="0">
      <p:cViewPr varScale="1">
        <p:scale>
          <a:sx n="143" d="100"/>
          <a:sy n="143" d="100"/>
        </p:scale>
        <p:origin x="11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4548C1-9912-42CC-AD42-D46FFFFCF9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D569D-CF2A-4419-BE1E-7508CF1522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3AAFB-74F9-4071-840D-312525F49C97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0ED9D-7116-4630-A788-AF2E3EC908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BEC4-8D27-4DB7-AA3C-89258D80F8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DF081-AEBF-4FB8-9810-9DBC7D72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6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8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268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oritization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906A9-6309-4E7F-98BD-37FD5F21A29F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3063" y="101700"/>
            <a:ext cx="548700" cy="393600"/>
          </a:xfrm>
        </p:spPr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6D592-3826-41D9-A4B2-E7C97AAF7F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8" y="0"/>
            <a:ext cx="9144000" cy="51435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6530CB7-B09B-48D8-947F-D8195420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260300" cy="111260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889FBB-5277-4E24-999B-0E094AC704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0" y="1652588"/>
            <a:ext cx="4260850" cy="175895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0" indent="0">
              <a:lnSpc>
                <a:spcPct val="100000"/>
              </a:lnSpc>
              <a:buNone/>
              <a:defRPr sz="1400"/>
            </a:lvl2pPr>
            <a:lvl3pPr marL="0" indent="0">
              <a:lnSpc>
                <a:spcPct val="100000"/>
              </a:lnSpc>
              <a:buNone/>
              <a:defRPr sz="1400"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400"/>
            </a:lvl4pPr>
            <a:lvl5pPr marL="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83AF07-A4EA-44EF-9EC8-D75B9DEF1D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73613" y="990600"/>
            <a:ext cx="1936750" cy="2420938"/>
          </a:xfrm>
        </p:spPr>
        <p:txBody>
          <a:bodyPr/>
          <a:lstStyle>
            <a:lvl1pPr marL="91440" indent="0">
              <a:spcBef>
                <a:spcPts val="10"/>
              </a:spcBef>
              <a:buFont typeface="Arial" panose="020B0604020202020204" pitchFamily="34" charset="0"/>
              <a:buNone/>
              <a:defRPr sz="1200"/>
            </a:lvl1pPr>
            <a:lvl2pPr marL="91440" indent="0">
              <a:spcBef>
                <a:spcPts val="10"/>
              </a:spcBef>
              <a:buFont typeface="Arial" panose="020B0604020202020204" pitchFamily="34" charset="0"/>
              <a:buNone/>
              <a:defRPr sz="1200"/>
            </a:lvl2pPr>
            <a:lvl3pPr marL="91440" indent="0">
              <a:spcBef>
                <a:spcPts val="10"/>
              </a:spcBef>
              <a:buFont typeface="Arial" panose="020B0604020202020204" pitchFamily="34" charset="0"/>
              <a:buNone/>
              <a:defRPr sz="1200"/>
            </a:lvl3pPr>
            <a:lvl4pPr marL="91440" indent="0">
              <a:spcBef>
                <a:spcPts val="10"/>
              </a:spcBef>
              <a:buFont typeface="Arial" panose="020B0604020202020204" pitchFamily="34" charset="0"/>
              <a:buNone/>
              <a:defRPr sz="1200"/>
            </a:lvl4pPr>
            <a:lvl5pPr marL="91440" indent="0">
              <a:spcBef>
                <a:spcPts val="10"/>
              </a:spcBef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080738B-78F8-496D-B2A9-3E52165F0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1975" y="990600"/>
            <a:ext cx="2043113" cy="2420938"/>
          </a:xfrm>
        </p:spPr>
        <p:txBody>
          <a:bodyPr/>
          <a:lstStyle>
            <a:lvl1pPr marL="91440" indent="0">
              <a:spcBef>
                <a:spcPts val="10"/>
              </a:spcBef>
              <a:buNone/>
              <a:defRPr sz="1200"/>
            </a:lvl1pPr>
            <a:lvl2pPr marL="91440" indent="0">
              <a:spcBef>
                <a:spcPts val="10"/>
              </a:spcBef>
              <a:buNone/>
              <a:defRPr sz="1200"/>
            </a:lvl2pPr>
            <a:lvl3pPr marL="91440" indent="0">
              <a:spcBef>
                <a:spcPts val="10"/>
              </a:spcBef>
              <a:buNone/>
              <a:defRPr sz="1200"/>
            </a:lvl3pPr>
            <a:lvl4pPr marL="91440" indent="0">
              <a:spcBef>
                <a:spcPts val="10"/>
              </a:spcBef>
              <a:buNone/>
              <a:defRPr sz="1200"/>
            </a:lvl4pPr>
            <a:lvl5pPr marL="91440" indent="0">
              <a:spcBef>
                <a:spcPts val="10"/>
              </a:spcBef>
              <a:buNone/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C6552F-4DB6-42DD-A0FE-0C98F87027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64138" y="4483100"/>
            <a:ext cx="2043112" cy="573088"/>
          </a:xfrm>
        </p:spPr>
        <p:txBody>
          <a:bodyPr/>
          <a:lstStyle>
            <a:lvl1pPr marL="91440" indent="0">
              <a:spcBef>
                <a:spcPts val="10"/>
              </a:spcBef>
              <a:buNone/>
              <a:defRPr sz="1000"/>
            </a:lvl1pPr>
            <a:lvl2pPr marL="91440" indent="0">
              <a:spcBef>
                <a:spcPts val="10"/>
              </a:spcBef>
              <a:buNone/>
              <a:defRPr sz="1000"/>
            </a:lvl2pPr>
            <a:lvl3pPr marL="91440" indent="0">
              <a:spcBef>
                <a:spcPts val="10"/>
              </a:spcBef>
              <a:buNone/>
              <a:defRPr sz="1000"/>
            </a:lvl3pPr>
            <a:lvl4pPr marL="91440" indent="0">
              <a:spcBef>
                <a:spcPts val="10"/>
              </a:spcBef>
              <a:buNone/>
              <a:defRPr sz="1000"/>
            </a:lvl4pPr>
            <a:lvl5pPr marL="91440" indent="0">
              <a:spcBef>
                <a:spcPts val="10"/>
              </a:spcBef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9FD8A20-80CE-4D22-8891-7E34A62013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29500" y="4584700"/>
            <a:ext cx="1592263" cy="471488"/>
          </a:xfrm>
        </p:spPr>
        <p:txBody>
          <a:bodyPr/>
          <a:lstStyle>
            <a:lvl1pPr marL="91440" indent="0">
              <a:spcBef>
                <a:spcPts val="10"/>
              </a:spcBef>
              <a:buNone/>
              <a:defRPr sz="1000"/>
            </a:lvl1pPr>
            <a:lvl2pPr marL="91440" indent="0">
              <a:spcBef>
                <a:spcPts val="10"/>
              </a:spcBef>
              <a:buNone/>
              <a:defRPr sz="1000"/>
            </a:lvl2pPr>
            <a:lvl3pPr marL="91440" indent="0">
              <a:spcBef>
                <a:spcPts val="10"/>
              </a:spcBef>
              <a:buNone/>
              <a:defRPr sz="1000"/>
            </a:lvl3pPr>
            <a:lvl4pPr marL="91440" indent="0">
              <a:spcBef>
                <a:spcPts val="10"/>
              </a:spcBef>
              <a:buNone/>
              <a:defRPr sz="1000"/>
            </a:lvl4pPr>
            <a:lvl5pPr marL="91440" indent="0">
              <a:spcBef>
                <a:spcPts val="10"/>
              </a:spcBef>
              <a:buNone/>
              <a:defRPr sz="1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526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axisflow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lackswanfarming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hrq.gov/sites/default/files/wysiwyg/professionals/systems/hospital/esi/esihandbk.pdf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 of Delay – Policy and </a:t>
            </a:r>
            <a:r>
              <a:rPr lang="en" dirty="0"/>
              <a:t>Prioritization </a:t>
            </a:r>
            <a:r>
              <a:rPr lang="en-US" dirty="0"/>
              <a:t>Template</a:t>
            </a:r>
            <a:r>
              <a:rPr lang="en" dirty="0"/>
              <a:t> 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– ER Triage of Patients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B2A68-2887-4481-83E9-130952685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A6567-EB8F-48D0-A472-780B6E9BF785}"/>
              </a:ext>
            </a:extLst>
          </p:cNvPr>
          <p:cNvSpPr txBox="1"/>
          <p:nvPr/>
        </p:nvSpPr>
        <p:spPr>
          <a:xfrm>
            <a:off x="122842" y="3663675"/>
            <a:ext cx="8709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Credits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Developed with &amp; by </a:t>
            </a:r>
            <a:r>
              <a:rPr lang="en-US" sz="1200" dirty="0" err="1"/>
              <a:t>PraxisFlow</a:t>
            </a:r>
            <a:r>
              <a:rPr lang="en-US" sz="1200" dirty="0"/>
              <a:t> – </a:t>
            </a:r>
            <a:r>
              <a:rPr lang="en-US" sz="1200" dirty="0">
                <a:hlinkClick r:id="rId3"/>
              </a:rPr>
              <a:t>www.praxisflow.com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Concept by Cat </a:t>
            </a:r>
            <a:r>
              <a:rPr lang="en-US" sz="1200" dirty="0" err="1"/>
              <a:t>Swetel</a:t>
            </a:r>
            <a:r>
              <a:rPr lang="en-US" sz="1200" dirty="0"/>
              <a:t> (@</a:t>
            </a:r>
            <a:r>
              <a:rPr lang="en-US" sz="1200" dirty="0" err="1"/>
              <a:t>catswetel</a:t>
            </a:r>
            <a:r>
              <a:rPr lang="en-US" sz="1200" dirty="0"/>
              <a:t>), </a:t>
            </a:r>
            <a:r>
              <a:rPr lang="en-US" sz="1200" dirty="0" err="1"/>
              <a:t>Jabe</a:t>
            </a:r>
            <a:r>
              <a:rPr lang="en-US" sz="1200" dirty="0"/>
              <a:t> Bloom (@</a:t>
            </a:r>
            <a:r>
              <a:rPr lang="en-US" sz="1200" dirty="0" err="1"/>
              <a:t>cyetain</a:t>
            </a:r>
            <a:r>
              <a:rPr lang="en-US" sz="1200" dirty="0"/>
              <a:t>), Troy Magennis (</a:t>
            </a:r>
            <a:r>
              <a:rPr lang="en-US" sz="1200" dirty="0" err="1"/>
              <a:t>t_magennis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Template design by Rashida </a:t>
            </a:r>
            <a:r>
              <a:rPr lang="en-US" sz="1200" dirty="0" err="1"/>
              <a:t>Prattis</a:t>
            </a:r>
            <a:r>
              <a:rPr lang="en-US" sz="1200" dirty="0"/>
              <a:t> (@</a:t>
            </a:r>
            <a:r>
              <a:rPr lang="en-US" sz="1200" dirty="0" err="1"/>
              <a:t>RashidaDesigner</a:t>
            </a:r>
            <a:r>
              <a:rPr lang="en-US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Draws heavily on work by Joshua Arnold (@</a:t>
            </a:r>
            <a:r>
              <a:rPr lang="en-US" sz="1200" dirty="0" err="1"/>
              <a:t>joshuajames</a:t>
            </a:r>
            <a:r>
              <a:rPr lang="en-US" sz="1200" dirty="0"/>
              <a:t>) and </a:t>
            </a:r>
            <a:r>
              <a:rPr lang="en-US" sz="1200" dirty="0" err="1"/>
              <a:t>Ozlem</a:t>
            </a:r>
            <a:r>
              <a:rPr lang="en-US" sz="1200" dirty="0"/>
              <a:t> </a:t>
            </a:r>
            <a:r>
              <a:rPr lang="en-US" sz="1200" dirty="0" err="1"/>
              <a:t>Yuce</a:t>
            </a:r>
            <a:r>
              <a:rPr lang="en-US" sz="1200" dirty="0"/>
              <a:t> (@</a:t>
            </a:r>
            <a:r>
              <a:rPr lang="en-US" sz="1200" dirty="0" err="1"/>
              <a:t>OzzieYuce</a:t>
            </a:r>
            <a:r>
              <a:rPr lang="en-US" sz="1200" dirty="0"/>
              <a:t>) – </a:t>
            </a:r>
            <a:r>
              <a:rPr lang="en-US" sz="1200" dirty="0">
                <a:hlinkClick r:id="rId4"/>
              </a:rPr>
              <a:t>www.BlackSwanFarming.com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FE8512-14C8-4114-8173-0C28448E58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141" name="Shape 141"/>
          <p:cNvSpPr txBox="1">
            <a:spLocks noGrp="1"/>
          </p:cNvSpPr>
          <p:nvPr>
            <p:ph type="title" idx="4294967295"/>
          </p:nvPr>
        </p:nvSpPr>
        <p:spPr>
          <a:xfrm>
            <a:off x="0" y="2351930"/>
            <a:ext cx="8521700" cy="84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Moderate Cost of Delay Items </a:t>
            </a:r>
            <a:br>
              <a:rPr lang="en" dirty="0"/>
            </a:br>
            <a:r>
              <a:rPr lang="en" dirty="0"/>
              <a:t>(and possibly a missed Gold item)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“Muddy Middle”</a:t>
            </a:r>
            <a:endParaRPr dirty="0"/>
          </a:p>
        </p:txBody>
      </p:sp>
      <p:sp>
        <p:nvSpPr>
          <p:cNvPr id="142" name="Shape 142"/>
          <p:cNvSpPr txBox="1"/>
          <p:nvPr/>
        </p:nvSpPr>
        <p:spPr>
          <a:xfrm>
            <a:off x="598150" y="331850"/>
            <a:ext cx="80919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in this grouping?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that you don’t think is “Gold” and moderate cost of delay relative to other work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about 75% of your work will be in this group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 you policy for these items, for example</a:t>
            </a:r>
            <a:br>
              <a:rPr lang="en"/>
            </a:br>
            <a:br>
              <a:rPr lang="en"/>
            </a:br>
            <a:r>
              <a:rPr lang="en"/>
              <a:t>“We know we would choose any “Gold” work before these”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5D4A3-6721-4B48-BC8D-3EFB691F1D8D}"/>
              </a:ext>
            </a:extLst>
          </p:cNvPr>
          <p:cNvSpPr txBox="1"/>
          <p:nvPr/>
        </p:nvSpPr>
        <p:spPr>
          <a:xfrm>
            <a:off x="327048" y="3690972"/>
            <a:ext cx="836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Policy for things in blue are: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761D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D8971D-29DF-4EA7-89F6-A57925A9B0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47" name="Shape 147"/>
          <p:cNvSpPr txBox="1">
            <a:spLocks noGrp="1"/>
          </p:cNvSpPr>
          <p:nvPr>
            <p:ph type="title" idx="4294967295"/>
          </p:nvPr>
        </p:nvSpPr>
        <p:spPr>
          <a:xfrm>
            <a:off x="60070" y="2351930"/>
            <a:ext cx="8521700" cy="84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 Cost of Delay Items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“Tail”</a:t>
            </a:r>
            <a:endParaRPr dirty="0"/>
          </a:p>
        </p:txBody>
      </p:sp>
      <p:sp>
        <p:nvSpPr>
          <p:cNvPr id="148" name="Shape 148"/>
          <p:cNvSpPr txBox="1"/>
          <p:nvPr/>
        </p:nvSpPr>
        <p:spPr>
          <a:xfrm>
            <a:off x="598150" y="331850"/>
            <a:ext cx="80919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in this grouping?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that you would 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about 15% of your work will be in this group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 you policy for these items, for example</a:t>
            </a:r>
            <a:br>
              <a:rPr lang="en"/>
            </a:br>
            <a:br>
              <a:rPr lang="en"/>
            </a:br>
            <a:r>
              <a:rPr lang="en"/>
              <a:t>“We have skipped these before, and these have an unclear or near zero cost of delay”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41A12-FF51-49E2-B7AA-982EE34B4DE1}"/>
              </a:ext>
            </a:extLst>
          </p:cNvPr>
          <p:cNvSpPr txBox="1"/>
          <p:nvPr/>
        </p:nvSpPr>
        <p:spPr>
          <a:xfrm>
            <a:off x="327048" y="3690972"/>
            <a:ext cx="836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Policy for things in green are: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985C6-8696-4610-B9D7-F613E36C79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153" name="Shape 153"/>
          <p:cNvSpPr txBox="1">
            <a:spLocks noGrp="1"/>
          </p:cNvSpPr>
          <p:nvPr>
            <p:ph type="title" idx="4294967295"/>
          </p:nvPr>
        </p:nvSpPr>
        <p:spPr>
          <a:xfrm>
            <a:off x="0" y="2773363"/>
            <a:ext cx="8521700" cy="84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ORDERED OR GROUPED YET</a:t>
            </a:r>
            <a:endParaRPr dirty="0"/>
          </a:p>
        </p:txBody>
      </p:sp>
      <p:sp>
        <p:nvSpPr>
          <p:cNvPr id="154" name="Shape 154"/>
          <p:cNvSpPr txBox="1"/>
          <p:nvPr/>
        </p:nvSpPr>
        <p:spPr>
          <a:xfrm>
            <a:off x="598150" y="331850"/>
            <a:ext cx="80919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34A05-0598-BD45-849A-CCE3A07EA4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18144-C183-B142-BA53-0A79D3A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Chest Pain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A353-FB28-C546-8F92-FFFB307E5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Patient is 48y/o male with a family history of heart trouble. Patient just arrived from a hot-dog eating competition.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A702-B92C-E24F-A041-F0497339C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A431B-C7D0-1248-B913-376EB4AD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A5964-6266-A845-B643-18DCFE166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9A6AB-328D-F44A-8E31-327398449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34A05-0598-BD45-849A-CCE3A07EA4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18144-C183-B142-BA53-0A79D3A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Arm (suspected, swollen)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A353-FB28-C546-8F92-FFFB307E5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A702-B92C-E24F-A041-F0497339C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A431B-C7D0-1248-B913-376EB4AD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A5964-6266-A845-B643-18DCFE166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9A6AB-328D-F44A-8E31-327398449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34A05-0598-BD45-849A-CCE3A07EA4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18144-C183-B142-BA53-0A79D3A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Broken Arm (compound, bent)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A353-FB28-C546-8F92-FFFB307E5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A702-B92C-E24F-A041-F0497339C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A431B-C7D0-1248-B913-376EB4AD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A5964-6266-A845-B643-18DCFE166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9A6AB-328D-F44A-8E31-327398449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02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34A05-0598-BD45-849A-CCE3A07EA4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18144-C183-B142-BA53-0A79D3A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Fever 102F in 7 </a:t>
            </a:r>
            <a:r>
              <a:rPr lang="en-US" dirty="0" err="1"/>
              <a:t>yo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A353-FB28-C546-8F92-FFFB307E5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A702-B92C-E24F-A041-F0497339C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A431B-C7D0-1248-B913-376EB4AD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A5964-6266-A845-B643-18DCFE166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9A6AB-328D-F44A-8E31-327398449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34A05-0598-BD45-849A-CCE3A07EA4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18144-C183-B142-BA53-0A79D3A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Ingrown Toenail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A353-FB28-C546-8F92-FFFB307E5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A702-B92C-E24F-A041-F0497339C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A431B-C7D0-1248-B913-376EB4AD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A5964-6266-A845-B643-18DCFE166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9A6AB-328D-F44A-8E31-327398449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34A05-0598-BD45-849A-CCE3A07EA4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18144-C183-B142-BA53-0A79D3A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 of hand (severe)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A353-FB28-C546-8F92-FFFB307E5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A702-B92C-E24F-A041-F0497339C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A431B-C7D0-1248-B913-376EB4AD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A5964-6266-A845-B643-18DCFE166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9A6AB-328D-F44A-8E31-327398449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34A05-0598-BD45-849A-CCE3A07EA4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18144-C183-B142-BA53-0A79D3A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Rash on back 3 y/o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A353-FB28-C546-8F92-FFFB307E5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A702-B92C-E24F-A041-F0497339C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A431B-C7D0-1248-B913-376EB4AD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A5964-6266-A845-B643-18DCFE166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9A6AB-328D-F44A-8E31-327398449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 -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The Goal: 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All work grouped into one of three buckets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Work within the “Gold” and “Blue” bucket ordered by </a:t>
            </a:r>
            <a:r>
              <a:rPr lang="en" b="1" dirty="0"/>
              <a:t>approximate</a:t>
            </a:r>
            <a:r>
              <a:rPr lang="en" dirty="0"/>
              <a:t> Cost of Delay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Work in the first THIRD of the blue bucket quantitatively ordered by Cost of Delay</a:t>
            </a:r>
          </a:p>
          <a:p>
            <a:pPr marL="596900" lvl="1" indent="0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dirty="0"/>
            </a:br>
            <a:endParaRPr lang="en" dirty="0"/>
          </a:p>
          <a:p>
            <a:pPr indent="-317500">
              <a:buSzPts val="1400"/>
              <a:buAutoNum type="arabicPeriod"/>
            </a:pPr>
            <a:r>
              <a:rPr lang="en" dirty="0"/>
              <a:t>Facilitation </a:t>
            </a:r>
            <a:r>
              <a:rPr lang="en-US" dirty="0"/>
              <a:t>style </a:t>
            </a:r>
            <a:r>
              <a:rPr lang="en" dirty="0"/>
              <a:t>is up to </a:t>
            </a:r>
            <a:r>
              <a:rPr lang="en-US" dirty="0"/>
              <a:t>you</a:t>
            </a:r>
            <a:r>
              <a:rPr lang="en" dirty="0"/>
              <a:t>:</a:t>
            </a:r>
          </a:p>
          <a:p>
            <a:pPr lvl="1">
              <a:buAutoNum type="arabicPeriod"/>
            </a:pPr>
            <a:r>
              <a:rPr lang="en-US" dirty="0"/>
              <a:t>In-person: </a:t>
            </a:r>
            <a:r>
              <a:rPr lang="en" dirty="0"/>
              <a:t>Print, discuss and sort </a:t>
            </a:r>
            <a:r>
              <a:rPr lang="en-US" dirty="0"/>
              <a:t>paper (then re-order slides in this deck)</a:t>
            </a:r>
            <a:endParaRPr lang="en" dirty="0"/>
          </a:p>
          <a:p>
            <a:pPr lvl="1">
              <a:buAutoNum type="arabicPeriod"/>
            </a:pPr>
            <a:r>
              <a:rPr lang="en-US" dirty="0"/>
              <a:t>Remote: </a:t>
            </a:r>
            <a:r>
              <a:rPr lang="en" dirty="0"/>
              <a:t>Online, discuss and re-order slides </a:t>
            </a:r>
            <a:r>
              <a:rPr lang="en-US" dirty="0"/>
              <a:t>within the colored group placeholders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8148C5-835E-49A1-A626-CAEB70C40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C1848-0966-4681-AA5A-C89F61F7E33E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2871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34A05-0598-BD45-849A-CCE3A07EA4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118144-C183-B142-BA53-0A79D3AC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Cut, bleeding controlled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AA353-FB28-C546-8F92-FFFB307E5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A702-B92C-E24F-A041-F0497339C8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2A431B-C7D0-1248-B913-376EB4AD3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A5964-6266-A845-B643-18DCFE166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19A6AB-328D-F44A-8E31-327398449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1D0C8-C1A1-4E30-931B-7DA1AF769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C77A8416-3A6F-457F-94C6-53C604D4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43" y="126813"/>
            <a:ext cx="4990527" cy="3429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A5B1451F-7261-4587-A5D5-E57700CBB31C}"/>
              </a:ext>
            </a:extLst>
          </p:cNvPr>
          <p:cNvSpPr/>
          <p:nvPr/>
        </p:nvSpPr>
        <p:spPr>
          <a:xfrm>
            <a:off x="617386" y="4058847"/>
            <a:ext cx="8086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https://www.ahrq.gov/sites/default/files/wysiwyg/professionals/systems/hospital/esi/esihandbk.pdf</a:t>
            </a:r>
          </a:p>
        </p:txBody>
      </p:sp>
    </p:spTree>
    <p:extLst>
      <p:ext uri="{BB962C8B-B14F-4D97-AF65-F5344CB8AC3E}">
        <p14:creationId xmlns:p14="http://schemas.microsoft.com/office/powerpoint/2010/main" val="315626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FEAC0C-ADD0-4DB9-B6BE-1F725D708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991017"/>
            <a:ext cx="8524875" cy="396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989D7-35EF-490F-8677-E5186C92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938F-65F5-43B7-93AB-6B3CB97FFD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6B09E-0A25-4A2E-91E2-6F0C0F962122}"/>
              </a:ext>
            </a:extLst>
          </p:cNvPr>
          <p:cNvSpPr/>
          <p:nvPr/>
        </p:nvSpPr>
        <p:spPr>
          <a:xfrm>
            <a:off x="3173702" y="227977"/>
            <a:ext cx="2796596" cy="772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1. Bucket work into one of the three zones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E35EBC-895E-407E-9ED3-EC4258DDBA73}"/>
              </a:ext>
            </a:extLst>
          </p:cNvPr>
          <p:cNvCxnSpPr>
            <a:stCxn id="7" idx="1"/>
          </p:cNvCxnSpPr>
          <p:nvPr/>
        </p:nvCxnSpPr>
        <p:spPr>
          <a:xfrm flipH="1">
            <a:off x="2162523" y="614123"/>
            <a:ext cx="1011179" cy="5383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D42FA1-0EF7-4900-B34A-A0636A68684F}"/>
              </a:ext>
            </a:extLst>
          </p:cNvPr>
          <p:cNvCxnSpPr>
            <a:cxnSpLocks/>
          </p:cNvCxnSpPr>
          <p:nvPr/>
        </p:nvCxnSpPr>
        <p:spPr>
          <a:xfrm flipH="1" flipV="1">
            <a:off x="5970299" y="625267"/>
            <a:ext cx="1178040" cy="5272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976C3B-267F-4E8D-B420-1EC05300F369}"/>
              </a:ext>
            </a:extLst>
          </p:cNvPr>
          <p:cNvCxnSpPr>
            <a:cxnSpLocks/>
          </p:cNvCxnSpPr>
          <p:nvPr/>
        </p:nvCxnSpPr>
        <p:spPr>
          <a:xfrm flipH="1">
            <a:off x="4727738" y="1003477"/>
            <a:ext cx="1" cy="3247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78A16-9766-4986-BE52-C018D9DC28D7}"/>
              </a:ext>
            </a:extLst>
          </p:cNvPr>
          <p:cNvSpPr/>
          <p:nvPr/>
        </p:nvSpPr>
        <p:spPr>
          <a:xfrm>
            <a:off x="3195957" y="1578235"/>
            <a:ext cx="2796596" cy="772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2. Comparatively Order work 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8F151CE-1FAA-45BE-997E-39F774D23BEE}"/>
              </a:ext>
            </a:extLst>
          </p:cNvPr>
          <p:cNvSpPr/>
          <p:nvPr/>
        </p:nvSpPr>
        <p:spPr>
          <a:xfrm>
            <a:off x="2616386" y="2340229"/>
            <a:ext cx="4411808" cy="23152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5DE0A-BC9F-4521-870D-4D665F6DA306}"/>
              </a:ext>
            </a:extLst>
          </p:cNvPr>
          <p:cNvSpPr/>
          <p:nvPr/>
        </p:nvSpPr>
        <p:spPr>
          <a:xfrm>
            <a:off x="3195956" y="2782116"/>
            <a:ext cx="2774341" cy="548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3. Calculate Cost of Delay / week for 1/3 middle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0E33EE4-759B-42D2-94C4-0CB8F4919948}"/>
              </a:ext>
            </a:extLst>
          </p:cNvPr>
          <p:cNvSpPr/>
          <p:nvPr/>
        </p:nvSpPr>
        <p:spPr>
          <a:xfrm rot="16200000">
            <a:off x="3398161" y="2962112"/>
            <a:ext cx="440514" cy="121301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hape 280">
            <a:extLst>
              <a:ext uri="{FF2B5EF4-FFF2-40B4-BE49-F238E27FC236}">
                <a16:creationId xmlns:a16="http://schemas.microsoft.com/office/drawing/2014/main" id="{726AB9A7-7E6D-4163-8562-80106F151DE8}"/>
              </a:ext>
            </a:extLst>
          </p:cNvPr>
          <p:cNvCxnSpPr>
            <a:cxnSpLocks/>
          </p:cNvCxnSpPr>
          <p:nvPr/>
        </p:nvCxnSpPr>
        <p:spPr>
          <a:xfrm>
            <a:off x="1207000" y="4481750"/>
            <a:ext cx="1656340" cy="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281">
            <a:extLst>
              <a:ext uri="{FF2B5EF4-FFF2-40B4-BE49-F238E27FC236}">
                <a16:creationId xmlns:a16="http://schemas.microsoft.com/office/drawing/2014/main" id="{C17170F7-6909-44AF-A53A-E1A51F4659E8}"/>
              </a:ext>
            </a:extLst>
          </p:cNvPr>
          <p:cNvCxnSpPr>
            <a:cxnSpLocks/>
          </p:cNvCxnSpPr>
          <p:nvPr/>
        </p:nvCxnSpPr>
        <p:spPr>
          <a:xfrm>
            <a:off x="3011908" y="4481750"/>
            <a:ext cx="3215356" cy="0"/>
          </a:xfrm>
          <a:prstGeom prst="straightConnector1">
            <a:avLst/>
          </a:prstGeom>
          <a:noFill/>
          <a:ln w="114300" cap="flat" cmpd="sng">
            <a:solidFill>
              <a:srgbClr val="6FA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82">
            <a:extLst>
              <a:ext uri="{FF2B5EF4-FFF2-40B4-BE49-F238E27FC236}">
                <a16:creationId xmlns:a16="http://schemas.microsoft.com/office/drawing/2014/main" id="{45FD3FB5-D2C1-4EF3-A885-84CD6DC179BA}"/>
              </a:ext>
            </a:extLst>
          </p:cNvPr>
          <p:cNvCxnSpPr/>
          <p:nvPr/>
        </p:nvCxnSpPr>
        <p:spPr>
          <a:xfrm>
            <a:off x="6405089" y="4481750"/>
            <a:ext cx="1486500" cy="0"/>
          </a:xfrm>
          <a:prstGeom prst="straightConnector1">
            <a:avLst/>
          </a:prstGeom>
          <a:noFill/>
          <a:ln w="1143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190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facilitation</a:t>
            </a: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Lo-Fidelity Categorization Process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Describe the three Qualitative Cost of Delay groupings and define policy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Read through the projects listed in “not ordered or grouped” (grey) slide; Confirm understood.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Create an missing projects or other work this </a:t>
            </a:r>
            <a:r>
              <a:rPr lang="en-US" dirty="0"/>
              <a:t>group</a:t>
            </a:r>
            <a:r>
              <a:rPr lang="en" dirty="0"/>
              <a:t> knows it needs to do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As a group, move the work into one of the three groupings, Gold, Blue, or Green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As a group, agree on relative cost of delay to each other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Detailed Cost of Delay (for first THIRD of the “Blue” items only)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For the first THIRD of the blue group, fill in the details of the work canvas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Calculate and explain how you computed the Cost of Delay numerically and order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8148C5-835E-49A1-A626-CAEB70C40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735F1-C549-4169-B46F-4C9AD74AA2D3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727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A14D-CADF-4639-AC4D-BF4F420A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Facilitation Guide - Printed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F12A-D892-41CC-A420-F6B11AB25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Describe the three Qualitative Cost of Delay groupings and define policy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Explain the concept of the three categorization zones, place the dividers on the table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Discuss and decide what factors would put work in one or the other</a:t>
            </a:r>
          </a:p>
          <a:p>
            <a:pPr fontAlgn="base"/>
            <a:r>
              <a:rPr lang="en-US" dirty="0"/>
              <a:t>Split the project templates among the attendees</a:t>
            </a:r>
          </a:p>
          <a:p>
            <a:pPr fontAlgn="base"/>
            <a:r>
              <a:rPr lang="en-US" dirty="0"/>
              <a:t>Have each person read their project aloud. Use a thumb vote “Do you need more information to order this project” - decide if more info needed</a:t>
            </a:r>
          </a:p>
          <a:p>
            <a:pPr fontAlgn="base"/>
            <a:r>
              <a:rPr lang="en-US" dirty="0"/>
              <a:t>Have the group agree what grouping that project belongs to; And order from left (highest) to right (lowest) Cost of Delay relative to others on the table</a:t>
            </a:r>
          </a:p>
          <a:p>
            <a:pPr fontAlgn="base"/>
            <a:r>
              <a:rPr lang="en-US" dirty="0"/>
              <a:t>Using a sharpie, write the category and the order (1,2,3…) on each sheet</a:t>
            </a:r>
          </a:p>
          <a:p>
            <a:pPr fontAlgn="base"/>
            <a:r>
              <a:rPr lang="en-US" dirty="0"/>
              <a:t>Move the PowerPoint slides to the same order and grouping as decided</a:t>
            </a:r>
          </a:p>
          <a:p>
            <a:pPr fontAlgn="base"/>
            <a:r>
              <a:rPr lang="en-US" dirty="0"/>
              <a:t>Fill in the Cost of Delay details for first third of those in “Blue”</a:t>
            </a:r>
          </a:p>
          <a:p>
            <a:pPr fontAlgn="base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D391F-CF6D-458E-95E1-739BF7794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93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A14D-CADF-4639-AC4D-BF4F420A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Facilitation Guide - Digital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3F12A-D892-41CC-A420-F6B11AB25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Describe the three Qualitative Cost of Delay groupings and define policy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Explain the concept of the three categorization zones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Discuss and decide what factors would put work in one or the other</a:t>
            </a:r>
          </a:p>
          <a:p>
            <a:pPr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Read through the unordered projects; Use a thumb vote “Do you need more information to order this project” - decide if more info needed</a:t>
            </a:r>
          </a:p>
          <a:p>
            <a:pPr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As a group, move the work slide into one of the three groupings, Gold, Blue, or Green; Suggest: Work in slide outline mode.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Start by picking one project as example of each category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As you move projects into groupings, ask “Before this one? How about here”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As a group, agree on relative cost of delay to each other; use slide order to indicate order higher means higher cost of delay, lower means lower cost of delay</a:t>
            </a:r>
          </a:p>
          <a:p>
            <a:pPr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Fill in the Cost of Delay details for first third of those in “Blue”</a:t>
            </a:r>
          </a:p>
          <a:p>
            <a:pPr fontAlgn="base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D391F-CF6D-458E-95E1-739BF7794B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74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94A3-D6B8-4555-9C80-86A6E6A1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Suggestions: Check for missing work &amp; split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2993-3A27-4A29-BC75-45B2BB693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Does the project work lists contain all known work?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If not, create an missing projects or other work by duplicating a slide and entering new title and description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endParaRPr lang="en-US" dirty="0"/>
          </a:p>
          <a:p>
            <a:pPr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Some of the project might have multiple pieces of deliverable work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If some of that work might split across multiple Cost of Delay categories, consider splitting</a:t>
            </a:r>
          </a:p>
          <a:p>
            <a:pPr lvl="1" fontAlgn="base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Duplicate the work slide, and add a number 1., 2., 3. to the Title. Update the description to indicate what that specific deliverable is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69318-43A6-4DE8-BBB7-6499B69D6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297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D7D8-82F3-4953-9F6B-18B54803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6142-A55F-4B7D-A753-C9FFA17B5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AD158-43AD-48CE-BD82-9305468851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06AEE-C1AC-4565-81F5-BA2CE327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2875"/>
            <a:ext cx="85725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7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CC0D9-137E-40BB-9F49-C7B26B104D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35" name="Shape 135"/>
          <p:cNvSpPr txBox="1">
            <a:spLocks noGrp="1"/>
          </p:cNvSpPr>
          <p:nvPr>
            <p:ph type="title" idx="4294967295"/>
          </p:nvPr>
        </p:nvSpPr>
        <p:spPr>
          <a:xfrm>
            <a:off x="0" y="2330034"/>
            <a:ext cx="8521700" cy="841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Highest Cost of Delay Items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“Gold”</a:t>
            </a:r>
            <a:endParaRPr dirty="0"/>
          </a:p>
        </p:txBody>
      </p:sp>
      <p:sp>
        <p:nvSpPr>
          <p:cNvPr id="136" name="Shape 136"/>
          <p:cNvSpPr txBox="1"/>
          <p:nvPr/>
        </p:nvSpPr>
        <p:spPr>
          <a:xfrm>
            <a:off x="598150" y="331850"/>
            <a:ext cx="80919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in this grouping?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 that has the highest cost of delay relative to other work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Typically about 10% of your work will be in this group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 you policy for these items, for example</a:t>
            </a:r>
            <a:br>
              <a:rPr lang="en"/>
            </a:br>
            <a:br>
              <a:rPr lang="en"/>
            </a:br>
            <a:r>
              <a:rPr lang="en"/>
              <a:t>“Delaying starting these items within the next three month is unacceptable”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4D2A8-C558-4266-B38E-C078BD4BE6C6}"/>
              </a:ext>
            </a:extLst>
          </p:cNvPr>
          <p:cNvSpPr txBox="1"/>
          <p:nvPr/>
        </p:nvSpPr>
        <p:spPr>
          <a:xfrm>
            <a:off x="327048" y="3690972"/>
            <a:ext cx="836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Policy for things in gold are: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On-screen Show (16:9)</PresentationFormat>
  <Paragraphs>119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Cost of Delay – Policy and Prioritization Template </vt:lpstr>
      <vt:lpstr>To do -</vt:lpstr>
      <vt:lpstr>Deliverables</vt:lpstr>
      <vt:lpstr>General facilitation</vt:lpstr>
      <vt:lpstr>Facilitation Guide - Printed Process</vt:lpstr>
      <vt:lpstr>Facilitation Guide - Digital Process</vt:lpstr>
      <vt:lpstr>Suggestions: Check for missing work &amp; split work</vt:lpstr>
      <vt:lpstr>PowerPoint Presentation</vt:lpstr>
      <vt:lpstr>Highest Cost of Delay Items  “Gold”</vt:lpstr>
      <vt:lpstr>Moderate Cost of Delay Items  (and possibly a missed Gold item)  “Muddy Middle”</vt:lpstr>
      <vt:lpstr>Tail Cost of Delay Items   “Tail”</vt:lpstr>
      <vt:lpstr>NOT ORDERED OR GROUPED YET</vt:lpstr>
      <vt:lpstr>Chest Pain</vt:lpstr>
      <vt:lpstr>Broken Arm (suspected, swollen)</vt:lpstr>
      <vt:lpstr>Broken Arm (compound, bent)</vt:lpstr>
      <vt:lpstr>Fever 102F in 7 yo</vt:lpstr>
      <vt:lpstr>Ingrown Toenail</vt:lpstr>
      <vt:lpstr>Burn of hand (severe)</vt:lpstr>
      <vt:lpstr>Rash on back 3 y/o</vt:lpstr>
      <vt:lpstr>Cut, bleeding controlled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2019-05-13T20:21:38Z</dcterms:modified>
</cp:coreProperties>
</file>