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1"/>
  </p:notesMasterIdLst>
  <p:sldIdLst>
    <p:sldId id="256" r:id="rId4"/>
    <p:sldId id="259" r:id="rId5"/>
    <p:sldId id="286" r:id="rId6"/>
    <p:sldId id="292" r:id="rId7"/>
    <p:sldId id="293" r:id="rId8"/>
    <p:sldId id="294" r:id="rId9"/>
    <p:sldId id="295" r:id="rId10"/>
  </p:sldIdLst>
  <p:sldSz cx="10969625" cy="6170613"/>
  <p:notesSz cx="6858000" cy="9144000"/>
  <p:custDataLst>
    <p:tags r:id="rId1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4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 smtClean="0">
                <a:solidFill>
                  <a:srgbClr val="000000"/>
                </a:solidFill>
                <a:latin typeface="Bosch Office Sans" pitchFamily="2" charset="0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Bosch Office Sans" pitchFamily="2" charset="0"/>
            </a:endParaRP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1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 pitchFamily="2" charset="0"/>
              </a:rPr>
              <a:t>Internal</a:t>
            </a:r>
            <a:r>
              <a:rPr kumimoji="0" lang="en-US" sz="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 | Cross-Domain Computing Solutions | XC-CI1/ECA3 | </a:t>
            </a:r>
            <a:r>
              <a:rPr kumimoji="0" lang="en-US" sz="600" b="0" i="0" u="none" strike="noStrike" kern="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2021-06-25</a:t>
            </a: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b="0" i="0" u="none" kern="0" baseline="0" noProof="1" smtClean="0">
                <a:solidFill>
                  <a:srgbClr val="B2B3B5"/>
                </a:solidFill>
                <a:latin typeface="Bosch Office Sans" pitchFamily="2" charset="0"/>
              </a:rPr>
              <a:t>© Robert Bosch Car Multimedia GmbH 2021. All rights reserved, also regarding any disposal, exploitation, reproduction, editing, distribution, as well as in the event of applications for industrial property rights.</a:t>
            </a:r>
            <a:endParaRPr lang="en-US" sz="600" b="0" i="0" u="none" kern="0" baseline="0" noProof="1">
              <a:solidFill>
                <a:srgbClr val="B2B3B5"/>
              </a:solidFill>
              <a:latin typeface="Bosch Office Sans" pitchFamily="2" charset="0"/>
            </a:endParaRP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slideLayout" Target="../slideLayouts/slideLayout8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tils.sourceforge.io/docs/ref/rst/directives.html" TargetMode="External"/><Relationship Id="rId2" Type="http://schemas.openxmlformats.org/officeDocument/2006/relationships/hyperlink" Target="https://devguide.python.org/documenting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cutils.sourceforge.io/docs/user/rst/quickref.html" TargetMode="External"/><Relationship Id="rId4" Type="http://schemas.openxmlformats.org/officeDocument/2006/relationships/hyperlink" Target="https://docutils.sourceforge.io/docs/ref/rst/restructuredtex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Robot-framework</a:t>
            </a:r>
            <a:br>
              <a:rPr lang="de-DE" smtClean="0"/>
            </a:br>
            <a:r>
              <a:rPr lang="de-DE" smtClean="0"/>
              <a:t>Documentation</a:t>
            </a:r>
            <a:br>
              <a:rPr lang="de-DE" smtClean="0"/>
            </a:br>
            <a:r>
              <a:rPr lang="de-DE" smtClean="0"/>
              <a:t>concept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7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History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2" name="Textfeld 1"/>
          <p:cNvSpPr txBox="1"/>
          <p:nvPr/>
        </p:nvSpPr>
        <p:spPr>
          <a:xfrm>
            <a:off x="266700" y="788565"/>
            <a:ext cx="10144038" cy="4681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25.06.2021 </a:t>
            </a: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/ 0.1.0 / draft / XC-CI1/ECA3-Queckenstedt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kern="0" smtClea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Table </a:t>
            </a:r>
            <a:r>
              <a:rPr lang="de-DE" err="1" smtClean="0"/>
              <a:t>of</a:t>
            </a:r>
            <a:r>
              <a:rPr lang="de-DE" smtClean="0"/>
              <a:t> </a:t>
            </a:r>
            <a:r>
              <a:rPr lang="de-DE" err="1" smtClean="0"/>
              <a:t>contents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2" name="Textfeld 1"/>
          <p:cNvSpPr txBox="1"/>
          <p:nvPr/>
        </p:nvSpPr>
        <p:spPr>
          <a:xfrm>
            <a:off x="266700" y="788565"/>
            <a:ext cx="10144038" cy="4681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de-DE" kern="0" smtClean="0">
                <a:solidFill>
                  <a:srgbClr val="000000"/>
                </a:solidFill>
                <a:hlinkClick r:id="rId2" action="ppaction://hlinksldjump"/>
              </a:rPr>
              <a:t>Overview</a:t>
            </a:r>
            <a:endParaRPr lang="de-DE" kern="0" smtClea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de-DE" smtClean="0">
                <a:hlinkClick r:id="rId3" action="ppaction://hlinksldjump"/>
              </a:rPr>
              <a:t>Components</a:t>
            </a:r>
            <a:endParaRPr lang="de-DE" smtClean="0"/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de-DE" smtClean="0">
                <a:hlinkClick r:id="rId4" action="ppaction://hlinksldjump"/>
              </a:rPr>
              <a:t>Hints</a:t>
            </a:r>
            <a:endParaRPr lang="de-DE" smtClean="0"/>
          </a:p>
          <a:p>
            <a:pPr fontAlgn="auto">
              <a:lnSpc>
                <a:spcPts val="2300"/>
              </a:lnSpc>
              <a:spcBef>
                <a:spcPts val="500"/>
              </a:spcBef>
              <a:spcAft>
                <a:spcPts val="0"/>
              </a:spcAft>
            </a:pPr>
            <a:r>
              <a:rPr lang="de-DE">
                <a:hlinkClick r:id="rId5" action="ppaction://hlinksldjump"/>
              </a:rPr>
              <a:t>References</a:t>
            </a:r>
            <a:endParaRPr lang="en-US"/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de-DE" smtClean="0"/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de-DE" smtClean="0"/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de-DE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Overview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12" name="Rechteck 47"/>
          <p:cNvSpPr/>
          <p:nvPr>
            <p:custDataLst>
              <p:tags r:id="rId1"/>
            </p:custDataLst>
          </p:nvPr>
        </p:nvSpPr>
        <p:spPr>
          <a:xfrm>
            <a:off x="336963" y="1193227"/>
            <a:ext cx="1410764" cy="672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Textfeld 48"/>
          <p:cNvSpPr txBox="1"/>
          <p:nvPr/>
        </p:nvSpPr>
        <p:spPr>
          <a:xfrm>
            <a:off x="421792" y="1246785"/>
            <a:ext cx="1230256" cy="2048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Separate documents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chteck 49"/>
          <p:cNvSpPr/>
          <p:nvPr>
            <p:custDataLst>
              <p:tags r:id="rId2"/>
            </p:custDataLst>
          </p:nvPr>
        </p:nvSpPr>
        <p:spPr>
          <a:xfrm>
            <a:off x="407616" y="1507068"/>
            <a:ext cx="1217813" cy="253291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 smtClean="0"/>
          </a:p>
        </p:txBody>
      </p:sp>
      <p:sp>
        <p:nvSpPr>
          <p:cNvPr id="15" name="Textfeld 50"/>
          <p:cNvSpPr txBox="1"/>
          <p:nvPr>
            <p:custDataLst>
              <p:tags r:id="rId3"/>
            </p:custDataLst>
          </p:nvPr>
        </p:nvSpPr>
        <p:spPr>
          <a:xfrm>
            <a:off x="487671" y="1440357"/>
            <a:ext cx="490981" cy="3200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*.rst</a:t>
            </a:r>
            <a:endParaRPr kumimoji="0" lang="de-DE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Textfeld 115"/>
          <p:cNvSpPr txBox="1"/>
          <p:nvPr/>
        </p:nvSpPr>
        <p:spPr>
          <a:xfrm>
            <a:off x="871310" y="769163"/>
            <a:ext cx="876417" cy="27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200" b="1" kern="0" smtClean="0">
                <a:solidFill>
                  <a:srgbClr val="000000"/>
                </a:solidFill>
              </a:rPr>
              <a:t>User</a:t>
            </a:r>
            <a:endParaRPr lang="de-DE" sz="1200" b="1" kern="0" dirty="0" smtClean="0">
              <a:solidFill>
                <a:srgbClr val="000000"/>
              </a:solidFill>
            </a:endParaRPr>
          </a:p>
        </p:txBody>
      </p:sp>
      <p:sp>
        <p:nvSpPr>
          <p:cNvPr id="64" name="Textfeld 116"/>
          <p:cNvSpPr txBox="1"/>
          <p:nvPr/>
        </p:nvSpPr>
        <p:spPr>
          <a:xfrm>
            <a:off x="3447304" y="765174"/>
            <a:ext cx="876417" cy="27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200" b="1" kern="0" smtClean="0">
                <a:solidFill>
                  <a:srgbClr val="000000"/>
                </a:solidFill>
              </a:rPr>
              <a:t>Sphinx</a:t>
            </a:r>
            <a:endParaRPr lang="de-DE" sz="1200" b="1" kern="0" dirty="0" smtClean="0">
              <a:solidFill>
                <a:srgbClr val="000000"/>
              </a:solidFill>
            </a:endParaRPr>
          </a:p>
        </p:txBody>
      </p:sp>
      <p:sp>
        <p:nvSpPr>
          <p:cNvPr id="65" name="Textfeld 117"/>
          <p:cNvSpPr txBox="1"/>
          <p:nvPr/>
        </p:nvSpPr>
        <p:spPr>
          <a:xfrm>
            <a:off x="8463728" y="773524"/>
            <a:ext cx="876417" cy="27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200" b="1" kern="0" smtClean="0">
                <a:solidFill>
                  <a:srgbClr val="000000"/>
                </a:solidFill>
              </a:rPr>
              <a:t>Output</a:t>
            </a:r>
            <a:endParaRPr lang="de-DE" sz="1200" b="1" kern="0" dirty="0" smtClean="0">
              <a:solidFill>
                <a:srgbClr val="000000"/>
              </a:solidFill>
            </a:endParaRPr>
          </a:p>
        </p:txBody>
      </p:sp>
      <p:sp>
        <p:nvSpPr>
          <p:cNvPr id="67" name="Abgerundete rechteckige Legende 102"/>
          <p:cNvSpPr/>
          <p:nvPr/>
        </p:nvSpPr>
        <p:spPr>
          <a:xfrm>
            <a:off x="7970006" y="4715811"/>
            <a:ext cx="1593494" cy="735148"/>
          </a:xfrm>
          <a:prstGeom prst="wedgeRoundRectCallout">
            <a:avLst>
              <a:gd name="adj1" fmla="val -419523"/>
              <a:gd name="adj2" fmla="val -159902"/>
              <a:gd name="adj3" fmla="val 16667"/>
            </a:avLst>
          </a:prstGeom>
          <a:solidFill>
            <a:srgbClr val="3F136C">
              <a:lumMod val="20000"/>
              <a:lumOff val="80000"/>
            </a:srgbClr>
          </a:solidFill>
          <a:ln w="15875" cap="flat" cmpd="sng" algn="ctr">
            <a:solidFill>
              <a:srgbClr val="3F136C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68" name="Textfeld 101"/>
          <p:cNvSpPr txBox="1"/>
          <p:nvPr/>
        </p:nvSpPr>
        <p:spPr>
          <a:xfrm>
            <a:off x="8144123" y="4805226"/>
            <a:ext cx="1419377" cy="6439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Python docstrings and Robotframework documentation</a:t>
            </a:r>
            <a:r>
              <a:rPr kumimoji="0" lang="de-DE" sz="900" b="0" i="1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sections in reStructuredText format</a:t>
            </a:r>
            <a:endParaRPr kumimoji="0" lang="en-US" sz="9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Textfeld 116"/>
          <p:cNvSpPr txBox="1"/>
          <p:nvPr/>
        </p:nvSpPr>
        <p:spPr>
          <a:xfrm>
            <a:off x="6334296" y="761014"/>
            <a:ext cx="876417" cy="27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200" b="1" kern="0" smtClean="0">
                <a:solidFill>
                  <a:srgbClr val="000000"/>
                </a:solidFill>
              </a:rPr>
              <a:t>LaTeX</a:t>
            </a:r>
            <a:endParaRPr lang="de-DE" sz="1200" b="1" kern="0" dirty="0" smtClean="0">
              <a:solidFill>
                <a:srgbClr val="000000"/>
              </a:solidFill>
            </a:endParaRPr>
          </a:p>
        </p:txBody>
      </p:sp>
      <p:sp>
        <p:nvSpPr>
          <p:cNvPr id="78" name="Rechteck 47"/>
          <p:cNvSpPr/>
          <p:nvPr>
            <p:custDataLst>
              <p:tags r:id="rId4"/>
            </p:custDataLst>
          </p:nvPr>
        </p:nvSpPr>
        <p:spPr>
          <a:xfrm>
            <a:off x="336963" y="4271129"/>
            <a:ext cx="1410764" cy="1036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79" name="Textfeld 48"/>
          <p:cNvSpPr txBox="1"/>
          <p:nvPr/>
        </p:nvSpPr>
        <p:spPr>
          <a:xfrm>
            <a:off x="413718" y="4352202"/>
            <a:ext cx="1230256" cy="2048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RF tests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Rechteck 49"/>
          <p:cNvSpPr/>
          <p:nvPr>
            <p:custDataLst>
              <p:tags r:id="rId5"/>
            </p:custDataLst>
          </p:nvPr>
        </p:nvSpPr>
        <p:spPr>
          <a:xfrm>
            <a:off x="413718" y="4590833"/>
            <a:ext cx="1217813" cy="61811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 smtClean="0"/>
          </a:p>
        </p:txBody>
      </p:sp>
      <p:sp>
        <p:nvSpPr>
          <p:cNvPr id="81" name="Textfeld 50"/>
          <p:cNvSpPr txBox="1"/>
          <p:nvPr>
            <p:custDataLst>
              <p:tags r:id="rId6"/>
            </p:custDataLst>
          </p:nvPr>
        </p:nvSpPr>
        <p:spPr>
          <a:xfrm>
            <a:off x="487671" y="4555532"/>
            <a:ext cx="490981" cy="239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*.robot</a:t>
            </a:r>
            <a:endParaRPr kumimoji="0" lang="de-DE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Rechteck 69"/>
          <p:cNvSpPr/>
          <p:nvPr>
            <p:custDataLst>
              <p:tags r:id="rId7"/>
            </p:custDataLst>
          </p:nvPr>
        </p:nvSpPr>
        <p:spPr>
          <a:xfrm>
            <a:off x="684737" y="4872026"/>
            <a:ext cx="838732" cy="258594"/>
          </a:xfrm>
          <a:prstGeom prst="rect">
            <a:avLst/>
          </a:prstGeom>
          <a:solidFill>
            <a:srgbClr val="CCFFFF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 smtClean="0"/>
          </a:p>
        </p:txBody>
      </p:sp>
      <p:sp>
        <p:nvSpPr>
          <p:cNvPr id="87" name="Textfeld 70"/>
          <p:cNvSpPr txBox="1"/>
          <p:nvPr>
            <p:custDataLst>
              <p:tags r:id="rId8"/>
            </p:custDataLst>
          </p:nvPr>
        </p:nvSpPr>
        <p:spPr>
          <a:xfrm>
            <a:off x="744472" y="4924750"/>
            <a:ext cx="715733" cy="205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500"/>
              </a:spcBef>
            </a:pPr>
            <a:r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[doc] section</a:t>
            </a:r>
            <a:endParaRPr kumimoji="0" lang="de-DE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Rechteck 47"/>
          <p:cNvSpPr/>
          <p:nvPr>
            <p:custDataLst>
              <p:tags r:id="rId9"/>
            </p:custDataLst>
          </p:nvPr>
        </p:nvSpPr>
        <p:spPr>
          <a:xfrm>
            <a:off x="336963" y="3122359"/>
            <a:ext cx="1410764" cy="1036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89" name="Textfeld 48"/>
          <p:cNvSpPr txBox="1"/>
          <p:nvPr/>
        </p:nvSpPr>
        <p:spPr>
          <a:xfrm>
            <a:off x="413718" y="3203432"/>
            <a:ext cx="1230256" cy="2048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RF libraries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Rechteck 49"/>
          <p:cNvSpPr/>
          <p:nvPr>
            <p:custDataLst>
              <p:tags r:id="rId10"/>
            </p:custDataLst>
          </p:nvPr>
        </p:nvSpPr>
        <p:spPr>
          <a:xfrm>
            <a:off x="413718" y="3442063"/>
            <a:ext cx="1217813" cy="61811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 smtClean="0"/>
          </a:p>
        </p:txBody>
      </p:sp>
      <p:sp>
        <p:nvSpPr>
          <p:cNvPr id="91" name="Textfeld 50"/>
          <p:cNvSpPr txBox="1"/>
          <p:nvPr>
            <p:custDataLst>
              <p:tags r:id="rId11"/>
            </p:custDataLst>
          </p:nvPr>
        </p:nvSpPr>
        <p:spPr>
          <a:xfrm>
            <a:off x="487671" y="3406762"/>
            <a:ext cx="713925" cy="2591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*.resource</a:t>
            </a:r>
            <a:endParaRPr kumimoji="0" lang="de-DE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Rechteck 69"/>
          <p:cNvSpPr/>
          <p:nvPr>
            <p:custDataLst>
              <p:tags r:id="rId12"/>
            </p:custDataLst>
          </p:nvPr>
        </p:nvSpPr>
        <p:spPr>
          <a:xfrm>
            <a:off x="684737" y="3723256"/>
            <a:ext cx="838732" cy="258594"/>
          </a:xfrm>
          <a:prstGeom prst="rect">
            <a:avLst/>
          </a:prstGeom>
          <a:solidFill>
            <a:srgbClr val="CCFFFF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 smtClean="0"/>
          </a:p>
        </p:txBody>
      </p:sp>
      <p:sp>
        <p:nvSpPr>
          <p:cNvPr id="93" name="Textfeld 70"/>
          <p:cNvSpPr txBox="1"/>
          <p:nvPr>
            <p:custDataLst>
              <p:tags r:id="rId13"/>
            </p:custDataLst>
          </p:nvPr>
        </p:nvSpPr>
        <p:spPr>
          <a:xfrm>
            <a:off x="744472" y="3775980"/>
            <a:ext cx="715733" cy="1710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500"/>
              </a:spcBef>
            </a:pPr>
            <a:r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[doc] section</a:t>
            </a:r>
            <a:endParaRPr kumimoji="0" lang="de-DE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Rechteck 47"/>
          <p:cNvSpPr/>
          <p:nvPr>
            <p:custDataLst>
              <p:tags r:id="rId14"/>
            </p:custDataLst>
          </p:nvPr>
        </p:nvSpPr>
        <p:spPr>
          <a:xfrm>
            <a:off x="336963" y="1980625"/>
            <a:ext cx="1410764" cy="1036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95" name="Textfeld 48"/>
          <p:cNvSpPr txBox="1"/>
          <p:nvPr/>
        </p:nvSpPr>
        <p:spPr>
          <a:xfrm>
            <a:off x="413718" y="2061698"/>
            <a:ext cx="1230256" cy="2048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000" kern="0" smtClean="0">
                <a:solidFill>
                  <a:srgbClr val="000000"/>
                </a:solidFill>
              </a:rPr>
              <a:t>Python</a:t>
            </a:r>
            <a:r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libraries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Rechteck 49"/>
          <p:cNvSpPr/>
          <p:nvPr>
            <p:custDataLst>
              <p:tags r:id="rId15"/>
            </p:custDataLst>
          </p:nvPr>
        </p:nvSpPr>
        <p:spPr>
          <a:xfrm>
            <a:off x="413718" y="2300329"/>
            <a:ext cx="1217813" cy="61811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 smtClean="0"/>
          </a:p>
        </p:txBody>
      </p:sp>
      <p:sp>
        <p:nvSpPr>
          <p:cNvPr id="97" name="Textfeld 50"/>
          <p:cNvSpPr txBox="1"/>
          <p:nvPr>
            <p:custDataLst>
              <p:tags r:id="rId16"/>
            </p:custDataLst>
          </p:nvPr>
        </p:nvSpPr>
        <p:spPr>
          <a:xfrm>
            <a:off x="487671" y="2265028"/>
            <a:ext cx="713925" cy="2591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*.py</a:t>
            </a:r>
            <a:endParaRPr kumimoji="0" lang="de-DE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Rechteck 69"/>
          <p:cNvSpPr/>
          <p:nvPr>
            <p:custDataLst>
              <p:tags r:id="rId17"/>
            </p:custDataLst>
          </p:nvPr>
        </p:nvSpPr>
        <p:spPr>
          <a:xfrm>
            <a:off x="684737" y="2581522"/>
            <a:ext cx="838732" cy="258594"/>
          </a:xfrm>
          <a:prstGeom prst="rect">
            <a:avLst/>
          </a:prstGeom>
          <a:solidFill>
            <a:srgbClr val="CCFFFF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 smtClean="0"/>
          </a:p>
        </p:txBody>
      </p:sp>
      <p:sp>
        <p:nvSpPr>
          <p:cNvPr id="99" name="Textfeld 70"/>
          <p:cNvSpPr txBox="1"/>
          <p:nvPr>
            <p:custDataLst>
              <p:tags r:id="rId18"/>
            </p:custDataLst>
          </p:nvPr>
        </p:nvSpPr>
        <p:spPr>
          <a:xfrm>
            <a:off x="744472" y="2634246"/>
            <a:ext cx="637761" cy="1888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500"/>
              </a:spcBef>
            </a:pPr>
            <a:r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docstrings</a:t>
            </a:r>
            <a:endParaRPr kumimoji="0" lang="de-DE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Rechteck 47"/>
          <p:cNvSpPr/>
          <p:nvPr>
            <p:custDataLst>
              <p:tags r:id="rId19"/>
            </p:custDataLst>
          </p:nvPr>
        </p:nvSpPr>
        <p:spPr>
          <a:xfrm>
            <a:off x="2990447" y="1210117"/>
            <a:ext cx="1666604" cy="1806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101" name="Textfeld 48"/>
          <p:cNvSpPr txBox="1"/>
          <p:nvPr/>
        </p:nvSpPr>
        <p:spPr>
          <a:xfrm>
            <a:off x="3067202" y="1291191"/>
            <a:ext cx="1230256" cy="2048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000" kern="0">
                <a:solidFill>
                  <a:srgbClr val="000000"/>
                </a:solidFill>
              </a:rPr>
              <a:t>i</a:t>
            </a:r>
            <a:r>
              <a:rPr lang="de-DE" sz="1000" kern="0" smtClean="0">
                <a:solidFill>
                  <a:srgbClr val="000000"/>
                </a:solidFill>
              </a:rPr>
              <a:t>ndex.rst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Rechteck 49"/>
          <p:cNvSpPr/>
          <p:nvPr>
            <p:custDataLst>
              <p:tags r:id="rId20"/>
            </p:custDataLst>
          </p:nvPr>
        </p:nvSpPr>
        <p:spPr>
          <a:xfrm>
            <a:off x="3067202" y="1529821"/>
            <a:ext cx="1467593" cy="1388617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 smtClean="0"/>
          </a:p>
        </p:txBody>
      </p:sp>
      <p:sp>
        <p:nvSpPr>
          <p:cNvPr id="103" name="Textfeld 50"/>
          <p:cNvSpPr txBox="1"/>
          <p:nvPr>
            <p:custDataLst>
              <p:tags r:id="rId21"/>
            </p:custDataLst>
          </p:nvPr>
        </p:nvSpPr>
        <p:spPr>
          <a:xfrm>
            <a:off x="3141155" y="1494521"/>
            <a:ext cx="1082310" cy="2381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.. include::</a:t>
            </a:r>
            <a:endParaRPr kumimoji="0" lang="de-DE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hteck 69"/>
          <p:cNvSpPr/>
          <p:nvPr>
            <p:custDataLst>
              <p:tags r:id="rId22"/>
            </p:custDataLst>
          </p:nvPr>
        </p:nvSpPr>
        <p:spPr>
          <a:xfrm>
            <a:off x="3399795" y="1803104"/>
            <a:ext cx="838732" cy="258594"/>
          </a:xfrm>
          <a:prstGeom prst="rect">
            <a:avLst/>
          </a:prstGeom>
          <a:solidFill>
            <a:srgbClr val="CCFFFF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 smtClean="0"/>
          </a:p>
        </p:txBody>
      </p:sp>
      <p:sp>
        <p:nvSpPr>
          <p:cNvPr id="106" name="Textfeld 50"/>
          <p:cNvSpPr txBox="1"/>
          <p:nvPr>
            <p:custDataLst>
              <p:tags r:id="rId23"/>
            </p:custDataLst>
          </p:nvPr>
        </p:nvSpPr>
        <p:spPr>
          <a:xfrm>
            <a:off x="3134953" y="2206016"/>
            <a:ext cx="1082310" cy="2381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de-DE" sz="10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 toctree::</a:t>
            </a:r>
            <a:endParaRPr kumimoji="0" lang="de-DE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hteck 69"/>
          <p:cNvSpPr/>
          <p:nvPr>
            <p:custDataLst>
              <p:tags r:id="rId24"/>
            </p:custDataLst>
          </p:nvPr>
        </p:nvSpPr>
        <p:spPr>
          <a:xfrm>
            <a:off x="3399795" y="2524713"/>
            <a:ext cx="838732" cy="258594"/>
          </a:xfrm>
          <a:prstGeom prst="rect">
            <a:avLst/>
          </a:prstGeom>
          <a:solidFill>
            <a:srgbClr val="CCFFFF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 smtClean="0"/>
          </a:p>
        </p:txBody>
      </p:sp>
      <p:cxnSp>
        <p:nvCxnSpPr>
          <p:cNvPr id="108" name="Straight Arrow Connector 107"/>
          <p:cNvCxnSpPr>
            <a:stCxn id="14" idx="3"/>
            <a:endCxn id="104" idx="1"/>
          </p:cNvCxnSpPr>
          <p:nvPr/>
        </p:nvCxnSpPr>
        <p:spPr>
          <a:xfrm>
            <a:off x="1625429" y="1633714"/>
            <a:ext cx="1774366" cy="29868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8" idx="3"/>
            <a:endCxn id="107" idx="1"/>
          </p:cNvCxnSpPr>
          <p:nvPr/>
        </p:nvCxnSpPr>
        <p:spPr>
          <a:xfrm flipV="1">
            <a:off x="1523469" y="2654010"/>
            <a:ext cx="1876326" cy="5680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47"/>
          <p:cNvSpPr/>
          <p:nvPr>
            <p:custDataLst>
              <p:tags r:id="rId25"/>
            </p:custDataLst>
          </p:nvPr>
        </p:nvSpPr>
        <p:spPr>
          <a:xfrm>
            <a:off x="2990136" y="3134913"/>
            <a:ext cx="1666915" cy="1339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118" name="Textfeld 48"/>
          <p:cNvSpPr txBox="1"/>
          <p:nvPr/>
        </p:nvSpPr>
        <p:spPr>
          <a:xfrm>
            <a:off x="3066892" y="3215986"/>
            <a:ext cx="1230256" cy="2048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000" kern="0" smtClean="0">
                <a:solidFill>
                  <a:srgbClr val="000000"/>
                </a:solidFill>
              </a:rPr>
              <a:t>conf.py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9" name="Rechteck 49"/>
          <p:cNvSpPr/>
          <p:nvPr>
            <p:custDataLst>
              <p:tags r:id="rId26"/>
            </p:custDataLst>
          </p:nvPr>
        </p:nvSpPr>
        <p:spPr>
          <a:xfrm>
            <a:off x="3066892" y="3454617"/>
            <a:ext cx="1473794" cy="897586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 smtClean="0"/>
          </a:p>
        </p:txBody>
      </p:sp>
      <p:sp>
        <p:nvSpPr>
          <p:cNvPr id="120" name="Textfeld 50"/>
          <p:cNvSpPr txBox="1"/>
          <p:nvPr>
            <p:custDataLst>
              <p:tags r:id="rId27"/>
            </p:custDataLst>
          </p:nvPr>
        </p:nvSpPr>
        <p:spPr>
          <a:xfrm>
            <a:off x="3134953" y="3544583"/>
            <a:ext cx="1399842" cy="8076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500"/>
              </a:spcBef>
            </a:pPr>
            <a:r>
              <a:rPr lang="de-DE" sz="1000" kern="0" smtClean="0">
                <a:solidFill>
                  <a:srgbClr val="000000"/>
                </a:solidFill>
              </a:rPr>
              <a:t>extensions</a:t>
            </a:r>
            <a:r>
              <a:rPr lang="de-DE" sz="1000" kern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500"/>
              </a:spcBef>
            </a:pPr>
            <a:r>
              <a:rPr lang="de-DE" sz="800" kern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sphinx.ext.autodoc</a:t>
            </a:r>
            <a:endParaRPr lang="de-DE" sz="800" ker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00"/>
              </a:spcBef>
            </a:pPr>
            <a:r>
              <a:rPr lang="de-DE" sz="800" kern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sphinx.ext.viewcode</a:t>
            </a:r>
            <a:endParaRPr lang="de-DE" sz="800" ker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00"/>
              </a:spcBef>
            </a:pPr>
            <a:r>
              <a:rPr lang="de-DE" sz="800" kern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sphinx.ext.todo</a:t>
            </a:r>
            <a:endParaRPr lang="de-DE" sz="800" ker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Rechteck 47"/>
          <p:cNvSpPr/>
          <p:nvPr>
            <p:custDataLst>
              <p:tags r:id="rId28"/>
            </p:custDataLst>
          </p:nvPr>
        </p:nvSpPr>
        <p:spPr>
          <a:xfrm>
            <a:off x="2990136" y="4713507"/>
            <a:ext cx="1666604" cy="518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126" name="Textfeld 50"/>
          <p:cNvSpPr txBox="1"/>
          <p:nvPr>
            <p:custDataLst>
              <p:tags r:id="rId29"/>
            </p:custDataLst>
          </p:nvPr>
        </p:nvSpPr>
        <p:spPr>
          <a:xfrm>
            <a:off x="3555507" y="4803215"/>
            <a:ext cx="490981" cy="3200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kumimoji="0" lang="de-DE" sz="1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  ?</a:t>
            </a:r>
            <a:endParaRPr kumimoji="0" lang="de-DE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124" name="Straight Arrow Connector 123"/>
          <p:cNvCxnSpPr>
            <a:stCxn id="92" idx="3"/>
            <a:endCxn id="125" idx="1"/>
          </p:cNvCxnSpPr>
          <p:nvPr/>
        </p:nvCxnSpPr>
        <p:spPr>
          <a:xfrm>
            <a:off x="1523469" y="3852553"/>
            <a:ext cx="1466667" cy="11202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6" idx="3"/>
            <a:endCxn id="125" idx="1"/>
          </p:cNvCxnSpPr>
          <p:nvPr/>
        </p:nvCxnSpPr>
        <p:spPr>
          <a:xfrm flipV="1">
            <a:off x="1523469" y="4972818"/>
            <a:ext cx="1466667" cy="285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47"/>
          <p:cNvSpPr/>
          <p:nvPr>
            <p:custDataLst>
              <p:tags r:id="rId30"/>
            </p:custDataLst>
          </p:nvPr>
        </p:nvSpPr>
        <p:spPr>
          <a:xfrm>
            <a:off x="5899258" y="1181930"/>
            <a:ext cx="1410764" cy="451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139" name="Rechteck 49"/>
          <p:cNvSpPr/>
          <p:nvPr>
            <p:custDataLst>
              <p:tags r:id="rId31"/>
            </p:custDataLst>
          </p:nvPr>
        </p:nvSpPr>
        <p:spPr>
          <a:xfrm>
            <a:off x="5998262" y="1276084"/>
            <a:ext cx="1217813" cy="253291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 smtClean="0"/>
          </a:p>
        </p:txBody>
      </p:sp>
      <p:sp>
        <p:nvSpPr>
          <p:cNvPr id="140" name="Textfeld 50"/>
          <p:cNvSpPr txBox="1"/>
          <p:nvPr>
            <p:custDataLst>
              <p:tags r:id="rId32"/>
            </p:custDataLst>
          </p:nvPr>
        </p:nvSpPr>
        <p:spPr>
          <a:xfrm>
            <a:off x="6094924" y="1223430"/>
            <a:ext cx="858769" cy="3200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*.tex; *.sty</a:t>
            </a:r>
            <a:endParaRPr kumimoji="0" lang="de-DE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1" name="Abgerundetes Rechteck 14"/>
          <p:cNvSpPr/>
          <p:nvPr/>
        </p:nvSpPr>
        <p:spPr>
          <a:xfrm>
            <a:off x="2487196" y="1087153"/>
            <a:ext cx="2646972" cy="4363806"/>
          </a:xfrm>
          <a:prstGeom prst="roundRect">
            <a:avLst/>
          </a:prstGeom>
          <a:noFill/>
          <a:ln w="12700" cap="flat" cmpd="sng" algn="ctr">
            <a:solidFill>
              <a:srgbClr val="C00000"/>
            </a:solidFill>
            <a:prstDash val="sysDot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142" name="Straight Arrow Connector 141"/>
          <p:cNvCxnSpPr>
            <a:stCxn id="141" idx="3"/>
            <a:endCxn id="139" idx="1"/>
          </p:cNvCxnSpPr>
          <p:nvPr/>
        </p:nvCxnSpPr>
        <p:spPr>
          <a:xfrm flipV="1">
            <a:off x="5134168" y="1402730"/>
            <a:ext cx="864094" cy="186632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47"/>
          <p:cNvSpPr/>
          <p:nvPr>
            <p:custDataLst>
              <p:tags r:id="rId33"/>
            </p:custDataLst>
          </p:nvPr>
        </p:nvSpPr>
        <p:spPr>
          <a:xfrm>
            <a:off x="7970006" y="1176838"/>
            <a:ext cx="1719799" cy="451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147" name="Rechteck 49"/>
          <p:cNvSpPr/>
          <p:nvPr>
            <p:custDataLst>
              <p:tags r:id="rId34"/>
            </p:custDataLst>
          </p:nvPr>
        </p:nvSpPr>
        <p:spPr>
          <a:xfrm>
            <a:off x="8142495" y="1270992"/>
            <a:ext cx="1370100" cy="258383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 smtClean="0"/>
          </a:p>
        </p:txBody>
      </p:sp>
      <p:sp>
        <p:nvSpPr>
          <p:cNvPr id="148" name="Textfeld 50"/>
          <p:cNvSpPr txBox="1"/>
          <p:nvPr>
            <p:custDataLst>
              <p:tags r:id="rId35"/>
            </p:custDataLst>
          </p:nvPr>
        </p:nvSpPr>
        <p:spPr>
          <a:xfrm>
            <a:off x="8239157" y="1218338"/>
            <a:ext cx="1215098" cy="3200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Documentation.pdf</a:t>
            </a:r>
            <a:endParaRPr kumimoji="0" lang="de-DE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49" name="Straight Arrow Connector 148"/>
          <p:cNvCxnSpPr>
            <a:stCxn id="139" idx="3"/>
            <a:endCxn id="147" idx="1"/>
          </p:cNvCxnSpPr>
          <p:nvPr/>
        </p:nvCxnSpPr>
        <p:spPr>
          <a:xfrm flipV="1">
            <a:off x="7216075" y="1400184"/>
            <a:ext cx="926420" cy="254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Abgerundetes Rechteck 14"/>
          <p:cNvSpPr/>
          <p:nvPr/>
        </p:nvSpPr>
        <p:spPr>
          <a:xfrm>
            <a:off x="79732" y="1058890"/>
            <a:ext cx="1973878" cy="4392069"/>
          </a:xfrm>
          <a:prstGeom prst="roundRect">
            <a:avLst/>
          </a:prstGeom>
          <a:noFill/>
          <a:ln w="12700" cap="flat" cmpd="sng" algn="ctr">
            <a:solidFill>
              <a:srgbClr val="C00000"/>
            </a:solidFill>
            <a:prstDash val="sysDot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6" name="Rechteck 47"/>
          <p:cNvSpPr/>
          <p:nvPr>
            <p:custDataLst>
              <p:tags r:id="rId36"/>
            </p:custDataLst>
          </p:nvPr>
        </p:nvSpPr>
        <p:spPr>
          <a:xfrm>
            <a:off x="7970006" y="2207383"/>
            <a:ext cx="1719799" cy="451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167" name="Rechteck 49"/>
          <p:cNvSpPr/>
          <p:nvPr>
            <p:custDataLst>
              <p:tags r:id="rId37"/>
            </p:custDataLst>
          </p:nvPr>
        </p:nvSpPr>
        <p:spPr>
          <a:xfrm>
            <a:off x="8142495" y="2301537"/>
            <a:ext cx="1370100" cy="258383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 smtClean="0"/>
          </a:p>
        </p:txBody>
      </p:sp>
      <p:sp>
        <p:nvSpPr>
          <p:cNvPr id="168" name="Textfeld 50"/>
          <p:cNvSpPr txBox="1"/>
          <p:nvPr>
            <p:custDataLst>
              <p:tags r:id="rId38"/>
            </p:custDataLst>
          </p:nvPr>
        </p:nvSpPr>
        <p:spPr>
          <a:xfrm>
            <a:off x="8239157" y="2248883"/>
            <a:ext cx="1215098" cy="3200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</a:pPr>
            <a:r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Documentation.html</a:t>
            </a:r>
            <a:endParaRPr kumimoji="0" lang="de-DE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55" name="Straight Arrow Connector 154"/>
          <p:cNvCxnSpPr>
            <a:stCxn id="141" idx="3"/>
            <a:endCxn id="167" idx="1"/>
          </p:cNvCxnSpPr>
          <p:nvPr/>
        </p:nvCxnSpPr>
        <p:spPr>
          <a:xfrm flipV="1">
            <a:off x="5134168" y="2430729"/>
            <a:ext cx="3008327" cy="83832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Abgerundete rechteckige Legende 102"/>
          <p:cNvSpPr/>
          <p:nvPr/>
        </p:nvSpPr>
        <p:spPr>
          <a:xfrm>
            <a:off x="8142495" y="3259493"/>
            <a:ext cx="1441789" cy="326922"/>
          </a:xfrm>
          <a:prstGeom prst="wedgeRoundRectCallout">
            <a:avLst>
              <a:gd name="adj1" fmla="val 3371"/>
              <a:gd name="adj2" fmla="val -200359"/>
              <a:gd name="adj3" fmla="val 16667"/>
            </a:avLst>
          </a:prstGeom>
          <a:solidFill>
            <a:srgbClr val="3F136C">
              <a:lumMod val="20000"/>
              <a:lumOff val="80000"/>
            </a:srgbClr>
          </a:solidFill>
          <a:ln w="15875" cap="flat" cmpd="sng" algn="ctr">
            <a:solidFill>
              <a:srgbClr val="3F136C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171" name="Textfeld 101"/>
          <p:cNvSpPr txBox="1"/>
          <p:nvPr/>
        </p:nvSpPr>
        <p:spPr>
          <a:xfrm>
            <a:off x="8316612" y="3348908"/>
            <a:ext cx="1210965" cy="2375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single document each</a:t>
            </a:r>
            <a:endParaRPr kumimoji="0" lang="en-US" sz="9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Components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2" name="Textfeld 1"/>
          <p:cNvSpPr txBox="1"/>
          <p:nvPr/>
        </p:nvSpPr>
        <p:spPr>
          <a:xfrm>
            <a:off x="266700" y="788565"/>
            <a:ext cx="10144038" cy="4681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de-DE" sz="1200" b="1" kern="0" smtClean="0">
                <a:solidFill>
                  <a:srgbClr val="000000"/>
                </a:solidFill>
              </a:rPr>
              <a:t>Python</a:t>
            </a:r>
          </a:p>
          <a:p>
            <a:pPr marL="171450" marR="0" indent="-17145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200" kern="0" smtClean="0">
                <a:solidFill>
                  <a:srgbClr val="000000"/>
                </a:solidFill>
              </a:rPr>
              <a:t>Standalone </a:t>
            </a:r>
            <a:r>
              <a:rPr lang="de-DE" sz="1200" kern="0">
                <a:solidFill>
                  <a:srgbClr val="000000"/>
                </a:solidFill>
              </a:rPr>
              <a:t>rst files </a:t>
            </a:r>
            <a:r>
              <a:rPr lang="de-DE" sz="1200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de-DE" sz="1200" kern="0" smtClean="0">
                <a:solidFill>
                  <a:srgbClr val="000000"/>
                </a:solidFill>
              </a:rPr>
              <a:t> </a:t>
            </a:r>
            <a:r>
              <a:rPr lang="de-DE" sz="1200" kern="0">
                <a:solidFill>
                  <a:srgbClr val="000000"/>
                </a:solidFill>
              </a:rPr>
              <a:t>HTML (rst2html.py) and LaTeX (rst2latex.py)</a:t>
            </a: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de-DE" sz="12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de-DE" sz="1200" b="1" kern="0" smtClean="0">
                <a:solidFill>
                  <a:srgbClr val="000000"/>
                </a:solidFill>
              </a:rPr>
              <a:t>Robotframework</a:t>
            </a:r>
            <a:endParaRPr lang="de-DE" sz="1200" b="1" kern="0">
              <a:solidFill>
                <a:srgbClr val="000000"/>
              </a:solidFill>
            </a:endParaRPr>
          </a:p>
          <a:p>
            <a:pPr marL="171450" marR="0" indent="-17145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200" kern="0" smtClean="0">
                <a:solidFill>
                  <a:srgbClr val="000000"/>
                </a:solidFill>
              </a:rPr>
              <a:t>Python </a:t>
            </a:r>
            <a:r>
              <a:rPr lang="de-DE" sz="1200" kern="0">
                <a:solidFill>
                  <a:srgbClr val="000000"/>
                </a:solidFill>
              </a:rPr>
              <a:t>files ("""docstring""") and resource files ([Documentation] section) </a:t>
            </a:r>
            <a:r>
              <a:rPr lang="de-DE" sz="1200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de-DE" sz="1200" kern="0" smtClean="0">
                <a:solidFill>
                  <a:srgbClr val="000000"/>
                </a:solidFill>
              </a:rPr>
              <a:t> </a:t>
            </a:r>
            <a:r>
              <a:rPr lang="de-DE" sz="1200" kern="0">
                <a:solidFill>
                  <a:srgbClr val="000000"/>
                </a:solidFill>
              </a:rPr>
              <a:t>HTML (robot.libdoc)</a:t>
            </a:r>
          </a:p>
          <a:p>
            <a:pPr marL="171450" marR="0" indent="-17145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200" kern="0">
                <a:solidFill>
                  <a:srgbClr val="000000"/>
                </a:solidFill>
              </a:rPr>
              <a:t>robot files ([Documentation] section) </a:t>
            </a:r>
            <a:r>
              <a:rPr lang="de-DE" sz="1200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de-DE" sz="1200" kern="0" smtClean="0">
                <a:solidFill>
                  <a:srgbClr val="000000"/>
                </a:solidFill>
              </a:rPr>
              <a:t> </a:t>
            </a:r>
            <a:r>
              <a:rPr lang="de-DE" sz="1200" kern="0">
                <a:solidFill>
                  <a:srgbClr val="000000"/>
                </a:solidFill>
              </a:rPr>
              <a:t>HTML (robot.testdoc)</a:t>
            </a: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de-DE" sz="12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de-DE" sz="1200" kern="0" smtClean="0">
                <a:solidFill>
                  <a:srgbClr val="000000"/>
                </a:solidFill>
              </a:rPr>
              <a:t>Not provided: </a:t>
            </a:r>
            <a:r>
              <a:rPr lang="de-DE" sz="1200" kern="0">
                <a:solidFill>
                  <a:srgbClr val="000000"/>
                </a:solidFill>
              </a:rPr>
              <a:t>robot files and resource files </a:t>
            </a:r>
            <a:r>
              <a:rPr lang="de-DE" sz="1200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de-DE" sz="1200" kern="0" smtClean="0">
                <a:solidFill>
                  <a:srgbClr val="000000"/>
                </a:solidFill>
              </a:rPr>
              <a:t> </a:t>
            </a:r>
            <a:r>
              <a:rPr lang="de-DE" sz="1200" kern="0">
                <a:solidFill>
                  <a:srgbClr val="000000"/>
                </a:solidFill>
              </a:rPr>
              <a:t>LaTeX</a:t>
            </a: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de-DE" sz="12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de-DE" sz="1200" b="1" kern="0">
                <a:solidFill>
                  <a:srgbClr val="000000"/>
                </a:solidFill>
              </a:rPr>
              <a:t>Sphinx (Python documentation module</a:t>
            </a:r>
            <a:r>
              <a:rPr lang="de-DE" sz="1200" b="1" kern="0" smtClean="0">
                <a:solidFill>
                  <a:srgbClr val="000000"/>
                </a:solidFill>
              </a:rPr>
              <a:t>)</a:t>
            </a:r>
            <a:endParaRPr lang="de-DE" sz="1200" b="1" kern="0">
              <a:solidFill>
                <a:srgbClr val="000000"/>
              </a:solidFill>
            </a:endParaRPr>
          </a:p>
          <a:p>
            <a:pPr marL="171450" marR="0" indent="-17145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200" kern="0" smtClean="0">
                <a:solidFill>
                  <a:srgbClr val="000000"/>
                </a:solidFill>
              </a:rPr>
              <a:t>sphinx-apidoc.exe </a:t>
            </a:r>
            <a:r>
              <a:rPr lang="de-DE" sz="1200" kern="0">
                <a:solidFill>
                  <a:srgbClr val="000000"/>
                </a:solidFill>
              </a:rPr>
              <a:t>: setup of a new documentation </a:t>
            </a:r>
            <a:r>
              <a:rPr lang="de-DE" sz="1200" kern="0" smtClean="0">
                <a:solidFill>
                  <a:srgbClr val="000000"/>
                </a:solidFill>
              </a:rPr>
              <a:t>project (includes a scan of all Python files within selected input </a:t>
            </a:r>
            <a:r>
              <a:rPr lang="de-DE" sz="1200" kern="0">
                <a:solidFill>
                  <a:srgbClr val="000000"/>
                </a:solidFill>
              </a:rPr>
              <a:t>folder; </a:t>
            </a:r>
            <a:r>
              <a:rPr lang="de-DE" sz="1200" i="1" kern="0">
                <a:solidFill>
                  <a:srgbClr val="FF0000"/>
                </a:solidFill>
              </a:rPr>
              <a:t>caution: as long as the Python sys.path variable </a:t>
            </a:r>
            <a:r>
              <a:rPr lang="de-DE" sz="1200" i="1" kern="0">
                <a:solidFill>
                  <a:srgbClr val="FF0000"/>
                </a:solidFill>
              </a:rPr>
              <a:t>in </a:t>
            </a:r>
            <a:r>
              <a:rPr lang="de-DE" sz="1200" i="1" kern="0" smtClean="0">
                <a:solidFill>
                  <a:srgbClr val="FF0000"/>
                </a:solidFill>
              </a:rPr>
              <a:t>conf.py is not adapted to the local repository Sphinx refer to the installed versions of the source files when generating the documentation; this includes egg files!</a:t>
            </a:r>
            <a:r>
              <a:rPr lang="de-DE" sz="1200" kern="0" smtClean="0">
                <a:solidFill>
                  <a:srgbClr val="000000"/>
                </a:solidFill>
              </a:rPr>
              <a:t>)</a:t>
            </a:r>
            <a:endParaRPr lang="de-DE" sz="1200" i="1" kern="0">
              <a:solidFill>
                <a:srgbClr val="FF0000"/>
              </a:solidFill>
            </a:endParaRPr>
          </a:p>
          <a:p>
            <a:pPr marL="171450" marR="0" indent="-17145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200" kern="0">
                <a:solidFill>
                  <a:srgbClr val="000000"/>
                </a:solidFill>
              </a:rPr>
              <a:t>sphinx-build.exe : generate outout files based on previously generated documentation project files and input source files (Python modules)</a:t>
            </a: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de-DE" sz="12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de-DE" sz="1200" kern="0">
                <a:solidFill>
                  <a:srgbClr val="000000"/>
                </a:solidFill>
              </a:rPr>
              <a:t>Python module files ("""docstring""") </a:t>
            </a:r>
            <a:r>
              <a:rPr lang="de-DE" sz="1200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de-DE" sz="1200" kern="0" smtClean="0">
                <a:solidFill>
                  <a:srgbClr val="000000"/>
                </a:solidFill>
              </a:rPr>
              <a:t> </a:t>
            </a:r>
            <a:r>
              <a:rPr lang="de-DE" sz="1200" kern="0">
                <a:solidFill>
                  <a:srgbClr val="000000"/>
                </a:solidFill>
              </a:rPr>
              <a:t>HTML, LaTeX, ...</a:t>
            </a: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de-DE" sz="12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de-DE" sz="1200" kern="0">
                <a:solidFill>
                  <a:srgbClr val="000000"/>
                </a:solidFill>
              </a:rPr>
              <a:t>Sphinx requires </a:t>
            </a:r>
            <a:r>
              <a:rPr lang="de-DE" sz="1200" kern="0" smtClean="0">
                <a:solidFill>
                  <a:srgbClr val="000000"/>
                </a:solidFill>
              </a:rPr>
              <a:t>PATH </a:t>
            </a:r>
            <a:r>
              <a:rPr lang="de-DE" sz="1200" kern="0">
                <a:solidFill>
                  <a:srgbClr val="000000"/>
                </a:solidFill>
              </a:rPr>
              <a:t>variable adaptions (to be able to use certain Sphinx executables in build files). As an alternative the user has to adapt </a:t>
            </a:r>
            <a:r>
              <a:rPr lang="de-DE" sz="1200" kern="0" smtClean="0">
                <a:solidFill>
                  <a:srgbClr val="000000"/>
                </a:solidFill>
              </a:rPr>
              <a:t>the buid </a:t>
            </a:r>
            <a:r>
              <a:rPr lang="de-DE" sz="1200" kern="0">
                <a:solidFill>
                  <a:srgbClr val="000000"/>
                </a:solidFill>
              </a:rPr>
              <a:t>files </a:t>
            </a:r>
            <a:r>
              <a:rPr lang="de-DE" sz="1200" kern="0" smtClean="0">
                <a:solidFill>
                  <a:srgbClr val="000000"/>
                </a:solidFill>
              </a:rPr>
              <a:t>subsequently.</a:t>
            </a: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de-DE" sz="1200" kern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Hints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2" name="Textfeld 1"/>
          <p:cNvSpPr txBox="1"/>
          <p:nvPr/>
        </p:nvSpPr>
        <p:spPr>
          <a:xfrm>
            <a:off x="266700" y="788565"/>
            <a:ext cx="10144038" cy="4681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fontAlgn="auto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0" smtClean="0">
                <a:solidFill>
                  <a:srgbClr val="000000"/>
                </a:solidFill>
              </a:rPr>
              <a:t>sphinx-apidoc.exe </a:t>
            </a:r>
            <a:r>
              <a:rPr lang="de-DE" sz="1200" kern="0">
                <a:solidFill>
                  <a:srgbClr val="000000"/>
                </a:solidFill>
              </a:rPr>
              <a:t>recreates the build files again. This overwrites manual adaptions</a:t>
            </a:r>
            <a:r>
              <a:rPr lang="de-DE" sz="1200" kern="0" smtClean="0">
                <a:solidFill>
                  <a:srgbClr val="000000"/>
                </a:solidFill>
              </a:rPr>
              <a:t>.</a:t>
            </a:r>
          </a:p>
          <a:p>
            <a:pPr marL="171450" indent="-171450" fontAlgn="auto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0" smtClean="0">
                <a:solidFill>
                  <a:srgbClr val="000000"/>
                </a:solidFill>
              </a:rPr>
              <a:t>Without a repeated execution of sphinx-apidoc.exe the user has to edit a Sphinx config file manually (in case of changes within the input folder (Python files: added, removed)).</a:t>
            </a:r>
          </a:p>
          <a:p>
            <a:pPr marL="171450" indent="-171450" fontAlgn="auto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kern="0">
                <a:solidFill>
                  <a:srgbClr val="000000"/>
                </a:solidFill>
              </a:rPr>
              <a:t>Picture imports have to be relative to the documentation project </a:t>
            </a:r>
            <a:r>
              <a:rPr lang="en-US" sz="1200" i="1" kern="0">
                <a:solidFill>
                  <a:srgbClr val="000000"/>
                </a:solidFill>
              </a:rPr>
              <a:t>root</a:t>
            </a:r>
            <a:r>
              <a:rPr lang="en-US" sz="1200" kern="0">
                <a:solidFill>
                  <a:srgbClr val="000000"/>
                </a:solidFill>
              </a:rPr>
              <a:t> folder (that is the </a:t>
            </a:r>
            <a:r>
              <a:rPr lang="en-US" sz="1200" kern="0">
                <a:solidFill>
                  <a:srgbClr val="000000"/>
                </a:solidFill>
              </a:rPr>
              <a:t>output </a:t>
            </a:r>
            <a:r>
              <a:rPr lang="en-US" sz="1200" kern="0" smtClean="0">
                <a:solidFill>
                  <a:srgbClr val="000000"/>
                </a:solidFill>
              </a:rPr>
              <a:t>folder provided </a:t>
            </a:r>
            <a:r>
              <a:rPr lang="en-US" sz="1200" kern="0">
                <a:solidFill>
                  <a:srgbClr val="000000"/>
                </a:solidFill>
              </a:rPr>
              <a:t>in command line </a:t>
            </a:r>
            <a:r>
              <a:rPr lang="en-US" sz="1200" kern="0">
                <a:solidFill>
                  <a:srgbClr val="000000"/>
                </a:solidFill>
              </a:rPr>
              <a:t>of </a:t>
            </a:r>
            <a:r>
              <a:rPr lang="en-US" sz="1200" kern="0" smtClean="0">
                <a:solidFill>
                  <a:srgbClr val="000000"/>
                </a:solidFill>
              </a:rPr>
              <a:t>sphinx-apidoc.exe).  And </a:t>
            </a:r>
            <a:r>
              <a:rPr lang="en-US" sz="1200" kern="0">
                <a:solidFill>
                  <a:srgbClr val="000000"/>
                </a:solidFill>
              </a:rPr>
              <a:t>this is not necessarily </a:t>
            </a:r>
            <a:r>
              <a:rPr lang="en-US" sz="1200" kern="0">
                <a:solidFill>
                  <a:srgbClr val="000000"/>
                </a:solidFill>
              </a:rPr>
              <a:t>a </a:t>
            </a:r>
            <a:r>
              <a:rPr lang="en-US" sz="1200" kern="0" smtClean="0">
                <a:solidFill>
                  <a:srgbClr val="000000"/>
                </a:solidFill>
              </a:rPr>
              <a:t>path relative </a:t>
            </a:r>
            <a:r>
              <a:rPr lang="en-US" sz="1200" kern="0">
                <a:solidFill>
                  <a:srgbClr val="000000"/>
                </a:solidFill>
              </a:rPr>
              <a:t>to the importing </a:t>
            </a:r>
            <a:r>
              <a:rPr lang="en-US" sz="1200" kern="0">
                <a:solidFill>
                  <a:srgbClr val="000000"/>
                </a:solidFill>
              </a:rPr>
              <a:t>document</a:t>
            </a:r>
            <a:r>
              <a:rPr lang="en-US" sz="1200" kern="0" smtClean="0">
                <a:solidFill>
                  <a:srgbClr val="000000"/>
                </a:solidFill>
              </a:rPr>
              <a:t>! </a:t>
            </a:r>
            <a:r>
              <a:rPr lang="en-US" sz="1200" kern="0">
                <a:solidFill>
                  <a:srgbClr val="000000"/>
                </a:solidFill>
              </a:rPr>
              <a:t>The output files (.html, .tex) generated by Sphinx, contains converted versions of these paths adapted to the folder structure within the html and latex output folder.</a:t>
            </a:r>
          </a:p>
          <a:p>
            <a:pPr lvl="1" fontAlgn="auto">
              <a:spcBef>
                <a:spcPts val="500"/>
              </a:spcBef>
              <a:spcAft>
                <a:spcPts val="0"/>
              </a:spcAft>
            </a:pPr>
            <a:r>
              <a:rPr lang="en-US" sz="1200" kern="0" smtClean="0">
                <a:solidFill>
                  <a:srgbClr val="000000"/>
                </a:solidFill>
              </a:rPr>
              <a:t>Example</a:t>
            </a:r>
            <a:r>
              <a:rPr lang="en-US" sz="1200" kern="0">
                <a:solidFill>
                  <a:srgbClr val="000000"/>
                </a:solidFill>
              </a:rPr>
              <a:t>: </a:t>
            </a:r>
            <a:r>
              <a:rPr lang="en-US" sz="1200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 image:: /images/DocTest.jpg</a:t>
            </a:r>
          </a:p>
          <a:p>
            <a:pPr marL="171450" indent="-171450" fontAlgn="auto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kern="0" smtClean="0">
                <a:solidFill>
                  <a:srgbClr val="000000"/>
                </a:solidFill>
              </a:rPr>
              <a:t>Conversion </a:t>
            </a:r>
            <a:r>
              <a:rPr lang="en-US" sz="1200" kern="0">
                <a:solidFill>
                  <a:srgbClr val="000000"/>
                </a:solidFill>
              </a:rPr>
              <a:t>errors (that occur even after bugfix) can be healed by deleting the complete output folder. In some cases files that are already existing</a:t>
            </a:r>
            <a:r>
              <a:rPr lang="en-US" sz="1200" kern="0" smtClean="0">
                <a:solidFill>
                  <a:srgbClr val="000000"/>
                </a:solidFill>
              </a:rPr>
              <a:t>,  </a:t>
            </a:r>
            <a:r>
              <a:rPr lang="en-US" sz="1200" kern="0">
                <a:solidFill>
                  <a:srgbClr val="000000"/>
                </a:solidFill>
              </a:rPr>
              <a:t>are not recreated by the renderer and therefore the error still remains.</a:t>
            </a:r>
            <a:endParaRPr lang="de-DE" sz="1200" kern="0">
              <a:solidFill>
                <a:srgbClr val="000000"/>
              </a:solidFill>
            </a:endParaRPr>
          </a:p>
          <a:p>
            <a:pPr marL="171450" marR="0" indent="-17145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sz="1200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References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2" name="Textfeld 1"/>
          <p:cNvSpPr txBox="1"/>
          <p:nvPr/>
        </p:nvSpPr>
        <p:spPr>
          <a:xfrm>
            <a:off x="266700" y="788565"/>
            <a:ext cx="10144038" cy="4681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kern="0">
                <a:solidFill>
                  <a:srgbClr val="000000"/>
                </a:solidFill>
              </a:rPr>
              <a:t>For further details please refer to:</a:t>
            </a: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2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kern="0" smtClean="0">
                <a:solidFill>
                  <a:srgbClr val="000000"/>
                </a:solidFill>
                <a:hlinkClick r:id="rId2"/>
              </a:rPr>
              <a:t>https</a:t>
            </a:r>
            <a:r>
              <a:rPr lang="en-US" sz="1200" kern="0">
                <a:solidFill>
                  <a:srgbClr val="000000"/>
                </a:solidFill>
                <a:hlinkClick r:id="rId2"/>
              </a:rPr>
              <a:t>://</a:t>
            </a:r>
            <a:r>
              <a:rPr lang="en-US" sz="1200" kern="0">
                <a:solidFill>
                  <a:srgbClr val="000000"/>
                </a:solidFill>
                <a:hlinkClick r:id="rId2"/>
              </a:rPr>
              <a:t>devguide.python.org/documenting</a:t>
            </a:r>
            <a:r>
              <a:rPr lang="en-US" sz="1200" kern="0" smtClean="0">
                <a:solidFill>
                  <a:srgbClr val="000000"/>
                </a:solidFill>
                <a:hlinkClick r:id="rId2"/>
              </a:rPr>
              <a:t>/</a:t>
            </a:r>
            <a:endParaRPr lang="en-US" sz="1200" kern="0" smtClea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2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kern="0">
                <a:solidFill>
                  <a:srgbClr val="000000"/>
                </a:solidFill>
                <a:hlinkClick r:id="rId3"/>
              </a:rPr>
              <a:t>https</a:t>
            </a:r>
            <a:r>
              <a:rPr lang="en-US" sz="1200" kern="0">
                <a:solidFill>
                  <a:srgbClr val="000000"/>
                </a:solidFill>
                <a:hlinkClick r:id="rId3"/>
              </a:rPr>
              <a:t>://</a:t>
            </a:r>
            <a:r>
              <a:rPr lang="en-US" sz="1200" kern="0" smtClean="0">
                <a:solidFill>
                  <a:srgbClr val="000000"/>
                </a:solidFill>
                <a:hlinkClick r:id="rId3"/>
              </a:rPr>
              <a:t>docutils.sourceforge.io/docs/ref/rst/directives.html</a:t>
            </a:r>
            <a:endParaRPr lang="en-US" sz="1200" kern="0" smtClea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2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kern="0">
                <a:solidFill>
                  <a:srgbClr val="000000"/>
                </a:solidFill>
                <a:hlinkClick r:id="rId4"/>
              </a:rPr>
              <a:t>https</a:t>
            </a:r>
            <a:r>
              <a:rPr lang="en-US" sz="1200" kern="0">
                <a:solidFill>
                  <a:srgbClr val="000000"/>
                </a:solidFill>
                <a:hlinkClick r:id="rId4"/>
              </a:rPr>
              <a:t>://</a:t>
            </a:r>
            <a:r>
              <a:rPr lang="en-US" sz="1200" kern="0" smtClean="0">
                <a:solidFill>
                  <a:srgbClr val="000000"/>
                </a:solidFill>
                <a:hlinkClick r:id="rId4"/>
              </a:rPr>
              <a:t>docutils.sourceforge.io/docs/ref/rst/restructuredtext.html</a:t>
            </a:r>
            <a:endParaRPr lang="en-US" sz="1200" kern="0" smtClea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sz="1200" ker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kern="0">
                <a:solidFill>
                  <a:srgbClr val="000000"/>
                </a:solidFill>
                <a:hlinkClick r:id="rId5"/>
              </a:rPr>
              <a:t>https</a:t>
            </a:r>
            <a:r>
              <a:rPr lang="en-US" sz="1200" kern="0">
                <a:solidFill>
                  <a:srgbClr val="000000"/>
                </a:solidFill>
                <a:hlinkClick r:id="rId5"/>
              </a:rPr>
              <a:t>://</a:t>
            </a:r>
            <a:r>
              <a:rPr lang="en-US" sz="1200" kern="0" smtClean="0">
                <a:solidFill>
                  <a:srgbClr val="000000"/>
                </a:solidFill>
                <a:hlinkClick r:id="rId5"/>
              </a:rPr>
              <a:t>docutils.sourceforge.io/docs/user/rst/quickref.html</a:t>
            </a:r>
            <a:endParaRPr lang="en-US" sz="1200" kern="0" smtClean="0">
              <a:solidFill>
                <a:srgbClr val="000000"/>
              </a:solidFill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de-DE" sz="1200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Bosch NG">
  <a:themeElements>
    <a:clrScheme name="Bosch_Fuchsia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A80163"/>
      </a:accent1>
      <a:accent2>
        <a:srgbClr val="D067AD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F7EF9966-F53A-44CC-A756-EF9E132AF5E6}" vid="{BE1FDABE-663E-4397-8AF3-7005A7B11CB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XC-CI1/ECA3</OrgInhalt>
      <Wert>XC-CI1/ECA3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Car Multimedia GmbH 2021. All rights reserved, also regarding any disposal, exploitation, reproduction, editing, distribution, as well as in the event of applications for industrial property rights.</OrgInhalt>
      <Wert>© Robert Bosch Car Multimedia GmbH 2021.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2021-01-05</OrgInhalt>
      <Wert>2021-02-19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>Cross-Domain Computing Solutions</OrgInhalt>
      <Wert>Cross-Domain Computing Solutions</Wert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0C448C28-9EEA-4021-9490-0728716AEC2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459</Words>
  <Application>Microsoft Office PowerPoint</Application>
  <PresentationFormat>Custom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Bosch Office Sans</vt:lpstr>
      <vt:lpstr>Calibri</vt:lpstr>
      <vt:lpstr>Courier New</vt:lpstr>
      <vt:lpstr>Wingdings 3</vt:lpstr>
      <vt:lpstr>Bosch NG</vt:lpstr>
      <vt:lpstr>Robot-framework Documentation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Queckenstedt Holger (XC-CI1/ECA3)</dc:creator>
  <cp:lastModifiedBy>Queckenstedt Holger (XC-CI1/ECA3)</cp:lastModifiedBy>
  <cp:revision>706</cp:revision>
  <dcterms:created xsi:type="dcterms:W3CDTF">2021-01-05T16:03:01Z</dcterms:created>
  <dcterms:modified xsi:type="dcterms:W3CDTF">2021-06-25T07:04:24Z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