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69625" cy="6170613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buNone/>
      <a:defRPr lang="en-US" sz="1800" b="0" i="0" u="none" kern="1200">
        <a:solidFill>
          <a:schemeClr val="tx1"/>
        </a:solidFill>
        <a:latin typeface="Bosch Office Sans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0" userDrawn="1">
          <p15:clr>
            <a:srgbClr val="A4A3A4"/>
          </p15:clr>
        </p15:guide>
        <p15:guide id="6" pos="6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CE6"/>
    <a:srgbClr val="E3F0FD"/>
    <a:srgbClr val="CECFD0"/>
    <a:srgbClr val="FFD5EE"/>
    <a:srgbClr val="A8D1FA"/>
    <a:srgbClr val="D9F6BC"/>
    <a:srgbClr val="FFFFF3"/>
    <a:srgbClr val="FFEBAB"/>
    <a:srgbClr val="FFE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2" y="372"/>
      </p:cViewPr>
      <p:guideLst>
        <p:guide orient="horz" pos="160"/>
        <p:guide orient="horz" pos="656"/>
        <p:guide orient="horz" pos="816"/>
        <p:guide orient="horz" pos="3440"/>
        <p:guide pos="160"/>
        <p:guide pos="6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285750" indent="-285750" algn="l" defTabSz="8227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 3" panose="05040102010807070707" pitchFamily="18" charset="2"/>
              <a:buNone/>
              <a:defRPr sz="100" b="0" i="0" u="none" spc="0"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 defTabSz="82271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 i="0" u="none" cap="all" spc="0">
                <a:solidFill>
                  <a:srgbClr val="FFFFFF"/>
                </a:solidFill>
                <a:latin typeface="Bosch Office Sans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69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90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36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1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379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45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6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8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9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6359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8840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Grafik 4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95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None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9" Type="http://schemas.openxmlformats.org/officeDocument/2006/relationships/tags" Target="../tags/tag44.xml"/><Relationship Id="rId21" Type="http://schemas.openxmlformats.org/officeDocument/2006/relationships/tags" Target="../tags/tag26.xml"/><Relationship Id="rId34" Type="http://schemas.openxmlformats.org/officeDocument/2006/relationships/tags" Target="../tags/tag39.xml"/><Relationship Id="rId42" Type="http://schemas.openxmlformats.org/officeDocument/2006/relationships/tags" Target="../tags/tag47.xml"/><Relationship Id="rId47" Type="http://schemas.openxmlformats.org/officeDocument/2006/relationships/tags" Target="../tags/tag52.xml"/><Relationship Id="rId50" Type="http://schemas.openxmlformats.org/officeDocument/2006/relationships/tags" Target="../tags/tag55.xml"/><Relationship Id="rId55" Type="http://schemas.openxmlformats.org/officeDocument/2006/relationships/tags" Target="../tags/tag60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tags" Target="../tags/tag34.xml"/><Relationship Id="rId41" Type="http://schemas.openxmlformats.org/officeDocument/2006/relationships/tags" Target="../tags/tag46.xml"/><Relationship Id="rId54" Type="http://schemas.openxmlformats.org/officeDocument/2006/relationships/tags" Target="../tags/tag59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tags" Target="../tags/tag37.xml"/><Relationship Id="rId37" Type="http://schemas.openxmlformats.org/officeDocument/2006/relationships/tags" Target="../tags/tag42.xml"/><Relationship Id="rId40" Type="http://schemas.openxmlformats.org/officeDocument/2006/relationships/tags" Target="../tags/tag45.xml"/><Relationship Id="rId45" Type="http://schemas.openxmlformats.org/officeDocument/2006/relationships/tags" Target="../tags/tag50.xml"/><Relationship Id="rId53" Type="http://schemas.openxmlformats.org/officeDocument/2006/relationships/tags" Target="../tags/tag58.xml"/><Relationship Id="rId58" Type="http://schemas.openxmlformats.org/officeDocument/2006/relationships/tags" Target="../tags/tag63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36" Type="http://schemas.openxmlformats.org/officeDocument/2006/relationships/tags" Target="../tags/tag41.xml"/><Relationship Id="rId49" Type="http://schemas.openxmlformats.org/officeDocument/2006/relationships/tags" Target="../tags/tag54.xml"/><Relationship Id="rId57" Type="http://schemas.openxmlformats.org/officeDocument/2006/relationships/tags" Target="../tags/tag62.xml"/><Relationship Id="rId61" Type="http://schemas.openxmlformats.org/officeDocument/2006/relationships/image" Target="../media/image3.png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31" Type="http://schemas.openxmlformats.org/officeDocument/2006/relationships/tags" Target="../tags/tag36.xml"/><Relationship Id="rId44" Type="http://schemas.openxmlformats.org/officeDocument/2006/relationships/tags" Target="../tags/tag49.xml"/><Relationship Id="rId52" Type="http://schemas.openxmlformats.org/officeDocument/2006/relationships/tags" Target="../tags/tag57.xml"/><Relationship Id="rId60" Type="http://schemas.openxmlformats.org/officeDocument/2006/relationships/slideLayout" Target="../slideLayouts/slideLayout6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tags" Target="../tags/tag35.xml"/><Relationship Id="rId35" Type="http://schemas.openxmlformats.org/officeDocument/2006/relationships/tags" Target="../tags/tag40.xml"/><Relationship Id="rId43" Type="http://schemas.openxmlformats.org/officeDocument/2006/relationships/tags" Target="../tags/tag48.xml"/><Relationship Id="rId48" Type="http://schemas.openxmlformats.org/officeDocument/2006/relationships/tags" Target="../tags/tag53.xml"/><Relationship Id="rId56" Type="http://schemas.openxmlformats.org/officeDocument/2006/relationships/tags" Target="../tags/tag61.xml"/><Relationship Id="rId8" Type="http://schemas.openxmlformats.org/officeDocument/2006/relationships/tags" Target="../tags/tag13.xml"/><Relationship Id="rId51" Type="http://schemas.openxmlformats.org/officeDocument/2006/relationships/tags" Target="../tags/tag56.xml"/><Relationship Id="rId3" Type="http://schemas.openxmlformats.org/officeDocument/2006/relationships/tags" Target="../tags/tag8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tags" Target="../tags/tag38.xml"/><Relationship Id="rId38" Type="http://schemas.openxmlformats.org/officeDocument/2006/relationships/tags" Target="../tags/tag43.xml"/><Relationship Id="rId46" Type="http://schemas.openxmlformats.org/officeDocument/2006/relationships/tags" Target="../tags/tag51.xml"/><Relationship Id="rId59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feld 134"/>
          <p:cNvSpPr txBox="1"/>
          <p:nvPr>
            <p:custDataLst>
              <p:tags r:id="rId2"/>
            </p:custDataLst>
          </p:nvPr>
        </p:nvSpPr>
        <p:spPr>
          <a:xfrm>
            <a:off x="5574726" y="1229433"/>
            <a:ext cx="5295175" cy="4173126"/>
          </a:xfrm>
          <a:prstGeom prst="rect">
            <a:avLst/>
          </a:prstGeom>
          <a:solidFill>
            <a:srgbClr val="FFFFF3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noProof="0" smtClean="0">
                <a:solidFill>
                  <a:srgbClr val="000000"/>
                </a:solidFill>
              </a:rPr>
              <a:t>Test machine</a:t>
            </a:r>
            <a:endParaRPr kumimoji="0" lang="en-US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4" name="Textfeld 133"/>
          <p:cNvSpPr txBox="1"/>
          <p:nvPr>
            <p:custDataLst>
              <p:tags r:id="rId3"/>
            </p:custDataLst>
          </p:nvPr>
        </p:nvSpPr>
        <p:spPr>
          <a:xfrm>
            <a:off x="5392140" y="1025648"/>
            <a:ext cx="5295175" cy="4173126"/>
          </a:xfrm>
          <a:prstGeom prst="rect">
            <a:avLst/>
          </a:prstGeom>
          <a:solidFill>
            <a:srgbClr val="FFFFF3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noProof="0" smtClean="0">
                <a:solidFill>
                  <a:srgbClr val="000000"/>
                </a:solidFill>
              </a:rPr>
              <a:t>Test machine</a:t>
            </a:r>
            <a:endParaRPr kumimoji="0" lang="en-US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feld 9"/>
          <p:cNvSpPr txBox="1"/>
          <p:nvPr>
            <p:custDataLst>
              <p:tags r:id="rId4"/>
            </p:custDataLst>
          </p:nvPr>
        </p:nvSpPr>
        <p:spPr>
          <a:xfrm>
            <a:off x="828356" y="2446854"/>
            <a:ext cx="1038387" cy="939714"/>
          </a:xfrm>
          <a:prstGeom prst="rect">
            <a:avLst/>
          </a:prstGeom>
          <a:solidFill>
            <a:srgbClr val="FFEBAB">
              <a:alpha val="73000"/>
            </a:srgbClr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WebBrowser</a:t>
            </a:r>
            <a:endParaRPr kumimoji="0" lang="en-US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Textfeld 10"/>
          <p:cNvSpPr txBox="1"/>
          <p:nvPr>
            <p:custDataLst>
              <p:tags r:id="rId5"/>
            </p:custDataLst>
          </p:nvPr>
        </p:nvSpPr>
        <p:spPr>
          <a:xfrm>
            <a:off x="297733" y="1907363"/>
            <a:ext cx="1038387" cy="939714"/>
          </a:xfrm>
          <a:prstGeom prst="rect">
            <a:avLst/>
          </a:prstGeom>
          <a:solidFill>
            <a:srgbClr val="FFEBAB">
              <a:alpha val="73000"/>
            </a:srgbClr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WebBrowser</a:t>
            </a:r>
            <a:endParaRPr kumimoji="0" lang="en-US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Textfeld 23"/>
          <p:cNvSpPr txBox="1"/>
          <p:nvPr>
            <p:custDataLst>
              <p:tags r:id="rId6"/>
            </p:custDataLst>
          </p:nvPr>
        </p:nvSpPr>
        <p:spPr>
          <a:xfrm>
            <a:off x="5259605" y="755925"/>
            <a:ext cx="5295175" cy="4173126"/>
          </a:xfrm>
          <a:prstGeom prst="rect">
            <a:avLst/>
          </a:prstGeom>
          <a:solidFill>
            <a:srgbClr val="FFFFF3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noProof="0" smtClean="0">
                <a:solidFill>
                  <a:srgbClr val="000000"/>
                </a:solidFill>
              </a:rPr>
              <a:t>Test machine</a:t>
            </a:r>
            <a:endParaRPr kumimoji="0" lang="en-US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Textfeld 22"/>
          <p:cNvSpPr txBox="1"/>
          <p:nvPr>
            <p:custDataLst>
              <p:tags r:id="rId7"/>
            </p:custDataLst>
          </p:nvPr>
        </p:nvSpPr>
        <p:spPr>
          <a:xfrm>
            <a:off x="2489174" y="755925"/>
            <a:ext cx="2283119" cy="4173126"/>
          </a:xfrm>
          <a:prstGeom prst="rect">
            <a:avLst/>
          </a:prstGeom>
          <a:solidFill>
            <a:srgbClr val="FFFFF3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noProof="0" smtClean="0">
                <a:solidFill>
                  <a:srgbClr val="000000"/>
                </a:solidFill>
              </a:rPr>
              <a:t>Server hosted by CI</a:t>
            </a:r>
            <a:endParaRPr kumimoji="0" lang="en-US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Textfeld 7"/>
          <p:cNvSpPr txBox="1"/>
          <p:nvPr>
            <p:custDataLst>
              <p:tags r:id="rId8"/>
            </p:custDataLst>
          </p:nvPr>
        </p:nvSpPr>
        <p:spPr>
          <a:xfrm>
            <a:off x="259080" y="259080"/>
            <a:ext cx="10452100" cy="260113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normalizeH="0" baseline="0" noProof="0" smtClean="0">
                <a:ln>
                  <a:noFill/>
                </a:ln>
                <a:effectLst/>
                <a:uLnTx/>
                <a:uFillTx/>
              </a:rPr>
              <a:t>TML WebApp Architecture</a:t>
            </a:r>
          </a:p>
        </p:txBody>
      </p:sp>
      <p:sp>
        <p:nvSpPr>
          <p:cNvPr id="7" name="Rechteck 6"/>
          <p:cNvSpPr/>
          <p:nvPr>
            <p:custDataLst>
              <p:tags r:id="rId9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pt-BR" sz="600" b="1" i="0" u="none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pt-BR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| Car Multimedia | CM/PJ-CMD Pollerspöck | 9/25/2017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/>
          <p:nvPr>
            <p:custDataLst>
              <p:tags r:id="rId10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Car Multimedia GmbH 2017.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>
            <p:custDataLst>
              <p:tags r:id="rId11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/>
          <p:cNvSpPr/>
          <p:nvPr>
            <p:custDataLst>
              <p:tags r:id="rId12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13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Textfeld 8"/>
          <p:cNvSpPr txBox="1"/>
          <p:nvPr>
            <p:custDataLst>
              <p:tags r:id="rId14"/>
            </p:custDataLst>
          </p:nvPr>
        </p:nvSpPr>
        <p:spPr>
          <a:xfrm>
            <a:off x="631743" y="1379173"/>
            <a:ext cx="1038387" cy="939714"/>
          </a:xfrm>
          <a:prstGeom prst="rect">
            <a:avLst/>
          </a:prstGeom>
          <a:solidFill>
            <a:srgbClr val="FFEBAB">
              <a:alpha val="73000"/>
            </a:srgbClr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WebBrowser</a:t>
            </a:r>
            <a:endParaRPr kumimoji="0" lang="en-US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Textfeld 11"/>
          <p:cNvSpPr txBox="1"/>
          <p:nvPr>
            <p:custDataLst>
              <p:tags r:id="rId15"/>
            </p:custDataLst>
          </p:nvPr>
        </p:nvSpPr>
        <p:spPr>
          <a:xfrm>
            <a:off x="3058136" y="1833984"/>
            <a:ext cx="1038387" cy="1421298"/>
          </a:xfrm>
          <a:prstGeom prst="rect">
            <a:avLst/>
          </a:prstGeom>
          <a:solidFill>
            <a:srgbClr val="D9F6BC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>
                <a:solidFill>
                  <a:srgbClr val="000000"/>
                </a:solidFill>
              </a:rPr>
              <a:t>n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ode.js service</a:t>
            </a:r>
            <a:b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WebApp service (js)</a:t>
            </a:r>
            <a:endParaRPr kumimoji="0" lang="en-US" sz="7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feld 13"/>
          <p:cNvSpPr txBox="1"/>
          <p:nvPr>
            <p:custDataLst>
              <p:tags r:id="rId16"/>
            </p:custDataLst>
          </p:nvPr>
        </p:nvSpPr>
        <p:spPr>
          <a:xfrm>
            <a:off x="3058135" y="1184399"/>
            <a:ext cx="1038387" cy="460713"/>
          </a:xfrm>
          <a:prstGeom prst="rect">
            <a:avLst/>
          </a:prstGeom>
          <a:solidFill>
            <a:srgbClr val="D9F6BC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smtClean="0">
                <a:solidFill>
                  <a:srgbClr val="000000"/>
                </a:solidFill>
              </a:rPr>
              <a:t>IIS / Apache</a:t>
            </a:r>
            <a:endParaRPr kumimoji="0" lang="en-US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Textfeld 14"/>
          <p:cNvSpPr txBox="1"/>
          <p:nvPr>
            <p:custDataLst>
              <p:tags r:id="rId17"/>
            </p:custDataLst>
          </p:nvPr>
        </p:nvSpPr>
        <p:spPr>
          <a:xfrm>
            <a:off x="5672414" y="2645845"/>
            <a:ext cx="1038387" cy="188478"/>
          </a:xfrm>
          <a:prstGeom prst="rect">
            <a:avLst/>
          </a:prstGeom>
          <a:solidFill>
            <a:srgbClr val="FFD5EE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smtClean="0">
                <a:solidFill>
                  <a:srgbClr val="000000"/>
                </a:solidFill>
              </a:rPr>
              <a:t>TMLLog2DB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endParaRPr kumimoji="0" lang="en-US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Textfeld 15"/>
          <p:cNvSpPr txBox="1"/>
          <p:nvPr>
            <p:custDataLst>
              <p:tags r:id="rId18"/>
            </p:custDataLst>
          </p:nvPr>
        </p:nvSpPr>
        <p:spPr>
          <a:xfrm>
            <a:off x="7320322" y="836023"/>
            <a:ext cx="3151716" cy="3084837"/>
          </a:xfrm>
          <a:prstGeom prst="rect">
            <a:avLst/>
          </a:prstGeom>
          <a:solidFill>
            <a:srgbClr val="FFD5EE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smtClean="0">
                <a:solidFill>
                  <a:srgbClr val="000000"/>
                </a:solidFill>
              </a:rPr>
              <a:t>TML runner 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endParaRPr kumimoji="0" lang="en-US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Zylinder 21"/>
          <p:cNvSpPr/>
          <p:nvPr>
            <p:custDataLst>
              <p:tags r:id="rId19"/>
            </p:custDataLst>
          </p:nvPr>
        </p:nvSpPr>
        <p:spPr>
          <a:xfrm>
            <a:off x="3189163" y="3533105"/>
            <a:ext cx="828584" cy="1124472"/>
          </a:xfrm>
          <a:prstGeom prst="can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smtClean="0">
                <a:solidFill>
                  <a:srgbClr val="000000"/>
                </a:solidFill>
                <a:latin typeface="Bosch Office Sans"/>
              </a:rPr>
              <a:t>MySQL database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</a:endParaRPr>
          </a:p>
        </p:txBody>
      </p:sp>
      <p:cxnSp>
        <p:nvCxnSpPr>
          <p:cNvPr id="26" name="Gewinkelte Verbindung 25"/>
          <p:cNvCxnSpPr>
            <a:stCxn id="14" idx="1"/>
            <a:endCxn id="9" idx="3"/>
          </p:cNvCxnSpPr>
          <p:nvPr>
            <p:custDataLst>
              <p:tags r:id="rId20"/>
            </p:custDataLst>
          </p:nvPr>
        </p:nvCxnSpPr>
        <p:spPr>
          <a:xfrm rot="10800000" flipV="1">
            <a:off x="1670131" y="1414756"/>
            <a:ext cx="1388005" cy="4342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12" idx="1"/>
          </p:cNvCxnSpPr>
          <p:nvPr>
            <p:custDataLst>
              <p:tags r:id="rId21"/>
            </p:custDataLst>
          </p:nvPr>
        </p:nvCxnSpPr>
        <p:spPr>
          <a:xfrm rot="10800000">
            <a:off x="1670130" y="2123397"/>
            <a:ext cx="1388006" cy="4212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/>
          <p:nvPr>
            <p:custDataLst>
              <p:tags r:id="rId22"/>
            </p:custDataLst>
          </p:nvPr>
        </p:nvCxnSpPr>
        <p:spPr>
          <a:xfrm rot="16200000" flipV="1">
            <a:off x="3203870" y="3462957"/>
            <a:ext cx="415351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15" idx="1"/>
          </p:cNvCxnSpPr>
          <p:nvPr>
            <p:custDataLst>
              <p:tags r:id="rId23"/>
            </p:custDataLst>
          </p:nvPr>
        </p:nvCxnSpPr>
        <p:spPr>
          <a:xfrm rot="10800000" flipV="1">
            <a:off x="4034570" y="2740084"/>
            <a:ext cx="1637845" cy="1300542"/>
          </a:xfrm>
          <a:prstGeom prst="bentConnector3">
            <a:avLst>
              <a:gd name="adj1" fmla="val 41493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50" idx="1"/>
            <a:endCxn id="15" idx="3"/>
          </p:cNvCxnSpPr>
          <p:nvPr>
            <p:custDataLst>
              <p:tags r:id="rId24"/>
            </p:custDataLst>
          </p:nvPr>
        </p:nvCxnSpPr>
        <p:spPr>
          <a:xfrm rot="10800000">
            <a:off x="6710802" y="2740085"/>
            <a:ext cx="625055" cy="7248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>
            <p:custDataLst>
              <p:tags r:id="rId25"/>
            </p:custDataLst>
          </p:nvPr>
        </p:nvSpPr>
        <p:spPr>
          <a:xfrm>
            <a:off x="7335856" y="3011740"/>
            <a:ext cx="1022854" cy="906469"/>
          </a:xfrm>
          <a:prstGeom prst="rect">
            <a:avLst/>
          </a:prstGeom>
          <a:solidFill>
            <a:srgbClr val="FFD5EE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>
                <a:solidFill>
                  <a:srgbClr val="000000"/>
                </a:solidFill>
              </a:rPr>
              <a:t>p</a:t>
            </a:r>
            <a:r>
              <a:rPr lang="en-US" sz="1000" kern="0" smtClean="0">
                <a:solidFill>
                  <a:srgbClr val="000000"/>
                </a:solidFill>
              </a:rPr>
              <a:t>ostprocessor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" name="Textfeld 55"/>
          <p:cNvSpPr txBox="1"/>
          <p:nvPr>
            <p:custDataLst>
              <p:tags r:id="rId26"/>
            </p:custDataLst>
          </p:nvPr>
        </p:nvSpPr>
        <p:spPr>
          <a:xfrm>
            <a:off x="7335856" y="4154941"/>
            <a:ext cx="3089608" cy="590947"/>
          </a:xfrm>
          <a:prstGeom prst="rect">
            <a:avLst/>
          </a:prstGeom>
          <a:solidFill>
            <a:srgbClr val="A8D1FA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smtClean="0">
                <a:solidFill>
                  <a:srgbClr val="000000"/>
                </a:solidFill>
              </a:rPr>
              <a:t>TML summary log file (xml)</a:t>
            </a:r>
            <a:endParaRPr kumimoji="0" lang="en-US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Textfeld 68"/>
          <p:cNvSpPr txBox="1"/>
          <p:nvPr>
            <p:custDataLst>
              <p:tags r:id="rId27"/>
            </p:custDataLst>
          </p:nvPr>
        </p:nvSpPr>
        <p:spPr>
          <a:xfrm>
            <a:off x="8766581" y="954949"/>
            <a:ext cx="1658883" cy="2955383"/>
          </a:xfrm>
          <a:prstGeom prst="rect">
            <a:avLst/>
          </a:prstGeom>
          <a:solidFill>
            <a:srgbClr val="E3F0FD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smtClean="0">
                <a:solidFill>
                  <a:srgbClr val="000000"/>
                </a:solidFill>
              </a:rPr>
              <a:t>TML Test suite</a:t>
            </a:r>
          </a:p>
        </p:txBody>
      </p:sp>
      <p:sp>
        <p:nvSpPr>
          <p:cNvPr id="57" name="Textfeld 56"/>
          <p:cNvSpPr txBox="1"/>
          <p:nvPr>
            <p:custDataLst>
              <p:tags r:id="rId28"/>
            </p:custDataLst>
          </p:nvPr>
        </p:nvSpPr>
        <p:spPr>
          <a:xfrm>
            <a:off x="783076" y="3887498"/>
            <a:ext cx="1038387" cy="939714"/>
          </a:xfrm>
          <a:prstGeom prst="rect">
            <a:avLst/>
          </a:prstGeom>
          <a:solidFill>
            <a:srgbClr val="CECFD0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smtClean="0">
                <a:solidFill>
                  <a:srgbClr val="000000"/>
                </a:solidFill>
              </a:rPr>
              <a:t>ActiveDirectory</a:t>
            </a:r>
            <a:endParaRPr kumimoji="0" lang="en-US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8" name="Gewinkelte Verbindung 57"/>
          <p:cNvCxnSpPr/>
          <p:nvPr>
            <p:custDataLst>
              <p:tags r:id="rId29"/>
            </p:custDataLst>
          </p:nvPr>
        </p:nvCxnSpPr>
        <p:spPr>
          <a:xfrm rot="10800000" flipV="1">
            <a:off x="1802823" y="3164533"/>
            <a:ext cx="1266744" cy="11843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/>
          <p:nvPr>
            <p:custDataLst>
              <p:tags r:id="rId30"/>
            </p:custDataLst>
          </p:nvPr>
        </p:nvCxnSpPr>
        <p:spPr>
          <a:xfrm rot="5400000" flipH="1" flipV="1">
            <a:off x="8427026" y="4032524"/>
            <a:ext cx="244835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/>
          <p:nvPr>
            <p:custDataLst>
              <p:tags r:id="rId31"/>
            </p:custDataLst>
          </p:nvPr>
        </p:nvCxnSpPr>
        <p:spPr>
          <a:xfrm rot="5400000" flipH="1" flipV="1">
            <a:off x="9521041" y="4040626"/>
            <a:ext cx="244835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>
            <p:custDataLst>
              <p:tags r:id="rId32"/>
            </p:custDataLst>
          </p:nvPr>
        </p:nvSpPr>
        <p:spPr>
          <a:xfrm>
            <a:off x="9026420" y="1217473"/>
            <a:ext cx="1038387" cy="939714"/>
          </a:xfrm>
          <a:prstGeom prst="rect">
            <a:avLst/>
          </a:prstGeom>
          <a:solidFill>
            <a:srgbClr val="A8D1FA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smtClean="0">
                <a:solidFill>
                  <a:srgbClr val="000000"/>
                </a:solidFill>
              </a:rPr>
              <a:t>TML Test Case</a:t>
            </a:r>
            <a:endParaRPr kumimoji="0" lang="en-US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Textfeld 17"/>
          <p:cNvSpPr txBox="1"/>
          <p:nvPr>
            <p:custDataLst>
              <p:tags r:id="rId33"/>
            </p:custDataLst>
          </p:nvPr>
        </p:nvSpPr>
        <p:spPr>
          <a:xfrm>
            <a:off x="9154634" y="1484001"/>
            <a:ext cx="1038387" cy="939714"/>
          </a:xfrm>
          <a:prstGeom prst="rect">
            <a:avLst/>
          </a:prstGeom>
          <a:solidFill>
            <a:srgbClr val="A8D1FA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smtClean="0">
                <a:solidFill>
                  <a:srgbClr val="000000"/>
                </a:solidFill>
              </a:rPr>
              <a:t>TML Test Case</a:t>
            </a:r>
            <a:endParaRPr kumimoji="0" lang="en-US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Textfeld 18"/>
          <p:cNvSpPr txBox="1"/>
          <p:nvPr>
            <p:custDataLst>
              <p:tags r:id="rId34"/>
            </p:custDataLst>
          </p:nvPr>
        </p:nvSpPr>
        <p:spPr>
          <a:xfrm>
            <a:off x="8925419" y="1846457"/>
            <a:ext cx="1038387" cy="939714"/>
          </a:xfrm>
          <a:prstGeom prst="rect">
            <a:avLst/>
          </a:prstGeom>
          <a:solidFill>
            <a:srgbClr val="A8D1FA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smtClean="0">
                <a:solidFill>
                  <a:srgbClr val="000000"/>
                </a:solidFill>
              </a:rPr>
              <a:t>TML Test Case</a:t>
            </a:r>
            <a:endParaRPr kumimoji="0" lang="en-US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Textfeld 19"/>
          <p:cNvSpPr txBox="1"/>
          <p:nvPr>
            <p:custDataLst>
              <p:tags r:id="rId35"/>
            </p:custDataLst>
          </p:nvPr>
        </p:nvSpPr>
        <p:spPr>
          <a:xfrm>
            <a:off x="9166064" y="2153723"/>
            <a:ext cx="1038387" cy="939714"/>
          </a:xfrm>
          <a:prstGeom prst="rect">
            <a:avLst/>
          </a:prstGeom>
          <a:solidFill>
            <a:srgbClr val="A8D1FA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smtClean="0">
                <a:solidFill>
                  <a:srgbClr val="000000"/>
                </a:solidFill>
              </a:rPr>
              <a:t>TML Test Case</a:t>
            </a:r>
            <a:endParaRPr kumimoji="0" lang="en-US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Textfeld 20"/>
          <p:cNvSpPr txBox="1"/>
          <p:nvPr>
            <p:custDataLst>
              <p:tags r:id="rId36"/>
            </p:custDataLst>
          </p:nvPr>
        </p:nvSpPr>
        <p:spPr>
          <a:xfrm>
            <a:off x="9314224" y="2565699"/>
            <a:ext cx="1038387" cy="939714"/>
          </a:xfrm>
          <a:prstGeom prst="rect">
            <a:avLst/>
          </a:prstGeom>
          <a:solidFill>
            <a:srgbClr val="A8D1FA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smtClean="0">
                <a:solidFill>
                  <a:srgbClr val="000000"/>
                </a:solidFill>
              </a:rPr>
              <a:t>TML Test Case</a:t>
            </a:r>
            <a:endParaRPr kumimoji="0" lang="en-US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70" name="Gewinkelte Verbindung 69"/>
          <p:cNvCxnSpPr>
            <a:stCxn id="56" idx="1"/>
          </p:cNvCxnSpPr>
          <p:nvPr>
            <p:custDataLst>
              <p:tags r:id="rId37"/>
            </p:custDataLst>
          </p:nvPr>
        </p:nvCxnSpPr>
        <p:spPr>
          <a:xfrm rot="10800000">
            <a:off x="6184776" y="2847077"/>
            <a:ext cx="1151080" cy="1603338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>
            <p:custDataLst>
              <p:tags r:id="rId38"/>
            </p:custDataLst>
          </p:nvPr>
        </p:nvSpPr>
        <p:spPr>
          <a:xfrm>
            <a:off x="1175247" y="1654257"/>
            <a:ext cx="500598" cy="661311"/>
          </a:xfrm>
          <a:prstGeom prst="rect">
            <a:avLst/>
          </a:prstGeom>
          <a:solidFill>
            <a:srgbClr val="FFEBAB">
              <a:alpha val="73000"/>
            </a:srgbClr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WebApp</a:t>
            </a:r>
            <a:r>
              <a:rPr kumimoji="0" lang="en-US" sz="7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br>
              <a:rPr kumimoji="0" lang="en-US" sz="7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7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client (js)</a:t>
            </a:r>
            <a:endParaRPr kumimoji="0" lang="en-US" sz="7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Textfeld 75"/>
          <p:cNvSpPr txBox="1"/>
          <p:nvPr>
            <p:custDataLst>
              <p:tags r:id="rId39"/>
            </p:custDataLst>
          </p:nvPr>
        </p:nvSpPr>
        <p:spPr>
          <a:xfrm>
            <a:off x="5678127" y="947937"/>
            <a:ext cx="1038387" cy="1119494"/>
          </a:xfrm>
          <a:prstGeom prst="rect">
            <a:avLst/>
          </a:prstGeom>
          <a:solidFill>
            <a:srgbClr val="CDACE6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smtClean="0">
                <a:solidFill>
                  <a:srgbClr val="000000"/>
                </a:solidFill>
              </a:rPr>
              <a:t>Jenkins</a:t>
            </a:r>
          </a:p>
        </p:txBody>
      </p:sp>
      <p:cxnSp>
        <p:nvCxnSpPr>
          <p:cNvPr id="77" name="Gewinkelte Verbindung 76"/>
          <p:cNvCxnSpPr/>
          <p:nvPr>
            <p:custDataLst>
              <p:tags r:id="rId40"/>
            </p:custDataLst>
          </p:nvPr>
        </p:nvCxnSpPr>
        <p:spPr>
          <a:xfrm rot="10800000">
            <a:off x="6716900" y="1417794"/>
            <a:ext cx="613906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78"/>
          <p:cNvCxnSpPr>
            <a:endCxn id="76" idx="2"/>
          </p:cNvCxnSpPr>
          <p:nvPr>
            <p:custDataLst>
              <p:tags r:id="rId41"/>
            </p:custDataLst>
          </p:nvPr>
        </p:nvCxnSpPr>
        <p:spPr>
          <a:xfrm rot="16200000" flipV="1">
            <a:off x="5339148" y="2925605"/>
            <a:ext cx="2386159" cy="669811"/>
          </a:xfrm>
          <a:prstGeom prst="bentConnector3">
            <a:avLst>
              <a:gd name="adj1" fmla="val 91971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>
            <p:custDataLst>
              <p:tags r:id="rId42"/>
            </p:custDataLst>
          </p:nvPr>
        </p:nvSpPr>
        <p:spPr>
          <a:xfrm>
            <a:off x="3549023" y="2876172"/>
            <a:ext cx="547499" cy="379109"/>
          </a:xfrm>
          <a:prstGeom prst="rect">
            <a:avLst/>
          </a:prstGeom>
          <a:solidFill>
            <a:srgbClr val="D9F6BC"/>
          </a:solidFill>
          <a:ln>
            <a:solidFill>
              <a:schemeClr val="tx1">
                <a:alpha val="26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kern="0">
                <a:solidFill>
                  <a:srgbClr val="000000"/>
                </a:solidFill>
              </a:rPr>
              <a:t>s</a:t>
            </a:r>
            <a:r>
              <a:rPr lang="en-US" sz="700" kern="0" noProof="0" smtClean="0">
                <a:solidFill>
                  <a:srgbClr val="000000"/>
                </a:solidFill>
              </a:rPr>
              <a:t>ession management</a:t>
            </a:r>
            <a:br>
              <a:rPr lang="en-US" sz="700" kern="0" noProof="0" smtClean="0">
                <a:solidFill>
                  <a:srgbClr val="000000"/>
                </a:solidFill>
              </a:rPr>
            </a:br>
            <a:r>
              <a:rPr lang="en-US" sz="700" kern="0" noProof="0" smtClean="0">
                <a:solidFill>
                  <a:srgbClr val="000000"/>
                </a:solidFill>
              </a:rPr>
              <a:t>(express)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95" name="Gewinkelte Verbindung 94"/>
          <p:cNvCxnSpPr/>
          <p:nvPr>
            <p:custDataLst>
              <p:tags r:id="rId43"/>
            </p:custDataLst>
          </p:nvPr>
        </p:nvCxnSpPr>
        <p:spPr>
          <a:xfrm rot="5400000" flipH="1" flipV="1">
            <a:off x="3510384" y="3454827"/>
            <a:ext cx="431613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/>
          <p:cNvSpPr txBox="1"/>
          <p:nvPr>
            <p:custDataLst>
              <p:tags r:id="rId44"/>
            </p:custDataLst>
          </p:nvPr>
        </p:nvSpPr>
        <p:spPr>
          <a:xfrm>
            <a:off x="1794132" y="1741765"/>
            <a:ext cx="914400" cy="1278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kern="0">
                <a:solidFill>
                  <a:srgbClr val="000000"/>
                </a:solidFill>
              </a:rPr>
              <a:t>s</a:t>
            </a:r>
            <a:r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tatic content</a:t>
            </a:r>
            <a:br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port</a:t>
            </a:r>
            <a:r>
              <a:rPr kumimoji="0" lang="en-US" sz="7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80</a:t>
            </a:r>
            <a:endParaRPr kumimoji="0" lang="en-US" sz="7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8" name="Textfeld 107"/>
          <p:cNvSpPr txBox="1"/>
          <p:nvPr>
            <p:custDataLst>
              <p:tags r:id="rId45"/>
            </p:custDataLst>
          </p:nvPr>
        </p:nvSpPr>
        <p:spPr>
          <a:xfrm>
            <a:off x="1754642" y="2001395"/>
            <a:ext cx="914400" cy="31417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kern="0" noProof="0" smtClean="0">
                <a:solidFill>
                  <a:srgbClr val="000000"/>
                </a:solidFill>
              </a:rPr>
              <a:t>dynamic</a:t>
            </a:r>
            <a:r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content</a:t>
            </a:r>
            <a:br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port</a:t>
            </a:r>
            <a:r>
              <a:rPr kumimoji="0" lang="en-US" sz="7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3000</a:t>
            </a:r>
            <a:endParaRPr kumimoji="0" lang="en-US" sz="7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0" name="Legende mit Linie 2 109"/>
          <p:cNvSpPr/>
          <p:nvPr>
            <p:custDataLst>
              <p:tags r:id="rId46"/>
            </p:custDataLst>
          </p:nvPr>
        </p:nvSpPr>
        <p:spPr>
          <a:xfrm>
            <a:off x="654461" y="613236"/>
            <a:ext cx="1727903" cy="612648"/>
          </a:xfrm>
          <a:prstGeom prst="borderCallout2">
            <a:avLst>
              <a:gd name="adj1" fmla="val 101195"/>
              <a:gd name="adj2" fmla="val 52620"/>
              <a:gd name="adj3" fmla="val 128203"/>
              <a:gd name="adj4" fmla="val 75151"/>
              <a:gd name="adj5" fmla="val 234745"/>
              <a:gd name="adj6" fmla="val 75571"/>
            </a:avLst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kern="0" smtClean="0">
                <a:solidFill>
                  <a:schemeClr val="bg1">
                    <a:lumMod val="50000"/>
                  </a:schemeClr>
                </a:solidFill>
                <a:latin typeface="Bosch Office Sans"/>
              </a:rPr>
              <a:t>http get / post request is responded by json package. json data is used to dynamically update gui elements</a:t>
            </a:r>
            <a:endParaRPr kumimoji="0" lang="en-US" sz="7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Bosch Office Sans"/>
            </a:endParaRPr>
          </a:p>
        </p:txBody>
      </p:sp>
      <p:pic>
        <p:nvPicPr>
          <p:cNvPr id="113" name="Grafik 112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95" y="2182222"/>
            <a:ext cx="492684" cy="625941"/>
          </a:xfrm>
          <a:prstGeom prst="rect">
            <a:avLst/>
          </a:prstGeom>
        </p:spPr>
      </p:pic>
      <p:sp>
        <p:nvSpPr>
          <p:cNvPr id="114" name="Legende mit Linie 2 113"/>
          <p:cNvSpPr/>
          <p:nvPr>
            <p:custDataLst>
              <p:tags r:id="rId48"/>
            </p:custDataLst>
          </p:nvPr>
        </p:nvSpPr>
        <p:spPr>
          <a:xfrm>
            <a:off x="3961924" y="60449"/>
            <a:ext cx="1727903" cy="612648"/>
          </a:xfrm>
          <a:prstGeom prst="borderCallout2">
            <a:avLst>
              <a:gd name="adj1" fmla="val 101195"/>
              <a:gd name="adj2" fmla="val 52620"/>
              <a:gd name="adj3" fmla="val 247606"/>
              <a:gd name="adj4" fmla="val 28783"/>
              <a:gd name="adj5" fmla="val 386842"/>
              <a:gd name="adj6" fmla="val -22708"/>
            </a:avLst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kern="0" smtClean="0">
                <a:solidFill>
                  <a:schemeClr val="bg1">
                    <a:lumMod val="50000"/>
                  </a:schemeClr>
                </a:solidFill>
                <a:latin typeface="Bosch Office Sans"/>
              </a:rPr>
              <a:t>Make based on http request a query to MySQL and form a json reponse based on the query result.</a:t>
            </a:r>
            <a:endParaRPr kumimoji="0" lang="en-US" sz="7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117" name="Textfeld 116"/>
          <p:cNvSpPr txBox="1"/>
          <p:nvPr>
            <p:custDataLst>
              <p:tags r:id="rId49"/>
            </p:custDataLst>
          </p:nvPr>
        </p:nvSpPr>
        <p:spPr>
          <a:xfrm>
            <a:off x="1876624" y="4227622"/>
            <a:ext cx="914400" cy="1278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kern="0">
                <a:solidFill>
                  <a:srgbClr val="000000"/>
                </a:solidFill>
              </a:rPr>
              <a:t>a</a:t>
            </a:r>
            <a:r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uthorisation</a:t>
            </a:r>
            <a:br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for login</a:t>
            </a:r>
            <a:endParaRPr kumimoji="0" lang="en-US" sz="7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8" name="Textfeld 117"/>
          <p:cNvSpPr txBox="1"/>
          <p:nvPr>
            <p:custDataLst>
              <p:tags r:id="rId50"/>
            </p:custDataLst>
          </p:nvPr>
        </p:nvSpPr>
        <p:spPr>
          <a:xfrm rot="16200000">
            <a:off x="4485909" y="3364447"/>
            <a:ext cx="914400" cy="1278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kern="0">
                <a:solidFill>
                  <a:srgbClr val="000000"/>
                </a:solidFill>
              </a:rPr>
              <a:t>u</a:t>
            </a:r>
            <a:r>
              <a:rPr lang="en-US" sz="700" kern="0" smtClean="0">
                <a:solidFill>
                  <a:srgbClr val="000000"/>
                </a:solidFill>
              </a:rPr>
              <a:t>pload of logged data</a:t>
            </a:r>
            <a:br>
              <a:rPr lang="en-US" sz="700" kern="0" smtClean="0">
                <a:solidFill>
                  <a:srgbClr val="000000"/>
                </a:solidFill>
              </a:rPr>
            </a:br>
            <a:r>
              <a:rPr lang="en-US" sz="700" kern="0" smtClean="0">
                <a:solidFill>
                  <a:srgbClr val="000000"/>
                </a:solidFill>
              </a:rPr>
              <a:t>into data base model</a:t>
            </a:r>
          </a:p>
        </p:txBody>
      </p:sp>
      <p:sp>
        <p:nvSpPr>
          <p:cNvPr id="121" name="Textfeld 120"/>
          <p:cNvSpPr txBox="1"/>
          <p:nvPr>
            <p:custDataLst>
              <p:tags r:id="rId51"/>
            </p:custDataLst>
          </p:nvPr>
        </p:nvSpPr>
        <p:spPr>
          <a:xfrm rot="16200000">
            <a:off x="5653495" y="3594986"/>
            <a:ext cx="914400" cy="1278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kern="0" smtClean="0">
                <a:solidFill>
                  <a:srgbClr val="000000"/>
                </a:solidFill>
              </a:rPr>
              <a:t>Read TML log file</a:t>
            </a:r>
            <a:br>
              <a:rPr lang="en-US" sz="700" kern="0" smtClean="0">
                <a:solidFill>
                  <a:srgbClr val="000000"/>
                </a:solidFill>
              </a:rPr>
            </a:br>
            <a:r>
              <a:rPr lang="en-US" sz="700" kern="0" smtClean="0">
                <a:solidFill>
                  <a:srgbClr val="000000"/>
                </a:solidFill>
              </a:rPr>
              <a:t>fo WebApp database upoad</a:t>
            </a:r>
          </a:p>
        </p:txBody>
      </p:sp>
      <p:sp>
        <p:nvSpPr>
          <p:cNvPr id="123" name="Textfeld 122"/>
          <p:cNvSpPr txBox="1"/>
          <p:nvPr>
            <p:custDataLst>
              <p:tags r:id="rId52"/>
            </p:custDataLst>
          </p:nvPr>
        </p:nvSpPr>
        <p:spPr>
          <a:xfrm rot="16200000">
            <a:off x="6363714" y="3602764"/>
            <a:ext cx="914400" cy="1278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kern="0" smtClean="0">
                <a:solidFill>
                  <a:srgbClr val="000000"/>
                </a:solidFill>
              </a:rPr>
              <a:t>Read TML log file</a:t>
            </a:r>
            <a:br>
              <a:rPr lang="en-US" sz="700" kern="0" smtClean="0">
                <a:solidFill>
                  <a:srgbClr val="000000"/>
                </a:solidFill>
              </a:rPr>
            </a:br>
            <a:r>
              <a:rPr lang="en-US" sz="700" kern="0" smtClean="0">
                <a:solidFill>
                  <a:srgbClr val="000000"/>
                </a:solidFill>
              </a:rPr>
              <a:t>for Jenkins test result</a:t>
            </a:r>
          </a:p>
        </p:txBody>
      </p:sp>
      <p:sp>
        <p:nvSpPr>
          <p:cNvPr id="126" name="Textfeld 125"/>
          <p:cNvSpPr txBox="1"/>
          <p:nvPr>
            <p:custDataLst>
              <p:tags r:id="rId53"/>
            </p:custDataLst>
          </p:nvPr>
        </p:nvSpPr>
        <p:spPr>
          <a:xfrm rot="16200000">
            <a:off x="6637211" y="2902426"/>
            <a:ext cx="914400" cy="1278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kern="0">
                <a:solidFill>
                  <a:srgbClr val="000000"/>
                </a:solidFill>
              </a:rPr>
              <a:t>t</a:t>
            </a:r>
            <a:r>
              <a:rPr lang="en-US" sz="700" kern="0" smtClean="0">
                <a:solidFill>
                  <a:srgbClr val="000000"/>
                </a:solidFill>
              </a:rPr>
              <a:t>riggers TMLLog2DB</a:t>
            </a:r>
          </a:p>
        </p:txBody>
      </p:sp>
      <p:sp>
        <p:nvSpPr>
          <p:cNvPr id="127" name="Textfeld 126"/>
          <p:cNvSpPr txBox="1"/>
          <p:nvPr>
            <p:custDataLst>
              <p:tags r:id="rId54"/>
            </p:custDataLst>
          </p:nvPr>
        </p:nvSpPr>
        <p:spPr>
          <a:xfrm>
            <a:off x="6757006" y="1298839"/>
            <a:ext cx="914400" cy="1278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kern="0">
                <a:solidFill>
                  <a:srgbClr val="000000"/>
                </a:solidFill>
              </a:rPr>
              <a:t>t</a:t>
            </a:r>
            <a:r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riggers </a:t>
            </a:r>
            <a:br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TML runner</a:t>
            </a:r>
            <a:endParaRPr kumimoji="0" lang="en-US" sz="7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9" name="Ellipse 128"/>
          <p:cNvSpPr/>
          <p:nvPr>
            <p:custDataLst>
              <p:tags r:id="rId55"/>
            </p:custDataLst>
          </p:nvPr>
        </p:nvSpPr>
        <p:spPr>
          <a:xfrm>
            <a:off x="5902787" y="1141278"/>
            <a:ext cx="144000" cy="14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0" name="Ellipse 129"/>
          <p:cNvSpPr/>
          <p:nvPr>
            <p:custDataLst>
              <p:tags r:id="rId56"/>
            </p:custDataLst>
          </p:nvPr>
        </p:nvSpPr>
        <p:spPr>
          <a:xfrm>
            <a:off x="7580979" y="1040399"/>
            <a:ext cx="144000" cy="14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kern="0">
                <a:solidFill>
                  <a:schemeClr val="bg1"/>
                </a:solidFill>
                <a:latin typeface="Bosch Office Sans"/>
              </a:rPr>
              <a:t>2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1" name="Ellipse 130"/>
          <p:cNvSpPr/>
          <p:nvPr>
            <p:custDataLst>
              <p:tags r:id="rId57"/>
            </p:custDataLst>
          </p:nvPr>
        </p:nvSpPr>
        <p:spPr>
          <a:xfrm>
            <a:off x="8842699" y="1137167"/>
            <a:ext cx="144000" cy="14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2" name="Ellipse 131"/>
          <p:cNvSpPr/>
          <p:nvPr>
            <p:custDataLst>
              <p:tags r:id="rId58"/>
            </p:custDataLst>
          </p:nvPr>
        </p:nvSpPr>
        <p:spPr>
          <a:xfrm>
            <a:off x="6483544" y="2668083"/>
            <a:ext cx="144000" cy="14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4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3" name="Ellipse 132"/>
          <p:cNvSpPr/>
          <p:nvPr>
            <p:custDataLst>
              <p:tags r:id="rId59"/>
            </p:custDataLst>
          </p:nvPr>
        </p:nvSpPr>
        <p:spPr>
          <a:xfrm>
            <a:off x="711076" y="1552087"/>
            <a:ext cx="144000" cy="14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kern="0" smtClean="0">
                <a:solidFill>
                  <a:schemeClr val="bg1"/>
                </a:solidFill>
                <a:latin typeface="Bosch Office Sans"/>
              </a:rPr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1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LAYOUT" val="BOSCH2"/>
  <p:tag name="CFG.CUSTOMERVERSION" val="9"/>
  <p:tag name="ML_1" val="RB-CM_Hi_CM"/>
  <p:tag name="ML_2" val="Bosch2.mcr"/>
  <p:tag name="ML_LAYOUT_RESOURCE" val="BOSCH2_16_9.mcr"/>
  <p:tag name="FIELD.DATE.CONTENT" val="9/25/2017"/>
  <p:tag name="FIELD.DATE.VALUE" val="9/25/2017"/>
  <p:tag name="FIELD.CONF.SUFFIX.CONTENT" val="\n | "/>
  <p:tag name="FIELD.REM_ABL.SUFFIX.CONTENT" val="&#10;\n"/>
  <p:tag name="FIELD.COPY.CONTENT" val="© Robert Bosch Car Multimedia GmbH 2017. All rights reserved, also regarding any disposal, exploitation, reproduction, editing, distribution, as well as in the event of applications for industrial property rights."/>
  <p:tag name="FIELD.COPY.VALUE" val="© Robert Bosch Car Multimedia GmbH 2017. All rights reserved, also regarding any disposal, exploitation, reproduction, editing, distribution, as well as in the event of applications for industrial property rights."/>
  <p:tag name="FIELD.COPY.COMBOINDEX" val="0"/>
  <p:tag name="FIELD.BGROUP.CONTENT" val="Car Multimedia"/>
  <p:tag name="FIELD.BGROUP.VALUE" val="Car Multimedia | "/>
  <p:tag name="FIELD.BGROUP.SUFFIX.CONTENT" val=" | "/>
  <p:tag name="FIELD.BGROUP.COMBOINDEX" val="0"/>
  <p:tag name="FIELD.DPT.SUFFIX.CONTENT" val=" | "/>
  <p:tag name="MIWBCLNT.HOMEURL" val="C:\Program Files (x86)\eForms\FB\portal_index.htm"/>
  <p:tag name="FIELDS.INITIALIZED" val="1"/>
  <p:tag name="FIELD.DATE.COMBOINDEX" val="-2"/>
  <p:tag name="FIELD.CONF.CONTENT" val="Internal "/>
  <p:tag name="FIELD.CONF.VALUE" val="Internal \n | "/>
  <p:tag name="FIELD.CONF.COMBOINDEX" val="1"/>
  <p:tag name="FIELD.REM_ABL.COMBOINDEX" val="-2"/>
  <p:tag name="FIELD.CHAPTER.CONTENT" val="TML WebApp"/>
  <p:tag name="FIELD.CHAPTER.VALUE" val="TML WebApp"/>
  <p:tag name="FIELD.CHAPTER.COMBOINDEX" val="-2"/>
  <p:tag name="FIELD.REM_ANL.COMBOINDEX" val="-2"/>
  <p:tag name="FIELD.DPT.CONTENT" val="CM/PJ-CMD Pollerspöck"/>
  <p:tag name="FIELD.DPT.VALUE" val="CM/PJ-CMD Pollerspöck | 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Violet;-1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ML WebApp"/>
  <p:tag name="FIELD.CHAPTER.VALUE" val="TML WebApp"/>
  <p:tag name="FIELD.DPT.CONTENT" val="CM/PJ-CMD Pollerspöck"/>
  <p:tag name="FIELD.DPT.VALUE" val="CM/PJ-CMD Pollerspöck | "/>
  <p:tag name="FIELDS.INITIALIZED" val="1"/>
  <p:tag name="ML_1" val="RB-CM_Hi_CM"/>
  <p:tag name="ML_2" val="Bosch2.mcr"/>
  <p:tag name="ML_LAYOUT_RESOURCE" val="BOSCH2_16_9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ct val="107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E6E424A2-CDFE-4FF3-B632-69E2B49B4471}" vid="{8DB00A46-DBD2-41A3-9952-545226F8B3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DefaultBosch2016</Template>
  <TotalTime>0</TotalTime>
  <Words>170</Words>
  <Application>Microsoft Office PowerPoint</Application>
  <PresentationFormat>Benutzerdefiniert</PresentationFormat>
  <Paragraphs>43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Bosch Office Sans</vt:lpstr>
      <vt:lpstr>Wingdings 3</vt:lpstr>
      <vt:lpstr>Bosch</vt:lpstr>
      <vt:lpstr>PowerPoint-Präsentation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Pollerspoeck Thomas (CM/PJ-CMD)</dc:creator>
  <cp:lastModifiedBy>pol2hi</cp:lastModifiedBy>
  <cp:revision>17</cp:revision>
  <dcterms:created xsi:type="dcterms:W3CDTF">2017-09-25T12:48:51Z</dcterms:created>
  <dcterms:modified xsi:type="dcterms:W3CDTF">2017-09-25T14:16:39Z</dcterms:modified>
</cp:coreProperties>
</file>