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 standalone="yes" ?>
<Relationships xmlns="http://schemas.openxmlformats.org/package/2006/relationships">
	<Relationship Id="rId1" Type="http://schemas.openxmlformats.org/officeDocument/2006/relationships/officeDocument" Target="ppt/presentation.xml"/>
	<Relationship Id="rId2" Type="http://schemas.openxmlformats.org/package/2006/relationships/metadata/thumbnail" Target="docProps/thumbnail.jpeg"/>
	<Relationship Id="rId3" Type="http://schemas.openxmlformats.org/package/2006/relationships/metadata/core-properties" Target="docProps/core.xml"/>
	<Relationship Id="rId4" Type="http://schemas.openxmlformats.org/officeDocument/2006/relationships/extended-properties" Target="docProps/app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5735300" cy="222758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presProps" Target="presProps.xml"/>
	<Relationship Id="rId3" Type="http://schemas.openxmlformats.org/officeDocument/2006/relationships/viewProps" Target="viewProps.xml"/>
	<Relationship Id="rId4" Type="http://schemas.openxmlformats.org/officeDocument/2006/relationships/theme" Target="theme/theme1.xml"/>
	<Relationship Id="rId5" Type="http://schemas.openxmlformats.org/officeDocument/2006/relationships/tableStyles" Target="tableStyles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</Relationships>
</file>

<file path=ppt/slideLayouts/_rels/slideLayout1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0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11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2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3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4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5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6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7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8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_rels/slideLayout9.xml.rels>&#65279;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Arrange headings and text vertical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o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  <a:p>
            <a:pPr lvl="1"/>
            <a:r>
              <a:rPr lang="zh-CN" altLang="en-US" smtClean="0"/>
              <a:t>Level 2</a:t>
            </a:r>
          </a:p>
          <a:p>
            <a:pPr lvl="2"/>
            <a:r>
              <a:rPr lang="zh-CN" altLang="en-US" smtClean="0"/>
              <a:t>Level 3</a:t>
            </a:r>
          </a:p>
          <a:p>
            <a:pPr lvl="3"/>
            <a:r>
              <a:rPr lang="zh-CN" altLang="en-US" smtClean="0"/>
              <a:t>Level 4</a:t>
            </a:r>
          </a:p>
          <a:p>
            <a:pPr lvl="4"/>
            <a:r>
              <a:rPr lang="zh-CN" altLang="en-US" smtClean="0"/>
              <a:t>Level 5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/>
          </a:p>
        </p:txBody>
      </p:sp>
      <p:sp>
        <p:nvSpPr>
          <p:cNvPr id="3" name="Imag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Click to edit Master text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 ?>
<Relationships xmlns="http://schemas.openxmlformats.org/package/2006/relationships">
	<Relationship Id="rId1" Type="http://schemas.openxmlformats.org/officeDocument/2006/relationships/image" Target="../media/Page1-Image1.png"/>
	<Relationship Id="rId2" Type="http://schemas.openxmlformats.org/officeDocument/2006/relationships/image" Target="../media/Page1-Image2.png"/>
	<Relationship Id="rId3" Type="http://schemas.openxmlformats.org/officeDocument/2006/relationships/image" Target="../media/Page1-Image3.png"/>
	<Relationship Id="rId4" Type="http://schemas.openxmlformats.org/officeDocument/2006/relationships/image" Target="../media/Page1-Image4.png"/>
	<Relationship Id="rId5" Type="http://schemas.openxmlformats.org/officeDocument/2006/relationships/image" Target="../media/Page1-Image5.png"/>
	<Relationship Id="rId6" Type="http://schemas.openxmlformats.org/officeDocument/2006/relationships/image" Target="../media/Page1-Image6.png"/>
	<Relationship Id="rId7" Type="http://schemas.openxmlformats.org/officeDocument/2006/relationships/image" Target="../media/Page1-Image7.png"/>
	<Relationship Id="rId8" Type="http://schemas.openxmlformats.org/officeDocument/2006/relationships/image" Target="../media/Page1-Image8.png"/>
	<Relationship Id="rId9" Type="http://schemas.openxmlformats.org/officeDocument/2006/relationships/image" Target="../media/Page1-Image9.png"/>
	<Relationship Id="rId10" Type="http://schemas.openxmlformats.org/officeDocument/2006/relationships/image" Target="../media/Page1-Image10.png"/>
	<Relationship Id="rId11" Type="http://schemas.openxmlformats.org/officeDocument/2006/relationships/slideLayout" Target="../slideLayouts/slideLayout2.xml"/>
</Relationships>
</file>

<file path=ppt/slides/_rels/slide2.xml.rels>&#65279;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2.xml"/>
</Relationships>
</file>

<file path=ppt/slides/_rels/slide3.xml.rels>&#65279;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2.xml"/>
</Relationships>
</file>

<file path=ppt/slides/_rels/slide4.xml.rels>&#65279;<?xml version="1.0" encoding="UTF-8" standalone="yes" ?>
<Relationships xmlns="http://schemas.openxmlformats.org/package/2006/relationships">
	<Relationship Id="rId1" Type="http://schemas.openxmlformats.org/officeDocument/2006/relationships/image" Target="../media/Page4-Image1.png"/>
	<Relationship Id="rId2" Type="http://schemas.openxmlformats.org/officeDocument/2006/relationships/image" Target="../media/Page4-Image2.png"/>
	<Relationship Id="rId3" Type="http://schemas.openxmlformats.org/officeDocument/2006/relationships/image" Target="../media/Page4-Image3.png"/>
	<Relationship Id="rId4" Type="http://schemas.openxmlformats.org/officeDocument/2006/relationships/slideLayout" Target="../slideLayouts/slideLayout2.xml"/>
</Relationships>
</file>

<file path=ppt/slides/_rels/slide5.xml.rels>&#65279;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2.xml"/>
</Relationships>
</file>

<file path=ppt/slides/_rels/slide6.xml.rels>&#65279;<?xml version="1.0" encoding="UTF-8" standalone="yes" ?>
<Relationships xmlns="http://schemas.openxmlformats.org/package/2006/relationships">
	<Relationship Id="rId1" Type="http://schemas.openxmlformats.org/officeDocument/2006/relationships/image" Target="../media/Page6-Image1.png"/>
	<Relationship Id="rId2" Type="http://schemas.openxmlformats.org/officeDocument/2006/relationships/image" Target="../media/Page6-Image2.png"/>
	<Relationship Id="rId3" Type="http://schemas.openxmlformats.org/officeDocument/2006/relationships/image" Target="../media/Page6-Image3.png"/>
	<Relationship Id="rId4" Type="http://schemas.openxmlformats.org/officeDocument/2006/relationships/image" Target="../media/Page6-Image4.png"/>
	<Relationship Id="rId5" Type="http://schemas.openxmlformats.org/officeDocument/2006/relationships/image" Target="../media/Page6-Image5.png"/>
	<Relationship Id="rId6" Type="http://schemas.openxmlformats.org/officeDocument/2006/relationships/slideLayout" Target="../slideLayouts/slideLayout2.xml"/>
</Relationships>
</file>

<file path=ppt/slides/_rels/slide7.xml.rels>&#65279;<?xml version="1.0" encoding="UTF-8" standalone="yes" ?>
<Relationships xmlns="http://schemas.openxmlformats.org/package/2006/relationships">
	<Relationship Id="rId1" Type="http://schemas.openxmlformats.org/officeDocument/2006/relationships/image" Target="../media/Page7-Image1.png"/>
	<Relationship Id="rId2" Type="http://schemas.openxmlformats.org/officeDocument/2006/relationships/image" Target="../media/Page7-Image2.png"/>
	<Relationship Id="rId3" Type="http://schemas.openxmlformats.org/officeDocument/2006/relationships/image" Target="../media/Page7-Image3.png"/>
	<Relationship Id="rId4" Type="http://schemas.openxmlformats.org/officeDocument/2006/relationships/image" Target="../media/Page7-Image4.png"/>
	<Relationship Id="rId5" Type="http://schemas.openxmlformats.org/officeDocument/2006/relationships/image" Target="../media/Page7-Image5.png"/>
	<Relationship Id="rId6" Type="http://schemas.openxmlformats.org/officeDocument/2006/relationships/slideLayout" Target="../slideLayouts/slideLayout2.xml"/>
</Relationships>
</file>

<file path=ppt/slides/_rels/slide8.xml.rels>&#65279;<?xml version="1.0" encoding="UTF-8" standalone="yes" ?>
<Relationships xmlns="http://schemas.openxmlformats.org/package/2006/relationships">
	<Relationship Id="rId1" Type="http://schemas.openxmlformats.org/officeDocument/2006/relationships/image" Target="../media/Page8-Image1.png"/>
	<Relationship Id="rId2" Type="http://schemas.openxmlformats.org/officeDocument/2006/relationships/image" Target="../media/Page8-Image2.png"/>
	<Relationship Id="rId3" Type="http://schemas.openxmlformats.org/officeDocument/2006/relationships/image" Target="../media/Page8-Image3.png"/>
	<Relationship Id="rId4" Type="http://schemas.openxmlformats.org/officeDocument/2006/relationships/image" Target="../media/Page8-Image4.png"/>
	<Relationship Id="rId5" Type="http://schemas.openxmlformats.org/officeDocument/2006/relationships/image" Target="../media/Page8-Image5.png"/>
	<Relationship Id="rId6" Type="http://schemas.openxmlformats.org/officeDocument/2006/relationships/image" Target="../media/Page8-Image6.png"/>
	<Relationship Id="rId7" Type="http://schemas.openxmlformats.org/officeDocument/2006/relationships/image" Target="../media/Page8-Image7.png"/>
	<Relationship Id="rId8" Type="http://schemas.openxmlformats.org/officeDocument/2006/relationships/image" Target="../media/Page8-Image8.png"/>
	<Relationship Id="rId9" Type="http://schemas.openxmlformats.org/officeDocument/2006/relationships/image" Target="../media/Page8-Image9.png"/>
	<Relationship Id="rId10" Type="http://schemas.openxmlformats.org/officeDocument/2006/relationships/image" Target="../media/Page8-Image10.png"/>
	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descr="" id="3" name="table 4"/>
          <p:cNvGraphicFramePr>
            <a:graphicFrameLocks noGrp="1"/>
          </p:cNvGraphicFramePr>
          <p:nvPr/>
        </p:nvGraphicFramePr>
        <p:xfrm>
          <a:off x="2410841" y="4471606"/>
          <a:ext cx="3014344" cy="2588577"/>
        </p:xfrm>
        <a:graphic>
          <a:graphicData uri="http://schemas.openxmlformats.org/drawingml/2006/table">
            <a:tbl>
              <a:tblPr bandRow="1" firstRow="1"/>
              <a:tblGrid>
                <a:gridCol w="914400"/>
                <a:gridCol w="2082800"/>
              </a:tblGrid>
              <a:tr h="374969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Gads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Glob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ā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lā I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terneta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iksm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7823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day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78206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hou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2,000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46,600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150,7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Picture 3"/>
          <p:cNvPicPr>
            <a:picLocks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7772400" cy="10058400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27200"/>
            <a:ext cx="5105400" cy="78740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7600" y="5130800"/>
            <a:ext cx="2603500" cy="21590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3009900"/>
            <a:ext cx="1727200" cy="147320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495300"/>
            <a:ext cx="787400" cy="95250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"/>
            <a:ext cx="2019300" cy="571500"/>
          </a:xfrm>
          <a:prstGeom prst="rect">
            <a:avLst/>
          </a:prstGeom>
          <a:noFill/>
        </p:spPr>
      </p:pic>
      <p:pic>
        <p:nvPicPr>
          <p:cNvPr id="9" name="Picture 9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2476500"/>
            <a:ext cx="1143000" cy="571500"/>
          </a:xfrm>
          <a:prstGeom prst="rect">
            <a:avLst/>
          </a:prstGeom>
          <a:noFill/>
        </p:spPr>
      </p:pic>
      <p:pic>
        <p:nvPicPr>
          <p:cNvPr id="10" name="Picture 10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4900" y="3263900"/>
            <a:ext cx="2019300" cy="571500"/>
          </a:xfrm>
          <a:prstGeom prst="rect">
            <a:avLst/>
          </a:prstGeom>
          <a:noFill/>
        </p:spPr>
      </p:pic>
      <p:pic>
        <p:nvPicPr>
          <p:cNvPr id="11" name="Picture 11"/>
          <p:cNvPicPr>
            <a:picLocks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03400" y="2705100"/>
            <a:ext cx="2019300" cy="571500"/>
          </a:xfrm>
          <a:prstGeom prst="rect">
            <a:avLst/>
          </a:prstGeom>
          <a:noFill/>
        </p:spPr>
      </p:pic>
      <p:pic>
        <p:nvPicPr>
          <p:cNvPr id="12" name="Picture 12"/>
          <p:cNvPicPr>
            <a:picLocks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600" y="368300"/>
            <a:ext cx="2019300" cy="5715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914717" y="506196"/>
            <a:ext cx="6328144" cy="91211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10069">
              <a:lnSpc>
                <a:spcPts val="1197"/>
              </a:lnSpc>
              <a:spcBef>
                <a:spcPts val="0"/>
              </a:spcBef>
            </a:pPr>
            <a:r>
              <a:rPr sz="1400" dirty="0" b="0" i="0">
                <a:solidFill>
                  <a:srgbClr val="0070BF"/>
                </a:solidFill>
                <a:latin typeface="Calibri" pitchFamily="34"/>
                <a:cs typeface="Calibri"/>
              </a:rPr>
              <a:t>INFORMACIJAS</a:t>
            </a:r>
            <a:r>
              <a:rPr sz="1400" dirty="0" b="0" i="0">
                <a:solidFill>
                  <a:srgbClr val="0070BF"/>
                </a:solidFill>
                <a:latin typeface="ArialUnicodeMS"/>
                <a:cs typeface="ArialUnicodeMS"/>
              </a:rPr>
              <a:t>!</a:t>
            </a:r>
          </a:p>
          <a:p>
            <a:pPr>
              <a:lnSpc>
                <a:spcPts val="1329"/>
              </a:lnSpc>
              <a:spcBef>
                <a:spcPts val="2831"/>
              </a:spcBef>
            </a:pPr>
            <a:r>
              <a:rPr sz="1400" dirty="0" b="0" i="0">
                <a:solidFill>
                  <a:srgbClr val="0070BF"/>
                </a:solidFill>
                <a:latin typeface="Calibri" pitchFamily="34"/>
                <a:cs typeface="Calibri"/>
              </a:rPr>
              <a:t>TEHfffNffOLOĢIJAS PAMATJDZENI</a:t>
            </a:r>
            <a:r>
              <a:rPr sz="1400" dirty="0" b="0" i="0">
                <a:solidFill>
                  <a:srgbClr val="0070BF"/>
                </a:solidFill>
                <a:latin typeface="ArialUnicodeMS"/>
                <a:cs typeface="ArialUnicodeMS"/>
              </a:rPr>
              <a:t>"</a:t>
            </a:r>
          </a:p>
          <a:p>
            <a:pPr marL="228600">
              <a:lnSpc>
                <a:spcPts val="14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•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Datu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plūsmas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piemēram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Internet piesl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bitos (un no 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atvasinātajās</a:t>
            </a:r>
          </a:p>
          <a:p>
            <a:pPr marL="457518">
              <a:lnSpc>
                <a:spcPts val="1477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lielākajās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 bit/s; bps.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Sī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norāda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cik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informācijas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biti tiek</a:t>
            </a:r>
          </a:p>
          <a:p>
            <a:pPr marL="457518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saņemti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noraidīti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apstrādāti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vienībā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 marL="228600">
              <a:lnSpc>
                <a:spcPts val="1045"/>
              </a:lnSpc>
              <a:spcBef>
                <a:spcPts val="1955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•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Pretēji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atminās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mērvienībām,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mērīšanā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izmanto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tradicionālos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decimālās</a:t>
            </a:r>
          </a:p>
          <a:p>
            <a:pPr marL="457518"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skaitīšanas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sistēmas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prefiksus:</a:t>
            </a:r>
          </a:p>
          <a:p>
            <a:pPr marL="1372299">
              <a:lnSpc>
                <a:spcPts val="1406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Kilo-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52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Mega-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Giga-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>
              <a:lnSpc>
                <a:spcPts val="1042"/>
              </a:lnSpc>
              <a:spcBef>
                <a:spcPts val="2133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Pēdējo divu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desmitgadu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laikā kopējā interneta satiksme ir piedzīvojusi strauju izaugsmi. Vairāk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nekā pirms 2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5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gadiem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1992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globālie interneta tīkli saņēma aptuveni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GB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satiksmes</a:t>
            </a:r>
          </a:p>
          <a:p>
            <a:pPr>
              <a:lnSpc>
                <a:spcPts val="145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dienā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Desmit gadus vēlāk,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2002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gadā, globālā interneta satiksme sasniedza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gigabaitus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(GB / sekundē).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2017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globālā interneta satiksme sasniedza vairāk nekā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45 000 GB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abulā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lejā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sniegts pārskats par vēsturiskajiem kritērijiem attiecībā uz kopējo interneta</a:t>
            </a:r>
          </a:p>
          <a:p>
            <a:pPr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datplūsmu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(</a:t>
            </a:r>
            <a:r>
              <a:rPr sz="1200" dirty="0" b="0" i="0">
                <a:solidFill>
                  <a:srgbClr val="0563C1"/>
                </a:solidFill>
                <a:latin typeface="Calibri" pitchFamily="34"/>
                <a:cs typeface="Calibri"/>
              </a:rPr>
              <a:t>Cisco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).</a:t>
            </a:r>
          </a:p>
          <a:p>
            <a:pPr>
              <a:lnSpc>
                <a:spcPts val="1433"/>
              </a:lnSpc>
              <a:spcBef>
                <a:spcPts val="25729"/>
              </a:spcBef>
            </a:pP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DATU PARRAIDES PIEMERS:</a:t>
            </a:r>
          </a:p>
          <a:p>
            <a:pPr>
              <a:lnSpc>
                <a:spcPts val="182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1MB lielu datu apjomu caur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timekļa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pieslēgumu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 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8,4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sekundēs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</a:t>
            </a:r>
          </a:p>
          <a:p>
            <a:pPr>
              <a:lnSpc>
                <a:spcPts val="1030"/>
              </a:lnSpc>
              <a:spcBef>
                <a:spcPts val="1895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1Mega Baits = 1048576 Baiti = 1048576 * 8 biti =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biti.</a:t>
            </a:r>
          </a:p>
          <a:p>
            <a:pPr>
              <a:lnSpc>
                <a:spcPts val="1068"/>
              </a:lnSpc>
              <a:spcBef>
                <a:spcPts val="1857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Pārsūtot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1 000 000 biti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būs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/ 1 000 000</a:t>
            </a:r>
          </a:p>
          <a:p>
            <a:pPr>
              <a:lnSpc>
                <a:spcPts val="12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8,388608 sekundes.</a:t>
            </a:r>
          </a:p>
          <a:p>
            <a:pPr marL="5869877">
              <a:lnSpc>
                <a:spcPts val="776"/>
              </a:lnSpc>
              <a:spcBef>
                <a:spcPts val="5324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5735300" cy="22275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4700" y="558800"/>
            <a:ext cx="2667000" cy="190500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2900" y="8420100"/>
            <a:ext cx="1371600" cy="57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descr="" id="3" name="table 4"/>
          <p:cNvGraphicFramePr>
            <a:graphicFrameLocks noGrp="1"/>
          </p:cNvGraphicFramePr>
          <p:nvPr/>
        </p:nvGraphicFramePr>
        <p:xfrm>
          <a:off x="2410841" y="4471606"/>
          <a:ext cx="3014344" cy="2588577"/>
        </p:xfrm>
        <a:graphic>
          <a:graphicData uri="http://schemas.openxmlformats.org/drawingml/2006/table">
            <a:tbl>
              <a:tblPr bandRow="1" firstRow="1"/>
              <a:tblGrid>
                <a:gridCol w="914400"/>
                <a:gridCol w="2082800"/>
              </a:tblGrid>
              <a:tr h="374968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Gads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Glob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ā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lā I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terneta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iksm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day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8206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hou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2,000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46,600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150,7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Picture 3"/>
          <p:cNvPicPr>
            <a:picLocks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7772400" cy="10058400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27200"/>
            <a:ext cx="5105400" cy="78740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600" y="7302500"/>
            <a:ext cx="2540000" cy="17018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3009900"/>
            <a:ext cx="1727200" cy="147320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3100" y="1333500"/>
            <a:ext cx="787400" cy="9525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14717" y="510108"/>
            <a:ext cx="6328144" cy="9117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15149">
              <a:lnSpc>
                <a:spcPts val="1159"/>
              </a:lnSpc>
              <a:spcBef>
                <a:spcPts val="0"/>
              </a:spcBef>
            </a:pPr>
            <a:r>
              <a:rPr sz="1400" dirty="0" b="0" i="0">
                <a:solidFill>
                  <a:srgbClr val="0070C0"/>
                </a:solidFill>
                <a:latin typeface="Calibri" pitchFamily="34"/>
                <a:cs typeface="Calibri"/>
              </a:rPr>
              <a:t>INFORMACIJAS TEHNOLOĢIJAS PAMATJDZENI</a:t>
            </a:r>
          </a:p>
          <a:p>
            <a:pPr>
              <a:lnSpc>
                <a:spcPts val="1433"/>
              </a:lnSpc>
              <a:spcBef>
                <a:spcPts val="2334"/>
              </a:spcBef>
            </a:pP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DATU</a:t>
            </a:r>
            <a:r>
              <a:rPr sz="1800" dirty="0" b="0" i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PLŪSMA</a:t>
            </a:r>
          </a:p>
          <a:p>
            <a:pPr marL="228600">
              <a:lnSpc>
                <a:spcPts val="18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x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Datu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plūsmas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piemēram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Internet piesl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bitos (un no 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atvasinātajās</a:t>
            </a:r>
          </a:p>
          <a:p>
            <a:pPr marL="457518">
              <a:lnSpc>
                <a:spcPts val="1477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lielākajās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 bit/s; bps.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Šī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norāda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cik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informācijas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biti tiek</a:t>
            </a:r>
          </a:p>
          <a:p>
            <a:pPr marL="457518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saņemti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noraidīti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apstrādāti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vienībā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 marL="228600">
              <a:lnSpc>
                <a:spcPts val="1045"/>
              </a:lnSpc>
              <a:spcBef>
                <a:spcPts val="1955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x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Pretēji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atminās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mērvienībām,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mērīšanā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izmanto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tradicionālos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decimālās</a:t>
            </a:r>
          </a:p>
          <a:p>
            <a:pPr marL="457518"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skaitīšanas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sistēmas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prefiksus:</a:t>
            </a:r>
          </a:p>
          <a:p>
            <a:pPr marL="1372299">
              <a:lnSpc>
                <a:spcPts val="1406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Kilo-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52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Mega-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Giga-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>
              <a:lnSpc>
                <a:spcPts val="1042"/>
              </a:lnSpc>
              <a:spcBef>
                <a:spcPts val="2133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Pēdējo divu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desmitgadu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laikā kopējā interneta satiksme ir piedzīvojusi strauju izaugsmi. Vairāk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nekā pirms 2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5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gadiem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1992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globālie interneta tīkli saņēma aptuveni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GB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satiksmes</a:t>
            </a:r>
          </a:p>
          <a:p>
            <a:pPr>
              <a:lnSpc>
                <a:spcPts val="145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dienā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Desmit gadus vēlāk,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2002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gadā, globālā interneta satiksme sasniedza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gigabaitus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(GB / sekundē).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2017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globālā interneta satiksme sasniedza vairāk nekā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45 000 GB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abulā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lejā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sniegts pārskats par vēsturiskajiem kritērijiem attiecībā uz kopējo interneta</a:t>
            </a:r>
          </a:p>
          <a:p>
            <a:pPr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datplūsmu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(</a:t>
            </a:r>
            <a:r>
              <a:rPr sz="1200" dirty="0" b="0" i="0">
                <a:solidFill>
                  <a:srgbClr val="0563C1"/>
                </a:solidFill>
                <a:latin typeface="Calibri" pitchFamily="34"/>
                <a:cs typeface="Calibri"/>
              </a:rPr>
              <a:t>Cisco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).</a:t>
            </a:r>
          </a:p>
          <a:p>
            <a:pPr>
              <a:lnSpc>
                <a:spcPts val="1433"/>
              </a:lnSpc>
              <a:spcBef>
                <a:spcPts val="25729"/>
              </a:spcBef>
            </a:pP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DATU PĀRRAIDES PIEMĒRS:</a:t>
            </a:r>
          </a:p>
          <a:p>
            <a:pPr>
              <a:lnSpc>
                <a:spcPts val="182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1MB lielu datu apjomu caur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timekļa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pieslēgumu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 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8,4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sekundēs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</a:t>
            </a:r>
          </a:p>
          <a:p>
            <a:pPr>
              <a:lnSpc>
                <a:spcPts val="1030"/>
              </a:lnSpc>
              <a:spcBef>
                <a:spcPts val="1895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1Mega Baits = 1048576 Baiti = 1048576 * 8 biti =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biti.</a:t>
            </a:r>
          </a:p>
          <a:p>
            <a:pPr>
              <a:lnSpc>
                <a:spcPts val="1068"/>
              </a:lnSpc>
              <a:spcBef>
                <a:spcPts val="1857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Pārsūtot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1 000 000 biti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būs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/ 1 000 000</a:t>
            </a:r>
          </a:p>
          <a:p>
            <a:pPr>
              <a:lnSpc>
                <a:spcPts val="12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8,388608 sekundes.</a:t>
            </a:r>
          </a:p>
          <a:p>
            <a:pPr marL="5869877">
              <a:lnSpc>
                <a:spcPts val="776"/>
              </a:lnSpc>
              <a:spcBef>
                <a:spcPts val="5324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descr="" id="3" name="table 4"/>
          <p:cNvGraphicFramePr>
            <a:graphicFrameLocks noGrp="1"/>
          </p:cNvGraphicFramePr>
          <p:nvPr/>
        </p:nvGraphicFramePr>
        <p:xfrm>
          <a:off x="2410841" y="4471606"/>
          <a:ext cx="3014344" cy="2588577"/>
        </p:xfrm>
        <a:graphic>
          <a:graphicData uri="http://schemas.openxmlformats.org/drawingml/2006/table">
            <a:tbl>
              <a:tblPr bandRow="1" firstRow="1"/>
              <a:tblGrid>
                <a:gridCol w="914400"/>
                <a:gridCol w="2082800"/>
              </a:tblGrid>
              <a:tr h="374968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Gads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Glob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ā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lā I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terneta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iksm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day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8206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hou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2,000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46,600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150,7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Picture 3"/>
          <p:cNvPicPr>
            <a:picLocks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7772400" cy="10058400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27200"/>
            <a:ext cx="5105400" cy="78740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4300" y="1016000"/>
            <a:ext cx="2463800" cy="16510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3009900"/>
            <a:ext cx="1727200" cy="147320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0000" y="4152900"/>
            <a:ext cx="787400" cy="9525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14717" y="510108"/>
            <a:ext cx="6328144" cy="9117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15149">
              <a:lnSpc>
                <a:spcPts val="1159"/>
              </a:lnSpc>
              <a:spcBef>
                <a:spcPts val="0"/>
              </a:spcBef>
            </a:pPr>
            <a:r>
              <a:rPr sz="1400" dirty="0" b="0" i="0">
                <a:solidFill>
                  <a:srgbClr val="0070C0"/>
                </a:solidFill>
                <a:latin typeface="Calibri" pitchFamily="34"/>
                <a:cs typeface="Calibri"/>
              </a:rPr>
              <a:t>INFORMACIJAS TEHNOLOĢIJAS PAMATJDZENI</a:t>
            </a:r>
          </a:p>
          <a:p>
            <a:pPr>
              <a:lnSpc>
                <a:spcPts val="1433"/>
              </a:lnSpc>
              <a:spcBef>
                <a:spcPts val="2334"/>
              </a:spcBef>
            </a:pP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DATU</a:t>
            </a:r>
            <a:r>
              <a:rPr sz="1800" dirty="0" b="0" i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PLŪSMA</a:t>
            </a:r>
          </a:p>
          <a:p>
            <a:pPr marL="228600">
              <a:lnSpc>
                <a:spcPts val="18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•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Datu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plūsmas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piemēram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Internet piesl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bitos (un no 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atvasinātajās</a:t>
            </a:r>
          </a:p>
          <a:p>
            <a:pPr marL="457518">
              <a:lnSpc>
                <a:spcPts val="1477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lielākajās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 bit/s; bps.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Sī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norāda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cik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informācijas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biti tiek</a:t>
            </a:r>
          </a:p>
          <a:p>
            <a:pPr marL="457518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saņemti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noraidīti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apstrādāti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vienībā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 marL="228600">
              <a:lnSpc>
                <a:spcPts val="1045"/>
              </a:lnSpc>
              <a:spcBef>
                <a:spcPts val="1955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•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Pretēji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atminās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mērvienībām,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mērīšanā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izmanto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tradicionālos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decimālās</a:t>
            </a:r>
          </a:p>
          <a:p>
            <a:pPr marL="457518"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skaitīšanas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sistēmas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prefiksus:</a:t>
            </a:r>
          </a:p>
          <a:p>
            <a:pPr marL="1372299">
              <a:lnSpc>
                <a:spcPts val="1406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Kilo-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52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Mega-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Giga-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>
              <a:lnSpc>
                <a:spcPts val="1042"/>
              </a:lnSpc>
              <a:spcBef>
                <a:spcPts val="2133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Pēdējo divu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desmitgadu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laikā kopējā interneta satiksme ir piedzīvojusi strauju izaugsmi. Vairāk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nekā pirms 2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5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gadiem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1992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globālie interneta tīkli saņēma aptuveni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GB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satiksmes</a:t>
            </a:r>
          </a:p>
          <a:p>
            <a:pPr>
              <a:lnSpc>
                <a:spcPts val="145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dienā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Desmit gadus vēlāk,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2002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gadā, globālā interneta satiksme sasniedza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gigabaitus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(GB / sekundē).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2017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globālā interneta satiksme sasniedza vairāk nekā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45 000 GB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abulā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lejā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sniegts pārskats par vēsturiskajiem kritērijiem attiecībā uz kopējo interneta</a:t>
            </a:r>
          </a:p>
          <a:p>
            <a:pPr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datplūsmu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(</a:t>
            </a:r>
            <a:r>
              <a:rPr sz="1200" dirty="0" b="0" i="0">
                <a:solidFill>
                  <a:srgbClr val="0563C1"/>
                </a:solidFill>
                <a:latin typeface="Calibri" pitchFamily="34"/>
                <a:cs typeface="Calibri"/>
              </a:rPr>
              <a:t>Cisco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).</a:t>
            </a:r>
          </a:p>
          <a:p>
            <a:pPr>
              <a:lnSpc>
                <a:spcPts val="1433"/>
              </a:lnSpc>
              <a:spcBef>
                <a:spcPts val="25729"/>
              </a:spcBef>
            </a:pP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DATU PARRAIDES PIEMERS:</a:t>
            </a:r>
          </a:p>
          <a:p>
            <a:pPr>
              <a:lnSpc>
                <a:spcPts val="182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1MB lielu datu apjomu caur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timekļa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pieslēgumu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 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8,4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sekundēs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</a:t>
            </a:r>
          </a:p>
          <a:p>
            <a:pPr>
              <a:lnSpc>
                <a:spcPts val="1030"/>
              </a:lnSpc>
              <a:spcBef>
                <a:spcPts val="1895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1Mega Baits = 1048576 Baiti = 1048576 * 8 biti =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biti.</a:t>
            </a:r>
          </a:p>
          <a:p>
            <a:pPr>
              <a:lnSpc>
                <a:spcPts val="1068"/>
              </a:lnSpc>
              <a:spcBef>
                <a:spcPts val="1857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Pārsūtot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1 000 000 biti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būs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/ 1 000 000</a:t>
            </a:r>
          </a:p>
          <a:p>
            <a:pPr>
              <a:lnSpc>
                <a:spcPts val="12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8,388608 sekundes.</a:t>
            </a:r>
          </a:p>
          <a:p>
            <a:pPr marL="5869877">
              <a:lnSpc>
                <a:spcPts val="776"/>
              </a:lnSpc>
              <a:spcBef>
                <a:spcPts val="5324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descr="" id="3" name="table 4"/>
          <p:cNvGraphicFramePr>
            <a:graphicFrameLocks noGrp="1"/>
          </p:cNvGraphicFramePr>
          <p:nvPr/>
        </p:nvGraphicFramePr>
        <p:xfrm>
          <a:off x="2410841" y="4471606"/>
          <a:ext cx="3014344" cy="2588577"/>
        </p:xfrm>
        <a:graphic>
          <a:graphicData uri="http://schemas.openxmlformats.org/drawingml/2006/table">
            <a:tbl>
              <a:tblPr bandRow="1" firstRow="1"/>
              <a:tblGrid>
                <a:gridCol w="914400"/>
                <a:gridCol w="2082800"/>
              </a:tblGrid>
              <a:tr h="374969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Gads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Glob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ā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lā I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terneta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iksm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F2F2F2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7823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day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78206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1997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hou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2007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2,000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2017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46,600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76200" marB="0" anchor="t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81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2022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/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150,7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 altLang="en-US" dirty="0" lang="zh-CN">
                          <a:solidFill>
                            <a:srgbClr val="525252"/>
                          </a:solidFill>
                          <a:latin typeface="Calibri"/>
                          <a:cs typeface="Calibri"/>
                        </a:rPr>
                        <a:t>0 GB per second</a:t>
                      </a:r>
                      <a:endParaRPr dirty="0" altLang="en-US" lang="zh-CN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Picture 3"/>
          <p:cNvPicPr>
            <a:picLocks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7772400" cy="10058400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27200"/>
            <a:ext cx="5105400" cy="78740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7600" y="5130800"/>
            <a:ext cx="2603500" cy="21590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700" y="3009900"/>
            <a:ext cx="1727200" cy="147320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495300"/>
            <a:ext cx="787400" cy="952500"/>
          </a:xfrm>
          <a:prstGeom prst="rect">
            <a:avLst/>
          </a:prstGeom>
          <a:noFill/>
        </p:spPr>
      </p:pic>
      <p:pic>
        <p:nvPicPr>
          <p:cNvPr id="8" name="Picture 8"/>
          <p:cNvPicPr>
            <a:picLocks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"/>
            <a:ext cx="2019300" cy="571500"/>
          </a:xfrm>
          <a:prstGeom prst="rect">
            <a:avLst/>
          </a:prstGeom>
          <a:noFill/>
        </p:spPr>
      </p:pic>
      <p:pic>
        <p:nvPicPr>
          <p:cNvPr id="9" name="Picture 9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2476500"/>
            <a:ext cx="1143000" cy="571500"/>
          </a:xfrm>
          <a:prstGeom prst="rect">
            <a:avLst/>
          </a:prstGeom>
          <a:noFill/>
        </p:spPr>
      </p:pic>
      <p:pic>
        <p:nvPicPr>
          <p:cNvPr id="10" name="Picture 10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4900" y="3263900"/>
            <a:ext cx="2019300" cy="571500"/>
          </a:xfrm>
          <a:prstGeom prst="rect">
            <a:avLst/>
          </a:prstGeom>
          <a:noFill/>
        </p:spPr>
      </p:pic>
      <p:pic>
        <p:nvPicPr>
          <p:cNvPr id="11" name="Picture 11"/>
          <p:cNvPicPr>
            <a:picLocks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03400" y="2705100"/>
            <a:ext cx="2019300" cy="571500"/>
          </a:xfrm>
          <a:prstGeom prst="rect">
            <a:avLst/>
          </a:prstGeom>
          <a:noFill/>
        </p:spPr>
      </p:pic>
      <p:pic>
        <p:nvPicPr>
          <p:cNvPr id="12" name="Picture 12"/>
          <p:cNvPicPr>
            <a:picLocks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600" y="368300"/>
            <a:ext cx="2019300" cy="5715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914717" y="506196"/>
            <a:ext cx="6328144" cy="91211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10069">
              <a:lnSpc>
                <a:spcPts val="1197"/>
              </a:lnSpc>
              <a:spcBef>
                <a:spcPts val="0"/>
              </a:spcBef>
            </a:pPr>
            <a:r>
              <a:rPr sz="1400" dirty="0" b="0" i="0">
                <a:solidFill>
                  <a:srgbClr val="0070BF"/>
                </a:solidFill>
                <a:latin typeface="Calibri" pitchFamily="34"/>
                <a:cs typeface="Calibri"/>
              </a:rPr>
              <a:t>INFORMACIJAS</a:t>
            </a:r>
            <a:r>
              <a:rPr sz="1400" dirty="0" b="0" i="0">
                <a:solidFill>
                  <a:srgbClr val="0070BF"/>
                </a:solidFill>
                <a:latin typeface="ArialUnicodeMS"/>
                <a:cs typeface="ArialUnicodeMS"/>
              </a:rPr>
              <a:t>!</a:t>
            </a:r>
          </a:p>
          <a:p>
            <a:pPr>
              <a:lnSpc>
                <a:spcPts val="1329"/>
              </a:lnSpc>
              <a:spcBef>
                <a:spcPts val="2831"/>
              </a:spcBef>
            </a:pPr>
            <a:r>
              <a:rPr sz="1400" dirty="0" b="0" i="0">
                <a:solidFill>
                  <a:srgbClr val="0070BF"/>
                </a:solidFill>
                <a:latin typeface="Calibri" pitchFamily="34"/>
                <a:cs typeface="Calibri"/>
              </a:rPr>
              <a:t>TEHfffNffOLOĢIJAS PAMATJDZENI</a:t>
            </a:r>
            <a:r>
              <a:rPr sz="1400" dirty="0" b="0" i="0">
                <a:solidFill>
                  <a:srgbClr val="0070BF"/>
                </a:solidFill>
                <a:latin typeface="ArialUnicodeMS"/>
                <a:cs typeface="ArialUnicodeMS"/>
              </a:rPr>
              <a:t>"</a:t>
            </a:r>
          </a:p>
          <a:p>
            <a:pPr marL="228600">
              <a:lnSpc>
                <a:spcPts val="14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•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Datu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plūsmas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piemēram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Internet piesl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bitos (un no 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atvasinātajās</a:t>
            </a:r>
          </a:p>
          <a:p>
            <a:pPr marL="457518">
              <a:lnSpc>
                <a:spcPts val="1477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lielākajās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 bit/s; bps.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Sī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norāda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 cik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informācijas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biti tiek</a:t>
            </a:r>
          </a:p>
          <a:p>
            <a:pPr marL="457518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saņemti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noraidīti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apstrādāti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vienībā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 marL="228600">
              <a:lnSpc>
                <a:spcPts val="1045"/>
              </a:lnSpc>
              <a:spcBef>
                <a:spcPts val="1955"/>
              </a:spcBef>
            </a:pPr>
            <a:r>
              <a:rPr sz="1200" dirty="0" b="0" i="0">
                <a:solidFill>
                  <a:srgbClr val="000000"/>
                </a:solidFill>
                <a:latin typeface="SymbolMT"/>
                <a:cs typeface="SymbolMT"/>
              </a:rPr>
              <a:t>•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Pretēji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atminās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mērvienībām,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mērīšanā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izmanto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tradicionālos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decimālās</a:t>
            </a:r>
          </a:p>
          <a:p>
            <a:pPr marL="457518"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skaitīšanas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sistēmas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prefiksus:</a:t>
            </a:r>
          </a:p>
          <a:p>
            <a:pPr marL="1372299">
              <a:lnSpc>
                <a:spcPts val="1406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Kilo-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52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Mega-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;</a:t>
            </a:r>
          </a:p>
          <a:p>
            <a:pPr marL="1372299"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Giga-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1 000 000 000 reizes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vairāk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.</a:t>
            </a:r>
          </a:p>
          <a:p>
            <a:pPr>
              <a:lnSpc>
                <a:spcPts val="1042"/>
              </a:lnSpc>
              <a:spcBef>
                <a:spcPts val="2133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Pēdējo divu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desmitgadu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laikā kopējā interneta satiksme ir piedzīvojusi strauju izaugsmi. Vairāk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nekā pirms 2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5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gadiem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1992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globālie interneta tīkli saņēma aptuveni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GB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satiksmes</a:t>
            </a:r>
          </a:p>
          <a:p>
            <a:pPr>
              <a:lnSpc>
                <a:spcPts val="1452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dienā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Desmit gadus vēlāk,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2002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gadā, globālā interneta satiksme sasniedza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100 gigabaitus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(GB / sekundē).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2017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. gadā globālā interneta satiksme sasniedza vairāk nekā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45 000 GB</a:t>
            </a:r>
          </a:p>
          <a:p>
            <a:pPr>
              <a:lnSpc>
                <a:spcPts val="1475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sekundē.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T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abulā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lejā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sniegts pārskats par vēsturiskajiem kritērijiem attiecībā uz kopējo interneta</a:t>
            </a:r>
          </a:p>
          <a:p>
            <a:pPr>
              <a:lnSpc>
                <a:spcPts val="1450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datplūsmu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(</a:t>
            </a:r>
            <a:r>
              <a:rPr sz="1200" dirty="0" b="0" i="0">
                <a:solidFill>
                  <a:srgbClr val="0563C1"/>
                </a:solidFill>
                <a:latin typeface="Calibri" pitchFamily="34"/>
                <a:cs typeface="Calibri"/>
              </a:rPr>
              <a:t>Cisco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).</a:t>
            </a:r>
          </a:p>
          <a:p>
            <a:pPr>
              <a:lnSpc>
                <a:spcPts val="1433"/>
              </a:lnSpc>
              <a:spcBef>
                <a:spcPts val="25729"/>
              </a:spcBef>
            </a:pPr>
            <a:r>
              <a:rPr sz="1800" dirty="0" b="0" i="0">
                <a:solidFill>
                  <a:srgbClr val="808080"/>
                </a:solidFill>
                <a:latin typeface="Calibri" pitchFamily="34"/>
                <a:cs typeface="Calibri"/>
              </a:rPr>
              <a:t>DATU PARRAIDES PIEMERS:</a:t>
            </a:r>
          </a:p>
          <a:p>
            <a:pPr>
              <a:lnSpc>
                <a:spcPts val="182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1MB lielu datu apjomu caur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timekļa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pieslēgumu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 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var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8,4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sekundēs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:</a:t>
            </a:r>
          </a:p>
          <a:p>
            <a:pPr>
              <a:lnSpc>
                <a:spcPts val="1030"/>
              </a:lnSpc>
              <a:spcBef>
                <a:spcPts val="1895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1Mega Baits = 1048576 Baiti = 1048576 * 8 biti =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biti.</a:t>
            </a:r>
          </a:p>
          <a:p>
            <a:pPr>
              <a:lnSpc>
                <a:spcPts val="1068"/>
              </a:lnSpc>
              <a:spcBef>
                <a:spcPts val="1857"/>
              </a:spcBef>
            </a:pP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Pārsūtot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ar 1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mbit/s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ātrumu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1 000 000 biti sekund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ē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pārsūtīšanas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laiks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 Light"/>
                <a:cs typeface="Calibri Light"/>
              </a:rPr>
              <a:t>būs</a:t>
            </a:r>
            <a:r>
              <a:rPr sz="1200" dirty="0" b="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8388608 / 1 000 000</a:t>
            </a:r>
          </a:p>
          <a:p>
            <a:pPr>
              <a:lnSpc>
                <a:spcPts val="1273"/>
              </a:lnSpc>
              <a:spcBef>
                <a:spcPts val="0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= 8,388608 sekundes.</a:t>
            </a:r>
          </a:p>
          <a:p>
            <a:pPr marL="5869877">
              <a:lnSpc>
                <a:spcPts val="776"/>
              </a:lnSpc>
              <a:spcBef>
                <a:spcPts val="5324"/>
              </a:spcBef>
            </a:pPr>
            <a:r>
              <a:rPr sz="1200" dirty="0" b="0" i="0">
                <a:solidFill>
                  <a:srgbClr val="000000"/>
                </a:solidFill>
                <a:latin typeface="Calibri" pitchFamily="34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PDF Technologies, Inc.</Company>
  <LinksUpToDate>false</LinksUpToDate>
  <SharedDoc>false</SharedDoc>
  <HyperlinksChanged>false</HyperlinksChanged>
  <AppVersion>1.1.0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Powered by ComPDFKit</dc:title>
  <dc:subject>Powered by ComPDFKit</dc:subject>
  <dc:creator>Powered by ComPDFKit</dc:creator>
  <cp:lastModifiedBy>ComPDFKit Conversion SDK</cp:lastModifiedBy>
  <dc:description>Contact: support@compdf.com
Website: https://www.compdf.com</dc:description>
  <cp:revision>1</cp:revision>
  <dcterms:created xsi:type="dcterms:W3CDTF">2023-08-21T17:01:32Z</dcterms:created>
  <dcterms:modified xsi:type="dcterms:W3CDTF">2023-08-21T17:01:32Z</dcterms:modified>
</cp:coreProperties>
</file>