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heme/theme3.xml" ContentType="application/vnd.openxmlformats-officedocument.theme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notesSlides/notesSlide1.xml" ContentType="application/vnd.openxmlformats-officedocument.presentationml.notesSlide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2.xml" ContentType="application/vnd.openxmlformats-officedocument.presentationml.notesSlide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notesSlides/notesSlide3.xml" ContentType="application/vnd.openxmlformats-officedocument.presentationml.notesSlide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notesSlides/notesSlide4.xml" ContentType="application/vnd.openxmlformats-officedocument.presentationml.notesSlid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notesSlides/notesSlide5.xml" ContentType="application/vnd.openxmlformats-officedocument.presentationml.notesSlide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notesSlides/notesSlide6.xml" ContentType="application/vnd.openxmlformats-officedocument.presentationml.notesSlide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notesSlides/notesSlide7.xml" ContentType="application/vnd.openxmlformats-officedocument.presentationml.notesSlide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30"/>
  </p:notesMasterIdLst>
  <p:sldIdLst>
    <p:sldId id="1132" r:id="rId3"/>
    <p:sldId id="744" r:id="rId4"/>
    <p:sldId id="745" r:id="rId5"/>
    <p:sldId id="746" r:id="rId6"/>
    <p:sldId id="748" r:id="rId7"/>
    <p:sldId id="1196" r:id="rId8"/>
    <p:sldId id="753" r:id="rId9"/>
    <p:sldId id="749" r:id="rId10"/>
    <p:sldId id="1189" r:id="rId11"/>
    <p:sldId id="756" r:id="rId12"/>
    <p:sldId id="560" r:id="rId13"/>
    <p:sldId id="1191" r:id="rId14"/>
    <p:sldId id="764" r:id="rId15"/>
    <p:sldId id="1192" r:id="rId16"/>
    <p:sldId id="759" r:id="rId17"/>
    <p:sldId id="1198" r:id="rId18"/>
    <p:sldId id="760" r:id="rId19"/>
    <p:sldId id="767" r:id="rId20"/>
    <p:sldId id="740" r:id="rId21"/>
    <p:sldId id="1199" r:id="rId22"/>
    <p:sldId id="1103" r:id="rId23"/>
    <p:sldId id="1197" r:id="rId24"/>
    <p:sldId id="1194" r:id="rId25"/>
    <p:sldId id="1195" r:id="rId26"/>
    <p:sldId id="738" r:id="rId27"/>
    <p:sldId id="768" r:id="rId28"/>
    <p:sldId id="1193" r:id="rId29"/>
  </p:sldIdLst>
  <p:sldSz cx="12241213" cy="6858000"/>
  <p:notesSz cx="6858000" cy="9144000"/>
  <p:custDataLst>
    <p:tags r:id="rId31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7">
          <p15:clr>
            <a:srgbClr val="A4A3A4"/>
          </p15:clr>
        </p15:guide>
        <p15:guide id="2" pos="38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kyUN.Org" initials="S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24"/>
    <p:restoredTop sz="90213" autoAdjust="0"/>
  </p:normalViewPr>
  <p:slideViewPr>
    <p:cSldViewPr showGuides="1">
      <p:cViewPr varScale="1">
        <p:scale>
          <a:sx n="78" d="100"/>
          <a:sy n="78" d="100"/>
        </p:scale>
        <p:origin x="965" y="58"/>
      </p:cViewPr>
      <p:guideLst>
        <p:guide orient="horz" pos="2247"/>
        <p:guide pos="38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1301" y="-86"/>
      </p:cViewPr>
      <p:guideLst>
        <p:guide orient="horz" pos="293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x-none" sz="1200" b="0">
              <a:ea typeface="宋体" panose="02010600030101010101" pitchFamily="2" charset="-122"/>
            </a:endParaRPr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endParaRPr lang="zh-CN" altLang="x-none" sz="1200" b="0">
              <a:ea typeface="宋体" panose="02010600030101010101" pitchFamily="2" charset="-122"/>
            </a:endParaRPr>
          </a:p>
        </p:txBody>
      </p:sp>
      <p:sp>
        <p:nvSpPr>
          <p:cNvPr id="3076" name="幻灯片图像占位符 3075"/>
          <p:cNvSpPr>
            <a:spLocks noGrp="1" noRot="1" noChangeAspect="1"/>
          </p:cNvSpPr>
          <p:nvPr>
            <p:ph type="sldImg" idx="2"/>
          </p:nvPr>
        </p:nvSpPr>
        <p:spPr>
          <a:xfrm>
            <a:off x="369888" y="685800"/>
            <a:ext cx="6118225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文本占位符 3076"/>
          <p:cNvSpPr>
            <a:spLocks noGrp="1" noRot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endParaRPr lang="zh-CN" altLang="x-none" sz="1200" b="0">
              <a:ea typeface="宋体" panose="02010600030101010101" pitchFamily="2" charset="-122"/>
            </a:endParaRPr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x-none" sz="1200" b="0">
                <a:ea typeface="宋体" panose="02010600030101010101" pitchFamily="2" charset="-122"/>
              </a:rPr>
              <a:t>‹#›</a:t>
            </a:fld>
            <a:endParaRPr lang="zh-CN" altLang="x-none" sz="1200" b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19.xml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5" Type="http://schemas.openxmlformats.org/officeDocument/2006/relationships/slide" Target="../slides/slide11.xml"/><Relationship Id="rId4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r>
              <a:rPr lang="zh-CN" altLang="en-US" dirty="0">
                <a:sym typeface="+mn-ea"/>
              </a:rPr>
              <a:t>由垃圾分类归纳出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垃圾种类太多，为了方便垃圾回收，提高利用率，要进行垃圾分类；而且要有分类的标准。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                                  化学物质也很多，为了方便研究，也要进行物质分类，方便利用相似性推测陌生物质的性质。那物质分类的标准有哪些呢？是否唯一呢？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/>
              <a:t>这里的分析尽量快一点，关键不是把这些东西每个标准都分对，而是懂得分类标准有多种。</a:t>
            </a:r>
            <a:endParaRPr lang="en-US" altLang="zh-CN" dirty="0"/>
          </a:p>
          <a:p>
            <a:pPr lvl="0"/>
            <a:r>
              <a:rPr lang="zh-CN" altLang="en-US" dirty="0"/>
              <a:t>除此之外，还可以按照导电性、颜色、溶解度等等进行分类。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x-none" sz="1200" b="0" smtClean="0">
                <a:ea typeface="宋体" panose="02010600030101010101" pitchFamily="2" charset="-122"/>
              </a:rPr>
              <a:t>6</a:t>
            </a:fld>
            <a:endParaRPr lang="zh-CN" altLang="x-none" sz="1200" b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071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1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学会通过方程式去观察，这些都生成了盐和水，毕竟建立起氧化物和对应酸、碱之间的关系。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540E3B-F9C0-48B6-A129-4D327DD306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Na2O2</a:t>
            </a:r>
            <a:r>
              <a:rPr lang="zh-CN" altLang="en-US" dirty="0"/>
              <a:t>属于过氧化物，是特殊氧化物，可以点一下过。但是貌似学生对于</a:t>
            </a:r>
            <a:r>
              <a:rPr lang="en-US" altLang="zh-CN" dirty="0"/>
              <a:t>Na2O2</a:t>
            </a:r>
            <a:r>
              <a:rPr lang="zh-CN" altLang="en-US" dirty="0"/>
              <a:t>、</a:t>
            </a:r>
            <a:r>
              <a:rPr lang="en-US" altLang="zh-CN" dirty="0"/>
              <a:t>H2O2</a:t>
            </a:r>
            <a:r>
              <a:rPr lang="zh-CN" altLang="en-US" dirty="0"/>
              <a:t>的化合价是不会判断的。</a:t>
            </a:r>
          </a:p>
          <a:p>
            <a:r>
              <a:rPr lang="zh-CN" altLang="en-US" dirty="0"/>
              <a:t>（上述想要体现化合价不变这个点，但是刚开始学生还不能熟练判断化合价，建议慢慢教）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x-none" sz="1200" b="0" smtClean="0">
                <a:ea typeface="宋体" panose="02010600030101010101" pitchFamily="2" charset="-122"/>
              </a:rPr>
              <a:t>12</a:t>
            </a:fld>
            <a:endParaRPr lang="zh-CN" altLang="x-none" sz="1200" b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7740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大强酸、</a:t>
            </a:r>
            <a:r>
              <a:rPr lang="en-US" altLang="zh-CN" dirty="0"/>
              <a:t>4</a:t>
            </a:r>
            <a:r>
              <a:rPr lang="zh-CN" altLang="en-US" dirty="0"/>
              <a:t>大强碱目前只能记忆。弱碱基本都是难溶的、唯一特例一水合氨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x-none" sz="1200" b="0" smtClean="0">
                <a:ea typeface="宋体" panose="02010600030101010101" pitchFamily="2" charset="-122"/>
              </a:rPr>
              <a:t>15</a:t>
            </a:fld>
            <a:endParaRPr lang="zh-CN" altLang="x-none" sz="1200" b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601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不建议解释过多酸式盐、碱式盐这些，就带一下过就好，重点是后面的氧化物。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68313" y="1279525"/>
            <a:ext cx="6165850" cy="3454400"/>
          </a:xfrm>
        </p:spPr>
      </p:sp>
      <p:sp>
        <p:nvSpPr>
          <p:cNvPr id="29698" name="文本占位符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9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5.xml"/><Relationship Id="rId4" Type="http://schemas.openxmlformats.org/officeDocument/2006/relationships/tags" Target="../tags/tag5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9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67.xml"/><Relationship Id="rId7" Type="http://schemas.openxmlformats.org/officeDocument/2006/relationships/image" Target="../media/image3.pn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9.xml"/><Relationship Id="rId10" Type="http://schemas.openxmlformats.org/officeDocument/2006/relationships/image" Target="../media/image6.png"/><Relationship Id="rId4" Type="http://schemas.openxmlformats.org/officeDocument/2006/relationships/tags" Target="../tags/tag68.xml"/><Relationship Id="rId9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79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8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4" Type="http://schemas.openxmlformats.org/officeDocument/2006/relationships/image" Target="../media/image7.jpe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4" Type="http://schemas.openxmlformats.org/officeDocument/2006/relationships/image" Target="../media/image7.jpe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4" Type="http://schemas.openxmlformats.org/officeDocument/2006/relationships/image" Target="../media/image7.jpe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4" Type="http://schemas.openxmlformats.org/officeDocument/2006/relationships/image" Target="../media/image7.jpe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4" Type="http://schemas.openxmlformats.org/officeDocument/2006/relationships/image" Target="../media/image7.jpe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4" Type="http://schemas.openxmlformats.org/officeDocument/2006/relationships/image" Target="../media/image7.jpe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4" Type="http://schemas.openxmlformats.org/officeDocument/2006/relationships/image" Target="../media/image7.jpe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4" Type="http://schemas.openxmlformats.org/officeDocument/2006/relationships/image" Target="../media/image7.jpe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4" Type="http://schemas.openxmlformats.org/officeDocument/2006/relationships/image" Target="../media/image7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4" Type="http://schemas.openxmlformats.org/officeDocument/2006/relationships/image" Target="../media/image7.jpe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4" Type="http://schemas.openxmlformats.org/officeDocument/2006/relationships/image" Target="../media/image7.jpe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4" Type="http://schemas.openxmlformats.org/officeDocument/2006/relationships/image" Target="../media/image7.jpeg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9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0.xm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13.xml"/><Relationship Id="rId7" Type="http://schemas.openxmlformats.org/officeDocument/2006/relationships/image" Target="../media/image8.png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5.xml"/><Relationship Id="rId4" Type="http://schemas.openxmlformats.org/officeDocument/2006/relationships/tags" Target="../tags/tag114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18.xml"/><Relationship Id="rId7" Type="http://schemas.openxmlformats.org/officeDocument/2006/relationships/image" Target="../media/image8.png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0.xml"/><Relationship Id="rId4" Type="http://schemas.openxmlformats.org/officeDocument/2006/relationships/tags" Target="../tags/tag119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23.xml"/><Relationship Id="rId7" Type="http://schemas.openxmlformats.org/officeDocument/2006/relationships/image" Target="../media/image8.png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5.xml"/><Relationship Id="rId4" Type="http://schemas.openxmlformats.org/officeDocument/2006/relationships/tags" Target="../tags/tag124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tags" Target="../tags/tag133.xml"/><Relationship Id="rId13" Type="http://schemas.openxmlformats.org/officeDocument/2006/relationships/tags" Target="../tags/tag138.xml"/><Relationship Id="rId18" Type="http://schemas.openxmlformats.org/officeDocument/2006/relationships/tags" Target="../tags/tag143.xml"/><Relationship Id="rId3" Type="http://schemas.openxmlformats.org/officeDocument/2006/relationships/tags" Target="../tags/tag128.xml"/><Relationship Id="rId21" Type="http://schemas.openxmlformats.org/officeDocument/2006/relationships/tags" Target="../tags/tag146.xml"/><Relationship Id="rId7" Type="http://schemas.openxmlformats.org/officeDocument/2006/relationships/tags" Target="../tags/tag132.xml"/><Relationship Id="rId12" Type="http://schemas.openxmlformats.org/officeDocument/2006/relationships/tags" Target="../tags/tag137.xml"/><Relationship Id="rId17" Type="http://schemas.openxmlformats.org/officeDocument/2006/relationships/tags" Target="../tags/tag142.xml"/><Relationship Id="rId2" Type="http://schemas.openxmlformats.org/officeDocument/2006/relationships/tags" Target="../tags/tag127.xml"/><Relationship Id="rId16" Type="http://schemas.openxmlformats.org/officeDocument/2006/relationships/tags" Target="../tags/tag141.xml"/><Relationship Id="rId20" Type="http://schemas.openxmlformats.org/officeDocument/2006/relationships/tags" Target="../tags/tag145.xm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11" Type="http://schemas.openxmlformats.org/officeDocument/2006/relationships/tags" Target="../tags/tag136.xml"/><Relationship Id="rId24" Type="http://schemas.openxmlformats.org/officeDocument/2006/relationships/image" Target="../media/image8.png"/><Relationship Id="rId5" Type="http://schemas.openxmlformats.org/officeDocument/2006/relationships/tags" Target="../tags/tag130.xml"/><Relationship Id="rId15" Type="http://schemas.openxmlformats.org/officeDocument/2006/relationships/tags" Target="../tags/tag140.xml"/><Relationship Id="rId23" Type="http://schemas.openxmlformats.org/officeDocument/2006/relationships/slideMaster" Target="../slideMasters/slideMaster2.xml"/><Relationship Id="rId10" Type="http://schemas.openxmlformats.org/officeDocument/2006/relationships/tags" Target="../tags/tag135.xml"/><Relationship Id="rId19" Type="http://schemas.openxmlformats.org/officeDocument/2006/relationships/tags" Target="../tags/tag144.xml"/><Relationship Id="rId4" Type="http://schemas.openxmlformats.org/officeDocument/2006/relationships/tags" Target="../tags/tag129.xml"/><Relationship Id="rId9" Type="http://schemas.openxmlformats.org/officeDocument/2006/relationships/tags" Target="../tags/tag134.xml"/><Relationship Id="rId14" Type="http://schemas.openxmlformats.org/officeDocument/2006/relationships/tags" Target="../tags/tag139.xml"/><Relationship Id="rId22" Type="http://schemas.openxmlformats.org/officeDocument/2006/relationships/tags" Target="../tags/tag147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52.xml"/><Relationship Id="rId4" Type="http://schemas.openxmlformats.org/officeDocument/2006/relationships/tags" Target="../tags/tag15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4" Type="http://schemas.openxmlformats.org/officeDocument/2006/relationships/image" Target="../media/image7.jpe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4" Type="http://schemas.openxmlformats.org/officeDocument/2006/relationships/image" Target="../media/image7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30112" y="1122363"/>
            <a:ext cx="9180671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0112" y="3602038"/>
            <a:ext cx="9180671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0" hangingPunct="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Tx/>
            </a:pPr>
            <a:fld id="{9A0DB2DC-4C9A-4742-B13C-FB6460FD3503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>
    <p:random/>
  </p:transition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1638" y="609600"/>
            <a:ext cx="260119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8067" y="609600"/>
            <a:ext cx="7652778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hf sldNum="0"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AE08C3-F3EE-41F1-A5CE-35FA3E9F75A4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C71972-1368-4C61-AF23-0AF37EADB6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12045" y="274638"/>
            <a:ext cx="11016806" cy="585152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82550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82550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82550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203639" y="914400"/>
            <a:ext cx="9838754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effectLst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203639" y="3560400"/>
            <a:ext cx="9838754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125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10856" y="608400"/>
            <a:ext cx="11013477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10856" y="1490400"/>
            <a:ext cx="11013477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defRPr kumimoji="0" lang="zh-CN" altLang="en-US" sz="1800" b="0" i="0" u="none" strike="noStrike" kern="1200" cap="none" spc="150" normalizeH="0" baseline="0" noProof="1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67085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8836" y="3848400"/>
            <a:ext cx="7800159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effectLst/>
                <a:uFillTx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8836" y="4615200"/>
            <a:ext cx="7800159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91905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10856" y="608400"/>
            <a:ext cx="11013477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10856" y="1501200"/>
            <a:ext cx="5197696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37480" y="1501200"/>
            <a:ext cx="5197696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</a:tabLs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sz="14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7950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10856" y="608400"/>
            <a:ext cx="11013477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10856" y="1429200"/>
            <a:ext cx="5363965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ct val="0"/>
              </a:spcAft>
              <a:buNone/>
              <a:defRPr sz="2000" b="1" u="none" strike="noStrike" kern="1200" cap="none" spc="200" normalizeH="0" baseline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10856" y="1854000"/>
            <a:ext cx="5363965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60920" y="1421729"/>
            <a:ext cx="5363965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zh-CN" altLang="en-US" sz="2000" b="1" i="0" u="none" strike="noStrike" kern="1200" cap="none" spc="200" normalizeH="0" baseline="0" noProof="1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60920" y="1854000"/>
            <a:ext cx="5363965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89719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10856" y="608400"/>
            <a:ext cx="11013477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04205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990D0F-01F2-4BA3-AED2-A5AB88849D3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2023/7/11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  <p:hf sldNum="0"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53514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10786" y="1555115"/>
            <a:ext cx="5254158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76033" y="1555200"/>
            <a:ext cx="52483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</a:tabLst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5262064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76113" y="914400"/>
            <a:ext cx="1048214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ct val="0"/>
              </a:spcAft>
              <a:buNone/>
              <a:defRPr kumimoji="0" lang="zh-CN" altLang="en-US" sz="2800" b="1" i="0" u="none" strike="noStrike" kern="1200" cap="none" spc="300" normalizeH="0" baseline="0" noProof="1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8091" y="914400"/>
            <a:ext cx="9206211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tabLst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03698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10856" y="774000"/>
            <a:ext cx="11017092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86328409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03639" y="2484000"/>
            <a:ext cx="9838754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203639" y="3560400"/>
            <a:ext cx="9838754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49941015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讲内容&amp;金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36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t="-1" b="909"/>
          <a:stretch>
            <a:fillRect/>
          </a:stretch>
        </p:blipFill>
        <p:spPr bwMode="auto">
          <a:xfrm>
            <a:off x="0" y="6165850"/>
            <a:ext cx="1224121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32" descr="图片包含 轮廓&#10;&#10;已生成高可信度的说明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3300984" cy="1441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9"/>
          <p:cNvGrpSpPr/>
          <p:nvPr userDrawn="1">
            <p:custDataLst>
              <p:tags r:id="rId3"/>
            </p:custDataLst>
          </p:nvPr>
        </p:nvGrpSpPr>
        <p:grpSpPr>
          <a:xfrm>
            <a:off x="10818810" y="51437"/>
            <a:ext cx="1422403" cy="473075"/>
            <a:chOff x="0" y="0"/>
            <a:chExt cx="1135203" cy="341359"/>
          </a:xfrm>
        </p:grpSpPr>
        <p:pic>
          <p:nvPicPr>
            <p:cNvPr id="7" name="image3.png"/>
            <p:cNvPicPr/>
            <p:nvPr>
              <p:custDataLst>
                <p:tags r:id="rId4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281542" y="0"/>
              <a:ext cx="490406" cy="177474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8" name="image4.png"/>
            <p:cNvPicPr/>
            <p:nvPr>
              <p:custDataLst>
                <p:tags r:id="rId5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0" y="187459"/>
              <a:ext cx="1135204" cy="1539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5253260"/>
      </p:ext>
    </p:extLst>
  </p:cSld>
  <p:clrMapOvr>
    <a:masterClrMapping/>
  </p:clrMapOvr>
  <p:transition spd="slow" advClick="0">
    <p:comb/>
  </p:transition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841583" y="1825625"/>
            <a:ext cx="5202516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联机映像占位符 3"/>
          <p:cNvSpPr>
            <a:spLocks noGrp="1"/>
          </p:cNvSpPr>
          <p:nvPr>
            <p:ph type="clipArt" sz="half" idx="2"/>
            <p:custDataLst>
              <p:tags r:id="rId3"/>
            </p:custDataLst>
          </p:nvPr>
        </p:nvSpPr>
        <p:spPr>
          <a:xfrm>
            <a:off x="6197114" y="1825625"/>
            <a:ext cx="5202516" cy="4351338"/>
          </a:xfr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  <p:custDataLst>
              <p:tags r:id="rId4"/>
            </p:custDataLst>
          </p:nvPr>
        </p:nvSpPr>
        <p:spPr>
          <a:xfrm>
            <a:off x="2947668" y="6326188"/>
            <a:ext cx="5973968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4644" tIns="42323" rIns="84644" bIns="42323" numCol="1" anchor="b" anchorCtr="0" compatLnSpc="1"/>
          <a:lstStyle/>
          <a:p>
            <a:pPr lvl="0" eaLnBrk="1" fontAlgn="base" hangingPunct="1"/>
            <a:endParaRPr lang="en-US" altLang="x-none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  <p:custDataLst>
              <p:tags r:id="rId5"/>
            </p:custDataLst>
          </p:nvPr>
        </p:nvSpPr>
        <p:spPr>
          <a:xfrm>
            <a:off x="8966264" y="6326188"/>
            <a:ext cx="3228195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4644" tIns="42323" rIns="84644" bIns="42323" numCol="1" anchor="b" anchorCtr="0" compatLnSpc="1"/>
          <a:lstStyle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 Black" panose="020B0A04020102020204" pitchFamily="2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  <p:custDataLst>
              <p:tags r:id="rId6"/>
            </p:custDataLst>
          </p:nvPr>
        </p:nvSpPr>
        <p:spPr>
          <a:xfrm>
            <a:off x="46755" y="6326188"/>
            <a:ext cx="2856283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4644" tIns="42323" rIns="84644" bIns="42323" numCol="1" anchor="b" anchorCtr="0" compatLnSpc="1"/>
          <a:lstStyle/>
          <a:p>
            <a:pPr lvl="0" eaLnBrk="1" fontAlgn="base" hangingPunct="1"/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621939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pPr defTabSz="480695">
              <a:defRPr/>
            </a:pPr>
            <a:fld id="{A00B4C63-7193-40DE-9E8D-6DEF2B7914F5}" type="datetime1">
              <a:rPr lang="zh-CN" altLang="en-US" sz="1300" b="0" smtClean="0">
                <a:solidFill>
                  <a:schemeClr val="tx2"/>
                </a:solidFill>
                <a:ea typeface="宋体" panose="02010600030101010101" pitchFamily="2" charset="-122"/>
              </a:rPr>
              <a:pPr defTabSz="480695">
                <a:defRPr/>
              </a:pPr>
              <a:t>2023/7/11</a:t>
            </a:fld>
            <a:endParaRPr lang="en-GB" altLang="en-US" sz="1300" b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 defTabSz="480695">
              <a:defRPr/>
            </a:pPr>
            <a:r>
              <a:rPr lang="zh-CN" altLang="en-US" sz="1300" b="0">
                <a:solidFill>
                  <a:schemeClr val="tx2"/>
                </a:solidFill>
                <a:ea typeface="宋体" panose="02010600030101010101" pitchFamily="2" charset="-122"/>
              </a:rPr>
              <a:t>江西省鹰潭市第一中学 桂耀荣</a:t>
            </a:r>
            <a:endParaRPr lang="en-GB" altLang="en-US" sz="1300" b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 defTabSz="480695">
              <a:defRPr/>
            </a:pPr>
            <a:fld id="{7F5707B7-4F07-45C0-A057-672C99F4C618}" type="slidenum">
              <a:rPr lang="zh-CN" altLang="en-US" sz="1300" b="0" smtClean="0">
                <a:solidFill>
                  <a:schemeClr val="tx2"/>
                </a:solidFill>
                <a:ea typeface="宋体" panose="02010600030101010101" pitchFamily="2" charset="-122"/>
              </a:rPr>
              <a:pPr defTabSz="480695">
                <a:defRPr/>
              </a:pPr>
              <a:t>‹#›</a:t>
            </a:fld>
            <a:endParaRPr lang="en-GB" altLang="en-US" sz="1300" b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226993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pPr defTabSz="480695">
              <a:defRPr/>
            </a:pPr>
            <a:fld id="{A00B4C63-7193-40DE-9E8D-6DEF2B7914F5}" type="datetime1">
              <a:rPr lang="zh-CN" altLang="en-US" sz="1300" b="0" smtClean="0">
                <a:solidFill>
                  <a:schemeClr val="tx2"/>
                </a:solidFill>
                <a:ea typeface="宋体" panose="02010600030101010101" pitchFamily="2" charset="-122"/>
              </a:rPr>
              <a:pPr defTabSz="480695">
                <a:defRPr/>
              </a:pPr>
              <a:t>2023/7/11</a:t>
            </a:fld>
            <a:endParaRPr lang="en-GB" altLang="en-US" sz="1300" b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 defTabSz="480695">
              <a:defRPr/>
            </a:pPr>
            <a:r>
              <a:rPr lang="zh-CN" altLang="en-US" sz="1300" b="0">
                <a:solidFill>
                  <a:schemeClr val="tx2"/>
                </a:solidFill>
                <a:ea typeface="宋体" panose="02010600030101010101" pitchFamily="2" charset="-122"/>
              </a:rPr>
              <a:t>江西省鹰潭市第一中学 桂耀荣</a:t>
            </a:r>
            <a:endParaRPr lang="en-GB" altLang="en-US" sz="1300" b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 defTabSz="480695">
              <a:defRPr/>
            </a:pPr>
            <a:fld id="{7F5707B7-4F07-45C0-A057-672C99F4C618}" type="slidenum">
              <a:rPr lang="zh-CN" altLang="en-US" sz="1300" b="0" smtClean="0">
                <a:solidFill>
                  <a:schemeClr val="tx2"/>
                </a:solidFill>
                <a:ea typeface="宋体" panose="02010600030101010101" pitchFamily="2" charset="-122"/>
              </a:rPr>
              <a:pPr defTabSz="480695">
                <a:defRPr/>
              </a:pPr>
              <a:t>‹#›</a:t>
            </a:fld>
            <a:endParaRPr lang="en-GB" altLang="en-US" sz="1300" b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348146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630777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5187" y="1709738"/>
            <a:ext cx="10557772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5187" y="4589463"/>
            <a:ext cx="10557772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hf sldNum="0"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241532" cy="6858318"/>
          </a:xfrm>
          <a:prstGeom prst="rect">
            <a:avLst/>
          </a:prstGeom>
          <a:blipFill dpi="0" rotWithShape="1">
            <a:blip r:embed="rId3">
              <a:alphaModFix amt="97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6329718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241532" cy="6858318"/>
          </a:xfrm>
          <a:prstGeom prst="rect">
            <a:avLst/>
          </a:prstGeom>
          <a:blipFill dpi="0" rotWithShape="1">
            <a:blip r:embed="rId4">
              <a:alphaModFix amt="97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/>
          </a:p>
        </p:txBody>
      </p:sp>
      <p:sp>
        <p:nvSpPr>
          <p:cNvPr id="3" name="矩形 2"/>
          <p:cNvSpPr/>
          <p:nvPr userDrawn="1">
            <p:custDataLst>
              <p:tags r:id="rId2"/>
            </p:custDataLst>
          </p:nvPr>
        </p:nvSpPr>
        <p:spPr>
          <a:xfrm>
            <a:off x="0" y="2899052"/>
            <a:ext cx="12241532" cy="3959267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200"/>
            <a:endParaRPr lang="zh-CN" alt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45131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241532" cy="6858318"/>
          </a:xfrm>
          <a:prstGeom prst="rect">
            <a:avLst/>
          </a:prstGeom>
          <a:blipFill dpi="0" rotWithShape="1">
            <a:blip r:embed="rId4">
              <a:alphaModFix amt="97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/>
          </a:p>
        </p:txBody>
      </p:sp>
      <p:sp>
        <p:nvSpPr>
          <p:cNvPr id="3" name="矩形 2"/>
          <p:cNvSpPr/>
          <p:nvPr userDrawn="1">
            <p:custDataLst>
              <p:tags r:id="rId2"/>
            </p:custDataLst>
          </p:nvPr>
        </p:nvSpPr>
        <p:spPr>
          <a:xfrm>
            <a:off x="0" y="3429160"/>
            <a:ext cx="12241532" cy="3429159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200"/>
            <a:endParaRPr lang="zh-CN" alt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500415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241532" cy="6858318"/>
          </a:xfrm>
          <a:prstGeom prst="rect">
            <a:avLst/>
          </a:prstGeom>
          <a:blipFill dpi="0" rotWithShape="1">
            <a:blip r:embed="rId4">
              <a:alphaModFix amt="97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/>
          </a:p>
        </p:txBody>
      </p:sp>
      <p:sp>
        <p:nvSpPr>
          <p:cNvPr id="3" name="矩形 2"/>
          <p:cNvSpPr/>
          <p:nvPr userDrawn="1">
            <p:custDataLst>
              <p:tags r:id="rId2"/>
            </p:custDataLst>
          </p:nvPr>
        </p:nvSpPr>
        <p:spPr>
          <a:xfrm>
            <a:off x="0" y="3618918"/>
            <a:ext cx="12241532" cy="3239400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200"/>
            <a:endParaRPr lang="zh-CN" alt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318987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241532" cy="6858318"/>
          </a:xfrm>
          <a:prstGeom prst="rect">
            <a:avLst/>
          </a:prstGeom>
          <a:blipFill dpi="0" rotWithShape="1">
            <a:blip r:embed="rId4">
              <a:alphaModFix amt="97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/>
          </a:p>
        </p:txBody>
      </p:sp>
      <p:sp>
        <p:nvSpPr>
          <p:cNvPr id="3" name="矩形 2"/>
          <p:cNvSpPr/>
          <p:nvPr userDrawn="1">
            <p:custDataLst>
              <p:tags r:id="rId2"/>
            </p:custDataLst>
          </p:nvPr>
        </p:nvSpPr>
        <p:spPr>
          <a:xfrm>
            <a:off x="0" y="4149106"/>
            <a:ext cx="12241532" cy="2709212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200"/>
            <a:endParaRPr lang="zh-CN" alt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409176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241532" cy="6858318"/>
          </a:xfrm>
          <a:prstGeom prst="rect">
            <a:avLst/>
          </a:prstGeom>
          <a:blipFill dpi="0" rotWithShape="1">
            <a:blip r:embed="rId4">
              <a:alphaModFix amt="97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/>
          </a:p>
        </p:txBody>
      </p:sp>
      <p:sp>
        <p:nvSpPr>
          <p:cNvPr id="3" name="矩形 2"/>
          <p:cNvSpPr/>
          <p:nvPr userDrawn="1">
            <p:custDataLst>
              <p:tags r:id="rId2"/>
            </p:custDataLst>
          </p:nvPr>
        </p:nvSpPr>
        <p:spPr>
          <a:xfrm>
            <a:off x="0" y="4338786"/>
            <a:ext cx="12241532" cy="2519533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200"/>
            <a:endParaRPr lang="zh-CN" alt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114326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241532" cy="6858318"/>
          </a:xfrm>
          <a:prstGeom prst="rect">
            <a:avLst/>
          </a:prstGeom>
          <a:blipFill dpi="0" rotWithShape="1">
            <a:blip r:embed="rId4">
              <a:alphaModFix amt="97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/>
          </a:p>
        </p:txBody>
      </p:sp>
      <p:sp>
        <p:nvSpPr>
          <p:cNvPr id="3" name="矩形 2"/>
          <p:cNvSpPr/>
          <p:nvPr userDrawn="1">
            <p:custDataLst>
              <p:tags r:id="rId2"/>
            </p:custDataLst>
          </p:nvPr>
        </p:nvSpPr>
        <p:spPr>
          <a:xfrm>
            <a:off x="0" y="4509080"/>
            <a:ext cx="12241532" cy="2349239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200"/>
            <a:endParaRPr lang="zh-CN" alt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880301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241532" cy="6858318"/>
          </a:xfrm>
          <a:prstGeom prst="rect">
            <a:avLst/>
          </a:prstGeom>
          <a:blipFill dpi="0" rotWithShape="1">
            <a:blip r:embed="rId4">
              <a:alphaModFix amt="97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/>
          </a:p>
        </p:txBody>
      </p:sp>
      <p:sp>
        <p:nvSpPr>
          <p:cNvPr id="3" name="矩形 2"/>
          <p:cNvSpPr/>
          <p:nvPr userDrawn="1">
            <p:custDataLst>
              <p:tags r:id="rId2"/>
            </p:custDataLst>
          </p:nvPr>
        </p:nvSpPr>
        <p:spPr>
          <a:xfrm>
            <a:off x="0" y="5058652"/>
            <a:ext cx="12241532" cy="1799667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200"/>
            <a:endParaRPr lang="zh-CN" alt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545246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241532" cy="6858318"/>
          </a:xfrm>
          <a:prstGeom prst="rect">
            <a:avLst/>
          </a:prstGeom>
          <a:blipFill dpi="0" rotWithShape="1">
            <a:blip r:embed="rId4">
              <a:alphaModFix amt="97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/>
          </a:p>
        </p:txBody>
      </p:sp>
      <p:sp>
        <p:nvSpPr>
          <p:cNvPr id="3" name="矩形 2"/>
          <p:cNvSpPr/>
          <p:nvPr userDrawn="1">
            <p:custDataLst>
              <p:tags r:id="rId2"/>
            </p:custDataLst>
          </p:nvPr>
        </p:nvSpPr>
        <p:spPr>
          <a:xfrm>
            <a:off x="0" y="2539118"/>
            <a:ext cx="12241532" cy="4319200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200"/>
            <a:endParaRPr lang="zh-CN" alt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90938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241532" cy="6858318"/>
          </a:xfrm>
          <a:prstGeom prst="rect">
            <a:avLst/>
          </a:prstGeom>
          <a:blipFill dpi="0" rotWithShape="1">
            <a:blip r:embed="rId4">
              <a:alphaModFix amt="97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/>
          </a:p>
        </p:txBody>
      </p:sp>
      <p:sp>
        <p:nvSpPr>
          <p:cNvPr id="3" name="矩形 2"/>
          <p:cNvSpPr/>
          <p:nvPr userDrawn="1">
            <p:custDataLst>
              <p:tags r:id="rId2"/>
            </p:custDataLst>
          </p:nvPr>
        </p:nvSpPr>
        <p:spPr>
          <a:xfrm>
            <a:off x="0" y="3069186"/>
            <a:ext cx="12241532" cy="3789132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200"/>
            <a:endParaRPr lang="zh-CN" alt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27455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8067" y="1981200"/>
            <a:ext cx="5098333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4495" y="1981200"/>
            <a:ext cx="5098333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hf sldNum="0" hd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241532" cy="6858318"/>
          </a:xfrm>
          <a:prstGeom prst="rect">
            <a:avLst/>
          </a:prstGeom>
          <a:blipFill dpi="0" rotWithShape="1">
            <a:blip r:embed="rId4">
              <a:alphaModFix amt="97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/>
          </a:p>
        </p:txBody>
      </p:sp>
      <p:sp>
        <p:nvSpPr>
          <p:cNvPr id="3" name="矩形 2"/>
          <p:cNvSpPr/>
          <p:nvPr userDrawn="1">
            <p:custDataLst>
              <p:tags r:id="rId2"/>
            </p:custDataLst>
          </p:nvPr>
        </p:nvSpPr>
        <p:spPr>
          <a:xfrm>
            <a:off x="0" y="3258985"/>
            <a:ext cx="12241532" cy="3599333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200"/>
            <a:endParaRPr lang="zh-CN" alt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835823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241532" cy="6858318"/>
          </a:xfrm>
          <a:prstGeom prst="rect">
            <a:avLst/>
          </a:prstGeom>
          <a:blipFill dpi="0" rotWithShape="1">
            <a:blip r:embed="rId4">
              <a:alphaModFix amt="97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/>
          </a:p>
        </p:txBody>
      </p:sp>
      <p:sp>
        <p:nvSpPr>
          <p:cNvPr id="3" name="矩形 2"/>
          <p:cNvSpPr/>
          <p:nvPr userDrawn="1">
            <p:custDataLst>
              <p:tags r:id="rId2"/>
            </p:custDataLst>
          </p:nvPr>
        </p:nvSpPr>
        <p:spPr>
          <a:xfrm>
            <a:off x="0" y="3978852"/>
            <a:ext cx="12241532" cy="2879467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200"/>
            <a:endParaRPr lang="zh-CN" alt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733431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241532" cy="6858318"/>
          </a:xfrm>
          <a:prstGeom prst="rect">
            <a:avLst/>
          </a:prstGeom>
          <a:blipFill dpi="0" rotWithShape="1">
            <a:blip r:embed="rId4">
              <a:alphaModFix amt="97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/>
          </a:p>
        </p:txBody>
      </p:sp>
      <p:sp>
        <p:nvSpPr>
          <p:cNvPr id="3" name="矩形 2"/>
          <p:cNvSpPr/>
          <p:nvPr userDrawn="1">
            <p:custDataLst>
              <p:tags r:id="rId2"/>
            </p:custDataLst>
          </p:nvPr>
        </p:nvSpPr>
        <p:spPr>
          <a:xfrm>
            <a:off x="0" y="4869052"/>
            <a:ext cx="12241532" cy="1989266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200"/>
            <a:endParaRPr lang="zh-CN" alt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519731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>
            <p:custDataLst>
              <p:tags r:id="rId1"/>
            </p:custDataLst>
          </p:nvPr>
        </p:nvSpPr>
        <p:spPr>
          <a:xfrm>
            <a:off x="0" y="4698718"/>
            <a:ext cx="12241532" cy="2159600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200"/>
            <a:endParaRPr lang="zh-CN" alt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05158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>
            <p:custDataLst>
              <p:tags r:id="rId1"/>
            </p:custDataLst>
          </p:nvPr>
        </p:nvSpPr>
        <p:spPr>
          <a:xfrm>
            <a:off x="0" y="5229026"/>
            <a:ext cx="12241532" cy="1629292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200"/>
            <a:endParaRPr lang="zh-CN" alt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422950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blipFill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 userDrawn="1">
            <p:custDataLst>
              <p:tags r:id="rId1"/>
            </p:custDataLst>
          </p:nvPr>
        </p:nvSpPr>
        <p:spPr>
          <a:xfrm>
            <a:off x="4219530" y="881301"/>
            <a:ext cx="3802154" cy="45719"/>
          </a:xfrm>
          <a:prstGeom prst="roundRect">
            <a:avLst>
              <a:gd name="adj" fmla="val 50000"/>
            </a:avLst>
          </a:prstGeom>
          <a:solidFill>
            <a:srgbClr val="00A5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2400"/>
          </a:p>
        </p:txBody>
      </p:sp>
      <p:grpSp>
        <p:nvGrpSpPr>
          <p:cNvPr id="3" name="组合 2"/>
          <p:cNvGrpSpPr/>
          <p:nvPr userDrawn="1">
            <p:custDataLst>
              <p:tags r:id="rId2"/>
            </p:custDataLst>
          </p:nvPr>
        </p:nvGrpSpPr>
        <p:grpSpPr>
          <a:xfrm>
            <a:off x="4951491" y="183552"/>
            <a:ext cx="2338232" cy="596721"/>
            <a:chOff x="2703768" y="3673387"/>
            <a:chExt cx="2328832" cy="596721"/>
          </a:xfrm>
        </p:grpSpPr>
        <p:sp>
          <p:nvSpPr>
            <p:cNvPr id="4" name="文本框 3"/>
            <p:cNvSpPr txBox="1"/>
            <p:nvPr>
              <p:custDataLst>
                <p:tags r:id="rId3"/>
              </p:custDataLst>
            </p:nvPr>
          </p:nvSpPr>
          <p:spPr>
            <a:xfrm>
              <a:off x="3277801" y="3704504"/>
              <a:ext cx="1754799" cy="565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lnSpc>
                  <a:spcPct val="120000"/>
                </a:lnSpc>
              </a:pPr>
              <a:r>
                <a:rPr lang="zh-CN" altLang="en-US" sz="2800" b="1">
                  <a:solidFill>
                    <a:srgbClr val="AA66CC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典例精讲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703768" y="3673387"/>
              <a:ext cx="585455" cy="585455"/>
            </a:xfrm>
            <a:prstGeom prst="rect">
              <a:avLst/>
            </a:prstGeom>
          </p:spPr>
        </p:pic>
        <p:cxnSp>
          <p:nvCxnSpPr>
            <p:cNvPr id="6" name="直接连接符 5"/>
            <p:cNvCxnSpPr/>
            <p:nvPr>
              <p:custDataLst>
                <p:tags r:id="rId5"/>
              </p:custDataLst>
            </p:nvPr>
          </p:nvCxnSpPr>
          <p:spPr>
            <a:xfrm flipH="1">
              <a:off x="3299310" y="3792493"/>
              <a:ext cx="0" cy="435231"/>
            </a:xfrm>
            <a:prstGeom prst="line">
              <a:avLst/>
            </a:prstGeom>
            <a:ln w="28575">
              <a:solidFill>
                <a:srgbClr val="AA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3523830"/>
      </p:ext>
    </p:extLst>
  </p:cSld>
  <p:clrMapOvr>
    <a:masterClrMapping/>
  </p:clrMapOvr>
  <p:transition spd="slow" advClick="0">
    <p:dissolv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bg>
      <p:bgPr>
        <a:blipFill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1"/>
            </p:custDataLst>
          </p:nvPr>
        </p:nvGrpSpPr>
        <p:grpSpPr>
          <a:xfrm>
            <a:off x="4951490" y="220062"/>
            <a:ext cx="2381950" cy="565604"/>
            <a:chOff x="2703768" y="5321451"/>
            <a:chExt cx="2372374" cy="565604"/>
          </a:xfrm>
        </p:grpSpPr>
        <p:sp>
          <p:nvSpPr>
            <p:cNvPr id="3" name="文本框 2"/>
            <p:cNvSpPr txBox="1"/>
            <p:nvPr>
              <p:custDataLst>
                <p:tags r:id="rId3"/>
              </p:custDataLst>
            </p:nvPr>
          </p:nvSpPr>
          <p:spPr>
            <a:xfrm>
              <a:off x="3321343" y="5321451"/>
              <a:ext cx="1754799" cy="565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lnSpc>
                  <a:spcPct val="120000"/>
                </a:lnSpc>
              </a:pPr>
              <a:r>
                <a:rPr lang="zh-CN" altLang="en-US" sz="2800" b="1">
                  <a:solidFill>
                    <a:srgbClr val="2BA3DD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拓展延伸</a:t>
              </a:r>
            </a:p>
          </p:txBody>
        </p:sp>
        <p:pic>
          <p:nvPicPr>
            <p:cNvPr id="4" name="图片 3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703768" y="5341287"/>
              <a:ext cx="483549" cy="483549"/>
            </a:xfrm>
            <a:prstGeom prst="rect">
              <a:avLst/>
            </a:prstGeom>
          </p:spPr>
        </p:pic>
        <p:cxnSp>
          <p:nvCxnSpPr>
            <p:cNvPr id="5" name="直接连接符 4"/>
            <p:cNvCxnSpPr/>
            <p:nvPr>
              <p:custDataLst>
                <p:tags r:id="rId5"/>
              </p:custDataLst>
            </p:nvPr>
          </p:nvCxnSpPr>
          <p:spPr>
            <a:xfrm flipH="1">
              <a:off x="3299310" y="5389605"/>
              <a:ext cx="0" cy="435231"/>
            </a:xfrm>
            <a:prstGeom prst="line">
              <a:avLst/>
            </a:prstGeom>
            <a:ln w="28575">
              <a:solidFill>
                <a:srgbClr val="2AA0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: 圆角 5"/>
          <p:cNvSpPr/>
          <p:nvPr userDrawn="1">
            <p:custDataLst>
              <p:tags r:id="rId2"/>
            </p:custDataLst>
          </p:nvPr>
        </p:nvSpPr>
        <p:spPr>
          <a:xfrm>
            <a:off x="4219530" y="865259"/>
            <a:ext cx="3802154" cy="45719"/>
          </a:xfrm>
          <a:prstGeom prst="roundRect">
            <a:avLst>
              <a:gd name="adj" fmla="val 50000"/>
            </a:avLst>
          </a:prstGeom>
          <a:solidFill>
            <a:srgbClr val="00A5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270355762"/>
      </p:ext>
    </p:extLst>
  </p:cSld>
  <p:clrMapOvr>
    <a:masterClrMapping/>
  </p:clrMapOvr>
  <p:transition spd="slow" advClick="0">
    <p:dissolv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bg>
      <p:bgPr>
        <a:blipFill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 userDrawn="1">
            <p:custDataLst>
              <p:tags r:id="rId1"/>
            </p:custDataLst>
          </p:nvPr>
        </p:nvSpPr>
        <p:spPr>
          <a:xfrm>
            <a:off x="4219530" y="881301"/>
            <a:ext cx="3802154" cy="45719"/>
          </a:xfrm>
          <a:prstGeom prst="roundRect">
            <a:avLst>
              <a:gd name="adj" fmla="val 50000"/>
            </a:avLst>
          </a:prstGeom>
          <a:solidFill>
            <a:srgbClr val="00A5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2400"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4951491" y="200006"/>
            <a:ext cx="2338232" cy="565348"/>
            <a:chOff x="2703768" y="4483248"/>
            <a:chExt cx="2328832" cy="565348"/>
          </a:xfrm>
        </p:grpSpPr>
        <p:sp>
          <p:nvSpPr>
            <p:cNvPr id="9" name="文本框 8"/>
            <p:cNvSpPr txBox="1"/>
            <p:nvPr>
              <p:custDataLst>
                <p:tags r:id="rId3"/>
              </p:custDataLst>
            </p:nvPr>
          </p:nvSpPr>
          <p:spPr>
            <a:xfrm>
              <a:off x="3277801" y="4483248"/>
              <a:ext cx="1754799" cy="565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lnSpc>
                  <a:spcPct val="120000"/>
                </a:lnSpc>
              </a:pPr>
              <a:r>
                <a:rPr lang="zh-CN" altLang="en-US" sz="2800" b="1">
                  <a:solidFill>
                    <a:srgbClr val="FCBD5E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cs typeface="+mn-ea"/>
                  <a:sym typeface="+mn-lt"/>
                </a:rPr>
                <a:t>随堂演练</a:t>
              </a:r>
            </a:p>
          </p:txBody>
        </p:sp>
        <p:pic>
          <p:nvPicPr>
            <p:cNvPr id="10" name="图片 9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703768" y="4502311"/>
              <a:ext cx="483549" cy="485094"/>
            </a:xfrm>
            <a:prstGeom prst="rect">
              <a:avLst/>
            </a:prstGeom>
          </p:spPr>
        </p:pic>
        <p:cxnSp>
          <p:nvCxnSpPr>
            <p:cNvPr id="11" name="直接连接符 10"/>
            <p:cNvCxnSpPr/>
            <p:nvPr>
              <p:custDataLst>
                <p:tags r:id="rId5"/>
              </p:custDataLst>
            </p:nvPr>
          </p:nvCxnSpPr>
          <p:spPr>
            <a:xfrm flipH="1">
              <a:off x="3299310" y="4571237"/>
              <a:ext cx="0" cy="435231"/>
            </a:xfrm>
            <a:prstGeom prst="line">
              <a:avLst/>
            </a:prstGeom>
            <a:ln w="28575">
              <a:solidFill>
                <a:srgbClr val="FCBD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24802"/>
      </p:ext>
    </p:extLst>
  </p:cSld>
  <p:clrMapOvr>
    <a:masterClrMapping/>
  </p:clrMapOvr>
  <p:transition spd="slow" advClick="0">
    <p:dissolv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bg>
      <p:bgPr>
        <a:blipFill>
          <a:blip r:embed="rId2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 userDrawn="1">
            <p:custDataLst>
              <p:tags r:id="rId1"/>
            </p:custDataLst>
          </p:nvPr>
        </p:nvSpPr>
        <p:spPr>
          <a:xfrm>
            <a:off x="4219530" y="865259"/>
            <a:ext cx="3802154" cy="45719"/>
          </a:xfrm>
          <a:prstGeom prst="roundRect">
            <a:avLst>
              <a:gd name="adj" fmla="val 50000"/>
            </a:avLst>
          </a:prstGeom>
          <a:solidFill>
            <a:srgbClr val="00A5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2400"/>
          </a:p>
        </p:txBody>
      </p:sp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4996917" y="307747"/>
            <a:ext cx="2247382" cy="565604"/>
            <a:chOff x="4921404" y="1807328"/>
            <a:chExt cx="2238347" cy="565604"/>
          </a:xfrm>
        </p:grpSpPr>
        <p:grpSp>
          <p:nvGrpSpPr>
            <p:cNvPr id="9" name="组合 8"/>
            <p:cNvGrpSpPr/>
            <p:nvPr>
              <p:custDataLst>
                <p:tags r:id="rId3"/>
              </p:custDataLst>
            </p:nvPr>
          </p:nvGrpSpPr>
          <p:grpSpPr>
            <a:xfrm>
              <a:off x="4921404" y="1858301"/>
              <a:ext cx="421274" cy="421274"/>
              <a:chOff x="5578186" y="3034798"/>
              <a:chExt cx="1030070" cy="1030070"/>
            </a:xfrm>
          </p:grpSpPr>
          <p:sp>
            <p:nvSpPr>
              <p:cNvPr id="12" name="椭圆 11"/>
              <p:cNvSpPr/>
              <p:nvPr>
                <p:custDataLst>
                  <p:tags r:id="rId6"/>
                </p:custDataLst>
              </p:nvPr>
            </p:nvSpPr>
            <p:spPr>
              <a:xfrm>
                <a:off x="5578186" y="3034798"/>
                <a:ext cx="1030070" cy="1030070"/>
              </a:xfrm>
              <a:prstGeom prst="ellipse">
                <a:avLst/>
              </a:prstGeom>
              <a:solidFill>
                <a:srgbClr val="377D8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sz="2400"/>
              </a:p>
            </p:txBody>
          </p:sp>
          <p:grpSp>
            <p:nvGrpSpPr>
              <p:cNvPr id="13" name="PA-testtube-56785"/>
              <p:cNvGrpSpPr>
                <a:grpSpLocks noChangeAspect="1"/>
              </p:cNvGrpSpPr>
              <p:nvPr>
                <p:custDataLst>
                  <p:tags r:id="rId7"/>
                </p:custDataLst>
              </p:nvPr>
            </p:nvGrpSpPr>
            <p:grpSpPr>
              <a:xfrm>
                <a:off x="5757830" y="3127674"/>
                <a:ext cx="673563" cy="767006"/>
                <a:chOff x="3252" y="1469"/>
                <a:chExt cx="1211" cy="1379"/>
              </a:xfrm>
            </p:grpSpPr>
            <p:sp>
              <p:nvSpPr>
                <p:cNvPr id="14" name="PA_任意多边形 1241"/>
                <p:cNvSpPr>
                  <a:spLocks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3375" y="1796"/>
                  <a:ext cx="1088" cy="1052"/>
                </a:xfrm>
                <a:custGeom>
                  <a:avLst/>
                  <a:gdLst>
                    <a:gd name="T0" fmla="*/ 2509 w 2882"/>
                    <a:gd name="T1" fmla="*/ 1154 h 2788"/>
                    <a:gd name="T2" fmla="*/ 1359 w 2882"/>
                    <a:gd name="T3" fmla="*/ 997 h 2788"/>
                    <a:gd name="T4" fmla="*/ 657 w 2882"/>
                    <a:gd name="T5" fmla="*/ 296 h 2788"/>
                    <a:gd name="T6" fmla="*/ 657 w 2882"/>
                    <a:gd name="T7" fmla="*/ 296 h 2788"/>
                    <a:gd name="T8" fmla="*/ 386 w 2882"/>
                    <a:gd name="T9" fmla="*/ 25 h 2788"/>
                    <a:gd name="T10" fmla="*/ 296 w 2882"/>
                    <a:gd name="T11" fmla="*/ 25 h 2788"/>
                    <a:gd name="T12" fmla="*/ 296 w 2882"/>
                    <a:gd name="T13" fmla="*/ 115 h 2788"/>
                    <a:gd name="T14" fmla="*/ 489 w 2882"/>
                    <a:gd name="T15" fmla="*/ 308 h 2788"/>
                    <a:gd name="T16" fmla="*/ 205 w 2882"/>
                    <a:gd name="T17" fmla="*/ 385 h 2788"/>
                    <a:gd name="T18" fmla="*/ 115 w 2882"/>
                    <a:gd name="T19" fmla="*/ 296 h 2788"/>
                    <a:gd name="T20" fmla="*/ 25 w 2882"/>
                    <a:gd name="T21" fmla="*/ 296 h 2788"/>
                    <a:gd name="T22" fmla="*/ 25 w 2882"/>
                    <a:gd name="T23" fmla="*/ 386 h 2788"/>
                    <a:gd name="T24" fmla="*/ 139 w 2882"/>
                    <a:gd name="T25" fmla="*/ 500 h 2788"/>
                    <a:gd name="T26" fmla="*/ 140 w 2882"/>
                    <a:gd name="T27" fmla="*/ 502 h 2788"/>
                    <a:gd name="T28" fmla="*/ 998 w 2882"/>
                    <a:gd name="T29" fmla="*/ 1359 h 2788"/>
                    <a:gd name="T30" fmla="*/ 1154 w 2882"/>
                    <a:gd name="T31" fmla="*/ 2508 h 2788"/>
                    <a:gd name="T32" fmla="*/ 1831 w 2882"/>
                    <a:gd name="T33" fmla="*/ 2788 h 2788"/>
                    <a:gd name="T34" fmla="*/ 2509 w 2882"/>
                    <a:gd name="T35" fmla="*/ 2508 h 2788"/>
                    <a:gd name="T36" fmla="*/ 2509 w 2882"/>
                    <a:gd name="T37" fmla="*/ 1154 h 2788"/>
                    <a:gd name="T38" fmla="*/ 2418 w 2882"/>
                    <a:gd name="T39" fmla="*/ 2418 h 2788"/>
                    <a:gd name="T40" fmla="*/ 1244 w 2882"/>
                    <a:gd name="T41" fmla="*/ 2418 h 2788"/>
                    <a:gd name="T42" fmla="*/ 1132 w 2882"/>
                    <a:gd name="T43" fmla="*/ 1383 h 2788"/>
                    <a:gd name="T44" fmla="*/ 1123 w 2882"/>
                    <a:gd name="T45" fmla="*/ 1304 h 2788"/>
                    <a:gd name="T46" fmla="*/ 454 w 2882"/>
                    <a:gd name="T47" fmla="*/ 635 h 2788"/>
                    <a:gd name="T48" fmla="*/ 454 w 2882"/>
                    <a:gd name="T49" fmla="*/ 634 h 2788"/>
                    <a:gd name="T50" fmla="*/ 309 w 2882"/>
                    <a:gd name="T51" fmla="*/ 489 h 2788"/>
                    <a:gd name="T52" fmla="*/ 593 w 2882"/>
                    <a:gd name="T53" fmla="*/ 412 h 2788"/>
                    <a:gd name="T54" fmla="*/ 635 w 2882"/>
                    <a:gd name="T55" fmla="*/ 454 h 2788"/>
                    <a:gd name="T56" fmla="*/ 635 w 2882"/>
                    <a:gd name="T57" fmla="*/ 454 h 2788"/>
                    <a:gd name="T58" fmla="*/ 1304 w 2882"/>
                    <a:gd name="T59" fmla="*/ 1123 h 2788"/>
                    <a:gd name="T60" fmla="*/ 1384 w 2882"/>
                    <a:gd name="T61" fmla="*/ 1132 h 2788"/>
                    <a:gd name="T62" fmla="*/ 2418 w 2882"/>
                    <a:gd name="T63" fmla="*/ 1244 h 2788"/>
                    <a:gd name="T64" fmla="*/ 2418 w 2882"/>
                    <a:gd name="T65" fmla="*/ 2418 h 2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882" h="2788">
                      <a:moveTo>
                        <a:pt x="2509" y="1154"/>
                      </a:moveTo>
                      <a:cubicBezTo>
                        <a:pt x="2205" y="850"/>
                        <a:pt x="1729" y="788"/>
                        <a:pt x="1359" y="997"/>
                      </a:cubicBezTo>
                      <a:lnTo>
                        <a:pt x="657" y="296"/>
                      </a:lnTo>
                      <a:cubicBezTo>
                        <a:pt x="657" y="296"/>
                        <a:pt x="657" y="296"/>
                        <a:pt x="657" y="296"/>
                      </a:cubicBezTo>
                      <a:lnTo>
                        <a:pt x="386" y="25"/>
                      </a:lnTo>
                      <a:cubicBezTo>
                        <a:pt x="361" y="0"/>
                        <a:pt x="321" y="0"/>
                        <a:pt x="296" y="25"/>
                      </a:cubicBezTo>
                      <a:cubicBezTo>
                        <a:pt x="271" y="50"/>
                        <a:pt x="271" y="90"/>
                        <a:pt x="296" y="115"/>
                      </a:cubicBezTo>
                      <a:lnTo>
                        <a:pt x="489" y="308"/>
                      </a:lnTo>
                      <a:lnTo>
                        <a:pt x="205" y="385"/>
                      </a:lnTo>
                      <a:lnTo>
                        <a:pt x="115" y="296"/>
                      </a:lnTo>
                      <a:cubicBezTo>
                        <a:pt x="90" y="271"/>
                        <a:pt x="50" y="271"/>
                        <a:pt x="25" y="296"/>
                      </a:cubicBezTo>
                      <a:cubicBezTo>
                        <a:pt x="0" y="321"/>
                        <a:pt x="0" y="361"/>
                        <a:pt x="25" y="386"/>
                      </a:cubicBezTo>
                      <a:lnTo>
                        <a:pt x="139" y="500"/>
                      </a:lnTo>
                      <a:cubicBezTo>
                        <a:pt x="140" y="501"/>
                        <a:pt x="140" y="501"/>
                        <a:pt x="140" y="502"/>
                      </a:cubicBezTo>
                      <a:lnTo>
                        <a:pt x="998" y="1359"/>
                      </a:lnTo>
                      <a:cubicBezTo>
                        <a:pt x="788" y="1729"/>
                        <a:pt x="850" y="2205"/>
                        <a:pt x="1154" y="2508"/>
                      </a:cubicBezTo>
                      <a:cubicBezTo>
                        <a:pt x="1341" y="2695"/>
                        <a:pt x="1586" y="2788"/>
                        <a:pt x="1831" y="2788"/>
                      </a:cubicBezTo>
                      <a:cubicBezTo>
                        <a:pt x="2077" y="2788"/>
                        <a:pt x="2322" y="2695"/>
                        <a:pt x="2509" y="2508"/>
                      </a:cubicBezTo>
                      <a:cubicBezTo>
                        <a:pt x="2882" y="2135"/>
                        <a:pt x="2882" y="1527"/>
                        <a:pt x="2509" y="1154"/>
                      </a:cubicBezTo>
                      <a:close/>
                      <a:moveTo>
                        <a:pt x="2418" y="2418"/>
                      </a:moveTo>
                      <a:cubicBezTo>
                        <a:pt x="2095" y="2742"/>
                        <a:pt x="1568" y="2742"/>
                        <a:pt x="1244" y="2418"/>
                      </a:cubicBezTo>
                      <a:cubicBezTo>
                        <a:pt x="970" y="2144"/>
                        <a:pt x="923" y="1709"/>
                        <a:pt x="1132" y="1383"/>
                      </a:cubicBezTo>
                      <a:cubicBezTo>
                        <a:pt x="1148" y="1358"/>
                        <a:pt x="1145" y="1325"/>
                        <a:pt x="1123" y="1304"/>
                      </a:cubicBezTo>
                      <a:lnTo>
                        <a:pt x="454" y="635"/>
                      </a:lnTo>
                      <a:cubicBezTo>
                        <a:pt x="454" y="635"/>
                        <a:pt x="454" y="635"/>
                        <a:pt x="454" y="634"/>
                      </a:cubicBezTo>
                      <a:lnTo>
                        <a:pt x="309" y="489"/>
                      </a:lnTo>
                      <a:lnTo>
                        <a:pt x="593" y="412"/>
                      </a:lnTo>
                      <a:lnTo>
                        <a:pt x="635" y="454"/>
                      </a:lnTo>
                      <a:lnTo>
                        <a:pt x="635" y="454"/>
                      </a:lnTo>
                      <a:lnTo>
                        <a:pt x="1304" y="1123"/>
                      </a:lnTo>
                      <a:cubicBezTo>
                        <a:pt x="1325" y="1144"/>
                        <a:pt x="1358" y="1148"/>
                        <a:pt x="1384" y="1132"/>
                      </a:cubicBezTo>
                      <a:cubicBezTo>
                        <a:pt x="1709" y="923"/>
                        <a:pt x="2144" y="970"/>
                        <a:pt x="2418" y="1244"/>
                      </a:cubicBezTo>
                      <a:cubicBezTo>
                        <a:pt x="2742" y="1568"/>
                        <a:pt x="2742" y="2094"/>
                        <a:pt x="2418" y="2418"/>
                      </a:cubicBezTo>
                      <a:close/>
                    </a:path>
                  </a:pathLst>
                </a:custGeom>
                <a:solidFill>
                  <a:srgbClr val="DBEEF7"/>
                </a:solidFill>
                <a:ln w="0">
                  <a:noFill/>
                  <a:prstDash val="solid"/>
                  <a:round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endParaRPr lang="zh-CN" altLang="en-US" sz="1800"/>
                </a:p>
              </p:txBody>
            </p:sp>
            <p:sp>
              <p:nvSpPr>
                <p:cNvPr id="15" name="PA_椭圆 1242"/>
                <p:cNvSpPr>
                  <a:spLocks noChangeArrowhead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4048" y="2275"/>
                  <a:ext cx="48" cy="49"/>
                </a:xfrm>
                <a:prstGeom prst="ellipse">
                  <a:avLst/>
                </a:prstGeom>
                <a:solidFill>
                  <a:srgbClr val="8F89F5"/>
                </a:solidFill>
                <a:ln w="0">
                  <a:noFill/>
                  <a:prstDash val="solid"/>
                  <a:round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endParaRPr lang="zh-CN" altLang="en-US" sz="1800"/>
                </a:p>
              </p:txBody>
            </p:sp>
            <p:sp>
              <p:nvSpPr>
                <p:cNvPr id="16" name="PA_椭圆 1243"/>
                <p:cNvSpPr>
                  <a:spLocks noChangeArrowhead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3903" y="2372"/>
                  <a:ext cx="48" cy="48"/>
                </a:xfrm>
                <a:prstGeom prst="ellipse">
                  <a:avLst/>
                </a:prstGeom>
                <a:solidFill>
                  <a:srgbClr val="8F89F5"/>
                </a:solidFill>
                <a:ln w="0">
                  <a:noFill/>
                  <a:prstDash val="solid"/>
                  <a:round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endParaRPr lang="zh-CN" altLang="en-US" sz="1800"/>
                </a:p>
              </p:txBody>
            </p:sp>
            <p:sp>
              <p:nvSpPr>
                <p:cNvPr id="17" name="PA_任意多边形 1244"/>
                <p:cNvSpPr>
                  <a:spLocks noEditPoints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3492" y="1952"/>
                  <a:ext cx="919" cy="879"/>
                </a:xfrm>
                <a:custGeom>
                  <a:avLst/>
                  <a:gdLst>
                    <a:gd name="T0" fmla="*/ 2109 w 2433"/>
                    <a:gd name="T1" fmla="*/ 832 h 2330"/>
                    <a:gd name="T2" fmla="*/ 1075 w 2433"/>
                    <a:gd name="T3" fmla="*/ 720 h 2330"/>
                    <a:gd name="T4" fmla="*/ 995 w 2433"/>
                    <a:gd name="T5" fmla="*/ 711 h 2330"/>
                    <a:gd name="T6" fmla="*/ 326 w 2433"/>
                    <a:gd name="T7" fmla="*/ 42 h 2330"/>
                    <a:gd name="T8" fmla="*/ 326 w 2433"/>
                    <a:gd name="T9" fmla="*/ 42 h 2330"/>
                    <a:gd name="T10" fmla="*/ 284 w 2433"/>
                    <a:gd name="T11" fmla="*/ 0 h 2330"/>
                    <a:gd name="T12" fmla="*/ 0 w 2433"/>
                    <a:gd name="T13" fmla="*/ 77 h 2330"/>
                    <a:gd name="T14" fmla="*/ 145 w 2433"/>
                    <a:gd name="T15" fmla="*/ 222 h 2330"/>
                    <a:gd name="T16" fmla="*/ 145 w 2433"/>
                    <a:gd name="T17" fmla="*/ 223 h 2330"/>
                    <a:gd name="T18" fmla="*/ 814 w 2433"/>
                    <a:gd name="T19" fmla="*/ 892 h 2330"/>
                    <a:gd name="T20" fmla="*/ 823 w 2433"/>
                    <a:gd name="T21" fmla="*/ 971 h 2330"/>
                    <a:gd name="T22" fmla="*/ 935 w 2433"/>
                    <a:gd name="T23" fmla="*/ 2006 h 2330"/>
                    <a:gd name="T24" fmla="*/ 2109 w 2433"/>
                    <a:gd name="T25" fmla="*/ 2006 h 2330"/>
                    <a:gd name="T26" fmla="*/ 2109 w 2433"/>
                    <a:gd name="T27" fmla="*/ 832 h 2330"/>
                    <a:gd name="T28" fmla="*/ 962 w 2433"/>
                    <a:gd name="T29" fmla="*/ 1178 h 2330"/>
                    <a:gd name="T30" fmla="*/ 1153 w 2433"/>
                    <a:gd name="T31" fmla="*/ 986 h 2330"/>
                    <a:gd name="T32" fmla="*/ 1345 w 2433"/>
                    <a:gd name="T33" fmla="*/ 1178 h 2330"/>
                    <a:gd name="T34" fmla="*/ 1153 w 2433"/>
                    <a:gd name="T35" fmla="*/ 1369 h 2330"/>
                    <a:gd name="T36" fmla="*/ 962 w 2433"/>
                    <a:gd name="T37" fmla="*/ 1178 h 2330"/>
                    <a:gd name="T38" fmla="*/ 1409 w 2433"/>
                    <a:gd name="T39" fmla="*/ 2136 h 2330"/>
                    <a:gd name="T40" fmla="*/ 1217 w 2433"/>
                    <a:gd name="T41" fmla="*/ 1944 h 2330"/>
                    <a:gd name="T42" fmla="*/ 1409 w 2433"/>
                    <a:gd name="T43" fmla="*/ 1752 h 2330"/>
                    <a:gd name="T44" fmla="*/ 1600 w 2433"/>
                    <a:gd name="T45" fmla="*/ 1944 h 2330"/>
                    <a:gd name="T46" fmla="*/ 1409 w 2433"/>
                    <a:gd name="T47" fmla="*/ 2136 h 2330"/>
                    <a:gd name="T48" fmla="*/ 1536 w 2433"/>
                    <a:gd name="T49" fmla="*/ 1114 h 2330"/>
                    <a:gd name="T50" fmla="*/ 1345 w 2433"/>
                    <a:gd name="T51" fmla="*/ 922 h 2330"/>
                    <a:gd name="T52" fmla="*/ 1536 w 2433"/>
                    <a:gd name="T53" fmla="*/ 731 h 2330"/>
                    <a:gd name="T54" fmla="*/ 1728 w 2433"/>
                    <a:gd name="T55" fmla="*/ 922 h 2330"/>
                    <a:gd name="T56" fmla="*/ 1536 w 2433"/>
                    <a:gd name="T57" fmla="*/ 1114 h 2330"/>
                    <a:gd name="T58" fmla="*/ 2015 w 2433"/>
                    <a:gd name="T59" fmla="*/ 1497 h 2330"/>
                    <a:gd name="T60" fmla="*/ 1792 w 2433"/>
                    <a:gd name="T61" fmla="*/ 1274 h 2330"/>
                    <a:gd name="T62" fmla="*/ 2015 w 2433"/>
                    <a:gd name="T63" fmla="*/ 1050 h 2330"/>
                    <a:gd name="T64" fmla="*/ 2239 w 2433"/>
                    <a:gd name="T65" fmla="*/ 1274 h 2330"/>
                    <a:gd name="T66" fmla="*/ 2015 w 2433"/>
                    <a:gd name="T67" fmla="*/ 1497 h 2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433" h="2330">
                      <a:moveTo>
                        <a:pt x="2109" y="832"/>
                      </a:moveTo>
                      <a:cubicBezTo>
                        <a:pt x="1835" y="558"/>
                        <a:pt x="1400" y="511"/>
                        <a:pt x="1075" y="720"/>
                      </a:cubicBezTo>
                      <a:cubicBezTo>
                        <a:pt x="1049" y="736"/>
                        <a:pt x="1016" y="732"/>
                        <a:pt x="995" y="711"/>
                      </a:cubicBezTo>
                      <a:lnTo>
                        <a:pt x="326" y="42"/>
                      </a:lnTo>
                      <a:lnTo>
                        <a:pt x="326" y="42"/>
                      </a:lnTo>
                      <a:lnTo>
                        <a:pt x="284" y="0"/>
                      </a:lnTo>
                      <a:lnTo>
                        <a:pt x="0" y="77"/>
                      </a:lnTo>
                      <a:lnTo>
                        <a:pt x="145" y="222"/>
                      </a:lnTo>
                      <a:cubicBezTo>
                        <a:pt x="145" y="223"/>
                        <a:pt x="145" y="223"/>
                        <a:pt x="145" y="223"/>
                      </a:cubicBezTo>
                      <a:lnTo>
                        <a:pt x="814" y="892"/>
                      </a:lnTo>
                      <a:cubicBezTo>
                        <a:pt x="836" y="913"/>
                        <a:pt x="839" y="946"/>
                        <a:pt x="823" y="971"/>
                      </a:cubicBezTo>
                      <a:cubicBezTo>
                        <a:pt x="614" y="1297"/>
                        <a:pt x="661" y="1732"/>
                        <a:pt x="935" y="2006"/>
                      </a:cubicBezTo>
                      <a:cubicBezTo>
                        <a:pt x="1259" y="2330"/>
                        <a:pt x="1786" y="2330"/>
                        <a:pt x="2109" y="2006"/>
                      </a:cubicBezTo>
                      <a:cubicBezTo>
                        <a:pt x="2433" y="1682"/>
                        <a:pt x="2433" y="1156"/>
                        <a:pt x="2109" y="832"/>
                      </a:cubicBezTo>
                      <a:close/>
                      <a:moveTo>
                        <a:pt x="962" y="1178"/>
                      </a:moveTo>
                      <a:cubicBezTo>
                        <a:pt x="962" y="1072"/>
                        <a:pt x="1048" y="986"/>
                        <a:pt x="1153" y="986"/>
                      </a:cubicBezTo>
                      <a:cubicBezTo>
                        <a:pt x="1259" y="986"/>
                        <a:pt x="1345" y="1072"/>
                        <a:pt x="1345" y="1178"/>
                      </a:cubicBezTo>
                      <a:cubicBezTo>
                        <a:pt x="1345" y="1283"/>
                        <a:pt x="1259" y="1369"/>
                        <a:pt x="1153" y="1369"/>
                      </a:cubicBezTo>
                      <a:cubicBezTo>
                        <a:pt x="1048" y="1369"/>
                        <a:pt x="962" y="1283"/>
                        <a:pt x="962" y="1178"/>
                      </a:cubicBezTo>
                      <a:close/>
                      <a:moveTo>
                        <a:pt x="1409" y="2136"/>
                      </a:moveTo>
                      <a:cubicBezTo>
                        <a:pt x="1303" y="2136"/>
                        <a:pt x="1217" y="2050"/>
                        <a:pt x="1217" y="1944"/>
                      </a:cubicBezTo>
                      <a:cubicBezTo>
                        <a:pt x="1217" y="1838"/>
                        <a:pt x="1303" y="1752"/>
                        <a:pt x="1409" y="1752"/>
                      </a:cubicBezTo>
                      <a:cubicBezTo>
                        <a:pt x="1514" y="1752"/>
                        <a:pt x="1600" y="1838"/>
                        <a:pt x="1600" y="1944"/>
                      </a:cubicBezTo>
                      <a:cubicBezTo>
                        <a:pt x="1600" y="2050"/>
                        <a:pt x="1514" y="2136"/>
                        <a:pt x="1409" y="2136"/>
                      </a:cubicBezTo>
                      <a:close/>
                      <a:moveTo>
                        <a:pt x="1536" y="1114"/>
                      </a:moveTo>
                      <a:cubicBezTo>
                        <a:pt x="1431" y="1114"/>
                        <a:pt x="1345" y="1028"/>
                        <a:pt x="1345" y="922"/>
                      </a:cubicBezTo>
                      <a:cubicBezTo>
                        <a:pt x="1345" y="817"/>
                        <a:pt x="1431" y="731"/>
                        <a:pt x="1536" y="731"/>
                      </a:cubicBezTo>
                      <a:cubicBezTo>
                        <a:pt x="1642" y="731"/>
                        <a:pt x="1728" y="817"/>
                        <a:pt x="1728" y="922"/>
                      </a:cubicBezTo>
                      <a:cubicBezTo>
                        <a:pt x="1728" y="1028"/>
                        <a:pt x="1642" y="1114"/>
                        <a:pt x="1536" y="1114"/>
                      </a:cubicBezTo>
                      <a:close/>
                      <a:moveTo>
                        <a:pt x="2015" y="1497"/>
                      </a:moveTo>
                      <a:cubicBezTo>
                        <a:pt x="1892" y="1497"/>
                        <a:pt x="1792" y="1397"/>
                        <a:pt x="1792" y="1274"/>
                      </a:cubicBezTo>
                      <a:cubicBezTo>
                        <a:pt x="1792" y="1150"/>
                        <a:pt x="1892" y="1050"/>
                        <a:pt x="2015" y="1050"/>
                      </a:cubicBezTo>
                      <a:cubicBezTo>
                        <a:pt x="2139" y="1050"/>
                        <a:pt x="2239" y="1150"/>
                        <a:pt x="2239" y="1274"/>
                      </a:cubicBezTo>
                      <a:cubicBezTo>
                        <a:pt x="2239" y="1397"/>
                        <a:pt x="2139" y="1497"/>
                        <a:pt x="2015" y="1497"/>
                      </a:cubicBezTo>
                      <a:close/>
                    </a:path>
                  </a:pathLst>
                </a:custGeom>
                <a:solidFill>
                  <a:srgbClr val="8F89F5"/>
                </a:solidFill>
                <a:ln w="0">
                  <a:noFill/>
                  <a:prstDash val="solid"/>
                  <a:round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endParaRPr lang="zh-CN" altLang="en-US" sz="1800"/>
                </a:p>
              </p:txBody>
            </p:sp>
            <p:sp>
              <p:nvSpPr>
                <p:cNvPr id="18" name="PA_椭圆 1245"/>
                <p:cNvSpPr>
                  <a:spLocks noChangeArrowheads="1"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4217" y="2396"/>
                  <a:ext cx="72" cy="72"/>
                </a:xfrm>
                <a:prstGeom prst="ellipse">
                  <a:avLst/>
                </a:prstGeom>
                <a:solidFill>
                  <a:srgbClr val="8F89F5"/>
                </a:solidFill>
                <a:ln w="0">
                  <a:noFill/>
                  <a:prstDash val="solid"/>
                  <a:round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endParaRPr lang="zh-CN" altLang="en-US" sz="1800"/>
                </a:p>
              </p:txBody>
            </p:sp>
            <p:sp>
              <p:nvSpPr>
                <p:cNvPr id="19" name="PA_椭圆 1246"/>
                <p:cNvSpPr>
                  <a:spLocks noChangeArrowheads="1"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4000" y="2661"/>
                  <a:ext cx="48" cy="48"/>
                </a:xfrm>
                <a:prstGeom prst="ellipse">
                  <a:avLst/>
                </a:prstGeom>
                <a:solidFill>
                  <a:srgbClr val="8F89F5"/>
                </a:solidFill>
                <a:ln w="0">
                  <a:noFill/>
                  <a:prstDash val="solid"/>
                  <a:round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endParaRPr lang="zh-CN" altLang="en-US" sz="1800"/>
                </a:p>
              </p:txBody>
            </p:sp>
            <p:sp>
              <p:nvSpPr>
                <p:cNvPr id="20" name="PA_任意多边形 1247"/>
                <p:cNvSpPr>
                  <a:spLocks noEditPoints="1"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4169" y="2348"/>
                  <a:ext cx="168" cy="169"/>
                </a:xfrm>
                <a:custGeom>
                  <a:avLst/>
                  <a:gdLst>
                    <a:gd name="T0" fmla="*/ 223 w 447"/>
                    <a:gd name="T1" fmla="*/ 0 h 447"/>
                    <a:gd name="T2" fmla="*/ 0 w 447"/>
                    <a:gd name="T3" fmla="*/ 224 h 447"/>
                    <a:gd name="T4" fmla="*/ 223 w 447"/>
                    <a:gd name="T5" fmla="*/ 447 h 447"/>
                    <a:gd name="T6" fmla="*/ 447 w 447"/>
                    <a:gd name="T7" fmla="*/ 224 h 447"/>
                    <a:gd name="T8" fmla="*/ 223 w 447"/>
                    <a:gd name="T9" fmla="*/ 0 h 447"/>
                    <a:gd name="T10" fmla="*/ 223 w 447"/>
                    <a:gd name="T11" fmla="*/ 319 h 447"/>
                    <a:gd name="T12" fmla="*/ 128 w 447"/>
                    <a:gd name="T13" fmla="*/ 224 h 447"/>
                    <a:gd name="T14" fmla="*/ 223 w 447"/>
                    <a:gd name="T15" fmla="*/ 128 h 447"/>
                    <a:gd name="T16" fmla="*/ 319 w 447"/>
                    <a:gd name="T17" fmla="*/ 224 h 447"/>
                    <a:gd name="T18" fmla="*/ 223 w 447"/>
                    <a:gd name="T19" fmla="*/ 319 h 4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47" h="447">
                      <a:moveTo>
                        <a:pt x="223" y="0"/>
                      </a:moveTo>
                      <a:cubicBezTo>
                        <a:pt x="100" y="0"/>
                        <a:pt x="0" y="100"/>
                        <a:pt x="0" y="224"/>
                      </a:cubicBezTo>
                      <a:cubicBezTo>
                        <a:pt x="0" y="347"/>
                        <a:pt x="100" y="447"/>
                        <a:pt x="223" y="447"/>
                      </a:cubicBezTo>
                      <a:cubicBezTo>
                        <a:pt x="347" y="447"/>
                        <a:pt x="447" y="347"/>
                        <a:pt x="447" y="224"/>
                      </a:cubicBezTo>
                      <a:cubicBezTo>
                        <a:pt x="447" y="100"/>
                        <a:pt x="347" y="0"/>
                        <a:pt x="223" y="0"/>
                      </a:cubicBezTo>
                      <a:close/>
                      <a:moveTo>
                        <a:pt x="223" y="319"/>
                      </a:moveTo>
                      <a:cubicBezTo>
                        <a:pt x="171" y="319"/>
                        <a:pt x="128" y="276"/>
                        <a:pt x="128" y="224"/>
                      </a:cubicBezTo>
                      <a:cubicBezTo>
                        <a:pt x="128" y="171"/>
                        <a:pt x="171" y="128"/>
                        <a:pt x="223" y="128"/>
                      </a:cubicBezTo>
                      <a:cubicBezTo>
                        <a:pt x="276" y="128"/>
                        <a:pt x="319" y="171"/>
                        <a:pt x="319" y="224"/>
                      </a:cubicBezTo>
                      <a:cubicBezTo>
                        <a:pt x="319" y="276"/>
                        <a:pt x="276" y="319"/>
                        <a:pt x="223" y="319"/>
                      </a:cubicBezTo>
                      <a:close/>
                    </a:path>
                  </a:pathLst>
                </a:custGeom>
                <a:solidFill>
                  <a:srgbClr val="DBEEF7"/>
                </a:solidFill>
                <a:ln w="0">
                  <a:noFill/>
                  <a:prstDash val="solid"/>
                  <a:round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endParaRPr lang="zh-CN" altLang="en-US" sz="1800"/>
                </a:p>
              </p:txBody>
            </p:sp>
            <p:sp>
              <p:nvSpPr>
                <p:cNvPr id="21" name="PA_任意多边形 1248"/>
                <p:cNvSpPr>
                  <a:spLocks noEditPoints="1"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3951" y="2613"/>
                  <a:ext cx="145" cy="145"/>
                </a:xfrm>
                <a:custGeom>
                  <a:avLst/>
                  <a:gdLst>
                    <a:gd name="T0" fmla="*/ 192 w 383"/>
                    <a:gd name="T1" fmla="*/ 0 h 384"/>
                    <a:gd name="T2" fmla="*/ 0 w 383"/>
                    <a:gd name="T3" fmla="*/ 192 h 384"/>
                    <a:gd name="T4" fmla="*/ 192 w 383"/>
                    <a:gd name="T5" fmla="*/ 384 h 384"/>
                    <a:gd name="T6" fmla="*/ 383 w 383"/>
                    <a:gd name="T7" fmla="*/ 192 h 384"/>
                    <a:gd name="T8" fmla="*/ 192 w 383"/>
                    <a:gd name="T9" fmla="*/ 0 h 384"/>
                    <a:gd name="T10" fmla="*/ 192 w 383"/>
                    <a:gd name="T11" fmla="*/ 256 h 384"/>
                    <a:gd name="T12" fmla="*/ 128 w 383"/>
                    <a:gd name="T13" fmla="*/ 192 h 384"/>
                    <a:gd name="T14" fmla="*/ 192 w 383"/>
                    <a:gd name="T15" fmla="*/ 128 h 384"/>
                    <a:gd name="T16" fmla="*/ 256 w 383"/>
                    <a:gd name="T17" fmla="*/ 192 h 384"/>
                    <a:gd name="T18" fmla="*/ 192 w 383"/>
                    <a:gd name="T19" fmla="*/ 256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83" h="384">
                      <a:moveTo>
                        <a:pt x="192" y="0"/>
                      </a:moveTo>
                      <a:cubicBezTo>
                        <a:pt x="86" y="0"/>
                        <a:pt x="0" y="86"/>
                        <a:pt x="0" y="192"/>
                      </a:cubicBezTo>
                      <a:cubicBezTo>
                        <a:pt x="0" y="298"/>
                        <a:pt x="86" y="384"/>
                        <a:pt x="192" y="384"/>
                      </a:cubicBezTo>
                      <a:cubicBezTo>
                        <a:pt x="297" y="384"/>
                        <a:pt x="383" y="298"/>
                        <a:pt x="383" y="192"/>
                      </a:cubicBezTo>
                      <a:cubicBezTo>
                        <a:pt x="383" y="86"/>
                        <a:pt x="297" y="0"/>
                        <a:pt x="192" y="0"/>
                      </a:cubicBezTo>
                      <a:close/>
                      <a:moveTo>
                        <a:pt x="192" y="256"/>
                      </a:moveTo>
                      <a:cubicBezTo>
                        <a:pt x="157" y="256"/>
                        <a:pt x="128" y="227"/>
                        <a:pt x="128" y="192"/>
                      </a:cubicBezTo>
                      <a:cubicBezTo>
                        <a:pt x="128" y="157"/>
                        <a:pt x="157" y="128"/>
                        <a:pt x="192" y="128"/>
                      </a:cubicBezTo>
                      <a:cubicBezTo>
                        <a:pt x="227" y="128"/>
                        <a:pt x="256" y="157"/>
                        <a:pt x="256" y="192"/>
                      </a:cubicBezTo>
                      <a:cubicBezTo>
                        <a:pt x="256" y="227"/>
                        <a:pt x="227" y="256"/>
                        <a:pt x="192" y="256"/>
                      </a:cubicBezTo>
                      <a:close/>
                    </a:path>
                  </a:pathLst>
                </a:custGeom>
                <a:solidFill>
                  <a:srgbClr val="DBEEF7"/>
                </a:solidFill>
                <a:ln w="0">
                  <a:noFill/>
                  <a:prstDash val="solid"/>
                  <a:round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endParaRPr lang="zh-CN" altLang="en-US" sz="1800"/>
                </a:p>
              </p:txBody>
            </p:sp>
            <p:sp>
              <p:nvSpPr>
                <p:cNvPr id="22" name="PA_任意多边形 1249"/>
                <p:cNvSpPr>
                  <a:spLocks noEditPoints="1"/>
                </p:cNvSpPr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3855" y="2324"/>
                  <a:ext cx="145" cy="144"/>
                </a:xfrm>
                <a:custGeom>
                  <a:avLst/>
                  <a:gdLst>
                    <a:gd name="T0" fmla="*/ 383 w 383"/>
                    <a:gd name="T1" fmla="*/ 192 h 383"/>
                    <a:gd name="T2" fmla="*/ 191 w 383"/>
                    <a:gd name="T3" fmla="*/ 0 h 383"/>
                    <a:gd name="T4" fmla="*/ 0 w 383"/>
                    <a:gd name="T5" fmla="*/ 192 h 383"/>
                    <a:gd name="T6" fmla="*/ 191 w 383"/>
                    <a:gd name="T7" fmla="*/ 383 h 383"/>
                    <a:gd name="T8" fmla="*/ 383 w 383"/>
                    <a:gd name="T9" fmla="*/ 192 h 383"/>
                    <a:gd name="T10" fmla="*/ 191 w 383"/>
                    <a:gd name="T11" fmla="*/ 256 h 383"/>
                    <a:gd name="T12" fmla="*/ 127 w 383"/>
                    <a:gd name="T13" fmla="*/ 192 h 383"/>
                    <a:gd name="T14" fmla="*/ 191 w 383"/>
                    <a:gd name="T15" fmla="*/ 128 h 383"/>
                    <a:gd name="T16" fmla="*/ 255 w 383"/>
                    <a:gd name="T17" fmla="*/ 192 h 383"/>
                    <a:gd name="T18" fmla="*/ 191 w 383"/>
                    <a:gd name="T19" fmla="*/ 256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83" h="383">
                      <a:moveTo>
                        <a:pt x="383" y="192"/>
                      </a:moveTo>
                      <a:cubicBezTo>
                        <a:pt x="383" y="86"/>
                        <a:pt x="297" y="0"/>
                        <a:pt x="191" y="0"/>
                      </a:cubicBezTo>
                      <a:cubicBezTo>
                        <a:pt x="86" y="0"/>
                        <a:pt x="0" y="86"/>
                        <a:pt x="0" y="192"/>
                      </a:cubicBezTo>
                      <a:cubicBezTo>
                        <a:pt x="0" y="297"/>
                        <a:pt x="86" y="383"/>
                        <a:pt x="191" y="383"/>
                      </a:cubicBezTo>
                      <a:cubicBezTo>
                        <a:pt x="297" y="383"/>
                        <a:pt x="383" y="297"/>
                        <a:pt x="383" y="192"/>
                      </a:cubicBezTo>
                      <a:close/>
                      <a:moveTo>
                        <a:pt x="191" y="256"/>
                      </a:moveTo>
                      <a:cubicBezTo>
                        <a:pt x="156" y="256"/>
                        <a:pt x="127" y="227"/>
                        <a:pt x="127" y="192"/>
                      </a:cubicBezTo>
                      <a:cubicBezTo>
                        <a:pt x="127" y="157"/>
                        <a:pt x="156" y="128"/>
                        <a:pt x="191" y="128"/>
                      </a:cubicBezTo>
                      <a:cubicBezTo>
                        <a:pt x="226" y="128"/>
                        <a:pt x="255" y="157"/>
                        <a:pt x="255" y="192"/>
                      </a:cubicBezTo>
                      <a:cubicBezTo>
                        <a:pt x="255" y="227"/>
                        <a:pt x="226" y="256"/>
                        <a:pt x="191" y="256"/>
                      </a:cubicBezTo>
                      <a:close/>
                    </a:path>
                  </a:pathLst>
                </a:custGeom>
                <a:solidFill>
                  <a:srgbClr val="DBEEF7"/>
                </a:solidFill>
                <a:ln w="0">
                  <a:noFill/>
                  <a:prstDash val="solid"/>
                  <a:round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endParaRPr lang="zh-CN" altLang="en-US" sz="1800"/>
                </a:p>
              </p:txBody>
            </p:sp>
            <p:sp>
              <p:nvSpPr>
                <p:cNvPr id="23" name="PA_任意多边形 1250"/>
                <p:cNvSpPr>
                  <a:spLocks noEditPoints="1"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4000" y="2228"/>
                  <a:ext cx="144" cy="144"/>
                </a:xfrm>
                <a:custGeom>
                  <a:avLst/>
                  <a:gdLst>
                    <a:gd name="T0" fmla="*/ 191 w 383"/>
                    <a:gd name="T1" fmla="*/ 0 h 383"/>
                    <a:gd name="T2" fmla="*/ 0 w 383"/>
                    <a:gd name="T3" fmla="*/ 191 h 383"/>
                    <a:gd name="T4" fmla="*/ 191 w 383"/>
                    <a:gd name="T5" fmla="*/ 383 h 383"/>
                    <a:gd name="T6" fmla="*/ 383 w 383"/>
                    <a:gd name="T7" fmla="*/ 191 h 383"/>
                    <a:gd name="T8" fmla="*/ 191 w 383"/>
                    <a:gd name="T9" fmla="*/ 0 h 383"/>
                    <a:gd name="T10" fmla="*/ 191 w 383"/>
                    <a:gd name="T11" fmla="*/ 255 h 383"/>
                    <a:gd name="T12" fmla="*/ 128 w 383"/>
                    <a:gd name="T13" fmla="*/ 191 h 383"/>
                    <a:gd name="T14" fmla="*/ 191 w 383"/>
                    <a:gd name="T15" fmla="*/ 127 h 383"/>
                    <a:gd name="T16" fmla="*/ 255 w 383"/>
                    <a:gd name="T17" fmla="*/ 191 h 383"/>
                    <a:gd name="T18" fmla="*/ 191 w 383"/>
                    <a:gd name="T19" fmla="*/ 255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83" h="383">
                      <a:moveTo>
                        <a:pt x="191" y="0"/>
                      </a:moveTo>
                      <a:cubicBezTo>
                        <a:pt x="86" y="0"/>
                        <a:pt x="0" y="86"/>
                        <a:pt x="0" y="191"/>
                      </a:cubicBezTo>
                      <a:cubicBezTo>
                        <a:pt x="0" y="297"/>
                        <a:pt x="86" y="383"/>
                        <a:pt x="191" y="383"/>
                      </a:cubicBezTo>
                      <a:cubicBezTo>
                        <a:pt x="297" y="383"/>
                        <a:pt x="383" y="297"/>
                        <a:pt x="383" y="191"/>
                      </a:cubicBezTo>
                      <a:cubicBezTo>
                        <a:pt x="383" y="86"/>
                        <a:pt x="297" y="0"/>
                        <a:pt x="191" y="0"/>
                      </a:cubicBezTo>
                      <a:close/>
                      <a:moveTo>
                        <a:pt x="191" y="255"/>
                      </a:moveTo>
                      <a:cubicBezTo>
                        <a:pt x="156" y="255"/>
                        <a:pt x="128" y="227"/>
                        <a:pt x="128" y="191"/>
                      </a:cubicBezTo>
                      <a:cubicBezTo>
                        <a:pt x="128" y="156"/>
                        <a:pt x="156" y="127"/>
                        <a:pt x="191" y="127"/>
                      </a:cubicBezTo>
                      <a:cubicBezTo>
                        <a:pt x="227" y="127"/>
                        <a:pt x="255" y="156"/>
                        <a:pt x="255" y="191"/>
                      </a:cubicBezTo>
                      <a:cubicBezTo>
                        <a:pt x="255" y="227"/>
                        <a:pt x="227" y="255"/>
                        <a:pt x="191" y="255"/>
                      </a:cubicBezTo>
                      <a:close/>
                    </a:path>
                  </a:pathLst>
                </a:custGeom>
                <a:solidFill>
                  <a:srgbClr val="DBEEF7"/>
                </a:solidFill>
                <a:ln w="0">
                  <a:noFill/>
                  <a:prstDash val="solid"/>
                  <a:round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endParaRPr lang="zh-CN" altLang="en-US" sz="1800"/>
                </a:p>
              </p:txBody>
            </p:sp>
            <p:sp>
              <p:nvSpPr>
                <p:cNvPr id="24" name="PA_任意多边形 1251"/>
                <p:cNvSpPr>
                  <a:spLocks noEditPoints="1"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3252" y="2035"/>
                  <a:ext cx="145" cy="144"/>
                </a:xfrm>
                <a:custGeom>
                  <a:avLst/>
                  <a:gdLst>
                    <a:gd name="T0" fmla="*/ 192 w 383"/>
                    <a:gd name="T1" fmla="*/ 0 h 383"/>
                    <a:gd name="T2" fmla="*/ 0 w 383"/>
                    <a:gd name="T3" fmla="*/ 191 h 383"/>
                    <a:gd name="T4" fmla="*/ 192 w 383"/>
                    <a:gd name="T5" fmla="*/ 383 h 383"/>
                    <a:gd name="T6" fmla="*/ 383 w 383"/>
                    <a:gd name="T7" fmla="*/ 191 h 383"/>
                    <a:gd name="T8" fmla="*/ 192 w 383"/>
                    <a:gd name="T9" fmla="*/ 0 h 383"/>
                    <a:gd name="T10" fmla="*/ 192 w 383"/>
                    <a:gd name="T11" fmla="*/ 255 h 383"/>
                    <a:gd name="T12" fmla="*/ 128 w 383"/>
                    <a:gd name="T13" fmla="*/ 191 h 383"/>
                    <a:gd name="T14" fmla="*/ 192 w 383"/>
                    <a:gd name="T15" fmla="*/ 128 h 383"/>
                    <a:gd name="T16" fmla="*/ 256 w 383"/>
                    <a:gd name="T17" fmla="*/ 191 h 383"/>
                    <a:gd name="T18" fmla="*/ 192 w 383"/>
                    <a:gd name="T19" fmla="*/ 255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83" h="383">
                      <a:moveTo>
                        <a:pt x="192" y="0"/>
                      </a:moveTo>
                      <a:cubicBezTo>
                        <a:pt x="86" y="0"/>
                        <a:pt x="0" y="86"/>
                        <a:pt x="0" y="191"/>
                      </a:cubicBezTo>
                      <a:cubicBezTo>
                        <a:pt x="0" y="297"/>
                        <a:pt x="86" y="383"/>
                        <a:pt x="192" y="383"/>
                      </a:cubicBezTo>
                      <a:cubicBezTo>
                        <a:pt x="297" y="383"/>
                        <a:pt x="383" y="297"/>
                        <a:pt x="383" y="191"/>
                      </a:cubicBezTo>
                      <a:cubicBezTo>
                        <a:pt x="383" y="86"/>
                        <a:pt x="297" y="0"/>
                        <a:pt x="192" y="0"/>
                      </a:cubicBezTo>
                      <a:close/>
                      <a:moveTo>
                        <a:pt x="192" y="255"/>
                      </a:moveTo>
                      <a:cubicBezTo>
                        <a:pt x="157" y="255"/>
                        <a:pt x="128" y="227"/>
                        <a:pt x="128" y="191"/>
                      </a:cubicBezTo>
                      <a:cubicBezTo>
                        <a:pt x="128" y="156"/>
                        <a:pt x="157" y="128"/>
                        <a:pt x="192" y="128"/>
                      </a:cubicBezTo>
                      <a:cubicBezTo>
                        <a:pt x="227" y="128"/>
                        <a:pt x="256" y="156"/>
                        <a:pt x="256" y="191"/>
                      </a:cubicBezTo>
                      <a:cubicBezTo>
                        <a:pt x="256" y="227"/>
                        <a:pt x="227" y="255"/>
                        <a:pt x="192" y="255"/>
                      </a:cubicBezTo>
                      <a:close/>
                    </a:path>
                  </a:pathLst>
                </a:custGeom>
                <a:solidFill>
                  <a:srgbClr val="DBEEF7"/>
                </a:solidFill>
                <a:ln w="0">
                  <a:noFill/>
                  <a:prstDash val="solid"/>
                  <a:round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endParaRPr lang="zh-CN" altLang="en-US" sz="1800"/>
                </a:p>
              </p:txBody>
            </p:sp>
            <p:sp>
              <p:nvSpPr>
                <p:cNvPr id="25" name="PA_任意多边形 1252"/>
                <p:cNvSpPr>
                  <a:spLocks noEditPoints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3252" y="2275"/>
                  <a:ext cx="145" cy="145"/>
                </a:xfrm>
                <a:custGeom>
                  <a:avLst/>
                  <a:gdLst>
                    <a:gd name="T0" fmla="*/ 192 w 383"/>
                    <a:gd name="T1" fmla="*/ 0 h 384"/>
                    <a:gd name="T2" fmla="*/ 0 w 383"/>
                    <a:gd name="T3" fmla="*/ 192 h 384"/>
                    <a:gd name="T4" fmla="*/ 192 w 383"/>
                    <a:gd name="T5" fmla="*/ 384 h 384"/>
                    <a:gd name="T6" fmla="*/ 383 w 383"/>
                    <a:gd name="T7" fmla="*/ 192 h 384"/>
                    <a:gd name="T8" fmla="*/ 192 w 383"/>
                    <a:gd name="T9" fmla="*/ 0 h 384"/>
                    <a:gd name="T10" fmla="*/ 192 w 383"/>
                    <a:gd name="T11" fmla="*/ 256 h 384"/>
                    <a:gd name="T12" fmla="*/ 128 w 383"/>
                    <a:gd name="T13" fmla="*/ 192 h 384"/>
                    <a:gd name="T14" fmla="*/ 192 w 383"/>
                    <a:gd name="T15" fmla="*/ 128 h 384"/>
                    <a:gd name="T16" fmla="*/ 256 w 383"/>
                    <a:gd name="T17" fmla="*/ 192 h 384"/>
                    <a:gd name="T18" fmla="*/ 192 w 383"/>
                    <a:gd name="T19" fmla="*/ 256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83" h="384">
                      <a:moveTo>
                        <a:pt x="192" y="0"/>
                      </a:moveTo>
                      <a:cubicBezTo>
                        <a:pt x="86" y="0"/>
                        <a:pt x="0" y="86"/>
                        <a:pt x="0" y="192"/>
                      </a:cubicBezTo>
                      <a:cubicBezTo>
                        <a:pt x="0" y="298"/>
                        <a:pt x="86" y="384"/>
                        <a:pt x="192" y="384"/>
                      </a:cubicBezTo>
                      <a:cubicBezTo>
                        <a:pt x="297" y="384"/>
                        <a:pt x="383" y="298"/>
                        <a:pt x="383" y="192"/>
                      </a:cubicBezTo>
                      <a:cubicBezTo>
                        <a:pt x="383" y="86"/>
                        <a:pt x="297" y="0"/>
                        <a:pt x="192" y="0"/>
                      </a:cubicBezTo>
                      <a:close/>
                      <a:moveTo>
                        <a:pt x="192" y="256"/>
                      </a:moveTo>
                      <a:cubicBezTo>
                        <a:pt x="157" y="256"/>
                        <a:pt x="128" y="227"/>
                        <a:pt x="128" y="192"/>
                      </a:cubicBezTo>
                      <a:cubicBezTo>
                        <a:pt x="128" y="157"/>
                        <a:pt x="157" y="128"/>
                        <a:pt x="192" y="128"/>
                      </a:cubicBezTo>
                      <a:cubicBezTo>
                        <a:pt x="227" y="128"/>
                        <a:pt x="256" y="157"/>
                        <a:pt x="256" y="192"/>
                      </a:cubicBezTo>
                      <a:cubicBezTo>
                        <a:pt x="256" y="227"/>
                        <a:pt x="227" y="256"/>
                        <a:pt x="192" y="256"/>
                      </a:cubicBezTo>
                      <a:close/>
                    </a:path>
                  </a:pathLst>
                </a:custGeom>
                <a:solidFill>
                  <a:srgbClr val="DBEEF7"/>
                </a:solidFill>
                <a:ln w="0">
                  <a:noFill/>
                  <a:prstDash val="solid"/>
                  <a:round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endParaRPr lang="zh-CN" altLang="en-US" sz="1800"/>
                </a:p>
              </p:txBody>
            </p:sp>
            <p:sp>
              <p:nvSpPr>
                <p:cNvPr id="26" name="PA_任意多边形 1253"/>
                <p:cNvSpPr/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3328" y="1469"/>
                  <a:ext cx="146" cy="329"/>
                </a:xfrm>
                <a:custGeom>
                  <a:avLst/>
                  <a:gdLst>
                    <a:gd name="T0" fmla="*/ 158 w 387"/>
                    <a:gd name="T1" fmla="*/ 842 h 871"/>
                    <a:gd name="T2" fmla="*/ 211 w 387"/>
                    <a:gd name="T3" fmla="*/ 871 h 871"/>
                    <a:gd name="T4" fmla="*/ 246 w 387"/>
                    <a:gd name="T5" fmla="*/ 861 h 871"/>
                    <a:gd name="T6" fmla="*/ 265 w 387"/>
                    <a:gd name="T7" fmla="*/ 772 h 871"/>
                    <a:gd name="T8" fmla="*/ 244 w 387"/>
                    <a:gd name="T9" fmla="*/ 472 h 871"/>
                    <a:gd name="T10" fmla="*/ 236 w 387"/>
                    <a:gd name="T11" fmla="*/ 37 h 871"/>
                    <a:gd name="T12" fmla="*/ 148 w 387"/>
                    <a:gd name="T13" fmla="*/ 19 h 871"/>
                    <a:gd name="T14" fmla="*/ 129 w 387"/>
                    <a:gd name="T15" fmla="*/ 107 h 871"/>
                    <a:gd name="T16" fmla="*/ 146 w 387"/>
                    <a:gd name="T17" fmla="*/ 390 h 871"/>
                    <a:gd name="T18" fmla="*/ 158 w 387"/>
                    <a:gd name="T19" fmla="*/ 842 h 8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87" h="871">
                      <a:moveTo>
                        <a:pt x="158" y="842"/>
                      </a:moveTo>
                      <a:cubicBezTo>
                        <a:pt x="170" y="861"/>
                        <a:pt x="191" y="871"/>
                        <a:pt x="211" y="871"/>
                      </a:cubicBezTo>
                      <a:cubicBezTo>
                        <a:pt x="223" y="871"/>
                        <a:pt x="236" y="868"/>
                        <a:pt x="246" y="861"/>
                      </a:cubicBezTo>
                      <a:cubicBezTo>
                        <a:pt x="276" y="841"/>
                        <a:pt x="284" y="802"/>
                        <a:pt x="265" y="772"/>
                      </a:cubicBezTo>
                      <a:cubicBezTo>
                        <a:pt x="145" y="590"/>
                        <a:pt x="187" y="541"/>
                        <a:pt x="244" y="472"/>
                      </a:cubicBezTo>
                      <a:cubicBezTo>
                        <a:pt x="326" y="374"/>
                        <a:pt x="387" y="267"/>
                        <a:pt x="236" y="37"/>
                      </a:cubicBezTo>
                      <a:cubicBezTo>
                        <a:pt x="217" y="8"/>
                        <a:pt x="177" y="0"/>
                        <a:pt x="148" y="19"/>
                      </a:cubicBezTo>
                      <a:cubicBezTo>
                        <a:pt x="118" y="38"/>
                        <a:pt x="110" y="78"/>
                        <a:pt x="129" y="107"/>
                      </a:cubicBezTo>
                      <a:cubicBezTo>
                        <a:pt x="240" y="277"/>
                        <a:pt x="203" y="322"/>
                        <a:pt x="146" y="390"/>
                      </a:cubicBezTo>
                      <a:cubicBezTo>
                        <a:pt x="62" y="491"/>
                        <a:pt x="0" y="601"/>
                        <a:pt x="158" y="842"/>
                      </a:cubicBezTo>
                    </a:path>
                  </a:pathLst>
                </a:custGeom>
                <a:solidFill>
                  <a:srgbClr val="8F89F5"/>
                </a:solidFill>
                <a:ln w="0">
                  <a:noFill/>
                  <a:prstDash val="solid"/>
                  <a:round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endParaRPr lang="zh-CN" altLang="en-US" sz="1800"/>
                </a:p>
              </p:txBody>
            </p:sp>
            <p:sp>
              <p:nvSpPr>
                <p:cNvPr id="27" name="PA_椭圆 1254"/>
                <p:cNvSpPr>
                  <a:spLocks noChangeArrowheads="1"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3300" y="2083"/>
                  <a:ext cx="49" cy="48"/>
                </a:xfrm>
                <a:prstGeom prst="ellipse">
                  <a:avLst/>
                </a:prstGeom>
                <a:solidFill>
                  <a:srgbClr val="8F89F5"/>
                </a:solidFill>
                <a:ln w="0">
                  <a:noFill/>
                  <a:prstDash val="solid"/>
                  <a:round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endParaRPr lang="zh-CN" altLang="en-US" sz="1800"/>
                </a:p>
              </p:txBody>
            </p:sp>
            <p:sp>
              <p:nvSpPr>
                <p:cNvPr id="28" name="PA_椭圆 1255"/>
                <p:cNvSpPr>
                  <a:spLocks noChangeArrowheads="1"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3300" y="2324"/>
                  <a:ext cx="49" cy="48"/>
                </a:xfrm>
                <a:prstGeom prst="ellipse">
                  <a:avLst/>
                </a:prstGeom>
                <a:solidFill>
                  <a:srgbClr val="8F89F5"/>
                </a:solidFill>
                <a:ln w="0">
                  <a:noFill/>
                  <a:prstDash val="solid"/>
                  <a:round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endParaRPr lang="zh-CN" altLang="en-US" sz="1800"/>
                </a:p>
              </p:txBody>
            </p:sp>
          </p:grpSp>
        </p:grpSp>
        <p:sp>
          <p:nvSpPr>
            <p:cNvPr id="10" name="文本框 9"/>
            <p:cNvSpPr txBox="1"/>
            <p:nvPr>
              <p:custDataLst>
                <p:tags r:id="rId4"/>
              </p:custDataLst>
            </p:nvPr>
          </p:nvSpPr>
          <p:spPr>
            <a:xfrm>
              <a:off x="5404952" y="1807328"/>
              <a:ext cx="1754799" cy="565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lnSpc>
                  <a:spcPct val="120000"/>
                </a:lnSpc>
              </a:pPr>
              <a:r>
                <a:rPr lang="zh-CN" altLang="en-US" sz="2800" b="1">
                  <a:solidFill>
                    <a:srgbClr val="377D8D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课堂小结</a:t>
              </a:r>
            </a:p>
          </p:txBody>
        </p:sp>
        <p:cxnSp>
          <p:nvCxnSpPr>
            <p:cNvPr id="11" name="直接连接符 10"/>
            <p:cNvCxnSpPr/>
            <p:nvPr>
              <p:custDataLst>
                <p:tags r:id="rId5"/>
              </p:custDataLst>
            </p:nvPr>
          </p:nvCxnSpPr>
          <p:spPr>
            <a:xfrm flipH="1">
              <a:off x="5409827" y="1851323"/>
              <a:ext cx="0" cy="435231"/>
            </a:xfrm>
            <a:prstGeom prst="line">
              <a:avLst/>
            </a:prstGeom>
            <a:ln w="28575">
              <a:solidFill>
                <a:srgbClr val="377D8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2151649"/>
      </p:ext>
    </p:extLst>
  </p:cSld>
  <p:clrMapOvr>
    <a:masterClrMapping/>
  </p:clrMapOvr>
  <p:transition spd="slow" advClick="0">
    <p:dissolv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12061" y="274638"/>
            <a:ext cx="11017092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  <p:custDataLst>
              <p:tags r:id="rId2"/>
            </p:custDataLst>
          </p:nvPr>
        </p:nvSpPr>
        <p:spPr>
          <a:xfrm>
            <a:off x="612061" y="1600201"/>
            <a:ext cx="11017092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61" y="6245226"/>
            <a:ext cx="2856283" cy="476251"/>
          </a:xfrm>
        </p:spPr>
        <p:txBody>
          <a:bodyPr/>
          <a:lstStyle/>
          <a:p>
            <a:pPr>
              <a:defRPr/>
            </a:pPr>
            <a:endParaRPr lang="en-US" altLang="zh-CN" sz="14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82415" y="6245226"/>
            <a:ext cx="3876384" cy="476251"/>
          </a:xfrm>
        </p:spPr>
        <p:txBody>
          <a:bodyPr/>
          <a:lstStyle/>
          <a:p>
            <a:pPr>
              <a:defRPr/>
            </a:pPr>
            <a:endParaRPr lang="en-US" altLang="zh-CN" sz="14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772869" y="6245226"/>
            <a:ext cx="2856283" cy="476251"/>
          </a:xfrm>
        </p:spPr>
        <p:txBody>
          <a:bodyPr/>
          <a:lstStyle/>
          <a:p>
            <a:pPr>
              <a:defRPr/>
            </a:pPr>
            <a:fld id="{760927B5-C100-46B9-BFBF-C8C1C2609DAD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defRPr/>
              </a:pPr>
              <a:t>‹#›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048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156" y="365125"/>
            <a:ext cx="1055777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91534" y="1778438"/>
            <a:ext cx="4893120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91534" y="2665379"/>
            <a:ext cx="4893120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2032" y="1778438"/>
            <a:ext cx="4917217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2032" y="2665379"/>
            <a:ext cx="4917217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hf sldNum="0" hdr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241532" cy="6858318"/>
          </a:xfrm>
          <a:prstGeom prst="rect">
            <a:avLst/>
          </a:prstGeom>
          <a:blipFill dpi="0" rotWithShape="1">
            <a:blip r:embed="rId4">
              <a:alphaModFix amt="97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/>
          </a:p>
        </p:txBody>
      </p:sp>
      <p:sp>
        <p:nvSpPr>
          <p:cNvPr id="3" name="矩形 2"/>
          <p:cNvSpPr/>
          <p:nvPr userDrawn="1">
            <p:custDataLst>
              <p:tags r:id="rId2"/>
            </p:custDataLst>
          </p:nvPr>
        </p:nvSpPr>
        <p:spPr>
          <a:xfrm>
            <a:off x="0" y="3789132"/>
            <a:ext cx="12241532" cy="3069186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200"/>
            <a:endParaRPr lang="zh-CN" alt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329490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241532" cy="6858318"/>
          </a:xfrm>
          <a:prstGeom prst="rect">
            <a:avLst/>
          </a:prstGeom>
          <a:blipFill dpi="0" rotWithShape="1">
            <a:blip r:embed="rId4">
              <a:alphaModFix amt="97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/>
          </a:p>
        </p:txBody>
      </p:sp>
      <p:sp>
        <p:nvSpPr>
          <p:cNvPr id="3" name="矩形 2"/>
          <p:cNvSpPr/>
          <p:nvPr userDrawn="1">
            <p:custDataLst>
              <p:tags r:id="rId2"/>
            </p:custDataLst>
          </p:nvPr>
        </p:nvSpPr>
        <p:spPr>
          <a:xfrm>
            <a:off x="0" y="5948972"/>
            <a:ext cx="12241532" cy="909346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200"/>
            <a:endParaRPr lang="zh-CN" alt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89219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hf sldNum="0"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AE08C3-F3EE-41F1-A5CE-35FA3E9F75A4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C71972-1368-4C61-AF23-0AF37EADB6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  <p:hf sldNum="0"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156" y="457200"/>
            <a:ext cx="394800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03975" y="987425"/>
            <a:ext cx="619695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3156" y="2057400"/>
            <a:ext cx="394800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hf sldNum="0"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156" y="457200"/>
            <a:ext cx="418205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203975" y="457201"/>
            <a:ext cx="6196953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3156" y="2057400"/>
            <a:ext cx="4182054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hf sldNum="0"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39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34" Type="http://schemas.openxmlformats.org/officeDocument/2006/relationships/slideLayout" Target="../slideLayouts/slideLayout47.xml"/><Relationship Id="rId42" Type="http://schemas.openxmlformats.org/officeDocument/2006/relationships/tags" Target="../tags/tag4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33" Type="http://schemas.openxmlformats.org/officeDocument/2006/relationships/slideLayout" Target="../slideLayouts/slideLayout46.xml"/><Relationship Id="rId38" Type="http://schemas.openxmlformats.org/officeDocument/2006/relationships/slideLayout" Target="../slideLayouts/slideLayout51.xml"/><Relationship Id="rId46" Type="http://schemas.openxmlformats.org/officeDocument/2006/relationships/tags" Target="../tags/tag8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29" Type="http://schemas.openxmlformats.org/officeDocument/2006/relationships/slideLayout" Target="../slideLayouts/slideLayout42.xml"/><Relationship Id="rId41" Type="http://schemas.openxmlformats.org/officeDocument/2006/relationships/tags" Target="../tags/tag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32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50.xml"/><Relationship Id="rId40" Type="http://schemas.openxmlformats.org/officeDocument/2006/relationships/tags" Target="../tags/tag2.xml"/><Relationship Id="rId45" Type="http://schemas.openxmlformats.org/officeDocument/2006/relationships/tags" Target="../tags/tag7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41.xml"/><Relationship Id="rId36" Type="http://schemas.openxmlformats.org/officeDocument/2006/relationships/slideLayout" Target="../slideLayouts/slideLayout49.xml"/><Relationship Id="rId49" Type="http://schemas.openxmlformats.org/officeDocument/2006/relationships/image" Target="file:///D:\qq&#25991;&#20214;\712321467\Image\C2C\Image2\%7b75232B38-A165-1FB7-499C-2E1C792CACB5%7d.png" TargetMode="Externa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44.xml"/><Relationship Id="rId44" Type="http://schemas.openxmlformats.org/officeDocument/2006/relationships/tags" Target="../tags/tag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8.xml"/><Relationship Id="rId43" Type="http://schemas.openxmlformats.org/officeDocument/2006/relationships/tags" Target="../tags/tag5.xml"/><Relationship Id="rId48" Type="http://schemas.openxmlformats.org/officeDocument/2006/relationships/image" Target="../media/image2.png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标题 93185"/>
          <p:cNvSpPr>
            <a:spLocks noGrp="1"/>
          </p:cNvSpPr>
          <p:nvPr>
            <p:ph type="title"/>
          </p:nvPr>
        </p:nvSpPr>
        <p:spPr>
          <a:xfrm>
            <a:off x="918067" y="609600"/>
            <a:ext cx="10404761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>
          <a:xfrm>
            <a:off x="918067" y="1981200"/>
            <a:ext cx="10404761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3188" name="日期占位符 93187"/>
          <p:cNvSpPr>
            <a:spLocks noGrp="1"/>
          </p:cNvSpPr>
          <p:nvPr>
            <p:ph type="dt" sz="half" idx="2"/>
          </p:nvPr>
        </p:nvSpPr>
        <p:spPr>
          <a:xfrm>
            <a:off x="918067" y="6248400"/>
            <a:ext cx="2550186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0"/>
            </a:lvl1pPr>
          </a:lstStyle>
          <a:p>
            <a:pPr>
              <a:defRPr/>
            </a:pPr>
            <a:fld id="{04AE08C3-F3EE-41F1-A5CE-35FA3E9F75A4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93189" name="页脚占位符 93188"/>
          <p:cNvSpPr>
            <a:spLocks noGrp="1"/>
          </p:cNvSpPr>
          <p:nvPr>
            <p:ph type="ftr" sz="quarter" idx="3"/>
          </p:nvPr>
        </p:nvSpPr>
        <p:spPr>
          <a:xfrm>
            <a:off x="4182306" y="6248400"/>
            <a:ext cx="3876283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b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3190" name="灯片编号占位符 93189"/>
          <p:cNvSpPr>
            <a:spLocks noGrp="1"/>
          </p:cNvSpPr>
          <p:nvPr>
            <p:ph type="sldNum" sz="quarter" idx="4"/>
          </p:nvPr>
        </p:nvSpPr>
        <p:spPr>
          <a:xfrm>
            <a:off x="8772641" y="6248400"/>
            <a:ext cx="2550186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b="0"/>
            </a:lvl1pPr>
          </a:lstStyle>
          <a:p>
            <a:pPr>
              <a:defRPr/>
            </a:pPr>
            <a:fld id="{1CC71972-1368-4C61-AF23-0AF37EADB6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random/>
  </p:transition>
  <p:hf sldNum="0" hdr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i="0" u="none" kern="1200" baseline="0">
          <a:solidFill>
            <a:srgbClr val="00FFFF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i="0" u="none" kern="1200" baseline="0">
          <a:solidFill>
            <a:srgbClr val="00FFFF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i="0" u="none" kern="1200" baseline="0">
          <a:solidFill>
            <a:srgbClr val="00FFFF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i="0" u="none" kern="1200" baseline="0">
          <a:solidFill>
            <a:srgbClr val="00FFFF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i="0" u="none" kern="1200" baseline="0">
          <a:solidFill>
            <a:srgbClr val="00FFFF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i="0" u="none" kern="1200" baseline="0">
          <a:solidFill>
            <a:srgbClr val="00FFFF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i="0" u="none" kern="1200" baseline="0">
          <a:solidFill>
            <a:srgbClr val="00FFFF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i="0" u="none" kern="1200" baseline="0">
          <a:solidFill>
            <a:srgbClr val="00FFFF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4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41"/>
            </p:custDataLst>
          </p:nvPr>
        </p:nvSpPr>
        <p:spPr>
          <a:xfrm>
            <a:off x="610856" y="608400"/>
            <a:ext cx="11013477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42"/>
            </p:custDataLst>
          </p:nvPr>
        </p:nvSpPr>
        <p:spPr>
          <a:xfrm>
            <a:off x="610856" y="1490400"/>
            <a:ext cx="11013477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43"/>
            </p:custDataLst>
          </p:nvPr>
        </p:nvSpPr>
        <p:spPr>
          <a:xfrm>
            <a:off x="614470" y="6314400"/>
            <a:ext cx="2710899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44"/>
            </p:custDataLst>
          </p:nvPr>
        </p:nvSpPr>
        <p:spPr>
          <a:xfrm>
            <a:off x="4132614" y="6314400"/>
            <a:ext cx="3975985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45"/>
            </p:custDataLst>
          </p:nvPr>
        </p:nvSpPr>
        <p:spPr>
          <a:xfrm>
            <a:off x="8913434" y="6314400"/>
            <a:ext cx="2710899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073743875" descr="学科网 zxxk.com"/>
          <p:cNvPicPr>
            <a:picLocks noChangeAspect="1"/>
          </p:cNvPicPr>
          <p:nvPr>
            <p:custDataLst>
              <p:tags r:id="rId46"/>
            </p:custDataLst>
          </p:nvPr>
        </p:nvPicPr>
        <p:blipFill>
          <a:blip r:embed="rId48" r:link="rId49"/>
          <a:stretch>
            <a:fillRect/>
          </a:stretch>
        </p:blipFill>
        <p:spPr>
          <a:xfrm>
            <a:off x="841584" y="365126"/>
            <a:ext cx="9563" cy="95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</p:spTree>
    <p:custDataLst>
      <p:tags r:id="rId40"/>
    </p:custDataLst>
    <p:extLst>
      <p:ext uri="{BB962C8B-B14F-4D97-AF65-F5344CB8AC3E}">
        <p14:creationId xmlns:p14="http://schemas.microsoft.com/office/powerpoint/2010/main" val="2553696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</p:sldLayoutIdLst>
  <p:transition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63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176.xml"/><Relationship Id="rId18" Type="http://schemas.openxmlformats.org/officeDocument/2006/relationships/tags" Target="../tags/tag181.xml"/><Relationship Id="rId26" Type="http://schemas.openxmlformats.org/officeDocument/2006/relationships/tags" Target="../tags/tag189.xml"/><Relationship Id="rId39" Type="http://schemas.openxmlformats.org/officeDocument/2006/relationships/tags" Target="../tags/tag202.xml"/><Relationship Id="rId21" Type="http://schemas.openxmlformats.org/officeDocument/2006/relationships/tags" Target="../tags/tag184.xml"/><Relationship Id="rId34" Type="http://schemas.openxmlformats.org/officeDocument/2006/relationships/tags" Target="../tags/tag197.xml"/><Relationship Id="rId42" Type="http://schemas.openxmlformats.org/officeDocument/2006/relationships/tags" Target="../tags/tag205.xml"/><Relationship Id="rId47" Type="http://schemas.openxmlformats.org/officeDocument/2006/relationships/tags" Target="../tags/tag210.xml"/><Relationship Id="rId50" Type="http://schemas.openxmlformats.org/officeDocument/2006/relationships/tags" Target="../tags/tag213.xml"/><Relationship Id="rId55" Type="http://schemas.openxmlformats.org/officeDocument/2006/relationships/notesSlide" Target="../notesSlides/notesSlide3.xml"/><Relationship Id="rId7" Type="http://schemas.openxmlformats.org/officeDocument/2006/relationships/tags" Target="../tags/tag170.xml"/><Relationship Id="rId12" Type="http://schemas.openxmlformats.org/officeDocument/2006/relationships/tags" Target="../tags/tag175.xml"/><Relationship Id="rId17" Type="http://schemas.openxmlformats.org/officeDocument/2006/relationships/tags" Target="../tags/tag180.xml"/><Relationship Id="rId25" Type="http://schemas.openxmlformats.org/officeDocument/2006/relationships/tags" Target="../tags/tag188.xml"/><Relationship Id="rId33" Type="http://schemas.openxmlformats.org/officeDocument/2006/relationships/tags" Target="../tags/tag196.xml"/><Relationship Id="rId38" Type="http://schemas.openxmlformats.org/officeDocument/2006/relationships/tags" Target="../tags/tag201.xml"/><Relationship Id="rId46" Type="http://schemas.openxmlformats.org/officeDocument/2006/relationships/tags" Target="../tags/tag209.xml"/><Relationship Id="rId2" Type="http://schemas.openxmlformats.org/officeDocument/2006/relationships/tags" Target="../tags/tag165.xml"/><Relationship Id="rId16" Type="http://schemas.openxmlformats.org/officeDocument/2006/relationships/tags" Target="../tags/tag179.xml"/><Relationship Id="rId20" Type="http://schemas.openxmlformats.org/officeDocument/2006/relationships/tags" Target="../tags/tag183.xml"/><Relationship Id="rId29" Type="http://schemas.openxmlformats.org/officeDocument/2006/relationships/tags" Target="../tags/tag192.xml"/><Relationship Id="rId41" Type="http://schemas.openxmlformats.org/officeDocument/2006/relationships/tags" Target="../tags/tag204.xml"/><Relationship Id="rId54" Type="http://schemas.openxmlformats.org/officeDocument/2006/relationships/slideLayout" Target="../slideLayouts/slideLayout15.xml"/><Relationship Id="rId1" Type="http://schemas.openxmlformats.org/officeDocument/2006/relationships/tags" Target="../tags/tag164.xml"/><Relationship Id="rId6" Type="http://schemas.openxmlformats.org/officeDocument/2006/relationships/tags" Target="../tags/tag169.xml"/><Relationship Id="rId11" Type="http://schemas.openxmlformats.org/officeDocument/2006/relationships/tags" Target="../tags/tag174.xml"/><Relationship Id="rId24" Type="http://schemas.openxmlformats.org/officeDocument/2006/relationships/tags" Target="../tags/tag187.xml"/><Relationship Id="rId32" Type="http://schemas.openxmlformats.org/officeDocument/2006/relationships/tags" Target="../tags/tag195.xml"/><Relationship Id="rId37" Type="http://schemas.openxmlformats.org/officeDocument/2006/relationships/tags" Target="../tags/tag200.xml"/><Relationship Id="rId40" Type="http://schemas.openxmlformats.org/officeDocument/2006/relationships/tags" Target="../tags/tag203.xml"/><Relationship Id="rId45" Type="http://schemas.openxmlformats.org/officeDocument/2006/relationships/tags" Target="../tags/tag208.xml"/><Relationship Id="rId53" Type="http://schemas.openxmlformats.org/officeDocument/2006/relationships/tags" Target="../tags/tag216.xml"/><Relationship Id="rId5" Type="http://schemas.openxmlformats.org/officeDocument/2006/relationships/tags" Target="../tags/tag168.xml"/><Relationship Id="rId15" Type="http://schemas.openxmlformats.org/officeDocument/2006/relationships/tags" Target="../tags/tag178.xml"/><Relationship Id="rId23" Type="http://schemas.openxmlformats.org/officeDocument/2006/relationships/tags" Target="../tags/tag186.xml"/><Relationship Id="rId28" Type="http://schemas.openxmlformats.org/officeDocument/2006/relationships/tags" Target="../tags/tag191.xml"/><Relationship Id="rId36" Type="http://schemas.openxmlformats.org/officeDocument/2006/relationships/tags" Target="../tags/tag199.xml"/><Relationship Id="rId49" Type="http://schemas.openxmlformats.org/officeDocument/2006/relationships/tags" Target="../tags/tag212.xml"/><Relationship Id="rId10" Type="http://schemas.openxmlformats.org/officeDocument/2006/relationships/tags" Target="../tags/tag173.xml"/><Relationship Id="rId19" Type="http://schemas.openxmlformats.org/officeDocument/2006/relationships/tags" Target="../tags/tag182.xml"/><Relationship Id="rId31" Type="http://schemas.openxmlformats.org/officeDocument/2006/relationships/tags" Target="../tags/tag194.xml"/><Relationship Id="rId44" Type="http://schemas.openxmlformats.org/officeDocument/2006/relationships/tags" Target="../tags/tag207.xml"/><Relationship Id="rId52" Type="http://schemas.openxmlformats.org/officeDocument/2006/relationships/tags" Target="../tags/tag215.xml"/><Relationship Id="rId4" Type="http://schemas.openxmlformats.org/officeDocument/2006/relationships/tags" Target="../tags/tag167.xml"/><Relationship Id="rId9" Type="http://schemas.openxmlformats.org/officeDocument/2006/relationships/tags" Target="../tags/tag172.xml"/><Relationship Id="rId14" Type="http://schemas.openxmlformats.org/officeDocument/2006/relationships/tags" Target="../tags/tag177.xml"/><Relationship Id="rId22" Type="http://schemas.openxmlformats.org/officeDocument/2006/relationships/tags" Target="../tags/tag185.xml"/><Relationship Id="rId27" Type="http://schemas.openxmlformats.org/officeDocument/2006/relationships/tags" Target="../tags/tag190.xml"/><Relationship Id="rId30" Type="http://schemas.openxmlformats.org/officeDocument/2006/relationships/tags" Target="../tags/tag193.xml"/><Relationship Id="rId35" Type="http://schemas.openxmlformats.org/officeDocument/2006/relationships/tags" Target="../tags/tag198.xml"/><Relationship Id="rId43" Type="http://schemas.openxmlformats.org/officeDocument/2006/relationships/tags" Target="../tags/tag206.xml"/><Relationship Id="rId48" Type="http://schemas.openxmlformats.org/officeDocument/2006/relationships/tags" Target="../tags/tag211.xml"/><Relationship Id="rId8" Type="http://schemas.openxmlformats.org/officeDocument/2006/relationships/tags" Target="../tags/tag171.xml"/><Relationship Id="rId51" Type="http://schemas.openxmlformats.org/officeDocument/2006/relationships/tags" Target="../tags/tag214.xml"/><Relationship Id="rId3" Type="http://schemas.openxmlformats.org/officeDocument/2006/relationships/tags" Target="../tags/tag16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27.xml"/><Relationship Id="rId3" Type="http://schemas.openxmlformats.org/officeDocument/2006/relationships/tags" Target="../tags/tag222.xml"/><Relationship Id="rId7" Type="http://schemas.openxmlformats.org/officeDocument/2006/relationships/tags" Target="../tags/tag226.xml"/><Relationship Id="rId12" Type="http://schemas.openxmlformats.org/officeDocument/2006/relationships/notesSlide" Target="../notesSlides/notesSlide4.xml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6" Type="http://schemas.openxmlformats.org/officeDocument/2006/relationships/tags" Target="../tags/tag225.xml"/><Relationship Id="rId11" Type="http://schemas.openxmlformats.org/officeDocument/2006/relationships/slideLayout" Target="../slideLayouts/slideLayout15.xml"/><Relationship Id="rId5" Type="http://schemas.openxmlformats.org/officeDocument/2006/relationships/tags" Target="../tags/tag224.xml"/><Relationship Id="rId10" Type="http://schemas.openxmlformats.org/officeDocument/2006/relationships/tags" Target="../tags/tag229.xml"/><Relationship Id="rId4" Type="http://schemas.openxmlformats.org/officeDocument/2006/relationships/tags" Target="../tags/tag223.xml"/><Relationship Id="rId9" Type="http://schemas.openxmlformats.org/officeDocument/2006/relationships/tags" Target="../tags/tag2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2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3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3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33.xml"/><Relationship Id="rId4" Type="http://schemas.openxmlformats.org/officeDocument/2006/relationships/image" Target="../media/image28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" Type="http://schemas.openxmlformats.org/officeDocument/2006/relationships/tags" Target="../tags/tag234.xml"/><Relationship Id="rId4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5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" Type="http://schemas.openxmlformats.org/officeDocument/2006/relationships/tags" Target="../tags/tag237.xml"/><Relationship Id="rId5" Type="http://schemas.openxmlformats.org/officeDocument/2006/relationships/slideLayout" Target="../slideLayouts/slideLayout30.xml"/><Relationship Id="rId4" Type="http://schemas.openxmlformats.org/officeDocument/2006/relationships/tags" Target="../tags/tag24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tags" Target="../tags/tag243.xml"/><Relationship Id="rId7" Type="http://schemas.openxmlformats.org/officeDocument/2006/relationships/slideLayout" Target="../slideLayouts/slideLayout41.xml"/><Relationship Id="rId2" Type="http://schemas.openxmlformats.org/officeDocument/2006/relationships/tags" Target="../tags/tag242.xml"/><Relationship Id="rId1" Type="http://schemas.openxmlformats.org/officeDocument/2006/relationships/tags" Target="../tags/tag241.xml"/><Relationship Id="rId6" Type="http://schemas.openxmlformats.org/officeDocument/2006/relationships/tags" Target="../tags/tag246.xml"/><Relationship Id="rId5" Type="http://schemas.openxmlformats.org/officeDocument/2006/relationships/tags" Target="../tags/tag245.xml"/><Relationship Id="rId4" Type="http://schemas.openxmlformats.org/officeDocument/2006/relationships/tags" Target="../tags/tag24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4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4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5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4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6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62.xml"/><Relationship Id="rId6" Type="http://schemas.openxmlformats.org/officeDocument/2006/relationships/image" Target="../media/image23.png"/><Relationship Id="rId5" Type="http://schemas.openxmlformats.org/officeDocument/2006/relationships/image" Target="file:///C:\Users\&#39532;&#22025;&#29141;\AppData\Local\Temp\wps\INetCache\614fa2b4979c6b42bb4c69b36ea597a8" TargetMode="External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" Target="slide7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 (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40260" cy="6878955"/>
          </a:xfrm>
          <a:prstGeom prst="rect">
            <a:avLst/>
          </a:prstGeom>
        </p:spPr>
      </p:pic>
      <p:sp>
        <p:nvSpPr>
          <p:cNvPr id="115714" name="文本框 115713"/>
          <p:cNvSpPr txBox="1"/>
          <p:nvPr/>
        </p:nvSpPr>
        <p:spPr>
          <a:xfrm>
            <a:off x="2691448" y="2708275"/>
            <a:ext cx="8001000" cy="1106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6600" dirty="0">
                <a:solidFill>
                  <a:srgbClr val="FFFF00"/>
                </a:solidFill>
                <a:latin typeface="Arial" panose="020B0604020202020204" pitchFamily="34" charset="0"/>
                <a:ea typeface="楷体_GB2312" panose="02010609030101010101" charset="-122"/>
              </a:rPr>
              <a:t>1</a:t>
            </a:r>
            <a:r>
              <a:rPr lang="en-US" altLang="zh-CN" sz="6600" dirty="0">
                <a:solidFill>
                  <a:srgbClr val="FFFF00"/>
                </a:solidFill>
                <a:uFillTx/>
                <a:latin typeface="Arial" panose="020B0604020202020204" pitchFamily="34" charset="0"/>
                <a:ea typeface="楷体_GB2312" panose="02010609030101010101" charset="-122"/>
              </a:rPr>
              <a:t>-1-1  </a:t>
            </a:r>
            <a:r>
              <a:rPr lang="zh-CN" altLang="en-US" sz="6600" dirty="0">
                <a:solidFill>
                  <a:srgbClr val="FFFF00"/>
                </a:solidFill>
                <a:uFillTx/>
                <a:latin typeface="Arial" panose="020B0604020202020204" pitchFamily="34" charset="0"/>
                <a:ea typeface="楷体_GB2312" panose="02010609030101010101" charset="-122"/>
              </a:rPr>
              <a:t>物质的分类</a:t>
            </a:r>
          </a:p>
        </p:txBody>
      </p:sp>
      <p:sp>
        <p:nvSpPr>
          <p:cNvPr id="115715" name="文本框 115714"/>
          <p:cNvSpPr txBox="1"/>
          <p:nvPr/>
        </p:nvSpPr>
        <p:spPr>
          <a:xfrm>
            <a:off x="3710623" y="307340"/>
            <a:ext cx="375793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zh-CN" altLang="en-US" sz="2800" dirty="0">
                <a:solidFill>
                  <a:srgbClr val="FFFF00"/>
                </a:solidFill>
                <a:uFillTx/>
                <a:latin typeface="Arial" panose="020B0604020202020204" pitchFamily="34" charset="0"/>
              </a:rPr>
              <a:t>第一章：物质及其变化</a:t>
            </a:r>
          </a:p>
        </p:txBody>
      </p:sp>
      <p:sp>
        <p:nvSpPr>
          <p:cNvPr id="115716" name="文本框 115715"/>
          <p:cNvSpPr txBox="1"/>
          <p:nvPr/>
        </p:nvSpPr>
        <p:spPr>
          <a:xfrm>
            <a:off x="3206433" y="1323340"/>
            <a:ext cx="549084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dirty="0">
                <a:solidFill>
                  <a:srgbClr val="FFFF00"/>
                </a:solidFill>
                <a:uFillTx/>
                <a:latin typeface="Arial" panose="020B0604020202020204" pitchFamily="34" charset="0"/>
              </a:rPr>
              <a:t>第一节：物质的分类及其转化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1274286" y="1468120"/>
            <a:ext cx="6637020" cy="73751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cs typeface="Times New Roman" panose="02020603050405020304" pitchFamily="18" charset="0"/>
              </a:rPr>
              <a:t>特点：</a:t>
            </a:r>
            <a:r>
              <a:rPr lang="zh-CN" altLang="en-US" sz="3200" dirty="0">
                <a:solidFill>
                  <a:srgbClr val="060606"/>
                </a:solidFill>
                <a:cs typeface="Times New Roman" panose="02020603050405020304" pitchFamily="18" charset="0"/>
              </a:rPr>
              <a:t>物质类别间有</a:t>
            </a:r>
            <a:r>
              <a:rPr lang="zh-CN" altLang="en-US" sz="3200" dirty="0">
                <a:cs typeface="Times New Roman" panose="02020603050405020304" pitchFamily="18" charset="0"/>
              </a:rPr>
              <a:t>相交叉</a:t>
            </a:r>
            <a:r>
              <a:rPr lang="zh-CN" altLang="en-US" sz="3200" dirty="0">
                <a:solidFill>
                  <a:srgbClr val="060606"/>
                </a:solidFill>
                <a:cs typeface="Times New Roman" panose="02020603050405020304" pitchFamily="18" charset="0"/>
              </a:rPr>
              <a:t>的部分</a:t>
            </a:r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1441292" y="143511"/>
            <a:ext cx="2406015" cy="58356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交叉分类法</a:t>
            </a:r>
            <a:r>
              <a:rPr lang="zh-CN" altLang="en-US" sz="3200" b="0" dirty="0">
                <a:cs typeface="Times New Roman" panose="02020603050405020304" pitchFamily="18" charset="0"/>
              </a:rPr>
              <a:t>                                              </a:t>
            </a:r>
          </a:p>
        </p:txBody>
      </p: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1572849" y="844710"/>
            <a:ext cx="8685496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cs typeface="Times New Roman" panose="02020603050405020304" pitchFamily="18" charset="0"/>
              </a:rPr>
              <a:t>对同一事物采用多种标准进行分类的方法。</a:t>
            </a:r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5723950" y="2556127"/>
            <a:ext cx="1482835" cy="4792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flatTx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rgbClr val="06060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钠盐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5745694" y="3421005"/>
            <a:ext cx="1467359" cy="5170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flatTx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rgbClr val="06060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钾盐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5745693" y="4591187"/>
            <a:ext cx="1439348" cy="4895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flatTx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rgbClr val="06060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硫酸盐</a:t>
            </a: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5774654" y="5413185"/>
            <a:ext cx="1432131" cy="4885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flatTx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rgbClr val="06060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碳酸盐</a:t>
            </a: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994710" y="2566601"/>
            <a:ext cx="1506607" cy="458315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mpd="sng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60606"/>
                </a:solidFill>
                <a:cs typeface="Times New Roman" panose="02020603050405020304" pitchFamily="18" charset="0"/>
              </a:rPr>
              <a:t>Na</a:t>
            </a:r>
            <a:r>
              <a:rPr lang="en-US" sz="3200" baseline="-25000" dirty="0">
                <a:solidFill>
                  <a:srgbClr val="060606"/>
                </a:solidFill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rgbClr val="060606"/>
                </a:solidFill>
                <a:cs typeface="Times New Roman" panose="02020603050405020304" pitchFamily="18" charset="0"/>
              </a:rPr>
              <a:t>CO</a:t>
            </a:r>
            <a:r>
              <a:rPr lang="en-US" sz="3200" baseline="-25000" dirty="0">
                <a:solidFill>
                  <a:srgbClr val="060606"/>
                </a:solidFill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988790" y="3474227"/>
            <a:ext cx="1506607" cy="496548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mpd="sng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>
                <a:solidFill>
                  <a:srgbClr val="060606"/>
                </a:solidFill>
                <a:cs typeface="Times New Roman" panose="02020603050405020304" pitchFamily="18" charset="0"/>
              </a:rPr>
              <a:t>Na</a:t>
            </a:r>
            <a:r>
              <a:rPr lang="en-US" sz="3200" baseline="-25000">
                <a:solidFill>
                  <a:srgbClr val="060606"/>
                </a:solidFill>
                <a:cs typeface="Times New Roman" panose="02020603050405020304" pitchFamily="18" charset="0"/>
              </a:rPr>
              <a:t>2</a:t>
            </a:r>
            <a:r>
              <a:rPr lang="en-US" sz="3200">
                <a:solidFill>
                  <a:srgbClr val="060606"/>
                </a:solidFill>
                <a:cs typeface="Times New Roman" panose="02020603050405020304" pitchFamily="18" charset="0"/>
              </a:rPr>
              <a:t>SO</a:t>
            </a:r>
            <a:r>
              <a:rPr lang="en-US" sz="3200" baseline="-25000">
                <a:solidFill>
                  <a:srgbClr val="060606"/>
                </a:solidFill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9" name="AutoShape 8"/>
          <p:cNvSpPr>
            <a:spLocks noChangeArrowheads="1"/>
          </p:cNvSpPr>
          <p:nvPr/>
        </p:nvSpPr>
        <p:spPr bwMode="auto">
          <a:xfrm>
            <a:off x="963214" y="4467323"/>
            <a:ext cx="1536787" cy="502464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mpd="sng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60606"/>
                </a:solidFill>
                <a:cs typeface="Times New Roman" panose="02020603050405020304" pitchFamily="18" charset="0"/>
              </a:rPr>
              <a:t>K</a:t>
            </a:r>
            <a:r>
              <a:rPr lang="en-US" sz="3200" baseline="-25000" dirty="0">
                <a:solidFill>
                  <a:srgbClr val="060606"/>
                </a:solidFill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rgbClr val="060606"/>
                </a:solidFill>
                <a:cs typeface="Times New Roman" panose="02020603050405020304" pitchFamily="18" charset="0"/>
              </a:rPr>
              <a:t>SO</a:t>
            </a:r>
            <a:r>
              <a:rPr lang="en-US" sz="3200" baseline="-25000" dirty="0">
                <a:solidFill>
                  <a:srgbClr val="060606"/>
                </a:solidFill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0" name="AutoShape 9"/>
          <p:cNvSpPr>
            <a:spLocks noChangeArrowheads="1"/>
          </p:cNvSpPr>
          <p:nvPr/>
        </p:nvSpPr>
        <p:spPr bwMode="auto">
          <a:xfrm>
            <a:off x="969092" y="5413185"/>
            <a:ext cx="1536787" cy="488513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mpd="sng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60606"/>
                </a:solidFill>
                <a:cs typeface="Times New Roman" panose="02020603050405020304" pitchFamily="18" charset="0"/>
              </a:rPr>
              <a:t>K</a:t>
            </a:r>
            <a:r>
              <a:rPr lang="en-US" sz="3200" baseline="-25000" dirty="0">
                <a:solidFill>
                  <a:srgbClr val="060606"/>
                </a:solidFill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rgbClr val="060606"/>
                </a:solidFill>
                <a:cs typeface="Times New Roman" panose="02020603050405020304" pitchFamily="18" charset="0"/>
              </a:rPr>
              <a:t>CO</a:t>
            </a:r>
            <a:r>
              <a:rPr lang="en-US" sz="3200" baseline="-25000" dirty="0">
                <a:solidFill>
                  <a:srgbClr val="060606"/>
                </a:solidFill>
                <a:cs typeface="Times New Roman" panose="02020603050405020304" pitchFamily="18" charset="0"/>
              </a:rPr>
              <a:t>3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074639" y="2718742"/>
            <a:ext cx="4126688" cy="1528043"/>
            <a:chOff x="1995556" y="2550665"/>
            <a:chExt cx="4126688" cy="1528043"/>
          </a:xfrm>
        </p:grpSpPr>
        <p:sp>
          <p:nvSpPr>
            <p:cNvPr id="31" name="AutoShape 10"/>
            <p:cNvSpPr>
              <a:spLocks noChangeArrowheads="1"/>
            </p:cNvSpPr>
            <p:nvPr/>
          </p:nvSpPr>
          <p:spPr bwMode="auto">
            <a:xfrm>
              <a:off x="2536798" y="2550665"/>
              <a:ext cx="2976887" cy="99426"/>
            </a:xfrm>
            <a:prstGeom prst="rightArrow">
              <a:avLst>
                <a:gd name="adj1" fmla="val 50000"/>
                <a:gd name="adj2" fmla="val 708854"/>
              </a:avLst>
            </a:prstGeom>
            <a:solidFill>
              <a:srgbClr val="FFFF99"/>
            </a:solidFill>
            <a:ln w="9525" cmpd="sng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3200" b="0" dirty="0">
                <a:solidFill>
                  <a:srgbClr val="060606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35" name="AutoShape 15"/>
            <p:cNvSpPr>
              <a:spLocks noChangeArrowheads="1"/>
            </p:cNvSpPr>
            <p:nvPr/>
          </p:nvSpPr>
          <p:spPr bwMode="auto">
            <a:xfrm rot="13238349" flipH="1">
              <a:off x="1995556" y="3976063"/>
              <a:ext cx="4126688" cy="102645"/>
            </a:xfrm>
            <a:prstGeom prst="rightArrow">
              <a:avLst>
                <a:gd name="adj1" fmla="val 50000"/>
                <a:gd name="adj2" fmla="val 1063542"/>
              </a:avLst>
            </a:prstGeom>
            <a:solidFill>
              <a:srgbClr val="FFFF99"/>
            </a:solidFill>
            <a:ln w="9525" cmpd="sng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3200" b="0">
                <a:solidFill>
                  <a:srgbClr val="060606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487034" y="3331212"/>
            <a:ext cx="3294848" cy="954143"/>
            <a:chOff x="2407950" y="3163135"/>
            <a:chExt cx="3294848" cy="954142"/>
          </a:xfrm>
        </p:grpSpPr>
        <p:sp>
          <p:nvSpPr>
            <p:cNvPr id="32" name="AutoShape 11"/>
            <p:cNvSpPr>
              <a:spLocks noChangeArrowheads="1"/>
            </p:cNvSpPr>
            <p:nvPr/>
          </p:nvSpPr>
          <p:spPr bwMode="auto">
            <a:xfrm rot="20376354">
              <a:off x="2407950" y="3163135"/>
              <a:ext cx="3059227" cy="76200"/>
            </a:xfrm>
            <a:prstGeom prst="rightArrow">
              <a:avLst>
                <a:gd name="adj1" fmla="val 50000"/>
                <a:gd name="adj2" fmla="val 754688"/>
              </a:avLst>
            </a:prstGeom>
            <a:solidFill>
              <a:srgbClr val="FF66FF"/>
            </a:solidFill>
            <a:ln w="9525" cmpd="sng">
              <a:solidFill>
                <a:srgbClr val="7030A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3200" b="0" dirty="0">
                <a:solidFill>
                  <a:srgbClr val="060606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36" name="AutoShape 16"/>
            <p:cNvSpPr>
              <a:spLocks noChangeArrowheads="1"/>
            </p:cNvSpPr>
            <p:nvPr/>
          </p:nvSpPr>
          <p:spPr bwMode="auto">
            <a:xfrm rot="1366882" flipV="1">
              <a:off x="2456067" y="4034229"/>
              <a:ext cx="3246731" cy="83048"/>
            </a:xfrm>
            <a:prstGeom prst="rightArrow">
              <a:avLst>
                <a:gd name="adj1" fmla="val 50000"/>
                <a:gd name="adj2" fmla="val 719792"/>
              </a:avLst>
            </a:prstGeom>
            <a:solidFill>
              <a:srgbClr val="FF00FF"/>
            </a:solidFill>
            <a:ln w="9525" cmpd="sng">
              <a:solidFill>
                <a:srgbClr val="7030A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3200" b="0" dirty="0">
                <a:solidFill>
                  <a:srgbClr val="060606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449906" y="4155280"/>
            <a:ext cx="3057115" cy="755429"/>
            <a:chOff x="2370821" y="3987202"/>
            <a:chExt cx="3057114" cy="755429"/>
          </a:xfrm>
        </p:grpSpPr>
        <p:sp>
          <p:nvSpPr>
            <p:cNvPr id="33" name="AutoShape 12"/>
            <p:cNvSpPr>
              <a:spLocks noChangeArrowheads="1"/>
            </p:cNvSpPr>
            <p:nvPr/>
          </p:nvSpPr>
          <p:spPr bwMode="auto">
            <a:xfrm rot="20396483">
              <a:off x="2370821" y="3987202"/>
              <a:ext cx="3057114" cy="76200"/>
            </a:xfrm>
            <a:prstGeom prst="rightArrow">
              <a:avLst>
                <a:gd name="adj1" fmla="val 50000"/>
                <a:gd name="adj2" fmla="val 754167"/>
              </a:avLst>
            </a:prstGeom>
            <a:solidFill>
              <a:srgbClr val="FF99CC"/>
            </a:solidFill>
            <a:ln w="9525" cmpd="sng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3200" b="0" dirty="0">
                <a:solidFill>
                  <a:srgbClr val="060606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37" name="AutoShape 17"/>
            <p:cNvSpPr>
              <a:spLocks noChangeArrowheads="1"/>
            </p:cNvSpPr>
            <p:nvPr/>
          </p:nvSpPr>
          <p:spPr bwMode="auto">
            <a:xfrm>
              <a:off x="2459753" y="4641729"/>
              <a:ext cx="2924821" cy="100902"/>
            </a:xfrm>
            <a:prstGeom prst="rightArrow">
              <a:avLst>
                <a:gd name="adj1" fmla="val 50000"/>
                <a:gd name="adj2" fmla="val 684896"/>
              </a:avLst>
            </a:prstGeom>
            <a:solidFill>
              <a:srgbClr val="FF99CC"/>
            </a:solidFill>
            <a:ln w="9525" cmpd="sng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3200" b="0">
                <a:solidFill>
                  <a:srgbClr val="060606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455978" y="4764851"/>
            <a:ext cx="3210651" cy="991700"/>
            <a:chOff x="2376893" y="4596775"/>
            <a:chExt cx="3210651" cy="991700"/>
          </a:xfrm>
        </p:grpSpPr>
        <p:sp>
          <p:nvSpPr>
            <p:cNvPr id="34" name="AutoShape 14"/>
            <p:cNvSpPr>
              <a:spLocks noChangeArrowheads="1"/>
            </p:cNvSpPr>
            <p:nvPr/>
          </p:nvSpPr>
          <p:spPr bwMode="auto">
            <a:xfrm>
              <a:off x="2529401" y="5504926"/>
              <a:ext cx="2971516" cy="83549"/>
            </a:xfrm>
            <a:prstGeom prst="rightArrow">
              <a:avLst>
                <a:gd name="adj1" fmla="val 50000"/>
                <a:gd name="adj2" fmla="val 675000"/>
              </a:avLst>
            </a:prstGeom>
            <a:solidFill>
              <a:srgbClr val="008000"/>
            </a:solidFill>
            <a:ln w="9525" cmpd="sng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3200" b="0">
                <a:solidFill>
                  <a:srgbClr val="060606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2" name="AutoShape 14"/>
            <p:cNvSpPr>
              <a:spLocks noChangeArrowheads="1"/>
            </p:cNvSpPr>
            <p:nvPr/>
          </p:nvSpPr>
          <p:spPr bwMode="auto">
            <a:xfrm rot="19742353">
              <a:off x="2376893" y="4596775"/>
              <a:ext cx="3210651" cy="100135"/>
            </a:xfrm>
            <a:prstGeom prst="rightArrow">
              <a:avLst>
                <a:gd name="adj1" fmla="val 50000"/>
                <a:gd name="adj2" fmla="val 675000"/>
              </a:avLst>
            </a:prstGeom>
            <a:solidFill>
              <a:srgbClr val="008000"/>
            </a:solidFill>
            <a:ln w="9525" cmpd="sng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3200" b="0">
                <a:solidFill>
                  <a:srgbClr val="060606"/>
                </a:solidFill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73C054D0-070A-5BD6-1E07-E41AF83C8F25}"/>
              </a:ext>
            </a:extLst>
          </p:cNvPr>
          <p:cNvSpPr txBox="1"/>
          <p:nvPr/>
        </p:nvSpPr>
        <p:spPr>
          <a:xfrm>
            <a:off x="7762117" y="2670106"/>
            <a:ext cx="2030897" cy="95410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</a:pPr>
            <a:r>
              <a:rPr lang="zh-CN" altLang="en-US" sz="2800" dirty="0">
                <a:solidFill>
                  <a:srgbClr val="0D19FD"/>
                </a:solidFill>
                <a:latin typeface="Times New Roman" panose="02020603050405020304" pitchFamily="18" charset="0"/>
                <a:ea typeface="黑体" panose="02010600030101010101" pitchFamily="49" charset="-122"/>
              </a:rPr>
              <a:t>根据组成的阳离子分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544BE1-1CD6-7270-AD09-D6FB397A06D9}"/>
              </a:ext>
            </a:extLst>
          </p:cNvPr>
          <p:cNvSpPr txBox="1"/>
          <p:nvPr/>
        </p:nvSpPr>
        <p:spPr>
          <a:xfrm>
            <a:off x="7829760" y="4591187"/>
            <a:ext cx="2030897" cy="95410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D19FD"/>
                </a:solidFill>
                <a:latin typeface="Times New Roman" panose="02020603050405020304" pitchFamily="18" charset="0"/>
                <a:ea typeface="黑体" panose="02010600030101010101" pitchFamily="49" charset="-122"/>
              </a:rPr>
              <a:t>根据组成的阴离子分</a:t>
            </a:r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1FBAA6F5-CD42-6563-34BF-DC55A99C6EED}"/>
              </a:ext>
            </a:extLst>
          </p:cNvPr>
          <p:cNvSpPr/>
          <p:nvPr/>
        </p:nvSpPr>
        <p:spPr>
          <a:xfrm>
            <a:off x="7401437" y="2566601"/>
            <a:ext cx="360680" cy="1405255"/>
          </a:xfrm>
          <a:prstGeom prst="rightBrace">
            <a:avLst>
              <a:gd name="adj1" fmla="val 43101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黑体" panose="02010600030101010101" pitchFamily="49" charset="-122"/>
            </a:endParaRPr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BBDB14A3-A6C2-7115-E03E-5B8DAF392674}"/>
              </a:ext>
            </a:extLst>
          </p:cNvPr>
          <p:cNvSpPr/>
          <p:nvPr/>
        </p:nvSpPr>
        <p:spPr>
          <a:xfrm>
            <a:off x="7364007" y="4652371"/>
            <a:ext cx="481965" cy="1184275"/>
          </a:xfrm>
          <a:prstGeom prst="rightBrace">
            <a:avLst>
              <a:gd name="adj1" fmla="val 43101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黑体" panose="0201060003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9" grpId="0" bldLvl="0" animBg="1"/>
      <p:bldP spid="15381" grpId="0" animBg="1"/>
      <p:bldP spid="15382" grpId="0" bldLvl="0" autoUpdateAnimBg="0"/>
      <p:bldP spid="15382" grpId="1" bldLvl="0" autoUpdateAnimBg="0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话气泡: 矩形 6"/>
          <p:cNvSpPr/>
          <p:nvPr>
            <p:custDataLst>
              <p:tags r:id="rId2"/>
            </p:custDataLst>
          </p:nvPr>
        </p:nvSpPr>
        <p:spPr>
          <a:xfrm>
            <a:off x="6745172" y="4249567"/>
            <a:ext cx="974179" cy="535880"/>
          </a:xfrm>
          <a:prstGeom prst="wedgeRectCallout">
            <a:avLst>
              <a:gd name="adj1" fmla="val -25235"/>
              <a:gd name="adj2" fmla="val 127213"/>
            </a:avLst>
          </a:prstGeom>
          <a:solidFill>
            <a:srgbClr val="0070C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srgbClr val="FFFF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Arial"/>
            </a:endParaRPr>
          </a:p>
        </p:txBody>
      </p:sp>
      <p:sp>
        <p:nvSpPr>
          <p:cNvPr id="6" name="对话气泡: 矩形 5"/>
          <p:cNvSpPr/>
          <p:nvPr>
            <p:custDataLst>
              <p:tags r:id="rId3"/>
            </p:custDataLst>
          </p:nvPr>
        </p:nvSpPr>
        <p:spPr>
          <a:xfrm>
            <a:off x="6384766" y="2816861"/>
            <a:ext cx="1334770" cy="652145"/>
          </a:xfrm>
          <a:prstGeom prst="wedgeRectCallout">
            <a:avLst>
              <a:gd name="adj1" fmla="val -2983"/>
              <a:gd name="adj2" fmla="val -106750"/>
            </a:avLst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srgbClr val="FFFF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Arial"/>
            </a:endParaRPr>
          </a:p>
        </p:txBody>
      </p:sp>
      <p:sp>
        <p:nvSpPr>
          <p:cNvPr id="13" name="标题 1"/>
          <p:cNvSpPr txBox="1"/>
          <p:nvPr>
            <p:custDataLst>
              <p:tags r:id="rId4"/>
            </p:custDataLst>
          </p:nvPr>
        </p:nvSpPr>
        <p:spPr>
          <a:xfrm>
            <a:off x="4630581" y="2729132"/>
            <a:ext cx="4935101" cy="914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CaO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Fe</a:t>
            </a:r>
            <a:r>
              <a:rPr lang="en-US" altLang="zh-CN" sz="2800" baseline="-25000" dirty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baseline="-25000" dirty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Na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11" name="标题 1"/>
          <p:cNvSpPr txBox="1"/>
          <p:nvPr>
            <p:custDataLst>
              <p:tags r:id="rId5"/>
            </p:custDataLst>
          </p:nvPr>
        </p:nvSpPr>
        <p:spPr>
          <a:xfrm>
            <a:off x="5328761" y="4220211"/>
            <a:ext cx="3539490" cy="658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</a:t>
            </a:r>
            <a:r>
              <a:rPr lang="en-US" altLang="zh-CN" sz="2800" baseline="-25000" dirty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2" name="组合 21"/>
          <p:cNvGrpSpPr/>
          <p:nvPr>
            <p:custDataLst>
              <p:tags r:id="rId6"/>
            </p:custDataLst>
          </p:nvPr>
        </p:nvGrpSpPr>
        <p:grpSpPr>
          <a:xfrm>
            <a:off x="2528365" y="2985661"/>
            <a:ext cx="1628971" cy="1459831"/>
            <a:chOff x="4265757" y="3834058"/>
            <a:chExt cx="1259316" cy="1459831"/>
          </a:xfrm>
        </p:grpSpPr>
        <p:cxnSp>
          <p:nvCxnSpPr>
            <p:cNvPr id="23" name="直接连接符 22"/>
            <p:cNvCxnSpPr/>
            <p:nvPr>
              <p:custDataLst>
                <p:tags r:id="rId50"/>
              </p:custDataLst>
            </p:nvPr>
          </p:nvCxnSpPr>
          <p:spPr>
            <a:xfrm>
              <a:off x="4265757" y="4587152"/>
              <a:ext cx="1080000" cy="0"/>
            </a:xfrm>
            <a:prstGeom prst="line">
              <a:avLst/>
            </a:prstGeom>
            <a:ln w="28575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>
              <p:custDataLst>
                <p:tags r:id="rId51"/>
              </p:custDataLst>
            </p:nvPr>
          </p:nvCxnSpPr>
          <p:spPr>
            <a:xfrm flipH="1" flipV="1">
              <a:off x="5335929" y="3834058"/>
              <a:ext cx="0" cy="1440000"/>
            </a:xfrm>
            <a:prstGeom prst="line">
              <a:avLst/>
            </a:prstGeom>
            <a:ln w="28575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>
              <p:custDataLst>
                <p:tags r:id="rId52"/>
              </p:custDataLst>
            </p:nvPr>
          </p:nvCxnSpPr>
          <p:spPr>
            <a:xfrm>
              <a:off x="5345073" y="3847342"/>
              <a:ext cx="180000" cy="0"/>
            </a:xfrm>
            <a:prstGeom prst="line">
              <a:avLst/>
            </a:prstGeom>
            <a:ln w="28575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>
              <p:custDataLst>
                <p:tags r:id="rId53"/>
              </p:custDataLst>
            </p:nvPr>
          </p:nvCxnSpPr>
          <p:spPr>
            <a:xfrm>
              <a:off x="5332807" y="5293889"/>
              <a:ext cx="180000" cy="0"/>
            </a:xfrm>
            <a:prstGeom prst="line">
              <a:avLst/>
            </a:prstGeom>
            <a:ln w="28575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标题 1"/>
          <p:cNvSpPr txBox="1"/>
          <p:nvPr>
            <p:custDataLst>
              <p:tags r:id="rId7"/>
            </p:custDataLst>
          </p:nvPr>
        </p:nvSpPr>
        <p:spPr>
          <a:xfrm>
            <a:off x="3925334" y="2700442"/>
            <a:ext cx="1741677" cy="868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fontAlgn="auto">
              <a:lnSpc>
                <a:spcPct val="100000"/>
              </a:lnSpc>
            </a:pPr>
            <a:r>
              <a:rPr lang="zh-CN" altLang="en-US" sz="2800">
                <a:solidFill>
                  <a:srgbClr val="000000"/>
                </a:solidFill>
                <a:cs typeface="微软雅黑" panose="020B0503020204020204" pitchFamily="34" charset="-122"/>
              </a:rPr>
              <a:t>金属</a:t>
            </a:r>
            <a:endParaRPr lang="en-US" altLang="zh-CN" sz="2800">
              <a:solidFill>
                <a:srgbClr val="000000"/>
              </a:solidFill>
              <a:cs typeface="微软雅黑" panose="020B0503020204020204" pitchFamily="34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800">
                <a:solidFill>
                  <a:srgbClr val="000000"/>
                </a:solidFill>
                <a:cs typeface="微软雅黑" panose="020B0503020204020204" pitchFamily="34" charset="-122"/>
              </a:rPr>
              <a:t>氧化物 </a:t>
            </a:r>
          </a:p>
        </p:txBody>
      </p:sp>
      <p:sp>
        <p:nvSpPr>
          <p:cNvPr id="29" name="标题 1"/>
          <p:cNvSpPr txBox="1"/>
          <p:nvPr>
            <p:custDataLst>
              <p:tags r:id="rId8"/>
            </p:custDataLst>
          </p:nvPr>
        </p:nvSpPr>
        <p:spPr>
          <a:xfrm>
            <a:off x="4111392" y="4057117"/>
            <a:ext cx="1741677" cy="868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fontAlgn="auto">
              <a:lnSpc>
                <a:spcPct val="100000"/>
              </a:lnSpc>
            </a:pPr>
            <a:r>
              <a:rPr lang="zh-CN" altLang="en-US" sz="280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非金属</a:t>
            </a:r>
          </a:p>
          <a:p>
            <a:pPr fontAlgn="auto">
              <a:lnSpc>
                <a:spcPct val="100000"/>
              </a:lnSpc>
            </a:pPr>
            <a:r>
              <a:rPr lang="zh-CN" altLang="en-US" sz="280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氧化物 </a:t>
            </a:r>
          </a:p>
        </p:txBody>
      </p: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2575402" y="3272156"/>
            <a:ext cx="173926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</a:pPr>
            <a:r>
              <a:rPr lang="zh-CN" altLang="en-US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按组成分</a:t>
            </a:r>
          </a:p>
        </p:txBody>
      </p:sp>
      <p:grpSp>
        <p:nvGrpSpPr>
          <p:cNvPr id="62" name="组合 61"/>
          <p:cNvGrpSpPr/>
          <p:nvPr/>
        </p:nvGrpSpPr>
        <p:grpSpPr>
          <a:xfrm>
            <a:off x="-594519" y="2034540"/>
            <a:ext cx="4041140" cy="3702050"/>
            <a:chOff x="-975" y="3204"/>
            <a:chExt cx="6364" cy="5830"/>
          </a:xfrm>
        </p:grpSpPr>
        <p:sp>
          <p:nvSpPr>
            <p:cNvPr id="33" name="标题 1"/>
            <p:cNvSpPr txBox="1"/>
            <p:nvPr>
              <p:custDataLst>
                <p:tags r:id="rId43"/>
              </p:custDataLst>
            </p:nvPr>
          </p:nvSpPr>
          <p:spPr>
            <a:xfrm>
              <a:off x="136" y="6215"/>
              <a:ext cx="3223" cy="136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altLang="zh-CN" sz="3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CaO 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-975" y="3204"/>
              <a:ext cx="6364" cy="5830"/>
              <a:chOff x="345" y="2982"/>
              <a:chExt cx="6364" cy="5830"/>
            </a:xfrm>
          </p:grpSpPr>
          <p:sp>
            <p:nvSpPr>
              <p:cNvPr id="31" name="椭圆 30"/>
              <p:cNvSpPr/>
              <p:nvPr>
                <p:custDataLst>
                  <p:tags r:id="rId44"/>
                </p:custDataLst>
              </p:nvPr>
            </p:nvSpPr>
            <p:spPr>
              <a:xfrm>
                <a:off x="1960" y="2982"/>
                <a:ext cx="3273" cy="5830"/>
              </a:xfrm>
              <a:prstGeom prst="ellipse">
                <a:avLst/>
              </a:prstGeom>
              <a:noFill/>
              <a:ln w="28575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</a:gra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70C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endParaRPr>
              </a:p>
            </p:txBody>
          </p:sp>
          <p:sp>
            <p:nvSpPr>
              <p:cNvPr id="32" name="标题 1"/>
              <p:cNvSpPr txBox="1"/>
              <p:nvPr>
                <p:custDataLst>
                  <p:tags r:id="rId45"/>
                </p:custDataLst>
              </p:nvPr>
            </p:nvSpPr>
            <p:spPr>
              <a:xfrm>
                <a:off x="1960" y="4112"/>
                <a:ext cx="4749" cy="136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defRPr>
                </a:lvl1pPr>
              </a:lstStyle>
              <a:p>
                <a:pPr fontAlgn="auto">
                  <a:spcAft>
                    <a:spcPts val="0"/>
                  </a:spcAft>
                </a:pPr>
                <a:r>
                  <a:rPr lang="en-US" altLang="zh-CN" sz="3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H</a:t>
                </a:r>
                <a:r>
                  <a:rPr lang="en-US" altLang="zh-CN" sz="3000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O</a:t>
                </a:r>
                <a:r>
                  <a:rPr lang="en-US" altLang="zh-CN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34" name="标题 1"/>
              <p:cNvSpPr txBox="1"/>
              <p:nvPr>
                <p:custDataLst>
                  <p:tags r:id="rId46"/>
                </p:custDataLst>
              </p:nvPr>
            </p:nvSpPr>
            <p:spPr>
              <a:xfrm>
                <a:off x="345" y="4729"/>
                <a:ext cx="4749" cy="136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defRPr>
                </a:lvl1pPr>
              </a:lstStyle>
              <a:p>
                <a:pPr fontAlgn="auto">
                  <a:spcAft>
                    <a:spcPts val="0"/>
                  </a:spcAft>
                </a:pPr>
                <a:r>
                  <a:rPr lang="en-US" altLang="zh-CN" sz="30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</a:t>
                </a:r>
                <a:r>
                  <a:rPr lang="en-US" altLang="zh-CN" sz="3000" baseline="-250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0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35" name="标题 1"/>
              <p:cNvSpPr txBox="1"/>
              <p:nvPr>
                <p:custDataLst>
                  <p:tags r:id="rId47"/>
                </p:custDataLst>
              </p:nvPr>
            </p:nvSpPr>
            <p:spPr>
              <a:xfrm>
                <a:off x="2642" y="5275"/>
                <a:ext cx="3650" cy="136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defRPr>
                </a:lvl1pPr>
              </a:lstStyle>
              <a:p>
                <a:pPr fontAlgn="auto">
                  <a:spcAft>
                    <a:spcPts val="0"/>
                  </a:spcAft>
                </a:pPr>
                <a:r>
                  <a:rPr lang="en-US" altLang="zh-CN" sz="3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Fe</a:t>
                </a:r>
                <a:r>
                  <a:rPr lang="en-US" altLang="zh-CN" sz="3000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O</a:t>
                </a:r>
                <a:r>
                  <a:rPr lang="en-US" altLang="zh-CN" sz="3000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3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36" name="标题 1"/>
              <p:cNvSpPr txBox="1"/>
              <p:nvPr>
                <p:custDataLst>
                  <p:tags r:id="rId48"/>
                </p:custDataLst>
              </p:nvPr>
            </p:nvSpPr>
            <p:spPr>
              <a:xfrm>
                <a:off x="1426" y="7092"/>
                <a:ext cx="4749" cy="136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defRPr>
                </a:lvl1pPr>
              </a:lstStyle>
              <a:p>
                <a:pPr fontAlgn="auto">
                  <a:spcAft>
                    <a:spcPts val="0"/>
                  </a:spcAft>
                </a:pPr>
                <a:r>
                  <a:rPr lang="en-US" altLang="zh-CN" sz="3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SO</a:t>
                </a:r>
                <a:r>
                  <a:rPr lang="en-US" altLang="zh-CN" sz="3000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3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37" name="标题 1"/>
              <p:cNvSpPr txBox="1"/>
              <p:nvPr>
                <p:custDataLst>
                  <p:tags r:id="rId49"/>
                </p:custDataLst>
              </p:nvPr>
            </p:nvSpPr>
            <p:spPr>
              <a:xfrm>
                <a:off x="1859" y="3045"/>
                <a:ext cx="3372" cy="136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defRPr>
                </a:lvl1pPr>
              </a:lstStyle>
              <a:p>
                <a:pPr fontAlgn="auto">
                  <a:spcAft>
                    <a:spcPts val="0"/>
                  </a:spcAft>
                </a:pPr>
                <a:r>
                  <a:rPr lang="en-US" altLang="zh-CN" sz="3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Na</a:t>
                </a:r>
                <a:r>
                  <a:rPr lang="en-US" altLang="zh-CN" sz="3000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O</a:t>
                </a:r>
              </a:p>
            </p:txBody>
          </p:sp>
        </p:grpSp>
      </p:grpSp>
      <p:sp>
        <p:nvSpPr>
          <p:cNvPr id="2" name="标题 1"/>
          <p:cNvSpPr txBox="1"/>
          <p:nvPr>
            <p:custDataLst>
              <p:tags r:id="rId10"/>
            </p:custDataLst>
          </p:nvPr>
        </p:nvSpPr>
        <p:spPr>
          <a:xfrm>
            <a:off x="4738846" y="1931036"/>
            <a:ext cx="4180840" cy="551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fontAlgn="auto">
              <a:lnSpc>
                <a:spcPct val="100000"/>
              </a:lnSpc>
            </a:pPr>
            <a:r>
              <a:rPr lang="zh-CN" altLang="en-US" sz="28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cs typeface="微软雅黑" panose="020B0503020204020204" pitchFamily="34" charset="-122"/>
                <a:sym typeface="+mn-ea"/>
              </a:rPr>
              <a:t>已知：盐酸可以除铁锈</a:t>
            </a:r>
          </a:p>
        </p:txBody>
      </p:sp>
      <p:sp>
        <p:nvSpPr>
          <p:cNvPr id="5" name="标题 1"/>
          <p:cNvSpPr txBox="1"/>
          <p:nvPr>
            <p:custDataLst>
              <p:tags r:id="rId11"/>
            </p:custDataLst>
          </p:nvPr>
        </p:nvSpPr>
        <p:spPr>
          <a:xfrm>
            <a:off x="2575401" y="5074285"/>
            <a:ext cx="6344285" cy="689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fontAlgn="auto">
              <a:lnSpc>
                <a:spcPct val="100000"/>
              </a:lnSpc>
            </a:pPr>
            <a:r>
              <a:rPr lang="zh-CN" altLang="en-US" sz="28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cs typeface="微软雅黑" panose="020B0503020204020204" pitchFamily="34" charset="-122"/>
                <a:sym typeface="+mn-ea"/>
              </a:rPr>
              <a:t>已知：CO</a:t>
            </a:r>
            <a:r>
              <a:rPr lang="zh-CN" altLang="en-US" sz="2800" baseline="-250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28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cs typeface="微软雅黑" panose="020B0503020204020204" pitchFamily="34" charset="-122"/>
                <a:sym typeface="+mn-ea"/>
              </a:rPr>
              <a:t>能用NaOH溶液吸收</a:t>
            </a:r>
          </a:p>
        </p:txBody>
      </p:sp>
      <p:grpSp>
        <p:nvGrpSpPr>
          <p:cNvPr id="10" name="组合 9"/>
          <p:cNvGrpSpPr/>
          <p:nvPr>
            <p:custDataLst>
              <p:tags r:id="rId12"/>
            </p:custDataLst>
          </p:nvPr>
        </p:nvGrpSpPr>
        <p:grpSpPr>
          <a:xfrm>
            <a:off x="3748246" y="609600"/>
            <a:ext cx="5218430" cy="491490"/>
            <a:chOff x="6597" y="3542"/>
            <a:chExt cx="8218" cy="774"/>
          </a:xfrm>
        </p:grpSpPr>
        <p:sp>
          <p:nvSpPr>
            <p:cNvPr id="59" name="文本框 58"/>
            <p:cNvSpPr txBox="1"/>
            <p:nvPr>
              <p:custDataLst>
                <p:tags r:id="rId39"/>
              </p:custDataLst>
            </p:nvPr>
          </p:nvSpPr>
          <p:spPr>
            <a:xfrm>
              <a:off x="6597" y="3542"/>
              <a:ext cx="8218" cy="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60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Fe</a:t>
              </a:r>
              <a:r>
                <a:rPr lang="en-US" altLang="zh-CN" sz="2600" baseline="-2500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60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600" baseline="-2500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260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+6HCl</a:t>
              </a:r>
              <a:r>
                <a:rPr lang="zh-CN" altLang="en-US" sz="260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en-US" altLang="zh-CN" sz="260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     2FeCl</a:t>
              </a:r>
              <a:r>
                <a:rPr lang="en-US" altLang="zh-CN" sz="2600" baseline="-2500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260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+3H</a:t>
              </a:r>
              <a:r>
                <a:rPr lang="en-US" altLang="zh-CN" sz="2600" baseline="-2500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60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O</a:t>
              </a:r>
              <a:endParaRPr lang="zh-CN" altLang="en-US" sz="260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" name="组合 11"/>
            <p:cNvGrpSpPr/>
            <p:nvPr>
              <p:custDataLst>
                <p:tags r:id="rId40"/>
              </p:custDataLst>
            </p:nvPr>
          </p:nvGrpSpPr>
          <p:grpSpPr>
            <a:xfrm>
              <a:off x="9536" y="3929"/>
              <a:ext cx="930" cy="89"/>
              <a:chOff x="6137274" y="2297258"/>
              <a:chExt cx="590400" cy="56198"/>
            </a:xfrm>
          </p:grpSpPr>
          <p:cxnSp>
            <p:nvCxnSpPr>
              <p:cNvPr id="20" name="直接连接符 19"/>
              <p:cNvCxnSpPr/>
              <p:nvPr>
                <p:custDataLst>
                  <p:tags r:id="rId41"/>
                </p:custDataLst>
              </p:nvPr>
            </p:nvCxnSpPr>
            <p:spPr>
              <a:xfrm>
                <a:off x="6137274" y="2297258"/>
                <a:ext cx="590400" cy="0"/>
              </a:xfrm>
              <a:prstGeom prst="line">
                <a:avLst/>
              </a:prstGeom>
              <a:noFill/>
              <a:ln w="2159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4" name="直接连接符 13"/>
              <p:cNvCxnSpPr/>
              <p:nvPr>
                <p:custDataLst>
                  <p:tags r:id="rId42"/>
                </p:custDataLst>
              </p:nvPr>
            </p:nvCxnSpPr>
            <p:spPr>
              <a:xfrm>
                <a:off x="6137274" y="2353456"/>
                <a:ext cx="590400" cy="0"/>
              </a:xfrm>
              <a:prstGeom prst="line">
                <a:avLst/>
              </a:prstGeom>
              <a:noFill/>
              <a:ln w="2159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  <p:grpSp>
        <p:nvGrpSpPr>
          <p:cNvPr id="16" name="组合 15"/>
          <p:cNvGrpSpPr/>
          <p:nvPr>
            <p:custDataLst>
              <p:tags r:id="rId13"/>
            </p:custDataLst>
          </p:nvPr>
        </p:nvGrpSpPr>
        <p:grpSpPr>
          <a:xfrm>
            <a:off x="3748247" y="1101090"/>
            <a:ext cx="4248785" cy="491490"/>
            <a:chOff x="6859" y="4407"/>
            <a:chExt cx="6691" cy="774"/>
          </a:xfrm>
        </p:grpSpPr>
        <p:sp>
          <p:nvSpPr>
            <p:cNvPr id="57" name="文本框 56"/>
            <p:cNvSpPr txBox="1"/>
            <p:nvPr>
              <p:custDataLst>
                <p:tags r:id="rId35"/>
              </p:custDataLst>
            </p:nvPr>
          </p:nvSpPr>
          <p:spPr>
            <a:xfrm>
              <a:off x="6859" y="4407"/>
              <a:ext cx="6691" cy="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6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CaO+2HCl </a:t>
              </a:r>
              <a:r>
                <a:rPr lang="zh-CN" altLang="en-US" sz="26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en-US" altLang="zh-CN" sz="26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      CaCl</a:t>
              </a:r>
              <a:r>
                <a:rPr lang="en-US" altLang="zh-CN" sz="2600" baseline="-250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6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+H</a:t>
              </a:r>
              <a:r>
                <a:rPr lang="en-US" altLang="zh-CN" sz="2600" baseline="-250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6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O</a:t>
              </a:r>
            </a:p>
          </p:txBody>
        </p:sp>
        <p:grpSp>
          <p:nvGrpSpPr>
            <p:cNvPr id="18" name="组合 17"/>
            <p:cNvGrpSpPr/>
            <p:nvPr>
              <p:custDataLst>
                <p:tags r:id="rId36"/>
              </p:custDataLst>
            </p:nvPr>
          </p:nvGrpSpPr>
          <p:grpSpPr>
            <a:xfrm>
              <a:off x="9672" y="4762"/>
              <a:ext cx="942" cy="109"/>
              <a:chOff x="6137274" y="2381078"/>
              <a:chExt cx="598020" cy="68898"/>
            </a:xfrm>
          </p:grpSpPr>
          <p:cxnSp>
            <p:nvCxnSpPr>
              <p:cNvPr id="24" name="直接连接符 23"/>
              <p:cNvCxnSpPr/>
              <p:nvPr>
                <p:custDataLst>
                  <p:tags r:id="rId37"/>
                </p:custDataLst>
              </p:nvPr>
            </p:nvCxnSpPr>
            <p:spPr>
              <a:xfrm>
                <a:off x="6137274" y="2381078"/>
                <a:ext cx="590400" cy="0"/>
              </a:xfrm>
              <a:prstGeom prst="line">
                <a:avLst/>
              </a:prstGeom>
              <a:noFill/>
              <a:ln w="2159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30" name="直接连接符 29"/>
              <p:cNvCxnSpPr/>
              <p:nvPr>
                <p:custDataLst>
                  <p:tags r:id="rId38"/>
                </p:custDataLst>
              </p:nvPr>
            </p:nvCxnSpPr>
            <p:spPr>
              <a:xfrm>
                <a:off x="6144894" y="2449976"/>
                <a:ext cx="590400" cy="0"/>
              </a:xfrm>
              <a:prstGeom prst="line">
                <a:avLst/>
              </a:prstGeom>
              <a:noFill/>
              <a:ln w="2159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  <p:grpSp>
        <p:nvGrpSpPr>
          <p:cNvPr id="38" name="组合 37"/>
          <p:cNvGrpSpPr/>
          <p:nvPr>
            <p:custDataLst>
              <p:tags r:id="rId14"/>
            </p:custDataLst>
          </p:nvPr>
        </p:nvGrpSpPr>
        <p:grpSpPr>
          <a:xfrm>
            <a:off x="3748247" y="1550035"/>
            <a:ext cx="5089525" cy="491490"/>
            <a:chOff x="6800" y="4943"/>
            <a:chExt cx="8015" cy="774"/>
          </a:xfrm>
        </p:grpSpPr>
        <p:sp>
          <p:nvSpPr>
            <p:cNvPr id="61" name="文本框 60"/>
            <p:cNvSpPr txBox="1"/>
            <p:nvPr>
              <p:custDataLst>
                <p:tags r:id="rId31"/>
              </p:custDataLst>
            </p:nvPr>
          </p:nvSpPr>
          <p:spPr>
            <a:xfrm>
              <a:off x="6800" y="4943"/>
              <a:ext cx="8015" cy="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60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Na</a:t>
              </a:r>
              <a:r>
                <a:rPr lang="en-US" altLang="zh-CN" sz="2600" baseline="-2500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60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O+2HCl</a:t>
              </a:r>
              <a:r>
                <a:rPr lang="zh-CN" altLang="en-US" sz="260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en-US" altLang="zh-CN" sz="260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     2NaCl+ H</a:t>
              </a:r>
              <a:r>
                <a:rPr lang="en-US" altLang="zh-CN" sz="2600" baseline="-2500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60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O</a:t>
              </a:r>
              <a:endParaRPr lang="zh-CN" altLang="en-US" sz="260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9" name="组合 38"/>
            <p:cNvGrpSpPr/>
            <p:nvPr>
              <p:custDataLst>
                <p:tags r:id="rId32"/>
              </p:custDataLst>
            </p:nvPr>
          </p:nvGrpSpPr>
          <p:grpSpPr>
            <a:xfrm>
              <a:off x="9671" y="5313"/>
              <a:ext cx="930" cy="113"/>
              <a:chOff x="6137274" y="2281383"/>
              <a:chExt cx="590400" cy="71438"/>
            </a:xfrm>
          </p:grpSpPr>
          <p:cxnSp>
            <p:nvCxnSpPr>
              <p:cNvPr id="40" name="直接连接符 39"/>
              <p:cNvCxnSpPr/>
              <p:nvPr>
                <p:custDataLst>
                  <p:tags r:id="rId33"/>
                </p:custDataLst>
              </p:nvPr>
            </p:nvCxnSpPr>
            <p:spPr>
              <a:xfrm>
                <a:off x="6137274" y="2281383"/>
                <a:ext cx="590400" cy="0"/>
              </a:xfrm>
              <a:prstGeom prst="line">
                <a:avLst/>
              </a:prstGeom>
              <a:noFill/>
              <a:ln w="2159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41" name="直接连接符 40"/>
              <p:cNvCxnSpPr/>
              <p:nvPr>
                <p:custDataLst>
                  <p:tags r:id="rId34"/>
                </p:custDataLst>
              </p:nvPr>
            </p:nvCxnSpPr>
            <p:spPr>
              <a:xfrm>
                <a:off x="6137274" y="2352821"/>
                <a:ext cx="590400" cy="0"/>
              </a:xfrm>
              <a:prstGeom prst="line">
                <a:avLst/>
              </a:prstGeom>
              <a:noFill/>
              <a:ln w="2159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  <p:grpSp>
        <p:nvGrpSpPr>
          <p:cNvPr id="42" name="组合 41"/>
          <p:cNvGrpSpPr/>
          <p:nvPr>
            <p:custDataLst>
              <p:tags r:id="rId15"/>
            </p:custDataLst>
          </p:nvPr>
        </p:nvGrpSpPr>
        <p:grpSpPr>
          <a:xfrm>
            <a:off x="3036411" y="5623560"/>
            <a:ext cx="4726940" cy="491490"/>
            <a:chOff x="6393" y="6946"/>
            <a:chExt cx="7444" cy="774"/>
          </a:xfrm>
        </p:grpSpPr>
        <p:sp>
          <p:nvSpPr>
            <p:cNvPr id="53" name="文本框 52"/>
            <p:cNvSpPr txBox="1"/>
            <p:nvPr>
              <p:custDataLst>
                <p:tags r:id="rId27"/>
              </p:custDataLst>
            </p:nvPr>
          </p:nvSpPr>
          <p:spPr>
            <a:xfrm>
              <a:off x="6393" y="6946"/>
              <a:ext cx="7444" cy="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6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CO</a:t>
              </a:r>
              <a:r>
                <a:rPr lang="en-US" altLang="zh-CN" sz="2600" baseline="-250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6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+2NaOH</a:t>
              </a:r>
              <a:r>
                <a:rPr lang="zh-CN" altLang="en-US" sz="26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sz="26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     Na</a:t>
              </a:r>
              <a:r>
                <a:rPr lang="en-US" altLang="zh-CN" sz="2600" baseline="-250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6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CO</a:t>
              </a:r>
              <a:r>
                <a:rPr lang="en-US" altLang="zh-CN" sz="2600" baseline="-250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26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+H</a:t>
              </a:r>
              <a:r>
                <a:rPr lang="en-US" altLang="zh-CN" sz="2600" baseline="-250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6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O</a:t>
              </a:r>
              <a:endParaRPr lang="zh-CN" altLang="en-US" sz="26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3" name="组合 42"/>
            <p:cNvGrpSpPr/>
            <p:nvPr>
              <p:custDataLst>
                <p:tags r:id="rId28"/>
              </p:custDataLst>
            </p:nvPr>
          </p:nvGrpSpPr>
          <p:grpSpPr>
            <a:xfrm>
              <a:off x="9470" y="7277"/>
              <a:ext cx="930" cy="113"/>
              <a:chOff x="6137274" y="2281383"/>
              <a:chExt cx="590400" cy="71438"/>
            </a:xfrm>
          </p:grpSpPr>
          <p:cxnSp>
            <p:nvCxnSpPr>
              <p:cNvPr id="44" name="直接连接符 43"/>
              <p:cNvCxnSpPr/>
              <p:nvPr>
                <p:custDataLst>
                  <p:tags r:id="rId29"/>
                </p:custDataLst>
              </p:nvPr>
            </p:nvCxnSpPr>
            <p:spPr>
              <a:xfrm>
                <a:off x="6137274" y="2281383"/>
                <a:ext cx="590400" cy="0"/>
              </a:xfrm>
              <a:prstGeom prst="line">
                <a:avLst/>
              </a:prstGeom>
              <a:noFill/>
              <a:ln w="2159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45" name="直接连接符 44"/>
              <p:cNvCxnSpPr/>
              <p:nvPr>
                <p:custDataLst>
                  <p:tags r:id="rId30"/>
                </p:custDataLst>
              </p:nvPr>
            </p:nvCxnSpPr>
            <p:spPr>
              <a:xfrm>
                <a:off x="6137274" y="2352821"/>
                <a:ext cx="590400" cy="0"/>
              </a:xfrm>
              <a:prstGeom prst="line">
                <a:avLst/>
              </a:prstGeom>
              <a:noFill/>
              <a:ln w="2159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  <p:grpSp>
        <p:nvGrpSpPr>
          <p:cNvPr id="46" name="组合 45"/>
          <p:cNvGrpSpPr/>
          <p:nvPr>
            <p:custDataLst>
              <p:tags r:id="rId16"/>
            </p:custDataLst>
          </p:nvPr>
        </p:nvGrpSpPr>
        <p:grpSpPr>
          <a:xfrm>
            <a:off x="3036411" y="6103620"/>
            <a:ext cx="4994910" cy="491490"/>
            <a:chOff x="6608" y="7930"/>
            <a:chExt cx="7866" cy="774"/>
          </a:xfrm>
        </p:grpSpPr>
        <p:sp>
          <p:nvSpPr>
            <p:cNvPr id="55" name="文本框 54"/>
            <p:cNvSpPr txBox="1"/>
            <p:nvPr>
              <p:custDataLst>
                <p:tags r:id="rId23"/>
              </p:custDataLst>
            </p:nvPr>
          </p:nvSpPr>
          <p:spPr>
            <a:xfrm>
              <a:off x="6608" y="7930"/>
              <a:ext cx="7866" cy="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60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SO</a:t>
              </a:r>
              <a:r>
                <a:rPr lang="en-US" altLang="zh-CN" sz="2600" baseline="-2500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260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+2NaOH</a:t>
              </a:r>
              <a:r>
                <a:rPr lang="zh-CN" altLang="en-US" sz="260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en-US" altLang="zh-CN" sz="260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      Na</a:t>
              </a:r>
              <a:r>
                <a:rPr lang="en-US" altLang="zh-CN" sz="2600" baseline="-2500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60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SO</a:t>
              </a:r>
              <a:r>
                <a:rPr lang="en-US" altLang="zh-CN" sz="2600" baseline="-2500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4</a:t>
              </a:r>
              <a:r>
                <a:rPr lang="en-US" altLang="zh-CN" sz="260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+H</a:t>
              </a:r>
              <a:r>
                <a:rPr lang="en-US" altLang="zh-CN" sz="2600" baseline="-2500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60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O</a:t>
              </a:r>
              <a:endParaRPr lang="zh-CN" altLang="en-US" sz="260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7" name="组合 46"/>
            <p:cNvGrpSpPr/>
            <p:nvPr>
              <p:custDataLst>
                <p:tags r:id="rId24"/>
              </p:custDataLst>
            </p:nvPr>
          </p:nvGrpSpPr>
          <p:grpSpPr>
            <a:xfrm>
              <a:off x="9684" y="8270"/>
              <a:ext cx="930" cy="113"/>
              <a:chOff x="6137274" y="2281383"/>
              <a:chExt cx="590400" cy="71438"/>
            </a:xfrm>
          </p:grpSpPr>
          <p:cxnSp>
            <p:nvCxnSpPr>
              <p:cNvPr id="48" name="直接连接符 47"/>
              <p:cNvCxnSpPr/>
              <p:nvPr>
                <p:custDataLst>
                  <p:tags r:id="rId25"/>
                </p:custDataLst>
              </p:nvPr>
            </p:nvCxnSpPr>
            <p:spPr>
              <a:xfrm>
                <a:off x="6137274" y="2281383"/>
                <a:ext cx="590400" cy="0"/>
              </a:xfrm>
              <a:prstGeom prst="line">
                <a:avLst/>
              </a:prstGeom>
              <a:noFill/>
              <a:ln w="2159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49" name="直接连接符 48"/>
              <p:cNvCxnSpPr/>
              <p:nvPr>
                <p:custDataLst>
                  <p:tags r:id="rId26"/>
                </p:custDataLst>
              </p:nvPr>
            </p:nvCxnSpPr>
            <p:spPr>
              <a:xfrm>
                <a:off x="6137274" y="2352821"/>
                <a:ext cx="590400" cy="0"/>
              </a:xfrm>
              <a:prstGeom prst="line">
                <a:avLst/>
              </a:prstGeom>
              <a:noFill/>
              <a:ln w="2159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  <p:grpSp>
        <p:nvGrpSpPr>
          <p:cNvPr id="9" name="组合 8"/>
          <p:cNvGrpSpPr/>
          <p:nvPr>
            <p:custDataLst>
              <p:tags r:id="rId17"/>
            </p:custDataLst>
          </p:nvPr>
        </p:nvGrpSpPr>
        <p:grpSpPr>
          <a:xfrm>
            <a:off x="8745697" y="2764155"/>
            <a:ext cx="2938145" cy="598170"/>
            <a:chOff x="15229" y="4408"/>
            <a:chExt cx="4627" cy="942"/>
          </a:xfrm>
        </p:grpSpPr>
        <p:sp>
          <p:nvSpPr>
            <p:cNvPr id="50" name="箭头: 左 2"/>
            <p:cNvSpPr/>
            <p:nvPr>
              <p:custDataLst>
                <p:tags r:id="rId21"/>
              </p:custDataLst>
            </p:nvPr>
          </p:nvSpPr>
          <p:spPr>
            <a:xfrm rot="10800000">
              <a:off x="15229" y="4597"/>
              <a:ext cx="1123" cy="705"/>
            </a:xfrm>
            <a:prstGeom prst="leftArrow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scaled="0"/>
            </a:gra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00" b="0">
                <a:solidFill>
                  <a:srgbClr val="FFFFFF"/>
                </a:solidFill>
                <a:latin typeface="Arial"/>
                <a:ea typeface="微软雅黑"/>
                <a:cs typeface="Arial"/>
              </a:endParaRPr>
            </a:p>
          </p:txBody>
        </p:sp>
        <p:sp>
          <p:nvSpPr>
            <p:cNvPr id="78" name="标题 1"/>
            <p:cNvSpPr txBox="1"/>
            <p:nvPr>
              <p:custDataLst>
                <p:tags r:id="rId22"/>
              </p:custDataLst>
            </p:nvPr>
          </p:nvSpPr>
          <p:spPr>
            <a:xfrm>
              <a:off x="16305" y="4408"/>
              <a:ext cx="3551" cy="94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rtlCol="0" anchor="t">
              <a:sp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defRPr>
              </a:lvl1pPr>
            </a:lstStyle>
            <a:p>
              <a:pPr algn="l" fontAlgn="auto">
                <a:lnSpc>
                  <a:spcPct val="130000"/>
                </a:lnSpc>
                <a:spcAft>
                  <a:spcPts val="0"/>
                </a:spcAft>
              </a:pPr>
              <a:r>
                <a:rPr lang="zh-CN" altLang="en-US" sz="2800">
                  <a:solidFill>
                    <a:prstClr val="black"/>
                  </a:solidFill>
                  <a:cs typeface="Times New Roman" panose="02020603050405020304" pitchFamily="18" charset="0"/>
                  <a:sym typeface="+mn-ea"/>
                </a:rPr>
                <a:t>碱性氧化物 </a:t>
              </a:r>
            </a:p>
          </p:txBody>
        </p:sp>
      </p:grpSp>
      <p:grpSp>
        <p:nvGrpSpPr>
          <p:cNvPr id="56" name="组合 55"/>
          <p:cNvGrpSpPr/>
          <p:nvPr>
            <p:custDataLst>
              <p:tags r:id="rId18"/>
            </p:custDataLst>
          </p:nvPr>
        </p:nvGrpSpPr>
        <p:grpSpPr>
          <a:xfrm>
            <a:off x="8688546" y="4167505"/>
            <a:ext cx="2967990" cy="598170"/>
            <a:chOff x="15023" y="6636"/>
            <a:chExt cx="4674" cy="942"/>
          </a:xfrm>
        </p:grpSpPr>
        <p:sp>
          <p:nvSpPr>
            <p:cNvPr id="51" name="箭头: 左 2"/>
            <p:cNvSpPr/>
            <p:nvPr>
              <p:custDataLst>
                <p:tags r:id="rId19"/>
              </p:custDataLst>
            </p:nvPr>
          </p:nvSpPr>
          <p:spPr>
            <a:xfrm rot="10800000">
              <a:off x="15023" y="6829"/>
              <a:ext cx="1123" cy="705"/>
            </a:xfrm>
            <a:prstGeom prst="leftArrow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scaled="0"/>
            </a:gra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00" b="0">
                <a:solidFill>
                  <a:srgbClr val="FFFFFF"/>
                </a:solidFill>
                <a:latin typeface="Arial"/>
                <a:ea typeface="微软雅黑"/>
                <a:cs typeface="Arial"/>
              </a:endParaRPr>
            </a:p>
          </p:txBody>
        </p:sp>
        <p:sp>
          <p:nvSpPr>
            <p:cNvPr id="52" name="标题 1"/>
            <p:cNvSpPr txBox="1"/>
            <p:nvPr>
              <p:custDataLst>
                <p:tags r:id="rId20"/>
              </p:custDataLst>
            </p:nvPr>
          </p:nvSpPr>
          <p:spPr>
            <a:xfrm>
              <a:off x="16146" y="6636"/>
              <a:ext cx="3551" cy="94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rtlCol="0" anchor="t">
              <a:sp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defRPr>
              </a:lvl1pPr>
            </a:lstStyle>
            <a:p>
              <a:pPr algn="l" fontAlgn="auto">
                <a:lnSpc>
                  <a:spcPct val="130000"/>
                </a:lnSpc>
                <a:spcAft>
                  <a:spcPts val="0"/>
                </a:spcAft>
              </a:pPr>
              <a:r>
                <a:rPr lang="zh-CN" altLang="en-US" sz="2800">
                  <a:solidFill>
                    <a:prstClr val="black"/>
                  </a:solidFill>
                  <a:cs typeface="Times New Roman" panose="02020603050405020304" pitchFamily="18" charset="0"/>
                  <a:sym typeface="+mn-ea"/>
                </a:rPr>
                <a:t>酸性氧化物 </a:t>
              </a:r>
            </a:p>
          </p:txBody>
        </p:sp>
      </p:grpSp>
      <p:sp>
        <p:nvSpPr>
          <p:cNvPr id="21" name="矩形 20"/>
          <p:cNvSpPr/>
          <p:nvPr/>
        </p:nvSpPr>
        <p:spPr>
          <a:xfrm>
            <a:off x="1453991" y="105411"/>
            <a:ext cx="1464310" cy="583565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rgbClr val="060606"/>
                </a:solidFill>
                <a:cs typeface="Times New Roman" panose="02020603050405020304" pitchFamily="18" charset="0"/>
              </a:rPr>
              <a:t>氧化物</a:t>
            </a:r>
          </a:p>
        </p:txBody>
      </p:sp>
      <p:sp>
        <p:nvSpPr>
          <p:cNvPr id="63" name="矩形 62"/>
          <p:cNvSpPr/>
          <p:nvPr/>
        </p:nvSpPr>
        <p:spPr>
          <a:xfrm>
            <a:off x="9227026" y="1931036"/>
            <a:ext cx="2848610" cy="95313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zh-CN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酸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反应生成盐和水的氧化物</a:t>
            </a:r>
          </a:p>
        </p:txBody>
      </p:sp>
      <p:sp>
        <p:nvSpPr>
          <p:cNvPr id="64" name="矩形 63"/>
          <p:cNvSpPr/>
          <p:nvPr/>
        </p:nvSpPr>
        <p:spPr>
          <a:xfrm>
            <a:off x="9166066" y="4865371"/>
            <a:ext cx="2739390" cy="95313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zh-CN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碱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反应生成盐和水的氧化物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bldLvl="0" animBg="1"/>
      <p:bldP spid="13" grpId="0"/>
      <p:bldP spid="11" grpId="0"/>
      <p:bldP spid="28" grpId="0"/>
      <p:bldP spid="29" grpId="0"/>
      <p:bldP spid="3" grpId="0"/>
      <p:bldP spid="2" grpId="0"/>
      <p:bldP spid="5" grpId="0"/>
      <p:bldP spid="63" grpId="0" bldLvl="0" animBg="1"/>
      <p:bldP spid="64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537BB21-6056-110D-10E1-FA0D74E6DFF6}"/>
              </a:ext>
            </a:extLst>
          </p:cNvPr>
          <p:cNvSpPr txBox="1"/>
          <p:nvPr/>
        </p:nvSpPr>
        <p:spPr>
          <a:xfrm>
            <a:off x="1168821" y="259963"/>
            <a:ext cx="47525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根据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氧化物的性质</a:t>
            </a:r>
            <a:r>
              <a:rPr lang="zh-CN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进行分类</a:t>
            </a:r>
            <a:r>
              <a:rPr lang="en-US" altLang="zh-CN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7" name="Rectangle 65">
            <a:extLst>
              <a:ext uri="{FF2B5EF4-FFF2-40B4-BE49-F238E27FC236}">
                <a16:creationId xmlns:a16="http://schemas.microsoft.com/office/drawing/2014/main" id="{481C9A99-2E21-5A3F-67CB-7B309897D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110" y="1340768"/>
            <a:ext cx="1290949" cy="523220"/>
          </a:xfrm>
          <a:prstGeom prst="rect">
            <a:avLst/>
          </a:prstGeom>
          <a:solidFill>
            <a:srgbClr val="CCFF66"/>
          </a:solidFill>
          <a:ln>
            <a:noFill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氧化物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29752C-C022-3A4A-EED1-0DE073CEB67A}"/>
              </a:ext>
            </a:extLst>
          </p:cNvPr>
          <p:cNvSpPr txBox="1"/>
          <p:nvPr/>
        </p:nvSpPr>
        <p:spPr>
          <a:xfrm>
            <a:off x="3563860" y="910602"/>
            <a:ext cx="1765297" cy="461665"/>
          </a:xfrm>
          <a:prstGeom prst="rect">
            <a:avLst/>
          </a:prstGeom>
          <a:solidFill>
            <a:srgbClr val="CCFFCC"/>
          </a:solidFill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酸</a:t>
            </a:r>
            <a:r>
              <a:rPr lang="zh-CN" altLang="en-US" dirty="0">
                <a:solidFill>
                  <a:srgbClr val="0606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性氧化物</a:t>
            </a:r>
            <a:endParaRPr lang="en-US" altLang="zh-CN" dirty="0">
              <a:solidFill>
                <a:srgbClr val="06060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20DAFB-43C2-3DCD-45BE-F1BC792AF2A0}"/>
              </a:ext>
            </a:extLst>
          </p:cNvPr>
          <p:cNvSpPr txBox="1"/>
          <p:nvPr/>
        </p:nvSpPr>
        <p:spPr>
          <a:xfrm>
            <a:off x="3578362" y="2055636"/>
            <a:ext cx="1765297" cy="461665"/>
          </a:xfrm>
          <a:prstGeom prst="rect">
            <a:avLst/>
          </a:prstGeom>
          <a:solidFill>
            <a:srgbClr val="CCFFCC"/>
          </a:solidFill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碱</a:t>
            </a:r>
            <a:r>
              <a:rPr lang="zh-CN" altLang="en-US" dirty="0">
                <a:solidFill>
                  <a:srgbClr val="0606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性氧化物</a:t>
            </a:r>
            <a:endParaRPr lang="en-US" altLang="zh-CN" dirty="0">
              <a:solidFill>
                <a:srgbClr val="06060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C55722-0776-A8C4-7260-9F4854D509D6}"/>
              </a:ext>
            </a:extLst>
          </p:cNvPr>
          <p:cNvSpPr txBox="1"/>
          <p:nvPr/>
        </p:nvSpPr>
        <p:spPr>
          <a:xfrm>
            <a:off x="3551045" y="3091767"/>
            <a:ext cx="2014263" cy="461665"/>
          </a:xfrm>
          <a:prstGeom prst="rect">
            <a:avLst/>
          </a:prstGeom>
          <a:solidFill>
            <a:srgbClr val="CCFFCC"/>
          </a:solidFill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b="0" dirty="0">
                <a:solidFill>
                  <a:srgbClr val="060606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不成盐氧化物</a:t>
            </a:r>
            <a:endParaRPr lang="en-US" altLang="zh-CN" b="0" dirty="0">
              <a:solidFill>
                <a:srgbClr val="060606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566FB07-C272-A9CA-74A1-60671A295D02}"/>
              </a:ext>
            </a:extLst>
          </p:cNvPr>
          <p:cNvSpPr txBox="1"/>
          <p:nvPr/>
        </p:nvSpPr>
        <p:spPr>
          <a:xfrm>
            <a:off x="209167" y="1233850"/>
            <a:ext cx="1114844" cy="830997"/>
          </a:xfrm>
          <a:prstGeom prst="rect">
            <a:avLst/>
          </a:prstGeom>
          <a:solidFill>
            <a:srgbClr val="CCFFCC"/>
          </a:solidFill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两性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srgbClr val="0606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氧化物</a:t>
            </a:r>
            <a:endParaRPr lang="en-US" altLang="zh-CN" dirty="0">
              <a:solidFill>
                <a:srgbClr val="06060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559463EF-15DB-DBD1-E71F-AD9AB0D57BA8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2947059" y="1141435"/>
            <a:ext cx="616801" cy="4609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BEED06EE-F984-8D54-C427-648F599C758A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2947059" y="1602378"/>
            <a:ext cx="631303" cy="6840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4CC7C5B0-4F4D-1C20-8D14-45F4DEB5669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2947059" y="1602378"/>
            <a:ext cx="603986" cy="1720222"/>
          </a:xfrm>
          <a:prstGeom prst="bentConnector3">
            <a:avLst>
              <a:gd name="adj1" fmla="val 533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D464B6B9-FD5B-9381-D137-5D3D5813D3D3}"/>
              </a:ext>
            </a:extLst>
          </p:cNvPr>
          <p:cNvCxnSpPr>
            <a:stCxn id="7" idx="1"/>
            <a:endCxn id="11" idx="0"/>
          </p:cNvCxnSpPr>
          <p:nvPr/>
        </p:nvCxnSpPr>
        <p:spPr>
          <a:xfrm rot="10800000">
            <a:off x="766589" y="1233851"/>
            <a:ext cx="889520" cy="368529"/>
          </a:xfrm>
          <a:prstGeom prst="bentConnector4">
            <a:avLst>
              <a:gd name="adj1" fmla="val 18667"/>
              <a:gd name="adj2" fmla="val 1620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1D16918-7A53-09C6-6B70-141C75E5B1B5}"/>
              </a:ext>
            </a:extLst>
          </p:cNvPr>
          <p:cNvSpPr txBox="1"/>
          <p:nvPr/>
        </p:nvSpPr>
        <p:spPr>
          <a:xfrm>
            <a:off x="1422364" y="2274727"/>
            <a:ext cx="1524694" cy="461665"/>
          </a:xfrm>
          <a:prstGeom prst="rect">
            <a:avLst/>
          </a:prstGeom>
          <a:solidFill>
            <a:srgbClr val="CCFFCC"/>
          </a:solidFill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过</a:t>
            </a:r>
            <a:r>
              <a:rPr lang="zh-CN" altLang="en-US" dirty="0">
                <a:solidFill>
                  <a:srgbClr val="0606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氧化物</a:t>
            </a:r>
            <a:endParaRPr lang="en-US" altLang="zh-CN" dirty="0">
              <a:solidFill>
                <a:srgbClr val="06060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C49DB868-E550-8FAC-D64A-1296D6766BA5}"/>
              </a:ext>
            </a:extLst>
          </p:cNvPr>
          <p:cNvCxnSpPr>
            <a:stCxn id="7" idx="2"/>
            <a:endCxn id="16" idx="0"/>
          </p:cNvCxnSpPr>
          <p:nvPr/>
        </p:nvCxnSpPr>
        <p:spPr>
          <a:xfrm rot="5400000">
            <a:off x="2037779" y="2010922"/>
            <a:ext cx="410738" cy="1168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6420988-D809-E704-FA4D-206AFE30D8A8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443907" y="2408460"/>
            <a:ext cx="4248785" cy="491490"/>
            <a:chOff x="6859" y="4407"/>
            <a:chExt cx="6691" cy="774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507145E-55FF-46AF-7482-4F8E58C97A30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6859" y="4407"/>
              <a:ext cx="6691" cy="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6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CaO</a:t>
              </a:r>
              <a:r>
                <a:rPr lang="en-US" altLang="zh-CN" sz="26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+2HCl </a:t>
              </a:r>
              <a:r>
                <a:rPr lang="zh-CN" altLang="en-US" sz="26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en-US" altLang="zh-CN" sz="26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      CaCl</a:t>
              </a:r>
              <a:r>
                <a:rPr lang="en-US" altLang="zh-CN" sz="2600" baseline="-250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6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+H</a:t>
              </a:r>
              <a:r>
                <a:rPr lang="en-US" altLang="zh-CN" sz="2600" baseline="-250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6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O</a:t>
              </a: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D4E3452-2E1F-0E99-3641-199277FD20BA}"/>
                </a:ext>
              </a:extLst>
            </p:cNvPr>
            <p:cNvGrpSpPr/>
            <p:nvPr>
              <p:custDataLst>
                <p:tags r:id="rId8"/>
              </p:custDataLst>
            </p:nvPr>
          </p:nvGrpSpPr>
          <p:grpSpPr>
            <a:xfrm>
              <a:off x="9672" y="4762"/>
              <a:ext cx="942" cy="109"/>
              <a:chOff x="6137274" y="2381078"/>
              <a:chExt cx="598020" cy="68898"/>
            </a:xfrm>
          </p:grpSpPr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762123A8-03EF-196C-1EB8-317FC7100DA9}"/>
                  </a:ext>
                </a:extLst>
              </p:cNvPr>
              <p:cNvCxnSpPr/>
              <p:nvPr>
                <p:custDataLst>
                  <p:tags r:id="rId9"/>
                </p:custDataLst>
              </p:nvPr>
            </p:nvCxnSpPr>
            <p:spPr>
              <a:xfrm>
                <a:off x="6137274" y="2381078"/>
                <a:ext cx="590400" cy="0"/>
              </a:xfrm>
              <a:prstGeom prst="line">
                <a:avLst/>
              </a:prstGeom>
              <a:noFill/>
              <a:ln w="2159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76114276-9324-7F63-C6B2-12C7CD83634F}"/>
                  </a:ext>
                </a:extLst>
              </p:cNvPr>
              <p:cNvCxnSpPr/>
              <p:nvPr>
                <p:custDataLst>
                  <p:tags r:id="rId10"/>
                </p:custDataLst>
              </p:nvPr>
            </p:nvCxnSpPr>
            <p:spPr>
              <a:xfrm>
                <a:off x="6144894" y="2449976"/>
                <a:ext cx="590400" cy="0"/>
              </a:xfrm>
              <a:prstGeom prst="line">
                <a:avLst/>
              </a:prstGeom>
              <a:noFill/>
              <a:ln w="2159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516DE00-F4E1-F31C-31F5-53E9D4489B6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447904" y="1295144"/>
            <a:ext cx="4726940" cy="491490"/>
            <a:chOff x="6393" y="6946"/>
            <a:chExt cx="7444" cy="774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9FC60D4-E504-36E1-74F1-F7B733B9E3AD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6393" y="6946"/>
              <a:ext cx="7444" cy="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6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CO</a:t>
              </a:r>
              <a:r>
                <a:rPr lang="en-US" altLang="zh-CN" sz="2600" baseline="-250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6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+2NaOH</a:t>
              </a:r>
              <a:r>
                <a:rPr lang="zh-CN" altLang="en-US" sz="26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sz="26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     Na</a:t>
              </a:r>
              <a:r>
                <a:rPr lang="en-US" altLang="zh-CN" sz="2600" baseline="-250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6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CO</a:t>
              </a:r>
              <a:r>
                <a:rPr lang="en-US" altLang="zh-CN" sz="2600" baseline="-250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26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+H</a:t>
              </a:r>
              <a:r>
                <a:rPr lang="en-US" altLang="zh-CN" sz="2600" baseline="-250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6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O</a:t>
              </a:r>
              <a:endParaRPr lang="zh-CN" altLang="en-US" sz="26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B4247619-2E20-7E23-1A52-EBC99ED8B1E9}"/>
                </a:ext>
              </a:extLst>
            </p:cNvPr>
            <p:cNvGrpSpPr/>
            <p:nvPr>
              <p:custDataLst>
                <p:tags r:id="rId4"/>
              </p:custDataLst>
            </p:nvPr>
          </p:nvGrpSpPr>
          <p:grpSpPr>
            <a:xfrm>
              <a:off x="9470" y="7277"/>
              <a:ext cx="930" cy="113"/>
              <a:chOff x="6137274" y="2281383"/>
              <a:chExt cx="590400" cy="71438"/>
            </a:xfrm>
          </p:grpSpPr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356C4407-5480-16BF-9A5C-204412760F75}"/>
                  </a:ext>
                </a:extLst>
              </p:cNvPr>
              <p:cNvCxnSpPr/>
              <p:nvPr>
                <p:custDataLst>
                  <p:tags r:id="rId5"/>
                </p:custDataLst>
              </p:nvPr>
            </p:nvCxnSpPr>
            <p:spPr>
              <a:xfrm>
                <a:off x="6137274" y="2281383"/>
                <a:ext cx="590400" cy="0"/>
              </a:xfrm>
              <a:prstGeom prst="line">
                <a:avLst/>
              </a:prstGeom>
              <a:noFill/>
              <a:ln w="2159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05DC25D2-02DC-D558-57C5-E40A44FBA378}"/>
                  </a:ext>
                </a:extLst>
              </p:cNvPr>
              <p:cNvCxnSpPr/>
              <p:nvPr>
                <p:custDataLst>
                  <p:tags r:id="rId6"/>
                </p:custDataLst>
              </p:nvPr>
            </p:nvCxnSpPr>
            <p:spPr>
              <a:xfrm>
                <a:off x="6137274" y="2352821"/>
                <a:ext cx="590400" cy="0"/>
              </a:xfrm>
              <a:prstGeom prst="line">
                <a:avLst/>
              </a:prstGeom>
              <a:noFill/>
              <a:ln w="2159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3B74321A-1C73-AC0A-1A74-D5B93F85B1E8}"/>
              </a:ext>
            </a:extLst>
          </p:cNvPr>
          <p:cNvSpPr txBox="1"/>
          <p:nvPr/>
        </p:nvSpPr>
        <p:spPr>
          <a:xfrm>
            <a:off x="5379184" y="746888"/>
            <a:ext cx="3570208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000000"/>
                </a:solidFill>
                <a:latin typeface="Arial"/>
                <a:ea typeface="微软雅黑"/>
                <a:cs typeface="Arial"/>
              </a:rPr>
              <a:t>能与碱反应</a:t>
            </a:r>
            <a:r>
              <a:rPr lang="zh-CN" altLang="en-US" dirty="0">
                <a:latin typeface="Arial"/>
                <a:ea typeface="微软雅黑"/>
                <a:cs typeface="Arial"/>
              </a:rPr>
              <a:t>只</a:t>
            </a:r>
            <a:r>
              <a:rPr lang="zh-CN" altLang="en-US" dirty="0">
                <a:solidFill>
                  <a:srgbClr val="000000"/>
                </a:solidFill>
                <a:latin typeface="Arial"/>
                <a:ea typeface="微软雅黑"/>
                <a:cs typeface="Arial"/>
              </a:rPr>
              <a:t>生成盐和水</a:t>
            </a:r>
            <a:endParaRPr lang="en-US" altLang="zh-CN" baseline="-25000" dirty="0">
              <a:solidFill>
                <a:srgbClr val="000000"/>
              </a:solidFill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A6317E6-1D1D-BCA9-36DC-C50FDA602499}"/>
              </a:ext>
            </a:extLst>
          </p:cNvPr>
          <p:cNvSpPr txBox="1"/>
          <p:nvPr/>
        </p:nvSpPr>
        <p:spPr>
          <a:xfrm>
            <a:off x="5432119" y="1891442"/>
            <a:ext cx="3570208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000000"/>
                </a:solidFill>
                <a:latin typeface="Arial"/>
                <a:ea typeface="微软雅黑"/>
                <a:cs typeface="Arial"/>
              </a:rPr>
              <a:t>能与酸反应</a:t>
            </a:r>
            <a:r>
              <a:rPr lang="zh-CN" altLang="en-US" dirty="0">
                <a:latin typeface="Arial"/>
                <a:ea typeface="微软雅黑"/>
                <a:cs typeface="Arial"/>
              </a:rPr>
              <a:t>只</a:t>
            </a:r>
            <a:r>
              <a:rPr lang="zh-CN" altLang="en-US" dirty="0">
                <a:solidFill>
                  <a:srgbClr val="000000"/>
                </a:solidFill>
                <a:latin typeface="Arial"/>
                <a:ea typeface="微软雅黑"/>
                <a:cs typeface="Arial"/>
              </a:rPr>
              <a:t>生成盐和水</a:t>
            </a:r>
            <a:endParaRPr lang="en-US" altLang="zh-CN" baseline="-25000" dirty="0">
              <a:solidFill>
                <a:srgbClr val="000000"/>
              </a:solidFill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36" name="文本框 1">
            <a:extLst>
              <a:ext uri="{FF2B5EF4-FFF2-40B4-BE49-F238E27FC236}">
                <a16:creationId xmlns:a16="http://schemas.microsoft.com/office/drawing/2014/main" id="{F56F0C04-4150-3723-DBEB-B1DD8EC2E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320" y="3788948"/>
            <a:ext cx="5135864" cy="249298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wrap="square" lIns="91429" tIns="45715" rIns="91429" bIns="45715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5930" indent="1905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3130" indent="1905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0330" indent="1905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7530" indent="1905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zh-CN" altLang="en-US" sz="2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/>
                <a:sym typeface="宋体" panose="02010600030101010101" pitchFamily="2" charset="-122"/>
              </a:rPr>
              <a:t>问题</a:t>
            </a:r>
            <a:r>
              <a:rPr lang="zh-CN" altLang="en-US" sz="26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/>
                <a:sym typeface="宋体" panose="02010600030101010101" pitchFamily="2" charset="-122"/>
              </a:rPr>
              <a:t>、观察以下方程式，思考</a:t>
            </a:r>
            <a:r>
              <a:rPr lang="en-US" altLang="zh-CN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zh-CN" altLang="en-US" sz="2600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600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、</a:t>
            </a:r>
            <a:r>
              <a:rPr lang="zh-CN" alt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zh-CN" altLang="en-US" sz="2600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600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6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/>
                <a:sym typeface="宋体" panose="02010600030101010101" pitchFamily="2" charset="-122"/>
              </a:rPr>
              <a:t>属于</a:t>
            </a:r>
            <a:r>
              <a:rPr lang="zh-CN" altLang="en-US" sz="2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/>
                <a:sym typeface="宋体" panose="02010600030101010101" pitchFamily="2" charset="-122"/>
              </a:rPr>
              <a:t>哪种氧化物</a:t>
            </a:r>
            <a:r>
              <a:rPr lang="zh-CN" altLang="en-US" sz="26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/>
                <a:sym typeface="宋体" panose="02010600030101010101" pitchFamily="2" charset="-122"/>
              </a:rPr>
              <a:t>？</a:t>
            </a:r>
            <a:endParaRPr lang="en-US" altLang="zh-CN" sz="2600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/>
              <a:sym typeface="宋体" panose="02010600030101010101" pitchFamily="2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26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/>
                <a:sym typeface="宋体" panose="02010600030101010101" pitchFamily="2" charset="-122"/>
              </a:rPr>
              <a:t>Al</a:t>
            </a:r>
            <a:r>
              <a:rPr lang="en-US" altLang="zh-CN" sz="2600" b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/>
                <a:sym typeface="宋体" panose="02010600030101010101" pitchFamily="2" charset="-122"/>
              </a:rPr>
              <a:t>2</a:t>
            </a:r>
            <a:r>
              <a:rPr lang="en-US" altLang="zh-CN" sz="26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/>
                <a:sym typeface="宋体" panose="02010600030101010101" pitchFamily="2" charset="-122"/>
              </a:rPr>
              <a:t>O</a:t>
            </a:r>
            <a:r>
              <a:rPr lang="en-US" altLang="zh-CN" sz="2600" b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/>
                <a:sym typeface="宋体" panose="02010600030101010101" pitchFamily="2" charset="-122"/>
              </a:rPr>
              <a:t>3</a:t>
            </a:r>
            <a:r>
              <a:rPr lang="en-US" altLang="zh-CN" sz="26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/>
                <a:sym typeface="宋体" panose="02010600030101010101" pitchFamily="2" charset="-122"/>
              </a:rPr>
              <a:t>+ 6HCl = 2AlCl</a:t>
            </a:r>
            <a:r>
              <a:rPr lang="en-US" altLang="zh-CN" sz="2600" b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/>
                <a:sym typeface="宋体" panose="02010600030101010101" pitchFamily="2" charset="-122"/>
              </a:rPr>
              <a:t>3</a:t>
            </a:r>
            <a:r>
              <a:rPr lang="en-US" altLang="zh-CN" sz="26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/>
                <a:sym typeface="宋体" panose="02010600030101010101" pitchFamily="2" charset="-122"/>
              </a:rPr>
              <a:t>+3H</a:t>
            </a:r>
            <a:r>
              <a:rPr lang="en-US" altLang="zh-CN" sz="2600" b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/>
                <a:sym typeface="宋体" panose="02010600030101010101" pitchFamily="2" charset="-122"/>
              </a:rPr>
              <a:t>2</a:t>
            </a:r>
            <a:r>
              <a:rPr lang="en-US" altLang="zh-CN" sz="26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/>
                <a:sym typeface="宋体" panose="02010600030101010101" pitchFamily="2" charset="-122"/>
              </a:rPr>
              <a:t>O</a:t>
            </a:r>
          </a:p>
          <a:p>
            <a:pPr>
              <a:spcBef>
                <a:spcPts val="0"/>
              </a:spcBef>
            </a:pPr>
            <a:r>
              <a:rPr lang="en-US" altLang="zh-CN" sz="26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/>
                <a:sym typeface="宋体" panose="02010600030101010101" pitchFamily="2" charset="-122"/>
              </a:rPr>
              <a:t>Al</a:t>
            </a:r>
            <a:r>
              <a:rPr lang="en-US" altLang="zh-CN" sz="2600" b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/>
                <a:sym typeface="宋体" panose="02010600030101010101" pitchFamily="2" charset="-122"/>
              </a:rPr>
              <a:t>2</a:t>
            </a:r>
            <a:r>
              <a:rPr lang="en-US" altLang="zh-CN" sz="26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/>
                <a:sym typeface="宋体" panose="02010600030101010101" pitchFamily="2" charset="-122"/>
              </a:rPr>
              <a:t>O</a:t>
            </a:r>
            <a:r>
              <a:rPr lang="en-US" altLang="zh-CN" sz="2600" b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/>
                <a:sym typeface="宋体" panose="02010600030101010101" pitchFamily="2" charset="-122"/>
              </a:rPr>
              <a:t>3</a:t>
            </a:r>
            <a:r>
              <a:rPr lang="en-US" altLang="zh-CN" sz="26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/>
                <a:sym typeface="宋体" panose="02010600030101010101" pitchFamily="2" charset="-122"/>
              </a:rPr>
              <a:t>+</a:t>
            </a:r>
            <a:r>
              <a:rPr lang="en-US" altLang="zh-CN" sz="2600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/>
                <a:sym typeface="宋体" panose="02010600030101010101" pitchFamily="2" charset="-122"/>
              </a:rPr>
              <a:t>2NaOH </a:t>
            </a:r>
            <a:r>
              <a:rPr lang="en-US" altLang="zh-CN" sz="26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/>
                <a:sym typeface="宋体" panose="02010600030101010101" pitchFamily="2" charset="-122"/>
              </a:rPr>
              <a:t>= </a:t>
            </a:r>
            <a:r>
              <a:rPr lang="en-US" altLang="zh-CN" sz="2600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/>
                <a:sym typeface="宋体" panose="02010600030101010101" pitchFamily="2" charset="-122"/>
              </a:rPr>
              <a:t>2NaAlO</a:t>
            </a:r>
            <a:r>
              <a:rPr lang="en-US" altLang="zh-CN" sz="2600" b="0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/>
                <a:sym typeface="宋体" panose="02010600030101010101" pitchFamily="2" charset="-122"/>
              </a:rPr>
              <a:t>2</a:t>
            </a:r>
            <a:r>
              <a:rPr lang="en-US" altLang="zh-CN" sz="26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 </a:t>
            </a:r>
            <a:r>
              <a:rPr lang="en-US" altLang="zh-CN" sz="26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/>
                <a:sym typeface="宋体" panose="02010600030101010101" pitchFamily="2" charset="-122"/>
              </a:rPr>
              <a:t>+H</a:t>
            </a:r>
            <a:r>
              <a:rPr lang="en-US" altLang="zh-CN" sz="2600" b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/>
                <a:sym typeface="宋体" panose="02010600030101010101" pitchFamily="2" charset="-122"/>
              </a:rPr>
              <a:t>2</a:t>
            </a:r>
            <a:r>
              <a:rPr lang="en-US" altLang="zh-CN" sz="26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/>
                <a:sym typeface="宋体" panose="02010600030101010101" pitchFamily="2" charset="-122"/>
              </a:rPr>
              <a:t>O</a:t>
            </a:r>
          </a:p>
          <a:p>
            <a:pPr>
              <a:spcBef>
                <a:spcPts val="0"/>
              </a:spcBef>
            </a:pPr>
            <a:r>
              <a:rPr lang="en-US" altLang="zh-CN" sz="26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/>
                <a:sym typeface="宋体" panose="02010600030101010101" pitchFamily="2" charset="-122"/>
              </a:rPr>
              <a:t>2Na</a:t>
            </a:r>
            <a:r>
              <a:rPr lang="en-US" altLang="zh-CN" sz="2600" b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/>
                <a:sym typeface="宋体" panose="02010600030101010101" pitchFamily="2" charset="-122"/>
              </a:rPr>
              <a:t>2</a:t>
            </a:r>
            <a:r>
              <a:rPr lang="en-US" altLang="zh-CN" sz="26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/>
                <a:sym typeface="宋体" panose="02010600030101010101" pitchFamily="2" charset="-122"/>
              </a:rPr>
              <a:t>O</a:t>
            </a:r>
            <a:r>
              <a:rPr lang="en-US" altLang="zh-CN" sz="2600" b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/>
                <a:sym typeface="宋体" panose="02010600030101010101" pitchFamily="2" charset="-122"/>
              </a:rPr>
              <a:t>2</a:t>
            </a:r>
            <a:r>
              <a:rPr lang="en-US" altLang="zh-CN" sz="26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/>
                <a:sym typeface="宋体" panose="02010600030101010101" pitchFamily="2" charset="-122"/>
              </a:rPr>
              <a:t>+</a:t>
            </a:r>
            <a:r>
              <a:rPr lang="en-US" altLang="zh-CN" sz="2600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/>
                <a:sym typeface="宋体" panose="02010600030101010101" pitchFamily="2" charset="-122"/>
              </a:rPr>
              <a:t>2H</a:t>
            </a:r>
            <a:r>
              <a:rPr lang="en-US" altLang="zh-CN" sz="2600" b="0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/>
                <a:sym typeface="宋体" panose="02010600030101010101" pitchFamily="2" charset="-122"/>
              </a:rPr>
              <a:t>2</a:t>
            </a:r>
            <a:r>
              <a:rPr lang="en-US" altLang="zh-CN" sz="2600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/>
                <a:sym typeface="宋体" panose="02010600030101010101" pitchFamily="2" charset="-122"/>
              </a:rPr>
              <a:t>O </a:t>
            </a:r>
            <a:r>
              <a:rPr lang="en-US" altLang="zh-CN" sz="26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/>
                <a:sym typeface="宋体" panose="02010600030101010101" pitchFamily="2" charset="-122"/>
              </a:rPr>
              <a:t>= </a:t>
            </a:r>
            <a:r>
              <a:rPr lang="en-US" altLang="zh-CN" sz="2600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/>
                <a:sym typeface="宋体" panose="02010600030101010101" pitchFamily="2" charset="-122"/>
              </a:rPr>
              <a:t>4NaOH</a:t>
            </a:r>
            <a:r>
              <a:rPr lang="en-US" altLang="zh-CN" sz="26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 </a:t>
            </a:r>
            <a:r>
              <a:rPr lang="en-US" altLang="zh-CN" sz="26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/>
                <a:sym typeface="宋体" panose="02010600030101010101" pitchFamily="2" charset="-122"/>
              </a:rPr>
              <a:t>+O</a:t>
            </a:r>
            <a:r>
              <a:rPr lang="en-US" altLang="zh-CN" sz="2600" b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/>
                <a:sym typeface="宋体" panose="02010600030101010101" pitchFamily="2" charset="-122"/>
              </a:rPr>
              <a:t>2</a:t>
            </a:r>
          </a:p>
          <a:p>
            <a:pPr>
              <a:spcBef>
                <a:spcPts val="0"/>
              </a:spcBef>
            </a:pPr>
            <a:r>
              <a:rPr lang="en-US" altLang="zh-CN" sz="26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/>
                <a:sym typeface="宋体" panose="02010600030101010101" pitchFamily="2" charset="-122"/>
              </a:rPr>
              <a:t>2Na</a:t>
            </a:r>
            <a:r>
              <a:rPr lang="en-US" altLang="zh-CN" sz="2600" b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/>
                <a:sym typeface="宋体" panose="02010600030101010101" pitchFamily="2" charset="-122"/>
              </a:rPr>
              <a:t>2</a:t>
            </a:r>
            <a:r>
              <a:rPr lang="en-US" altLang="zh-CN" sz="26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/>
                <a:sym typeface="宋体" panose="02010600030101010101" pitchFamily="2" charset="-122"/>
              </a:rPr>
              <a:t>O</a:t>
            </a:r>
            <a:r>
              <a:rPr lang="en-US" altLang="zh-CN" sz="2600" b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/>
                <a:sym typeface="宋体" panose="02010600030101010101" pitchFamily="2" charset="-122"/>
              </a:rPr>
              <a:t>2</a:t>
            </a:r>
            <a:r>
              <a:rPr lang="en-US" altLang="zh-CN" sz="26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/>
                <a:sym typeface="宋体" panose="02010600030101010101" pitchFamily="2" charset="-122"/>
              </a:rPr>
              <a:t>+</a:t>
            </a:r>
            <a:r>
              <a:rPr lang="en-US" altLang="zh-CN" sz="2600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/>
                <a:sym typeface="宋体" panose="02010600030101010101" pitchFamily="2" charset="-122"/>
              </a:rPr>
              <a:t>4HCl</a:t>
            </a:r>
            <a:r>
              <a:rPr lang="en-US" altLang="zh-CN" sz="26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/>
                <a:sym typeface="宋体" panose="02010600030101010101" pitchFamily="2" charset="-122"/>
              </a:rPr>
              <a:t>= </a:t>
            </a:r>
            <a:r>
              <a:rPr lang="en-US" altLang="zh-CN" sz="2600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/>
                <a:sym typeface="宋体" panose="02010600030101010101" pitchFamily="2" charset="-122"/>
              </a:rPr>
              <a:t>4NaCl</a:t>
            </a:r>
            <a:r>
              <a:rPr lang="en-US" altLang="zh-CN" sz="26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 </a:t>
            </a:r>
            <a:r>
              <a:rPr lang="en-US" altLang="zh-CN" sz="26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/>
                <a:sym typeface="宋体" panose="02010600030101010101" pitchFamily="2" charset="-122"/>
              </a:rPr>
              <a:t>+O</a:t>
            </a:r>
            <a:r>
              <a:rPr lang="en-US" altLang="zh-CN" sz="2600" b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/>
                <a:sym typeface="宋体" panose="02010600030101010101" pitchFamily="2" charset="-122"/>
              </a:rPr>
              <a:t>2</a:t>
            </a:r>
            <a:r>
              <a:rPr lang="en-US" altLang="zh-CN" sz="26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/>
                <a:sym typeface="宋体" panose="02010600030101010101" pitchFamily="2" charset="-122"/>
              </a:rPr>
              <a:t> +2H</a:t>
            </a:r>
            <a:r>
              <a:rPr lang="en-US" altLang="zh-CN" sz="2600" b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/>
                <a:sym typeface="宋体" panose="02010600030101010101" pitchFamily="2" charset="-122"/>
              </a:rPr>
              <a:t>2</a:t>
            </a:r>
            <a:r>
              <a:rPr lang="en-US" altLang="zh-CN" sz="26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/>
                <a:sym typeface="宋体" panose="02010600030101010101" pitchFamily="2" charset="-122"/>
              </a:rPr>
              <a:t>O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49CC74D-5ECE-65FC-6B15-3A70C197A224}"/>
              </a:ext>
            </a:extLst>
          </p:cNvPr>
          <p:cNvSpPr txBox="1"/>
          <p:nvPr/>
        </p:nvSpPr>
        <p:spPr>
          <a:xfrm>
            <a:off x="8662827" y="834355"/>
            <a:ext cx="2316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Arial"/>
                <a:ea typeface="微软雅黑"/>
                <a:cs typeface="Arial"/>
                <a:sym typeface="+mn-ea"/>
              </a:rPr>
              <a:t>（化合价不变）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10FE1CD-E773-8762-8BBC-9A9735C76544}"/>
              </a:ext>
            </a:extLst>
          </p:cNvPr>
          <p:cNvSpPr txBox="1"/>
          <p:nvPr/>
        </p:nvSpPr>
        <p:spPr>
          <a:xfrm>
            <a:off x="8769117" y="1970601"/>
            <a:ext cx="2316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Arial"/>
                <a:ea typeface="微软雅黑"/>
                <a:cs typeface="Arial"/>
                <a:sym typeface="+mn-ea"/>
              </a:rPr>
              <a:t>（化合价不变）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8A7DA26-88EE-86A8-B8BA-7156DB521E5D}"/>
              </a:ext>
            </a:extLst>
          </p:cNvPr>
          <p:cNvSpPr txBox="1"/>
          <p:nvPr/>
        </p:nvSpPr>
        <p:spPr>
          <a:xfrm>
            <a:off x="5595425" y="3013123"/>
            <a:ext cx="2723823" cy="58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000000"/>
                </a:solidFill>
                <a:latin typeface="Arial"/>
                <a:ea typeface="微软雅黑"/>
                <a:cs typeface="Arial"/>
              </a:rPr>
              <a:t>与酸与碱均不反应</a:t>
            </a:r>
            <a:r>
              <a:rPr lang="en-US" altLang="zh-CN" dirty="0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</a:rPr>
              <a:t> </a:t>
            </a:r>
            <a:endParaRPr lang="en-US" altLang="zh-CN" baseline="-25000" dirty="0">
              <a:solidFill>
                <a:srgbClr val="000000"/>
              </a:solidFill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77A20F2-D365-78ED-B594-C5A9B88454D2}"/>
              </a:ext>
            </a:extLst>
          </p:cNvPr>
          <p:cNvSpPr txBox="1"/>
          <p:nvPr/>
        </p:nvSpPr>
        <p:spPr>
          <a:xfrm>
            <a:off x="8241506" y="2999461"/>
            <a:ext cx="1415772" cy="5808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ea typeface="微软雅黑"/>
                <a:cs typeface="Times New Roman" panose="02020603050405020304" pitchFamily="18" charset="0"/>
                <a:sym typeface="+mn-ea"/>
              </a:rPr>
              <a:t>CO</a:t>
            </a:r>
            <a:r>
              <a:rPr lang="zh-CN" altLang="en-US" dirty="0">
                <a:ea typeface="微软雅黑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dirty="0">
                <a:ea typeface="微软雅黑"/>
                <a:cs typeface="Times New Roman" panose="02020603050405020304" pitchFamily="18" charset="0"/>
                <a:sym typeface="+mn-ea"/>
              </a:rPr>
              <a:t>NO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8D20C83-2701-3EE4-4CB6-0BC97E9E2974}"/>
              </a:ext>
            </a:extLst>
          </p:cNvPr>
          <p:cNvSpPr txBox="1"/>
          <p:nvPr/>
        </p:nvSpPr>
        <p:spPr>
          <a:xfrm>
            <a:off x="9692692" y="3106847"/>
            <a:ext cx="1603789" cy="46037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Arial"/>
                <a:ea typeface="微软雅黑"/>
                <a:cs typeface="Arial"/>
              </a:rPr>
              <a:t>那</a:t>
            </a:r>
            <a:r>
              <a:rPr lang="en-US" altLang="zh-CN" dirty="0">
                <a:latin typeface="Arial"/>
                <a:ea typeface="微软雅黑"/>
                <a:cs typeface="Arial"/>
              </a:rPr>
              <a:t>CO</a:t>
            </a:r>
            <a:r>
              <a:rPr lang="zh-CN" altLang="en-US" dirty="0">
                <a:latin typeface="Arial"/>
                <a:ea typeface="微软雅黑"/>
                <a:cs typeface="Arial"/>
              </a:rPr>
              <a:t>呢？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386247F-B035-18EE-3FFB-6E72196C8363}"/>
              </a:ext>
            </a:extLst>
          </p:cNvPr>
          <p:cNvSpPr/>
          <p:nvPr/>
        </p:nvSpPr>
        <p:spPr>
          <a:xfrm>
            <a:off x="5534627" y="4057578"/>
            <a:ext cx="6256399" cy="954107"/>
          </a:xfrm>
          <a:prstGeom prst="rect">
            <a:avLst/>
          </a:prstGeom>
          <a:solidFill>
            <a:srgbClr val="CCFF99"/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2NO</a:t>
            </a:r>
            <a:r>
              <a:rPr lang="en-US" altLang="zh-CN" sz="280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+2NaOH=NaNO</a:t>
            </a:r>
            <a:r>
              <a:rPr lang="en-US" altLang="zh-CN" sz="280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+NaNO</a:t>
            </a:r>
            <a:r>
              <a:rPr lang="en-US" altLang="zh-CN" sz="280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+H</a:t>
            </a:r>
            <a:r>
              <a:rPr lang="en-US" altLang="zh-CN" sz="280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O  </a:t>
            </a: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，思考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NO</a:t>
            </a:r>
            <a:r>
              <a:rPr lang="en-US" altLang="zh-CN" sz="28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属于酸性氧化物么？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AB9F10C-EDF3-FF8B-FEA2-1C4BA6EB0E5E}"/>
              </a:ext>
            </a:extLst>
          </p:cNvPr>
          <p:cNvSpPr txBox="1"/>
          <p:nvPr/>
        </p:nvSpPr>
        <p:spPr>
          <a:xfrm>
            <a:off x="187034" y="1944423"/>
            <a:ext cx="936475" cy="57996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Al</a:t>
            </a:r>
            <a:r>
              <a:rPr lang="zh-CN" altLang="en-US" baseline="-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O</a:t>
            </a:r>
            <a:r>
              <a:rPr lang="en-US" altLang="zh-CN" baseline="-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3</a:t>
            </a:r>
            <a:endParaRPr lang="en-US" altLang="zh-CN" dirty="0">
              <a:ea typeface="微软雅黑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6AF0C53-87D9-94AD-944A-6CB693296214}"/>
              </a:ext>
            </a:extLst>
          </p:cNvPr>
          <p:cNvSpPr txBox="1"/>
          <p:nvPr/>
        </p:nvSpPr>
        <p:spPr>
          <a:xfrm>
            <a:off x="1321371" y="2646867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509B816-0C93-53F2-7C14-B8803EB65B84}"/>
              </a:ext>
            </a:extLst>
          </p:cNvPr>
          <p:cNvSpPr txBox="1"/>
          <p:nvPr/>
        </p:nvSpPr>
        <p:spPr>
          <a:xfrm>
            <a:off x="5672452" y="3687415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+4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A8E35DE-EBCB-97F0-0D0D-8521839C859A}"/>
              </a:ext>
            </a:extLst>
          </p:cNvPr>
          <p:cNvSpPr txBox="1"/>
          <p:nvPr/>
        </p:nvSpPr>
        <p:spPr>
          <a:xfrm>
            <a:off x="8354255" y="366670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-3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1308D7A-1986-31F8-1726-C8CAD0C563FA}"/>
              </a:ext>
            </a:extLst>
          </p:cNvPr>
          <p:cNvSpPr txBox="1"/>
          <p:nvPr/>
        </p:nvSpPr>
        <p:spPr>
          <a:xfrm>
            <a:off x="9552781" y="372721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+5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444EF8D-CEF3-109A-CB32-E5249068F755}"/>
              </a:ext>
            </a:extLst>
          </p:cNvPr>
          <p:cNvSpPr txBox="1"/>
          <p:nvPr/>
        </p:nvSpPr>
        <p:spPr>
          <a:xfrm>
            <a:off x="7568300" y="5112382"/>
            <a:ext cx="2728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不属于酸性氧化物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1D80112-D5E9-C63B-1966-4E8B8DC868E5}"/>
              </a:ext>
            </a:extLst>
          </p:cNvPr>
          <p:cNvSpPr txBox="1"/>
          <p:nvPr/>
        </p:nvSpPr>
        <p:spPr>
          <a:xfrm>
            <a:off x="953204" y="2980730"/>
            <a:ext cx="20142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Na</a:t>
            </a:r>
            <a:r>
              <a:rPr lang="en-US" altLang="zh-CN" baseline="-25000" dirty="0"/>
              <a:t>2</a:t>
            </a:r>
            <a:r>
              <a:rPr lang="en-US" altLang="zh-CN" dirty="0"/>
              <a:t>O</a:t>
            </a:r>
            <a:r>
              <a:rPr lang="en-US" altLang="zh-CN" baseline="-25000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H</a:t>
            </a:r>
            <a:r>
              <a:rPr lang="en-US" altLang="zh-CN" baseline="-25000" dirty="0"/>
              <a:t>2</a:t>
            </a:r>
            <a:r>
              <a:rPr lang="en-US" altLang="zh-CN" dirty="0"/>
              <a:t>O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A08E746-963A-81F4-CACA-440F595AA7C3}"/>
              </a:ext>
            </a:extLst>
          </p:cNvPr>
          <p:cNvSpPr txBox="1"/>
          <p:nvPr/>
        </p:nvSpPr>
        <p:spPr>
          <a:xfrm>
            <a:off x="1996768" y="269500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+1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09BC6F9-F4D8-23CF-06DA-4BE1812688E0}"/>
              </a:ext>
            </a:extLst>
          </p:cNvPr>
          <p:cNvSpPr txBox="1"/>
          <p:nvPr/>
        </p:nvSpPr>
        <p:spPr>
          <a:xfrm>
            <a:off x="2399234" y="266289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44089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6" grpId="0" bldLvl="0" animBg="1"/>
      <p:bldP spid="31" grpId="0"/>
      <p:bldP spid="32" grpId="0"/>
      <p:bldP spid="36" grpId="0" bldLvl="0" animBg="1"/>
      <p:bldP spid="37" grpId="0"/>
      <p:bldP spid="38" grpId="0"/>
      <p:bldP spid="41" grpId="0"/>
      <p:bldP spid="42" grpId="0"/>
      <p:bldP spid="43" grpId="0" bldLvl="0" animBg="1"/>
      <p:bldP spid="43" grpId="1" animBg="1"/>
      <p:bldP spid="45" grpId="0" bldLvl="0" animBg="1"/>
      <p:bldP spid="50" grpId="0"/>
      <p:bldP spid="51" grpId="0"/>
      <p:bldP spid="54" grpId="0"/>
      <p:bldP spid="55" grpId="0"/>
      <p:bldP spid="56" grpId="0"/>
      <p:bldP spid="57" grpId="0"/>
      <p:bldP spid="59" grpId="0"/>
      <p:bldP spid="60" grpId="0"/>
      <p:bldP spid="6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3356" y="332656"/>
            <a:ext cx="11874500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</a:rPr>
              <a:t>1.      </a:t>
            </a:r>
            <a:r>
              <a:rPr lang="zh-CN" altLang="en-US" sz="2800" dirty="0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</a:rPr>
              <a:t>【牛刀小试】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</a:rPr>
              <a:t>      </a:t>
            </a:r>
            <a:r>
              <a:rPr lang="zh-CN" altLang="en-US" sz="2800" dirty="0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</a:rPr>
              <a:t>现有①</a:t>
            </a:r>
            <a:r>
              <a:rPr lang="en-US" altLang="zh-CN" sz="2800" dirty="0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</a:rPr>
              <a:t>Mn</a:t>
            </a:r>
            <a:r>
              <a:rPr lang="en-US" altLang="zh-CN" sz="2800" baseline="-25000" dirty="0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</a:rPr>
              <a:t>O</a:t>
            </a:r>
            <a:r>
              <a:rPr lang="en-US" altLang="zh-CN" sz="2800" baseline="-25000" dirty="0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</a:rPr>
              <a:t>7</a:t>
            </a:r>
            <a:r>
              <a:rPr lang="zh-CN" altLang="en-US" sz="2800" dirty="0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</a:rPr>
              <a:t>、②</a:t>
            </a:r>
            <a:r>
              <a:rPr lang="en-US" altLang="zh-CN" sz="2800" dirty="0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</a:rPr>
              <a:t>SiO</a:t>
            </a:r>
            <a:r>
              <a:rPr lang="en-US" altLang="zh-CN" sz="2800" baseline="-25000" dirty="0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</a:rPr>
              <a:t>、③</a:t>
            </a:r>
            <a:r>
              <a:rPr lang="en-US" altLang="zh-CN" sz="2800" dirty="0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</a:rPr>
              <a:t>Na</a:t>
            </a:r>
            <a:r>
              <a:rPr lang="en-US" altLang="zh-CN" sz="2800" baseline="-25000" dirty="0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</a:rPr>
              <a:t>O</a:t>
            </a:r>
            <a:r>
              <a:rPr lang="zh-CN" altLang="en-US" sz="2800" dirty="0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</a:rPr>
              <a:t>、④</a:t>
            </a:r>
            <a:r>
              <a:rPr lang="en-US" altLang="zh-CN" sz="2800" dirty="0" err="1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</a:rPr>
              <a:t>CaO</a:t>
            </a:r>
            <a:r>
              <a:rPr lang="zh-CN" altLang="en-US" sz="2800" dirty="0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</a:rPr>
              <a:t>、⑤</a:t>
            </a:r>
            <a:r>
              <a:rPr lang="en-US" altLang="zh-CN" sz="2800" dirty="0" err="1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</a:rPr>
              <a:t>ZnO</a:t>
            </a:r>
            <a:r>
              <a:rPr lang="zh-CN" altLang="en-US" sz="2800" dirty="0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</a:rPr>
              <a:t>等5种氧化物，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</a:rPr>
              <a:t>其中</a:t>
            </a:r>
            <a:r>
              <a:rPr lang="en-US" altLang="zh-CN" sz="2800" dirty="0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  <a:sym typeface="+mn-ea"/>
              </a:rPr>
              <a:t>Mn</a:t>
            </a:r>
            <a:r>
              <a:rPr lang="en-US" altLang="zh-CN" sz="2800" baseline="-25000" dirty="0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  <a:sym typeface="+mn-ea"/>
              </a:rPr>
              <a:t>O</a:t>
            </a:r>
            <a:r>
              <a:rPr lang="en-US" altLang="zh-CN" sz="2800" baseline="-25000" dirty="0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  <a:sym typeface="+mn-ea"/>
              </a:rPr>
              <a:t>7</a:t>
            </a:r>
            <a:r>
              <a:rPr lang="zh-CN" altLang="en-US" sz="2800" dirty="0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  <a:sym typeface="+mn-ea"/>
              </a:rPr>
              <a:t>SiO</a:t>
            </a:r>
            <a:r>
              <a:rPr lang="en-US" altLang="zh-CN" sz="2800" baseline="-25000" dirty="0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</a:rPr>
              <a:t>、</a:t>
            </a:r>
            <a:r>
              <a:rPr lang="en-US" altLang="zh-CN" sz="2800" dirty="0" err="1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  <a:sym typeface="+mn-ea"/>
              </a:rPr>
              <a:t>ZnO</a:t>
            </a:r>
            <a:r>
              <a:rPr lang="zh-CN" altLang="en-US" sz="2800" dirty="0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</a:rPr>
              <a:t>可与碱反应生成盐和水；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</a:rPr>
              <a:t>       </a:t>
            </a:r>
            <a:r>
              <a:rPr lang="en-US" altLang="zh-CN" sz="2800" dirty="0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  <a:sym typeface="+mn-ea"/>
              </a:rPr>
              <a:t>Na</a:t>
            </a:r>
            <a:r>
              <a:rPr lang="en-US" altLang="zh-CN" sz="2800" baseline="-25000" dirty="0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  <a:sym typeface="+mn-ea"/>
              </a:rPr>
              <a:t>O</a:t>
            </a:r>
            <a:r>
              <a:rPr lang="zh-CN" altLang="en-US" sz="2800" dirty="0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</a:rPr>
              <a:t>、</a:t>
            </a:r>
            <a:r>
              <a:rPr lang="en-US" altLang="zh-CN" sz="2800" dirty="0" err="1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  <a:sym typeface="+mn-ea"/>
              </a:rPr>
              <a:t>CaO</a:t>
            </a:r>
            <a:r>
              <a:rPr lang="zh-CN" altLang="en-US" sz="2800" dirty="0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</a:rPr>
              <a:t>、</a:t>
            </a:r>
            <a:r>
              <a:rPr lang="en-US" altLang="zh-CN" sz="2800" dirty="0" err="1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  <a:sym typeface="+mn-ea"/>
              </a:rPr>
              <a:t>ZnO</a:t>
            </a:r>
            <a:r>
              <a:rPr lang="zh-CN" altLang="en-US" sz="2800" dirty="0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</a:rPr>
              <a:t>可与酸反应生成盐和水。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</a:rPr>
              <a:t>   </a:t>
            </a:r>
            <a:r>
              <a:rPr lang="zh-CN" altLang="en-US" sz="2800" dirty="0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</a:rPr>
              <a:t>这5种氧化物中：属于酸性氧化物的是__________（填序号，下同）；属于碱性氧化物的是__________；属于两性氧化物的是____________。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800" dirty="0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</a:rPr>
              <a:t>)下列说法正确的是__________（填字母）。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</a:rPr>
              <a:t>A．金属氧化物都是碱性氧化物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</a:rPr>
              <a:t>B．非金属氧化物都是酸性氧化物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</a:rPr>
              <a:t>C．碱性氧化物都是金属氧化物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</a:rPr>
              <a:t>D．酸性氧化物都是非金属氧化物</a:t>
            </a:r>
            <a:endParaRPr lang="en-US" altLang="zh-CN" sz="2800" dirty="0">
              <a:solidFill>
                <a:srgbClr val="000000"/>
              </a:solidFill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1366" y="1957418"/>
            <a:ext cx="2172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>
                <a:latin typeface="Arial"/>
                <a:ea typeface="微软雅黑"/>
                <a:cs typeface="Arial"/>
                <a:sym typeface="+mn-ea"/>
              </a:rPr>
              <a:t>①②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592671" y="2412056"/>
            <a:ext cx="1579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latin typeface="Arial"/>
                <a:ea typeface="微软雅黑"/>
                <a:cs typeface="Arial"/>
                <a:sym typeface="+mn-ea"/>
              </a:rPr>
              <a:t>③④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449277" y="2439571"/>
            <a:ext cx="592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latin typeface="Arial"/>
                <a:ea typeface="微软雅黑"/>
                <a:cs typeface="Arial"/>
                <a:sym typeface="+mn-ea"/>
              </a:rPr>
              <a:t>⑤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256510" y="3369223"/>
            <a:ext cx="63233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ea typeface="微软雅黑"/>
                <a:cs typeface="Times New Roman" panose="02020603050405020304" pitchFamily="18" charset="0"/>
                <a:sym typeface="+mn-ea"/>
              </a:rPr>
              <a:t>Mn</a:t>
            </a:r>
            <a:r>
              <a:rPr lang="en-US" altLang="zh-CN" sz="2800" baseline="-25000" dirty="0">
                <a:ea typeface="微软雅黑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 dirty="0">
                <a:ea typeface="微软雅黑"/>
                <a:cs typeface="Times New Roman" panose="02020603050405020304" pitchFamily="18" charset="0"/>
                <a:sym typeface="+mn-ea"/>
              </a:rPr>
              <a:t>O</a:t>
            </a:r>
            <a:r>
              <a:rPr lang="en-US" altLang="zh-CN" sz="2800" baseline="-25000" dirty="0">
                <a:ea typeface="微软雅黑"/>
                <a:cs typeface="Times New Roman" panose="02020603050405020304" pitchFamily="18" charset="0"/>
                <a:sym typeface="+mn-ea"/>
              </a:rPr>
              <a:t>7 </a:t>
            </a:r>
            <a:r>
              <a:rPr lang="zh-CN" altLang="en-US" sz="2800" dirty="0">
                <a:ea typeface="微软雅黑"/>
                <a:cs typeface="Times New Roman" panose="02020603050405020304" pitchFamily="18" charset="0"/>
                <a:sym typeface="+mn-ea"/>
              </a:rPr>
              <a:t>是金属氧化物，但是酸性氧化物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524976" y="3820358"/>
            <a:ext cx="43541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a typeface="微软雅黑"/>
                <a:cs typeface="Times New Roman" panose="02020603050405020304" pitchFamily="18" charset="0"/>
                <a:sym typeface="+mn-ea"/>
              </a:rPr>
              <a:t>CO</a:t>
            </a:r>
            <a:r>
              <a:rPr lang="zh-CN" altLang="en-US" sz="2800" dirty="0">
                <a:ea typeface="微软雅黑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800" dirty="0">
                <a:ea typeface="微软雅黑"/>
                <a:cs typeface="Times New Roman" panose="02020603050405020304" pitchFamily="18" charset="0"/>
                <a:sym typeface="+mn-ea"/>
              </a:rPr>
              <a:t>NO</a:t>
            </a:r>
            <a:r>
              <a:rPr lang="zh-CN" altLang="en-US" sz="2800" dirty="0">
                <a:ea typeface="微软雅黑"/>
                <a:cs typeface="Times New Roman" panose="02020603050405020304" pitchFamily="18" charset="0"/>
                <a:sym typeface="+mn-ea"/>
              </a:rPr>
              <a:t>是不成盐氧化物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659278" y="4615976"/>
            <a:ext cx="1726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ea typeface="微软雅黑"/>
                <a:cs typeface="Times New Roman" panose="02020603050405020304" pitchFamily="18" charset="0"/>
                <a:sym typeface="+mn-ea"/>
              </a:rPr>
              <a:t>Mn</a:t>
            </a:r>
            <a:r>
              <a:rPr lang="en-US" altLang="zh-CN" sz="2800" baseline="-25000" dirty="0">
                <a:ea typeface="微软雅黑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 dirty="0">
                <a:ea typeface="微软雅黑"/>
                <a:cs typeface="Times New Roman" panose="02020603050405020304" pitchFamily="18" charset="0"/>
                <a:sym typeface="+mn-ea"/>
              </a:rPr>
              <a:t>O</a:t>
            </a:r>
            <a:r>
              <a:rPr lang="en-US" altLang="zh-CN" sz="2800" baseline="-25000" dirty="0">
                <a:ea typeface="微软雅黑"/>
                <a:cs typeface="Times New Roman" panose="02020603050405020304" pitchFamily="18" charset="0"/>
                <a:sym typeface="+mn-ea"/>
              </a:rPr>
              <a:t>7 </a:t>
            </a:r>
            <a:endParaRPr lang="zh-CN" altLang="en-US" sz="2800" dirty="0">
              <a:ea typeface="微软雅黑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78764" y="2892819"/>
            <a:ext cx="21545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b="0" dirty="0">
                <a:ea typeface="微软雅黑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03982" y="5245603"/>
            <a:ext cx="10676750" cy="1001556"/>
          </a:xfrm>
          <a:prstGeom prst="rect">
            <a:avLst/>
          </a:prstGeom>
          <a:solidFill>
            <a:srgbClr val="CCFF99">
              <a:alpha val="53999"/>
            </a:srgbClr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olidFill>
                  <a:srgbClr val="000000"/>
                </a:solidFill>
                <a:cs typeface="Arial"/>
              </a:rPr>
              <a:t>记住</a:t>
            </a:r>
            <a:r>
              <a:rPr lang="zh-CN" altLang="en-US" sz="2800" dirty="0">
                <a:cs typeface="Arial"/>
              </a:rPr>
              <a:t>特例：</a:t>
            </a:r>
            <a:r>
              <a:rPr lang="en-US" altLang="zh-CN" sz="2800" dirty="0">
                <a:cs typeface="Arial"/>
              </a:rPr>
              <a:t>Mn</a:t>
            </a:r>
            <a:r>
              <a:rPr lang="en-US" altLang="zh-CN" sz="2800" baseline="-25000" dirty="0">
                <a:cs typeface="Arial"/>
              </a:rPr>
              <a:t>2</a:t>
            </a:r>
            <a:r>
              <a:rPr lang="en-US" altLang="zh-CN" sz="2800" dirty="0">
                <a:cs typeface="Arial"/>
              </a:rPr>
              <a:t>O</a:t>
            </a:r>
            <a:r>
              <a:rPr lang="en-US" altLang="zh-CN" sz="2800" baseline="-25000" dirty="0">
                <a:cs typeface="Arial"/>
              </a:rPr>
              <a:t>7 </a:t>
            </a:r>
            <a:r>
              <a:rPr lang="zh-CN" altLang="en-US" sz="2800" baseline="-25000" dirty="0">
                <a:cs typeface="Arial"/>
              </a:rPr>
              <a:t>酸性氧化物</a:t>
            </a:r>
            <a:r>
              <a:rPr lang="zh-CN" altLang="en-US" sz="2800" dirty="0">
                <a:cs typeface="Arial"/>
              </a:rPr>
              <a:t>、</a:t>
            </a:r>
            <a:r>
              <a:rPr lang="en-US" altLang="zh-CN" sz="2800" dirty="0">
                <a:cs typeface="Arial"/>
              </a:rPr>
              <a:t>Al</a:t>
            </a:r>
            <a:r>
              <a:rPr lang="en-US" altLang="zh-CN" sz="2800" baseline="-25000" dirty="0">
                <a:cs typeface="Arial"/>
              </a:rPr>
              <a:t>2</a:t>
            </a:r>
            <a:r>
              <a:rPr lang="en-US" altLang="zh-CN" sz="2800" dirty="0">
                <a:cs typeface="Arial"/>
              </a:rPr>
              <a:t>O</a:t>
            </a:r>
            <a:r>
              <a:rPr lang="en-US" altLang="zh-CN" sz="2800" baseline="-25000" dirty="0">
                <a:cs typeface="Arial"/>
              </a:rPr>
              <a:t>3 </a:t>
            </a:r>
            <a:r>
              <a:rPr lang="zh-CN" altLang="en-US" sz="2800" baseline="-25000" dirty="0">
                <a:cs typeface="Arial"/>
              </a:rPr>
              <a:t>两性氧化物</a:t>
            </a:r>
            <a:r>
              <a:rPr lang="zh-CN" altLang="en-US" sz="2800" dirty="0">
                <a:cs typeface="Arial"/>
              </a:rPr>
              <a:t>、</a:t>
            </a:r>
            <a:r>
              <a:rPr lang="en-US" altLang="zh-CN" sz="2800" dirty="0">
                <a:cs typeface="Arial"/>
              </a:rPr>
              <a:t>CO </a:t>
            </a:r>
            <a:r>
              <a:rPr lang="zh-CN" altLang="en-US" sz="2800" baseline="-25000" dirty="0">
                <a:cs typeface="Arial"/>
              </a:rPr>
              <a:t>不成盐氧化物</a:t>
            </a:r>
            <a:endParaRPr lang="en-US" altLang="zh-CN" sz="2800" baseline="-25000" dirty="0">
              <a:cs typeface="Arial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olidFill>
                  <a:srgbClr val="000000"/>
                </a:solidFill>
                <a:cs typeface="Arial"/>
              </a:rPr>
              <a:t>只有一个一定： </a:t>
            </a:r>
            <a:r>
              <a:rPr lang="zh-CN" altLang="en-US" sz="2800" dirty="0">
                <a:solidFill>
                  <a:srgbClr val="0000FF"/>
                </a:solidFill>
                <a:cs typeface="Arial"/>
              </a:rPr>
              <a:t>碱性氧化物一定是金属氧化物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A167067-616E-6AB0-EF09-5DD094EF5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02" y="260648"/>
            <a:ext cx="10242168" cy="441998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2664D17-A05A-E5AE-8A78-5B58A539DCD9}"/>
              </a:ext>
            </a:extLst>
          </p:cNvPr>
          <p:cNvSpPr/>
          <p:nvPr/>
        </p:nvSpPr>
        <p:spPr>
          <a:xfrm>
            <a:off x="143942" y="4797152"/>
            <a:ext cx="11593288" cy="13849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800" b="0" dirty="0">
                <a:solidFill>
                  <a:srgbClr val="66FF33"/>
                </a:solidFill>
                <a:latin typeface="楷体_GB2312" panose="02010609030101010101" charset="-122"/>
                <a:ea typeface="楷体_GB2312" panose="02010609030101010101" charset="-122"/>
              </a:rPr>
              <a:t>   </a:t>
            </a:r>
            <a:r>
              <a:rPr lang="zh-CN" altLang="en-US" sz="2800" b="0" dirty="0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学习了分类的方法以后，大家应学会对以前和将要学的化学知识进行及时地归纳和整理，学会对物质及其变化进行</a:t>
            </a:r>
            <a:r>
              <a:rPr lang="zh-CN" altLang="en-US" sz="2800" dirty="0">
                <a:latin typeface="楷体_GB2312" panose="02010609030101010101" charset="-122"/>
                <a:ea typeface="楷体_GB2312" panose="02010609030101010101" charset="-122"/>
              </a:rPr>
              <a:t>分类</a:t>
            </a:r>
            <a:r>
              <a:rPr lang="zh-CN" altLang="en-US" sz="2800" b="0" dirty="0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，并通过对各类物质的</a:t>
            </a:r>
            <a:r>
              <a:rPr lang="zh-CN" altLang="en-US" sz="2800" dirty="0">
                <a:latin typeface="楷体_GB2312" panose="02010609030101010101" charset="-122"/>
                <a:ea typeface="楷体_GB2312" panose="02010609030101010101" charset="-122"/>
              </a:rPr>
              <a:t>代表物质</a:t>
            </a:r>
            <a:r>
              <a:rPr lang="zh-CN" altLang="en-US" sz="2800" b="0" dirty="0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的研究来了解</a:t>
            </a:r>
            <a:r>
              <a:rPr lang="zh-CN" altLang="en-US" sz="2800" dirty="0">
                <a:latin typeface="楷体_GB2312" panose="02010609030101010101" charset="-122"/>
                <a:ea typeface="楷体_GB2312" panose="02010609030101010101" charset="-122"/>
              </a:rPr>
              <a:t>这类物质的性质</a:t>
            </a:r>
            <a:r>
              <a:rPr lang="zh-CN" altLang="en-US" sz="2800" b="0" dirty="0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，从而提高我们化学学习的效率。</a:t>
            </a:r>
          </a:p>
        </p:txBody>
      </p:sp>
    </p:spTree>
    <p:extLst>
      <p:ext uri="{BB962C8B-B14F-4D97-AF65-F5344CB8AC3E}">
        <p14:creationId xmlns:p14="http://schemas.microsoft.com/office/powerpoint/2010/main" val="140419331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4" name="文本框 194563"/>
          <p:cNvSpPr txBox="1"/>
          <p:nvPr/>
        </p:nvSpPr>
        <p:spPr>
          <a:xfrm>
            <a:off x="2498567" y="215900"/>
            <a:ext cx="7761605" cy="52197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⑴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定义：电离时生成的阳离子</a:t>
            </a:r>
            <a:r>
              <a:rPr lang="zh-CN" altLang="en-US" sz="28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全是</a:t>
            </a:r>
            <a:r>
              <a:rPr lang="en-US" altLang="zh-CN" sz="2800">
                <a:solidFill>
                  <a:srgbClr val="FF3300"/>
                </a:solidFill>
                <a:ea typeface="黑体" panose="02010609060101010101" pitchFamily="49" charset="-122"/>
                <a:cs typeface="Arial"/>
              </a:rPr>
              <a:t>H</a:t>
            </a:r>
            <a:r>
              <a:rPr lang="en-US" altLang="zh-CN" sz="2800" baseline="30000">
                <a:solidFill>
                  <a:srgbClr val="FF3300"/>
                </a:solidFill>
                <a:ea typeface="黑体" panose="02010609060101010101" pitchFamily="49" charset="-122"/>
                <a:cs typeface="Arial"/>
              </a:rPr>
              <a:t>+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的化合物。</a:t>
            </a:r>
          </a:p>
        </p:txBody>
      </p:sp>
      <p:sp>
        <p:nvSpPr>
          <p:cNvPr id="194570" name="文本框 194569"/>
          <p:cNvSpPr txBox="1"/>
          <p:nvPr/>
        </p:nvSpPr>
        <p:spPr>
          <a:xfrm>
            <a:off x="66826" y="1978351"/>
            <a:ext cx="15049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zh-CN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⑵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分类：</a:t>
            </a:r>
          </a:p>
        </p:txBody>
      </p:sp>
      <p:sp>
        <p:nvSpPr>
          <p:cNvPr id="194571" name="左大括号 194570"/>
          <p:cNvSpPr/>
          <p:nvPr/>
        </p:nvSpPr>
        <p:spPr>
          <a:xfrm>
            <a:off x="456407" y="2622869"/>
            <a:ext cx="288925" cy="1081087"/>
          </a:xfrm>
          <a:prstGeom prst="leftBrace">
            <a:avLst>
              <a:gd name="adj1" fmla="val 31181"/>
              <a:gd name="adj2" fmla="val 50000"/>
            </a:avLst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dirty="0">
              <a:solidFill>
                <a:srgbClr val="000000"/>
              </a:solidFill>
              <a:latin typeface="Tahoma" panose="020B0604030504040204" pitchFamily="34" charset="0"/>
              <a:cs typeface="Arial"/>
            </a:endParaRPr>
          </a:p>
        </p:txBody>
      </p:sp>
      <p:sp>
        <p:nvSpPr>
          <p:cNvPr id="194573" name="文本框 194572"/>
          <p:cNvSpPr txBox="1"/>
          <p:nvPr/>
        </p:nvSpPr>
        <p:spPr>
          <a:xfrm>
            <a:off x="671037" y="2408555"/>
            <a:ext cx="150558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000000"/>
              </a:buClr>
            </a:pP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/>
              </a:rPr>
              <a:t>无氧酸</a:t>
            </a:r>
          </a:p>
        </p:txBody>
      </p:sp>
      <p:sp>
        <p:nvSpPr>
          <p:cNvPr id="194574" name="文本框 194573"/>
          <p:cNvSpPr txBox="1"/>
          <p:nvPr/>
        </p:nvSpPr>
        <p:spPr>
          <a:xfrm>
            <a:off x="745332" y="3361690"/>
            <a:ext cx="143065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000000"/>
              </a:buClr>
            </a:pP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/>
              </a:rPr>
              <a:t>含氧酸</a:t>
            </a:r>
          </a:p>
        </p:txBody>
      </p:sp>
      <p:sp>
        <p:nvSpPr>
          <p:cNvPr id="194577" name="左大括号 194576"/>
          <p:cNvSpPr/>
          <p:nvPr/>
        </p:nvSpPr>
        <p:spPr>
          <a:xfrm>
            <a:off x="3129733" y="2525729"/>
            <a:ext cx="360362" cy="1225550"/>
          </a:xfrm>
          <a:prstGeom prst="leftBrace">
            <a:avLst>
              <a:gd name="adj1" fmla="val 28340"/>
              <a:gd name="adj2" fmla="val 50000"/>
            </a:avLst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dirty="0">
              <a:solidFill>
                <a:srgbClr val="000000"/>
              </a:solidFill>
              <a:latin typeface="Tahoma" panose="020B0604030504040204" pitchFamily="34" charset="0"/>
              <a:cs typeface="Arial"/>
            </a:endParaRPr>
          </a:p>
        </p:txBody>
      </p:sp>
      <p:sp>
        <p:nvSpPr>
          <p:cNvPr id="194578" name="文本框 194577"/>
          <p:cNvSpPr txBox="1"/>
          <p:nvPr/>
        </p:nvSpPr>
        <p:spPr>
          <a:xfrm>
            <a:off x="3449774" y="2140602"/>
            <a:ext cx="2232025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000000"/>
              </a:buClr>
            </a:pP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/>
              </a:rPr>
              <a:t>挥发性酸</a:t>
            </a:r>
          </a:p>
        </p:txBody>
      </p:sp>
      <p:sp>
        <p:nvSpPr>
          <p:cNvPr id="194579" name="文本框 194578"/>
          <p:cNvSpPr txBox="1"/>
          <p:nvPr/>
        </p:nvSpPr>
        <p:spPr>
          <a:xfrm>
            <a:off x="3446101" y="3397267"/>
            <a:ext cx="2232025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000000"/>
              </a:buClr>
            </a:pP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/>
              </a:rPr>
              <a:t>难挥发性酸</a:t>
            </a:r>
          </a:p>
        </p:txBody>
      </p:sp>
      <p:sp>
        <p:nvSpPr>
          <p:cNvPr id="194581" name="文本框 194580"/>
          <p:cNvSpPr txBox="1"/>
          <p:nvPr/>
        </p:nvSpPr>
        <p:spPr>
          <a:xfrm>
            <a:off x="3448322" y="2699720"/>
            <a:ext cx="29425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  <a:cs typeface="Arial"/>
              </a:rPr>
              <a:t>如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/>
              </a:rPr>
              <a:t>HCl 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  <a:cs typeface="Arial"/>
              </a:rPr>
              <a:t>、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/>
              </a:rPr>
              <a:t>HNO</a:t>
            </a:r>
            <a:r>
              <a:rPr lang="en-US" altLang="zh-CN" baseline="-25000" dirty="0">
                <a:solidFill>
                  <a:srgbClr val="000000"/>
                </a:solidFill>
                <a:ea typeface="黑体" panose="02010609060101010101" pitchFamily="49" charset="-122"/>
                <a:cs typeface="Arial"/>
              </a:rPr>
              <a:t>3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….</a:t>
            </a:r>
            <a:r>
              <a:rPr lang="en-US" altLang="zh-CN" sz="1800" b="0" u="sng" dirty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 </a:t>
            </a:r>
          </a:p>
        </p:txBody>
      </p:sp>
      <p:sp>
        <p:nvSpPr>
          <p:cNvPr id="194582" name="文本框 194581"/>
          <p:cNvSpPr txBox="1"/>
          <p:nvPr/>
        </p:nvSpPr>
        <p:spPr>
          <a:xfrm>
            <a:off x="3538697" y="3853850"/>
            <a:ext cx="33845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/>
              </a:rPr>
              <a:t>如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/>
              </a:rPr>
              <a:t>H</a:t>
            </a:r>
            <a:r>
              <a:rPr lang="en-US" altLang="zh-CN" baseline="-25000" dirty="0">
                <a:solidFill>
                  <a:srgbClr val="000000"/>
                </a:solidFill>
                <a:ea typeface="黑体" panose="02010609060101010101" pitchFamily="49" charset="-122"/>
                <a:cs typeface="Arial"/>
              </a:rPr>
              <a:t>2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/>
              </a:rPr>
              <a:t>SO</a:t>
            </a:r>
            <a:r>
              <a:rPr lang="en-US" altLang="zh-CN" baseline="-25000" dirty="0">
                <a:solidFill>
                  <a:srgbClr val="000000"/>
                </a:solidFill>
                <a:ea typeface="黑体" panose="02010609060101010101" pitchFamily="49" charset="-122"/>
                <a:cs typeface="Arial"/>
              </a:rPr>
              <a:t>4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/>
              </a:rPr>
              <a:t> 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  <a:cs typeface="Arial"/>
              </a:rPr>
              <a:t>、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/>
              </a:rPr>
              <a:t>H</a:t>
            </a:r>
            <a:r>
              <a:rPr lang="en-US" altLang="zh-CN" baseline="-25000" dirty="0">
                <a:solidFill>
                  <a:srgbClr val="000000"/>
                </a:solidFill>
                <a:ea typeface="黑体" panose="02010609060101010101" pitchFamily="49" charset="-122"/>
                <a:cs typeface="Arial"/>
              </a:rPr>
              <a:t>3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/>
              </a:rPr>
              <a:t>PO</a:t>
            </a:r>
            <a:r>
              <a:rPr lang="en-US" altLang="zh-CN" baseline="-25000" dirty="0">
                <a:solidFill>
                  <a:srgbClr val="000000"/>
                </a:solidFill>
                <a:ea typeface="黑体" panose="02010609060101010101" pitchFamily="49" charset="-122"/>
                <a:cs typeface="Arial"/>
              </a:rPr>
              <a:t>4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/>
              </a:rPr>
              <a:t>….  </a:t>
            </a:r>
            <a:endParaRPr lang="en-US" altLang="zh-CN" b="0" dirty="0">
              <a:solidFill>
                <a:srgbClr val="000000"/>
              </a:solidFill>
              <a:ea typeface="黑体" panose="02010609060101010101" pitchFamily="49" charset="-122"/>
              <a:cs typeface="Arial"/>
            </a:endParaRPr>
          </a:p>
        </p:txBody>
      </p:sp>
      <p:sp>
        <p:nvSpPr>
          <p:cNvPr id="194583" name="文本框 194582"/>
          <p:cNvSpPr txBox="1"/>
          <p:nvPr/>
        </p:nvSpPr>
        <p:spPr>
          <a:xfrm>
            <a:off x="6580147" y="2566042"/>
            <a:ext cx="1519437" cy="95410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000000"/>
              </a:buClr>
            </a:pPr>
            <a:r>
              <a:rPr lang="zh-CN" altLang="en-US" sz="2800" dirty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/>
              </a:rPr>
              <a:t>电离出</a:t>
            </a:r>
            <a:r>
              <a:rPr lang="en-US" altLang="zh-CN" sz="2800" dirty="0">
                <a:solidFill>
                  <a:srgbClr val="FF3300"/>
                </a:solidFill>
                <a:ea typeface="黑体" panose="02010609060101010101" pitchFamily="49" charset="-122"/>
                <a:cs typeface="Arial"/>
              </a:rPr>
              <a:t>H</a:t>
            </a:r>
            <a:r>
              <a:rPr lang="en-US" altLang="zh-CN" sz="2800" baseline="30000" dirty="0">
                <a:solidFill>
                  <a:srgbClr val="FF3300"/>
                </a:solidFill>
                <a:ea typeface="黑体" panose="02010609060101010101" pitchFamily="49" charset="-122"/>
                <a:cs typeface="Arial"/>
              </a:rPr>
              <a:t>+</a:t>
            </a:r>
            <a:r>
              <a:rPr lang="zh-CN" altLang="en-US" sz="2800" dirty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/>
              </a:rPr>
              <a:t>个数</a:t>
            </a:r>
            <a:endParaRPr lang="zh-CN" altLang="en-US" sz="280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/>
            </a:endParaRPr>
          </a:p>
        </p:txBody>
      </p:sp>
      <p:sp>
        <p:nvSpPr>
          <p:cNvPr id="194584" name="左大括号 194583"/>
          <p:cNvSpPr/>
          <p:nvPr/>
        </p:nvSpPr>
        <p:spPr>
          <a:xfrm>
            <a:off x="7976359" y="2399682"/>
            <a:ext cx="360362" cy="1441450"/>
          </a:xfrm>
          <a:prstGeom prst="leftBrace">
            <a:avLst>
              <a:gd name="adj1" fmla="val 33333"/>
              <a:gd name="adj2" fmla="val 50000"/>
            </a:avLst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dirty="0">
              <a:solidFill>
                <a:srgbClr val="000000"/>
              </a:solidFill>
              <a:latin typeface="Tahoma" panose="020B0604030504040204" pitchFamily="34" charset="0"/>
              <a:cs typeface="Arial"/>
            </a:endParaRPr>
          </a:p>
        </p:txBody>
      </p:sp>
      <p:sp>
        <p:nvSpPr>
          <p:cNvPr id="194585" name="文本框 194584"/>
          <p:cNvSpPr txBox="1"/>
          <p:nvPr/>
        </p:nvSpPr>
        <p:spPr>
          <a:xfrm>
            <a:off x="8424670" y="2201245"/>
            <a:ext cx="2232025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000000"/>
              </a:buClr>
            </a:pP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/>
              </a:rPr>
              <a:t>一元酸</a:t>
            </a:r>
          </a:p>
        </p:txBody>
      </p:sp>
      <p:sp>
        <p:nvSpPr>
          <p:cNvPr id="194586" name="文本框 194585"/>
          <p:cNvSpPr txBox="1"/>
          <p:nvPr/>
        </p:nvSpPr>
        <p:spPr>
          <a:xfrm>
            <a:off x="8424670" y="2861010"/>
            <a:ext cx="2232025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000000"/>
              </a:buClr>
            </a:pP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/>
              </a:rPr>
              <a:t>二元酸</a:t>
            </a:r>
          </a:p>
        </p:txBody>
      </p:sp>
      <p:sp>
        <p:nvSpPr>
          <p:cNvPr id="194587" name="文本框 194586"/>
          <p:cNvSpPr txBox="1"/>
          <p:nvPr/>
        </p:nvSpPr>
        <p:spPr>
          <a:xfrm>
            <a:off x="8424986" y="3516647"/>
            <a:ext cx="137287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000000"/>
              </a:buClr>
            </a:pP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/>
              </a:rPr>
              <a:t>多元酸</a:t>
            </a:r>
          </a:p>
        </p:txBody>
      </p:sp>
      <p:sp>
        <p:nvSpPr>
          <p:cNvPr id="2" name="矩形 1"/>
          <p:cNvSpPr/>
          <p:nvPr/>
        </p:nvSpPr>
        <p:spPr>
          <a:xfrm>
            <a:off x="1352391" y="169546"/>
            <a:ext cx="824230" cy="583565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rgbClr val="060606"/>
                </a:solidFill>
                <a:cs typeface="Times New Roman" panose="02020603050405020304" pitchFamily="18" charset="0"/>
              </a:rPr>
              <a:t>酸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534187" y="746620"/>
            <a:ext cx="9978938" cy="1208405"/>
            <a:chOff x="10386" y="1325"/>
            <a:chExt cx="17754" cy="1903"/>
          </a:xfrm>
        </p:grpSpPr>
        <p:sp>
          <p:nvSpPr>
            <p:cNvPr id="44" name="流程图: 过程 43"/>
            <p:cNvSpPr/>
            <p:nvPr/>
          </p:nvSpPr>
          <p:spPr>
            <a:xfrm>
              <a:off x="10386" y="1560"/>
              <a:ext cx="17304" cy="1668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mpd="sng">
              <a:solidFill>
                <a:schemeClr val="accent1">
                  <a:lumMod val="40000"/>
                  <a:lumOff val="60000"/>
                  <a:alpha val="61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00" b="0">
                <a:solidFill>
                  <a:srgbClr val="FFFFFF"/>
                </a:solidFill>
                <a:latin typeface="Arial"/>
                <a:ea typeface="微软雅黑"/>
                <a:cs typeface="Arial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0438" y="1325"/>
              <a:ext cx="17702" cy="1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dirty="0">
                  <a:solidFill>
                    <a:srgbClr val="000000"/>
                  </a:solidFill>
                  <a:latin typeface="Arial"/>
                  <a:ea typeface="微软雅黑"/>
                  <a:cs typeface="Arial"/>
                </a:rPr>
                <a:t>酸的</a:t>
              </a:r>
              <a:r>
                <a:rPr lang="en-US" altLang="zh-CN" dirty="0">
                  <a:solidFill>
                    <a:srgbClr val="000000"/>
                  </a:solidFill>
                  <a:latin typeface="Arial"/>
                  <a:ea typeface="微软雅黑"/>
                  <a:cs typeface="Arial"/>
                </a:rPr>
                <a:t>“</a:t>
              </a:r>
              <a:r>
                <a:rPr lang="zh-CN" altLang="en-US" dirty="0">
                  <a:solidFill>
                    <a:srgbClr val="000000"/>
                  </a:solidFill>
                  <a:latin typeface="Arial"/>
                  <a:ea typeface="微软雅黑"/>
                  <a:cs typeface="Arial"/>
                </a:rPr>
                <a:t>数据库</a:t>
              </a:r>
              <a:r>
                <a:rPr lang="en-US" altLang="zh-CN" dirty="0">
                  <a:solidFill>
                    <a:srgbClr val="000000"/>
                  </a:solidFill>
                  <a:latin typeface="Arial"/>
                  <a:ea typeface="微软雅黑"/>
                  <a:cs typeface="Arial"/>
                </a:rPr>
                <a:t>”</a:t>
              </a:r>
              <a:r>
                <a:rPr lang="zh-CN" altLang="en-US" dirty="0">
                  <a:solidFill>
                    <a:srgbClr val="000000"/>
                  </a:solidFill>
                  <a:latin typeface="Arial"/>
                  <a:ea typeface="微软雅黑"/>
                  <a:cs typeface="Arial"/>
                </a:rPr>
                <a:t>：</a:t>
              </a:r>
              <a:r>
                <a:rPr lang="en-US" altLang="zh-CN" dirty="0">
                  <a:solidFill>
                    <a:srgbClr val="000000"/>
                  </a:solidFill>
                  <a:latin typeface="Arial"/>
                  <a:ea typeface="微软雅黑"/>
                  <a:cs typeface="Arial"/>
                </a:rPr>
                <a:t> </a:t>
              </a:r>
              <a:r>
                <a:rPr lang="zh-CN" altLang="en-US" dirty="0">
                  <a:solidFill>
                    <a:srgbClr val="000000"/>
                  </a:solidFill>
                  <a:latin typeface="Arial"/>
                  <a:ea typeface="微软雅黑"/>
                  <a:cs typeface="Arial"/>
                  <a:sym typeface="+mn-ea"/>
                </a:rPr>
                <a:t>HCl、H</a:t>
              </a:r>
              <a:r>
                <a:rPr lang="zh-CN" altLang="en-US" baseline="-25000" dirty="0">
                  <a:solidFill>
                    <a:srgbClr val="000000"/>
                  </a:solidFill>
                  <a:latin typeface="Arial"/>
                  <a:ea typeface="微软雅黑"/>
                  <a:cs typeface="Arial"/>
                  <a:sym typeface="+mn-ea"/>
                </a:rPr>
                <a:t>2</a:t>
              </a:r>
              <a:r>
                <a:rPr lang="zh-CN" altLang="en-US" dirty="0">
                  <a:solidFill>
                    <a:srgbClr val="000000"/>
                  </a:solidFill>
                  <a:latin typeface="Arial"/>
                  <a:ea typeface="微软雅黑"/>
                  <a:cs typeface="Arial"/>
                  <a:sym typeface="+mn-ea"/>
                </a:rPr>
                <a:t>SO</a:t>
              </a:r>
              <a:r>
                <a:rPr lang="zh-CN" altLang="en-US" baseline="-25000" dirty="0">
                  <a:solidFill>
                    <a:srgbClr val="000000"/>
                  </a:solidFill>
                  <a:latin typeface="Arial"/>
                  <a:ea typeface="微软雅黑"/>
                  <a:cs typeface="Arial"/>
                  <a:sym typeface="+mn-ea"/>
                </a:rPr>
                <a:t>4</a:t>
              </a:r>
              <a:r>
                <a:rPr lang="zh-CN" altLang="en-US" dirty="0">
                  <a:solidFill>
                    <a:srgbClr val="000000"/>
                  </a:solidFill>
                  <a:latin typeface="Arial"/>
                  <a:ea typeface="微软雅黑"/>
                  <a:cs typeface="Arial"/>
                  <a:sym typeface="+mn-ea"/>
                </a:rPr>
                <a:t>、HNO</a:t>
              </a:r>
              <a:r>
                <a:rPr lang="zh-CN" altLang="en-US" baseline="-25000" dirty="0">
                  <a:solidFill>
                    <a:srgbClr val="000000"/>
                  </a:solidFill>
                  <a:latin typeface="Arial"/>
                  <a:ea typeface="微软雅黑"/>
                  <a:cs typeface="Arial"/>
                  <a:sym typeface="+mn-ea"/>
                </a:rPr>
                <a:t>3</a:t>
              </a:r>
              <a:r>
                <a:rPr lang="zh-CN" altLang="en-US" dirty="0">
                  <a:solidFill>
                    <a:srgbClr val="000000"/>
                  </a:solidFill>
                  <a:latin typeface="Arial"/>
                  <a:ea typeface="微软雅黑"/>
                  <a:cs typeface="Arial"/>
                  <a:sym typeface="+mn-ea"/>
                </a:rPr>
                <a:t>、</a:t>
              </a:r>
              <a:r>
                <a:rPr lang="zh-CN" altLang="en-US" dirty="0">
                  <a:solidFill>
                    <a:srgbClr val="000000"/>
                  </a:solidFill>
                  <a:latin typeface="Arial"/>
                  <a:ea typeface="微软雅黑"/>
                  <a:cs typeface="Arial"/>
                </a:rPr>
                <a:t>H</a:t>
              </a:r>
              <a:r>
                <a:rPr lang="zh-CN" altLang="en-US" baseline="-25000" dirty="0">
                  <a:solidFill>
                    <a:srgbClr val="000000"/>
                  </a:solidFill>
                  <a:latin typeface="Arial"/>
                  <a:ea typeface="微软雅黑"/>
                  <a:cs typeface="Arial"/>
                </a:rPr>
                <a:t>2</a:t>
              </a:r>
              <a:r>
                <a:rPr lang="zh-CN" altLang="en-US" dirty="0">
                  <a:solidFill>
                    <a:srgbClr val="000000"/>
                  </a:solidFill>
                  <a:latin typeface="Arial"/>
                  <a:ea typeface="微软雅黑"/>
                  <a:cs typeface="Arial"/>
                </a:rPr>
                <a:t>CO</a:t>
              </a:r>
              <a:r>
                <a:rPr lang="zh-CN" altLang="en-US" baseline="-25000" dirty="0">
                  <a:solidFill>
                    <a:srgbClr val="000000"/>
                  </a:solidFill>
                  <a:latin typeface="Arial"/>
                  <a:ea typeface="微软雅黑"/>
                  <a:cs typeface="Arial"/>
                </a:rPr>
                <a:t>3</a:t>
              </a:r>
              <a:r>
                <a:rPr lang="zh-CN" altLang="en-US" dirty="0">
                  <a:solidFill>
                    <a:srgbClr val="000000"/>
                  </a:solidFill>
                  <a:latin typeface="Arial"/>
                  <a:ea typeface="微软雅黑"/>
                  <a:cs typeface="Arial"/>
                </a:rPr>
                <a:t>、H</a:t>
              </a:r>
              <a:r>
                <a:rPr lang="zh-CN" altLang="en-US" baseline="-25000" dirty="0">
                  <a:solidFill>
                    <a:srgbClr val="000000"/>
                  </a:solidFill>
                  <a:latin typeface="Arial"/>
                  <a:ea typeface="微软雅黑"/>
                  <a:cs typeface="Arial"/>
                </a:rPr>
                <a:t>3</a:t>
              </a:r>
              <a:r>
                <a:rPr lang="zh-CN" altLang="en-US" dirty="0">
                  <a:solidFill>
                    <a:srgbClr val="000000"/>
                  </a:solidFill>
                  <a:latin typeface="Arial"/>
                  <a:ea typeface="微软雅黑"/>
                  <a:cs typeface="Arial"/>
                </a:rPr>
                <a:t>PO</a:t>
              </a:r>
              <a:r>
                <a:rPr lang="zh-CN" altLang="en-US" baseline="-25000" dirty="0">
                  <a:solidFill>
                    <a:srgbClr val="000000"/>
                  </a:solidFill>
                  <a:latin typeface="Arial"/>
                  <a:ea typeface="微软雅黑"/>
                  <a:cs typeface="Arial"/>
                </a:rPr>
                <a:t>4</a:t>
              </a:r>
              <a:r>
                <a:rPr lang="en-US" altLang="zh-CN" dirty="0">
                  <a:solidFill>
                    <a:srgbClr val="000000"/>
                  </a:solidFill>
                  <a:latin typeface="Arial"/>
                  <a:ea typeface="微软雅黑"/>
                  <a:cs typeface="Arial"/>
                </a:rPr>
                <a:t>(</a:t>
              </a:r>
              <a:r>
                <a:rPr lang="zh-CN" altLang="en-US" dirty="0">
                  <a:solidFill>
                    <a:srgbClr val="000000"/>
                  </a:solidFill>
                  <a:latin typeface="Arial"/>
                  <a:ea typeface="微软雅黑"/>
                  <a:cs typeface="Arial"/>
                </a:rPr>
                <a:t>磷酸</a:t>
              </a:r>
              <a:r>
                <a:rPr lang="en-US" altLang="zh-CN" dirty="0">
                  <a:solidFill>
                    <a:srgbClr val="000000"/>
                  </a:solidFill>
                  <a:latin typeface="Arial"/>
                  <a:ea typeface="微软雅黑"/>
                  <a:cs typeface="Arial"/>
                </a:rPr>
                <a:t>)</a:t>
              </a:r>
              <a:r>
                <a:rPr lang="zh-CN" altLang="en-US" dirty="0">
                  <a:solidFill>
                    <a:srgbClr val="000000"/>
                  </a:solidFill>
                  <a:latin typeface="Arial"/>
                  <a:ea typeface="微软雅黑"/>
                  <a:cs typeface="Arial"/>
                </a:rPr>
                <a:t>、</a:t>
              </a:r>
              <a:endParaRPr lang="en-US" altLang="zh-CN" dirty="0">
                <a:solidFill>
                  <a:srgbClr val="000000"/>
                </a:solidFill>
                <a:latin typeface="Arial"/>
                <a:ea typeface="微软雅黑"/>
                <a:cs typeface="Arial"/>
              </a:endParaRPr>
            </a:p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dirty="0">
                  <a:solidFill>
                    <a:srgbClr val="000000"/>
                  </a:solidFill>
                  <a:latin typeface="Arial"/>
                  <a:ea typeface="微软雅黑"/>
                  <a:cs typeface="Arial"/>
                </a:rPr>
                <a:t>H</a:t>
              </a:r>
              <a:r>
                <a:rPr lang="zh-CN" altLang="en-US" baseline="-25000" dirty="0">
                  <a:solidFill>
                    <a:srgbClr val="000000"/>
                  </a:solidFill>
                  <a:latin typeface="Arial"/>
                  <a:ea typeface="微软雅黑"/>
                  <a:cs typeface="Arial"/>
                </a:rPr>
                <a:t>2</a:t>
              </a:r>
              <a:r>
                <a:rPr lang="zh-CN" altLang="en-US" dirty="0">
                  <a:solidFill>
                    <a:srgbClr val="000000"/>
                  </a:solidFill>
                  <a:latin typeface="Arial"/>
                  <a:ea typeface="微软雅黑"/>
                  <a:cs typeface="Arial"/>
                </a:rPr>
                <a:t>SO</a:t>
              </a:r>
              <a:r>
                <a:rPr lang="zh-CN" altLang="en-US" baseline="-25000" dirty="0">
                  <a:solidFill>
                    <a:srgbClr val="000000"/>
                  </a:solidFill>
                  <a:latin typeface="Arial"/>
                  <a:ea typeface="微软雅黑"/>
                  <a:cs typeface="Arial"/>
                </a:rPr>
                <a:t>3</a:t>
              </a:r>
              <a:r>
                <a:rPr lang="zh-CN" altLang="en-US" dirty="0">
                  <a:solidFill>
                    <a:srgbClr val="000000"/>
                  </a:solidFill>
                  <a:latin typeface="Arial"/>
                  <a:ea typeface="微软雅黑"/>
                  <a:cs typeface="Arial"/>
                </a:rPr>
                <a:t>（亚硫酸）、</a:t>
              </a:r>
              <a:r>
                <a:rPr lang="en-US" altLang="zh-CN" dirty="0">
                  <a:solidFill>
                    <a:srgbClr val="000000"/>
                  </a:solidFill>
                  <a:latin typeface="Arial"/>
                  <a:ea typeface="微软雅黑"/>
                  <a:cs typeface="Arial"/>
                </a:rPr>
                <a:t> </a:t>
              </a:r>
              <a:r>
                <a:rPr lang="zh-CN" altLang="en-US" dirty="0">
                  <a:solidFill>
                    <a:srgbClr val="000000"/>
                  </a:solidFill>
                  <a:latin typeface="Arial"/>
                  <a:ea typeface="微软雅黑"/>
                  <a:cs typeface="Arial"/>
                </a:rPr>
                <a:t>CH</a:t>
              </a:r>
              <a:r>
                <a:rPr lang="zh-CN" altLang="en-US" baseline="-25000" dirty="0">
                  <a:solidFill>
                    <a:srgbClr val="000000"/>
                  </a:solidFill>
                  <a:latin typeface="Arial"/>
                  <a:ea typeface="微软雅黑"/>
                  <a:cs typeface="Arial"/>
                </a:rPr>
                <a:t>3</a:t>
              </a:r>
              <a:r>
                <a:rPr lang="zh-CN" altLang="en-US" dirty="0">
                  <a:solidFill>
                    <a:srgbClr val="000000"/>
                  </a:solidFill>
                  <a:latin typeface="Arial"/>
                  <a:ea typeface="微软雅黑"/>
                  <a:cs typeface="Arial"/>
                </a:rPr>
                <a:t>COOH（醋酸）、</a:t>
              </a:r>
              <a:r>
                <a:rPr lang="zh-CN" altLang="en-US" dirty="0">
                  <a:solidFill>
                    <a:srgbClr val="000000"/>
                  </a:solidFill>
                  <a:latin typeface="Arial"/>
                  <a:ea typeface="微软雅黑"/>
                  <a:cs typeface="Arial"/>
                  <a:sym typeface="+mn-ea"/>
                </a:rPr>
                <a:t>H</a:t>
              </a:r>
              <a:r>
                <a:rPr lang="en-US" altLang="zh-CN" dirty="0">
                  <a:solidFill>
                    <a:srgbClr val="000000"/>
                  </a:solidFill>
                  <a:latin typeface="Arial"/>
                  <a:ea typeface="微软雅黑"/>
                  <a:cs typeface="Arial"/>
                  <a:sym typeface="+mn-ea"/>
                </a:rPr>
                <a:t>Br(</a:t>
              </a:r>
              <a:r>
                <a:rPr lang="zh-CN" altLang="en-US" dirty="0">
                  <a:solidFill>
                    <a:srgbClr val="000000"/>
                  </a:solidFill>
                  <a:latin typeface="Arial"/>
                  <a:ea typeface="微软雅黑"/>
                  <a:cs typeface="Arial"/>
                  <a:sym typeface="+mn-ea"/>
                </a:rPr>
                <a:t>氢溴酸</a:t>
              </a:r>
              <a:r>
                <a:rPr lang="en-US" altLang="zh-CN" dirty="0">
                  <a:solidFill>
                    <a:srgbClr val="000000"/>
                  </a:solidFill>
                  <a:latin typeface="Arial"/>
                  <a:ea typeface="微软雅黑"/>
                  <a:cs typeface="Arial"/>
                  <a:sym typeface="+mn-ea"/>
                </a:rPr>
                <a:t>)</a:t>
              </a:r>
              <a:r>
                <a:rPr lang="zh-CN" altLang="en-US" dirty="0">
                  <a:solidFill>
                    <a:srgbClr val="000000"/>
                  </a:solidFill>
                  <a:latin typeface="Arial"/>
                  <a:ea typeface="微软雅黑"/>
                  <a:cs typeface="Arial"/>
                  <a:sym typeface="+mn-ea"/>
                </a:rPr>
                <a:t>、</a:t>
              </a:r>
              <a:r>
                <a:rPr lang="en-US" altLang="zh-CN" dirty="0">
                  <a:solidFill>
                    <a:srgbClr val="000000"/>
                  </a:solidFill>
                  <a:latin typeface="Arial"/>
                  <a:ea typeface="微软雅黑"/>
                  <a:cs typeface="Arial"/>
                  <a:sym typeface="+mn-ea"/>
                </a:rPr>
                <a:t>HI</a:t>
              </a:r>
              <a:r>
                <a:rPr lang="zh-CN" altLang="en-US" dirty="0">
                  <a:solidFill>
                    <a:srgbClr val="000000"/>
                  </a:solidFill>
                  <a:latin typeface="Arial"/>
                  <a:ea typeface="微软雅黑"/>
                  <a:cs typeface="Arial"/>
                  <a:sym typeface="+mn-ea"/>
                </a:rPr>
                <a:t>（氢碘酸）</a:t>
              </a:r>
              <a:endParaRPr lang="en-US" altLang="zh-CN" dirty="0">
                <a:solidFill>
                  <a:srgbClr val="000000"/>
                </a:solidFill>
                <a:latin typeface="Arial"/>
                <a:ea typeface="微软雅黑"/>
                <a:cs typeface="Arial"/>
                <a:sym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698773" y="3534109"/>
            <a:ext cx="171196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/>
              </a:rPr>
              <a:t>如</a:t>
            </a:r>
            <a:r>
              <a:rPr lang="en-US" altLang="zh-CN">
                <a:solidFill>
                  <a:srgbClr val="000000"/>
                </a:solidFill>
                <a:ea typeface="黑体" panose="02010609060101010101" pitchFamily="49" charset="-122"/>
                <a:cs typeface="Arial"/>
              </a:rPr>
              <a:t>H</a:t>
            </a:r>
            <a:r>
              <a:rPr lang="en-US" altLang="zh-CN" baseline="-25000">
                <a:solidFill>
                  <a:srgbClr val="000000"/>
                </a:solidFill>
                <a:ea typeface="黑体" panose="02010609060101010101" pitchFamily="49" charset="-122"/>
                <a:cs typeface="Arial"/>
              </a:rPr>
              <a:t>3</a:t>
            </a:r>
            <a:r>
              <a:rPr lang="en-US" altLang="zh-CN">
                <a:solidFill>
                  <a:srgbClr val="000000"/>
                </a:solidFill>
                <a:ea typeface="黑体" panose="02010609060101010101" pitchFamily="49" charset="-122"/>
                <a:cs typeface="Arial"/>
              </a:rPr>
              <a:t>PO</a:t>
            </a:r>
            <a:r>
              <a:rPr lang="en-US" altLang="zh-CN" baseline="-25000">
                <a:solidFill>
                  <a:srgbClr val="000000"/>
                </a:solidFill>
                <a:ea typeface="黑体" panose="02010609060101010101" pitchFamily="49" charset="-122"/>
                <a:cs typeface="Arial"/>
              </a:rPr>
              <a:t>4</a:t>
            </a:r>
            <a:endParaRPr lang="en-US" altLang="zh-CN" b="0">
              <a:solidFill>
                <a:srgbClr val="000000"/>
              </a:solidFill>
              <a:ea typeface="黑体" panose="02010609060101010101" pitchFamily="49" charset="-122"/>
              <a:cs typeface="Arial"/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188755" y="4457700"/>
            <a:ext cx="241935" cy="1329690"/>
          </a:xfrm>
          <a:prstGeom prst="leftBrace">
            <a:avLst>
              <a:gd name="adj1" fmla="val 31181"/>
              <a:gd name="adj2" fmla="val 50000"/>
            </a:avLst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dirty="0">
              <a:solidFill>
                <a:srgbClr val="000000"/>
              </a:solidFill>
              <a:latin typeface="Tahoma" panose="020B0604030504040204" pitchFamily="34" charset="0"/>
              <a:cs typeface="Arial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3385" y="4243070"/>
            <a:ext cx="150558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000000"/>
              </a:buClr>
            </a:pP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/>
              </a:rPr>
              <a:t>强酸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77120" y="5650230"/>
            <a:ext cx="99314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000000"/>
              </a:buClr>
            </a:pP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/>
              </a:rPr>
              <a:t>弱酸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287927" y="5946297"/>
            <a:ext cx="5737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solidFill>
                  <a:srgbClr val="0070C0"/>
                </a:solidFill>
                <a:latin typeface="Arial"/>
                <a:ea typeface="微软雅黑"/>
                <a:cs typeface="Arial"/>
              </a:rPr>
              <a:t>H</a:t>
            </a:r>
            <a:r>
              <a:rPr lang="en-US" altLang="zh-CN" sz="2800" baseline="-25000" dirty="0">
                <a:solidFill>
                  <a:srgbClr val="0070C0"/>
                </a:solidFill>
                <a:latin typeface="Arial"/>
                <a:ea typeface="微软雅黑"/>
                <a:cs typeface="Arial"/>
              </a:rPr>
              <a:t>3</a:t>
            </a:r>
            <a:r>
              <a:rPr lang="en-US" altLang="zh-CN" sz="2800" dirty="0">
                <a:solidFill>
                  <a:srgbClr val="0070C0"/>
                </a:solidFill>
                <a:latin typeface="Arial"/>
                <a:ea typeface="微软雅黑"/>
                <a:cs typeface="Arial"/>
              </a:rPr>
              <a:t>PO</a:t>
            </a:r>
            <a:r>
              <a:rPr lang="en-US" altLang="zh-CN" sz="2800" baseline="-25000" dirty="0">
                <a:solidFill>
                  <a:srgbClr val="0070C0"/>
                </a:solidFill>
                <a:latin typeface="Arial"/>
                <a:ea typeface="微软雅黑"/>
                <a:cs typeface="Arial"/>
              </a:rPr>
              <a:t>2</a:t>
            </a:r>
            <a:r>
              <a:rPr lang="en-US" altLang="zh-CN" sz="2800" dirty="0">
                <a:solidFill>
                  <a:srgbClr val="0070C0"/>
                </a:solidFill>
                <a:latin typeface="Arial"/>
                <a:ea typeface="微软雅黑"/>
                <a:cs typeface="Arial"/>
              </a:rPr>
              <a:t> + NaOH = NaH</a:t>
            </a:r>
            <a:r>
              <a:rPr lang="en-US" altLang="zh-CN" sz="2800" baseline="-25000" dirty="0">
                <a:solidFill>
                  <a:srgbClr val="0070C0"/>
                </a:solidFill>
                <a:latin typeface="Arial"/>
                <a:ea typeface="微软雅黑"/>
                <a:cs typeface="Arial"/>
              </a:rPr>
              <a:t>2</a:t>
            </a:r>
            <a:r>
              <a:rPr lang="en-US" altLang="zh-CN" sz="2800" dirty="0">
                <a:solidFill>
                  <a:srgbClr val="0070C0"/>
                </a:solidFill>
                <a:latin typeface="Arial"/>
                <a:ea typeface="微软雅黑"/>
                <a:cs typeface="Arial"/>
              </a:rPr>
              <a:t>PO</a:t>
            </a:r>
            <a:r>
              <a:rPr lang="en-US" altLang="zh-CN" sz="2800" baseline="-25000" dirty="0">
                <a:solidFill>
                  <a:srgbClr val="0070C0"/>
                </a:solidFill>
                <a:latin typeface="Arial"/>
                <a:ea typeface="微软雅黑"/>
                <a:cs typeface="Arial"/>
              </a:rPr>
              <a:t>2</a:t>
            </a:r>
            <a:r>
              <a:rPr lang="en-US" altLang="zh-CN" sz="2800" dirty="0">
                <a:solidFill>
                  <a:srgbClr val="0070C0"/>
                </a:solidFill>
                <a:latin typeface="Arial"/>
                <a:ea typeface="微软雅黑"/>
                <a:cs typeface="Arial"/>
              </a:rPr>
              <a:t> + H</a:t>
            </a:r>
            <a:r>
              <a:rPr lang="en-US" altLang="zh-CN" sz="2800" baseline="-25000" dirty="0">
                <a:solidFill>
                  <a:srgbClr val="0070C0"/>
                </a:solidFill>
                <a:latin typeface="Arial"/>
                <a:ea typeface="微软雅黑"/>
                <a:cs typeface="Arial"/>
              </a:rPr>
              <a:t>2</a:t>
            </a:r>
            <a:r>
              <a:rPr lang="en-US" altLang="zh-CN" sz="2800" dirty="0">
                <a:solidFill>
                  <a:srgbClr val="0070C0"/>
                </a:solidFill>
                <a:latin typeface="Arial"/>
                <a:ea typeface="微软雅黑"/>
                <a:cs typeface="Arial"/>
              </a:rPr>
              <a:t>O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249573" y="4340243"/>
            <a:ext cx="3312540" cy="1261884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a typeface="微软雅黑"/>
                <a:cs typeface="Times New Roman" panose="02020603050405020304" pitchFamily="18" charset="0"/>
                <a:sym typeface="+mn-ea"/>
              </a:rPr>
              <a:t>六大强酸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600" dirty="0">
                <a:ea typeface="微软雅黑"/>
                <a:cs typeface="Times New Roman" panose="02020603050405020304" pitchFamily="18" charset="0"/>
                <a:sym typeface="+mn-ea"/>
              </a:rPr>
              <a:t>HNO</a:t>
            </a:r>
            <a:r>
              <a:rPr lang="zh-CN" altLang="en-US" sz="2600" baseline="-25000" dirty="0">
                <a:ea typeface="微软雅黑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600" dirty="0">
                <a:ea typeface="微软雅黑"/>
                <a:cs typeface="Times New Roman" panose="02020603050405020304" pitchFamily="18" charset="0"/>
                <a:sym typeface="+mn-ea"/>
              </a:rPr>
              <a:t>、H</a:t>
            </a:r>
            <a:r>
              <a:rPr lang="zh-CN" altLang="en-US" sz="2600" baseline="-25000" dirty="0">
                <a:ea typeface="微软雅黑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600" dirty="0">
                <a:ea typeface="微软雅黑"/>
                <a:cs typeface="Times New Roman" panose="02020603050405020304" pitchFamily="18" charset="0"/>
                <a:sym typeface="+mn-ea"/>
              </a:rPr>
              <a:t>SO</a:t>
            </a:r>
            <a:r>
              <a:rPr lang="zh-CN" altLang="en-US" sz="2600" baseline="-25000" dirty="0">
                <a:ea typeface="微软雅黑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2600" dirty="0">
                <a:ea typeface="微软雅黑"/>
                <a:cs typeface="Times New Roman" panose="02020603050405020304" pitchFamily="18" charset="0"/>
                <a:sym typeface="+mn-ea"/>
              </a:rPr>
              <a:t>、HCl、H</a:t>
            </a:r>
            <a:r>
              <a:rPr lang="en-US" altLang="zh-CN" sz="2600" dirty="0">
                <a:ea typeface="微软雅黑"/>
                <a:cs typeface="Times New Roman" panose="02020603050405020304" pitchFamily="18" charset="0"/>
                <a:sym typeface="+mn-ea"/>
              </a:rPr>
              <a:t>Br</a:t>
            </a:r>
            <a:r>
              <a:rPr lang="zh-CN" altLang="en-US" sz="2600" dirty="0">
                <a:ea typeface="微软雅黑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600" dirty="0">
                <a:ea typeface="微软雅黑"/>
                <a:cs typeface="Times New Roman" panose="02020603050405020304" pitchFamily="18" charset="0"/>
                <a:sym typeface="+mn-ea"/>
              </a:rPr>
              <a:t>HI</a:t>
            </a:r>
            <a:r>
              <a:rPr lang="zh-CN" altLang="en-US" sz="2600" dirty="0">
                <a:ea typeface="微软雅黑"/>
                <a:cs typeface="Times New Roman" panose="02020603050405020304" pitchFamily="18" charset="0"/>
                <a:sym typeface="+mn-ea"/>
              </a:rPr>
              <a:t>、HClO</a:t>
            </a:r>
            <a:r>
              <a:rPr lang="zh-CN" altLang="en-US" sz="2600" baseline="-25000" dirty="0">
                <a:ea typeface="微软雅黑"/>
                <a:cs typeface="Times New Roman" panose="02020603050405020304" pitchFamily="18" charset="0"/>
                <a:sym typeface="+mn-ea"/>
              </a:rPr>
              <a:t>4</a:t>
            </a:r>
            <a:endParaRPr lang="zh-CN" altLang="en-US" sz="2600" b="0" dirty="0">
              <a:solidFill>
                <a:srgbClr val="000000"/>
              </a:solidFill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98795" y="4632200"/>
            <a:ext cx="7651750" cy="12915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600" dirty="0">
                <a:solidFill>
                  <a:srgbClr val="000000"/>
                </a:solidFill>
                <a:latin typeface="Arial"/>
                <a:ea typeface="微软雅黑"/>
                <a:cs typeface="Arial"/>
              </a:rPr>
              <a:t>【思考】已知一种酸的分子式为</a:t>
            </a:r>
            <a:r>
              <a:rPr lang="en-US" altLang="zh-CN" sz="2600" dirty="0">
                <a:latin typeface="Arial"/>
                <a:ea typeface="微软雅黑"/>
                <a:cs typeface="Arial"/>
              </a:rPr>
              <a:t>H</a:t>
            </a:r>
            <a:r>
              <a:rPr lang="en-US" altLang="zh-CN" sz="2600" baseline="-25000" dirty="0">
                <a:latin typeface="Arial"/>
                <a:ea typeface="微软雅黑"/>
                <a:cs typeface="Arial"/>
              </a:rPr>
              <a:t>3</a:t>
            </a:r>
            <a:r>
              <a:rPr lang="en-US" altLang="zh-CN" sz="2600" dirty="0">
                <a:latin typeface="Arial"/>
                <a:ea typeface="微软雅黑"/>
                <a:cs typeface="Arial"/>
              </a:rPr>
              <a:t>PO</a:t>
            </a:r>
            <a:r>
              <a:rPr lang="en-US" altLang="zh-CN" sz="2600" baseline="-25000" dirty="0">
                <a:latin typeface="Arial"/>
                <a:ea typeface="微软雅黑"/>
                <a:cs typeface="Arial"/>
              </a:rPr>
              <a:t>2</a:t>
            </a:r>
            <a:r>
              <a:rPr lang="en-US" altLang="zh-CN" sz="2600" baseline="-25000" dirty="0">
                <a:solidFill>
                  <a:srgbClr val="000000"/>
                </a:solidFill>
                <a:latin typeface="Arial"/>
                <a:ea typeface="微软雅黑"/>
                <a:cs typeface="Arial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Arial"/>
                <a:ea typeface="微软雅黑"/>
                <a:cs typeface="Arial"/>
              </a:rPr>
              <a:t>（次磷酸），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600" dirty="0">
                <a:solidFill>
                  <a:srgbClr val="000000"/>
                </a:solidFill>
                <a:latin typeface="Arial"/>
                <a:ea typeface="微软雅黑"/>
                <a:cs typeface="Arial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微软雅黑"/>
                <a:cs typeface="Arial"/>
              </a:rPr>
              <a:t>           </a:t>
            </a:r>
            <a:r>
              <a:rPr lang="zh-CN" altLang="en-US" sz="2600" dirty="0">
                <a:solidFill>
                  <a:srgbClr val="000000"/>
                </a:solidFill>
                <a:latin typeface="Arial"/>
                <a:ea typeface="微软雅黑"/>
                <a:cs typeface="Arial"/>
              </a:rPr>
              <a:t>且只能电离出</a:t>
            </a:r>
            <a:r>
              <a:rPr lang="zh-CN" altLang="en-US" sz="2600" dirty="0">
                <a:latin typeface="Arial"/>
                <a:ea typeface="微软雅黑"/>
                <a:cs typeface="Arial"/>
              </a:rPr>
              <a:t>一个</a:t>
            </a:r>
            <a:r>
              <a:rPr lang="en-US" altLang="zh-CN" sz="2600" dirty="0">
                <a:latin typeface="Arial"/>
                <a:ea typeface="微软雅黑"/>
                <a:cs typeface="Arial"/>
              </a:rPr>
              <a:t>H</a:t>
            </a:r>
            <a:r>
              <a:rPr lang="en-US" altLang="zh-CN" sz="2600" baseline="30000" dirty="0">
                <a:latin typeface="Arial"/>
                <a:ea typeface="微软雅黑"/>
                <a:cs typeface="Arial"/>
              </a:rPr>
              <a:t>+</a:t>
            </a:r>
            <a:r>
              <a:rPr lang="zh-CN" altLang="en-US" sz="2600" dirty="0">
                <a:solidFill>
                  <a:srgbClr val="000000"/>
                </a:solidFill>
                <a:latin typeface="Arial"/>
                <a:ea typeface="微软雅黑"/>
                <a:cs typeface="Arial"/>
              </a:rPr>
              <a:t>，则它是几元酸？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600" dirty="0">
                <a:solidFill>
                  <a:srgbClr val="000000"/>
                </a:solidFill>
                <a:latin typeface="Arial"/>
                <a:ea typeface="微软雅黑"/>
                <a:cs typeface="Arial"/>
              </a:rPr>
              <a:t>    </a:t>
            </a:r>
            <a:r>
              <a:rPr lang="zh-CN" altLang="en-US" sz="2600" dirty="0">
                <a:solidFill>
                  <a:srgbClr val="000000"/>
                </a:solidFill>
                <a:latin typeface="Arial"/>
                <a:ea typeface="微软雅黑"/>
                <a:cs typeface="Arial"/>
              </a:rPr>
              <a:t>请书写该酸和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微软雅黑"/>
                <a:cs typeface="Arial"/>
              </a:rPr>
              <a:t>NaOH</a:t>
            </a:r>
            <a:r>
              <a:rPr lang="zh-CN" altLang="en-US" sz="2600" dirty="0">
                <a:solidFill>
                  <a:srgbClr val="000000"/>
                </a:solidFill>
                <a:latin typeface="Arial"/>
                <a:ea typeface="微软雅黑"/>
                <a:cs typeface="Arial"/>
              </a:rPr>
              <a:t>溶液完全反应的化学方程式。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47CE528-A702-1136-DAB3-8F3F5C4B6382}"/>
              </a:ext>
            </a:extLst>
          </p:cNvPr>
          <p:cNvSpPr txBox="1"/>
          <p:nvPr/>
        </p:nvSpPr>
        <p:spPr>
          <a:xfrm>
            <a:off x="9715731" y="2239336"/>
            <a:ext cx="20931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</a:rPr>
              <a:t>如CH</a:t>
            </a:r>
            <a:r>
              <a:rPr lang="zh-CN" altLang="en-US" baseline="-25000" dirty="0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</a:rPr>
              <a:t>COO</a:t>
            </a:r>
            <a:r>
              <a:rPr lang="zh-CN" altLang="en-US" dirty="0">
                <a:ea typeface="微软雅黑"/>
                <a:cs typeface="Times New Roman" panose="02020603050405020304" pitchFamily="18" charset="0"/>
              </a:rPr>
              <a:t>H</a:t>
            </a:r>
            <a:endParaRPr lang="en-US" altLang="zh-CN" dirty="0">
              <a:ea typeface="微软雅黑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</a:rPr>
              <a:t>（醋酸）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3DCFFAB-0E08-0156-CF2F-5940AC424EF2}"/>
              </a:ext>
            </a:extLst>
          </p:cNvPr>
          <p:cNvSpPr txBox="1"/>
          <p:nvPr/>
        </p:nvSpPr>
        <p:spPr>
          <a:xfrm>
            <a:off x="9727688" y="4107534"/>
            <a:ext cx="1234917" cy="543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Arial"/>
                <a:ea typeface="微软雅黑"/>
                <a:cs typeface="Arial"/>
              </a:rPr>
              <a:t>H</a:t>
            </a:r>
            <a:r>
              <a:rPr lang="en-US" altLang="zh-CN" baseline="-25000" dirty="0">
                <a:solidFill>
                  <a:srgbClr val="0070C0"/>
                </a:solidFill>
                <a:latin typeface="Arial"/>
                <a:ea typeface="微软雅黑"/>
                <a:cs typeface="Arial"/>
              </a:rPr>
              <a:t>2</a:t>
            </a:r>
            <a:r>
              <a:rPr lang="en-US" altLang="zh-CN" sz="2400" dirty="0">
                <a:solidFill>
                  <a:srgbClr val="0070C0"/>
                </a:solidFill>
                <a:latin typeface="Arial"/>
                <a:ea typeface="微软雅黑"/>
                <a:cs typeface="Arial"/>
              </a:rPr>
              <a:t>PO</a:t>
            </a:r>
            <a:r>
              <a:rPr lang="en-US" altLang="zh-CN" sz="2400" baseline="-25000" dirty="0">
                <a:solidFill>
                  <a:srgbClr val="0070C0"/>
                </a:solidFill>
                <a:latin typeface="Arial"/>
                <a:ea typeface="微软雅黑"/>
                <a:cs typeface="Arial"/>
              </a:rPr>
              <a:t>2</a:t>
            </a:r>
            <a:r>
              <a:rPr lang="en-US" altLang="zh-CN" sz="4400" baseline="30000" dirty="0">
                <a:solidFill>
                  <a:srgbClr val="0070C0"/>
                </a:solidFill>
                <a:latin typeface="Arial"/>
                <a:ea typeface="微软雅黑"/>
                <a:cs typeface="Arial"/>
              </a:rPr>
              <a:t>-</a:t>
            </a:r>
            <a:r>
              <a:rPr lang="en-US" altLang="zh-CN" sz="2400" baseline="-25000" dirty="0">
                <a:solidFill>
                  <a:srgbClr val="0070C0"/>
                </a:solidFill>
                <a:latin typeface="Arial"/>
                <a:ea typeface="微软雅黑"/>
                <a:cs typeface="Arial"/>
              </a:rPr>
              <a:t> 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5F5D773-05F6-D0BA-B2DC-C494699D3A1C}"/>
              </a:ext>
            </a:extLst>
          </p:cNvPr>
          <p:cNvSpPr txBox="1"/>
          <p:nvPr/>
        </p:nvSpPr>
        <p:spPr>
          <a:xfrm>
            <a:off x="8923223" y="4208091"/>
            <a:ext cx="12349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Arial"/>
                <a:ea typeface="微软雅黑"/>
                <a:cs typeface="Arial"/>
              </a:rPr>
              <a:t>H</a:t>
            </a:r>
            <a:r>
              <a:rPr lang="en-US" altLang="zh-CN" sz="3200" baseline="30000" dirty="0">
                <a:solidFill>
                  <a:srgbClr val="0070C0"/>
                </a:solidFill>
                <a:latin typeface="Arial"/>
                <a:ea typeface="微软雅黑"/>
                <a:cs typeface="Arial"/>
              </a:rPr>
              <a:t>+</a:t>
            </a:r>
            <a:r>
              <a:rPr lang="en-US" altLang="zh-CN" sz="2400" baseline="-25000" dirty="0">
                <a:solidFill>
                  <a:srgbClr val="0070C0"/>
                </a:solidFill>
                <a:latin typeface="Arial"/>
                <a:ea typeface="微软雅黑"/>
                <a:cs typeface="Arial"/>
              </a:rPr>
              <a:t> 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4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4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9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9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9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9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9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9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4" grpId="0" bldLvl="0" animBg="1"/>
      <p:bldP spid="194570" grpId="0"/>
      <p:bldP spid="194571" grpId="0" bldLvl="0" animBg="1"/>
      <p:bldP spid="194573" grpId="0"/>
      <p:bldP spid="194574" grpId="0"/>
      <p:bldP spid="194577" grpId="0" bldLvl="0" animBg="1"/>
      <p:bldP spid="194578" grpId="0"/>
      <p:bldP spid="194579" grpId="0"/>
      <p:bldP spid="194581" grpId="0"/>
      <p:bldP spid="194582" grpId="0"/>
      <p:bldP spid="194583" grpId="0"/>
      <p:bldP spid="194584" grpId="0" bldLvl="0" animBg="1"/>
      <p:bldP spid="194585" grpId="0"/>
      <p:bldP spid="194586" grpId="0"/>
      <p:bldP spid="194587" grpId="0"/>
      <p:bldP spid="3" grpId="0"/>
      <p:bldP spid="5" grpId="0" bldLvl="0" animBg="1"/>
      <p:bldP spid="6" grpId="0"/>
      <p:bldP spid="7" grpId="0"/>
      <p:bldP spid="8" grpId="0"/>
      <p:bldP spid="21" grpId="0" animBg="1"/>
      <p:bldP spid="4" grpId="0" bldLvl="0" animBg="1"/>
      <p:bldP spid="10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strator\Desktop\带拼音的周期表.jpg">
            <a:extLst>
              <a:ext uri="{FF2B5EF4-FFF2-40B4-BE49-F238E27FC236}">
                <a16:creationId xmlns:a16="http://schemas.microsoft.com/office/drawing/2014/main" id="{AFB9C358-0F0D-F223-9249-A03E16FE2F4E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054" y="1412776"/>
            <a:ext cx="9314397" cy="4751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DA8D06E-AE2C-A171-5AFB-2F8E6672DDF7}"/>
              </a:ext>
            </a:extLst>
          </p:cNvPr>
          <p:cNvSpPr txBox="1"/>
          <p:nvPr/>
        </p:nvSpPr>
        <p:spPr>
          <a:xfrm>
            <a:off x="2268178" y="262809"/>
            <a:ext cx="7704856" cy="861774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a typeface="微软雅黑"/>
                <a:cs typeface="Times New Roman" panose="02020603050405020304" pitchFamily="18" charset="0"/>
                <a:sym typeface="+mn-ea"/>
              </a:rPr>
              <a:t>六大强酸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600" dirty="0">
                <a:ea typeface="微软雅黑"/>
                <a:cs typeface="Times New Roman" panose="02020603050405020304" pitchFamily="18" charset="0"/>
                <a:sym typeface="+mn-ea"/>
              </a:rPr>
              <a:t>HNO</a:t>
            </a:r>
            <a:r>
              <a:rPr lang="zh-CN" altLang="en-US" sz="2600" baseline="-25000" dirty="0">
                <a:ea typeface="微软雅黑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600" dirty="0">
                <a:ea typeface="微软雅黑"/>
                <a:cs typeface="Times New Roman" panose="02020603050405020304" pitchFamily="18" charset="0"/>
                <a:sym typeface="+mn-ea"/>
              </a:rPr>
              <a:t>、H</a:t>
            </a:r>
            <a:r>
              <a:rPr lang="zh-CN" altLang="en-US" sz="2600" baseline="-25000" dirty="0">
                <a:ea typeface="微软雅黑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600" dirty="0">
                <a:ea typeface="微软雅黑"/>
                <a:cs typeface="Times New Roman" panose="02020603050405020304" pitchFamily="18" charset="0"/>
                <a:sym typeface="+mn-ea"/>
              </a:rPr>
              <a:t>SO</a:t>
            </a:r>
            <a:r>
              <a:rPr lang="zh-CN" altLang="en-US" sz="2600" baseline="-25000" dirty="0">
                <a:ea typeface="微软雅黑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2600" dirty="0">
                <a:ea typeface="微软雅黑"/>
                <a:cs typeface="Times New Roman" panose="02020603050405020304" pitchFamily="18" charset="0"/>
                <a:sym typeface="+mn-ea"/>
              </a:rPr>
              <a:t>、HCl、H</a:t>
            </a:r>
            <a:r>
              <a:rPr lang="en-US" altLang="zh-CN" sz="2600" dirty="0">
                <a:ea typeface="微软雅黑"/>
                <a:cs typeface="Times New Roman" panose="02020603050405020304" pitchFamily="18" charset="0"/>
                <a:sym typeface="+mn-ea"/>
              </a:rPr>
              <a:t>Br</a:t>
            </a:r>
            <a:r>
              <a:rPr lang="zh-CN" altLang="en-US" sz="2600" dirty="0">
                <a:ea typeface="微软雅黑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600" dirty="0">
                <a:ea typeface="微软雅黑"/>
                <a:cs typeface="Times New Roman" panose="02020603050405020304" pitchFamily="18" charset="0"/>
                <a:sym typeface="+mn-ea"/>
              </a:rPr>
              <a:t>HI</a:t>
            </a:r>
            <a:r>
              <a:rPr lang="zh-CN" altLang="en-US" sz="2600" dirty="0">
                <a:ea typeface="微软雅黑"/>
                <a:cs typeface="Times New Roman" panose="02020603050405020304" pitchFamily="18" charset="0"/>
                <a:sym typeface="+mn-ea"/>
              </a:rPr>
              <a:t>、HClO</a:t>
            </a:r>
            <a:r>
              <a:rPr lang="zh-CN" altLang="en-US" sz="2600" baseline="-25000" dirty="0">
                <a:ea typeface="微软雅黑"/>
                <a:cs typeface="Times New Roman" panose="02020603050405020304" pitchFamily="18" charset="0"/>
                <a:sym typeface="+mn-ea"/>
              </a:rPr>
              <a:t>4</a:t>
            </a:r>
            <a:r>
              <a:rPr lang="en-US" altLang="zh-CN" sz="2600" dirty="0">
                <a:ea typeface="微软雅黑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2600" dirty="0">
                <a:ea typeface="微软雅黑"/>
                <a:cs typeface="Times New Roman" panose="02020603050405020304" pitchFamily="18" charset="0"/>
                <a:sym typeface="+mn-ea"/>
              </a:rPr>
              <a:t>高氯酸</a:t>
            </a:r>
            <a:r>
              <a:rPr lang="en-US" altLang="zh-CN" sz="2600" dirty="0">
                <a:ea typeface="微软雅黑"/>
                <a:cs typeface="Times New Roman" panose="02020603050405020304" pitchFamily="18" charset="0"/>
                <a:sym typeface="+mn-ea"/>
              </a:rPr>
              <a:t>)</a:t>
            </a:r>
            <a:endParaRPr lang="zh-CN" altLang="en-US" sz="2600" b="0" dirty="0">
              <a:solidFill>
                <a:srgbClr val="000000"/>
              </a:solidFill>
              <a:ea typeface="微软雅黑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742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8" name="文本框 195587"/>
          <p:cNvSpPr txBox="1"/>
          <p:nvPr/>
        </p:nvSpPr>
        <p:spPr>
          <a:xfrm>
            <a:off x="2337277" y="231140"/>
            <a:ext cx="81006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⑴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定义：电离时生成的阴离子</a:t>
            </a:r>
            <a:r>
              <a:rPr lang="zh-CN" altLang="en-US" sz="28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都是</a:t>
            </a:r>
            <a:r>
              <a:rPr lang="en-US" altLang="zh-CN" sz="2800" dirty="0">
                <a:solidFill>
                  <a:srgbClr val="FF3300"/>
                </a:solidFill>
                <a:ea typeface="黑体" panose="02010609060101010101" pitchFamily="49" charset="-122"/>
                <a:cs typeface="Arial"/>
              </a:rPr>
              <a:t>OH</a:t>
            </a:r>
            <a:r>
              <a:rPr lang="en-US" altLang="zh-CN" sz="4000" baseline="30000" dirty="0">
                <a:solidFill>
                  <a:srgbClr val="FF3300"/>
                </a:solidFill>
                <a:ea typeface="黑体" panose="02010609060101010101" pitchFamily="49" charset="-122"/>
                <a:cs typeface="Arial"/>
              </a:rPr>
              <a:t>- 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的化合物。</a:t>
            </a:r>
          </a:p>
        </p:txBody>
      </p:sp>
      <p:sp>
        <p:nvSpPr>
          <p:cNvPr id="195591" name="文本框 195590"/>
          <p:cNvSpPr txBox="1"/>
          <p:nvPr/>
        </p:nvSpPr>
        <p:spPr>
          <a:xfrm>
            <a:off x="231299" y="836528"/>
            <a:ext cx="15405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zh-CN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⑵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分类：</a:t>
            </a:r>
          </a:p>
        </p:txBody>
      </p:sp>
      <p:sp>
        <p:nvSpPr>
          <p:cNvPr id="195593" name="左大括号 195592"/>
          <p:cNvSpPr/>
          <p:nvPr/>
        </p:nvSpPr>
        <p:spPr>
          <a:xfrm>
            <a:off x="773762" y="3583306"/>
            <a:ext cx="360680" cy="936625"/>
          </a:xfrm>
          <a:prstGeom prst="leftBrace">
            <a:avLst>
              <a:gd name="adj1" fmla="val 21659"/>
              <a:gd name="adj2" fmla="val 50000"/>
            </a:avLst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dirty="0">
              <a:solidFill>
                <a:srgbClr val="000000"/>
              </a:solidFill>
              <a:latin typeface="Tahoma" panose="020B0604030504040204" pitchFamily="34" charset="0"/>
              <a:cs typeface="Arial"/>
            </a:endParaRPr>
          </a:p>
        </p:txBody>
      </p:sp>
      <p:sp>
        <p:nvSpPr>
          <p:cNvPr id="195594" name="文本框 195593"/>
          <p:cNvSpPr txBox="1"/>
          <p:nvPr/>
        </p:nvSpPr>
        <p:spPr>
          <a:xfrm>
            <a:off x="1221596" y="3298275"/>
            <a:ext cx="2232025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000000"/>
              </a:buClr>
            </a:pP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/>
              </a:rPr>
              <a:t>可溶性碱</a:t>
            </a:r>
          </a:p>
        </p:txBody>
      </p:sp>
      <p:sp>
        <p:nvSpPr>
          <p:cNvPr id="195596" name="文本框 195595"/>
          <p:cNvSpPr txBox="1"/>
          <p:nvPr/>
        </p:nvSpPr>
        <p:spPr>
          <a:xfrm>
            <a:off x="1157679" y="4253382"/>
            <a:ext cx="17633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000000"/>
              </a:buClr>
            </a:pP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/>
              </a:rPr>
              <a:t>难溶性碱</a:t>
            </a:r>
          </a:p>
        </p:txBody>
      </p:sp>
      <p:sp>
        <p:nvSpPr>
          <p:cNvPr id="195599" name="文本框 195598"/>
          <p:cNvSpPr txBox="1"/>
          <p:nvPr/>
        </p:nvSpPr>
        <p:spPr>
          <a:xfrm>
            <a:off x="786917" y="5336223"/>
            <a:ext cx="3382963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000000"/>
              </a:buClr>
            </a:pP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/>
              </a:rPr>
              <a:t>电离出</a:t>
            </a:r>
            <a:r>
              <a:rPr lang="en-US" altLang="zh-CN" sz="2800" dirty="0">
                <a:solidFill>
                  <a:srgbClr val="000000"/>
                </a:solidFill>
                <a:ea typeface="黑体" panose="02010609060101010101" pitchFamily="49" charset="-122"/>
                <a:cs typeface="Arial"/>
              </a:rPr>
              <a:t>OH</a:t>
            </a:r>
            <a:r>
              <a:rPr lang="en-US" altLang="zh-CN" sz="4000" baseline="30000" dirty="0">
                <a:solidFill>
                  <a:srgbClr val="000000"/>
                </a:solidFill>
                <a:ea typeface="黑体" panose="02010609060101010101" pitchFamily="49" charset="-122"/>
                <a:cs typeface="Arial"/>
              </a:rPr>
              <a:t>-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/>
              </a:rPr>
              <a:t>个数</a:t>
            </a:r>
          </a:p>
        </p:txBody>
      </p:sp>
      <p:sp>
        <p:nvSpPr>
          <p:cNvPr id="195601" name="左大括号 195600"/>
          <p:cNvSpPr/>
          <p:nvPr/>
        </p:nvSpPr>
        <p:spPr>
          <a:xfrm>
            <a:off x="3486483" y="4972687"/>
            <a:ext cx="360362" cy="1296987"/>
          </a:xfrm>
          <a:prstGeom prst="leftBrace">
            <a:avLst>
              <a:gd name="adj1" fmla="val 29992"/>
              <a:gd name="adj2" fmla="val 50000"/>
            </a:avLst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dirty="0">
              <a:solidFill>
                <a:srgbClr val="000000"/>
              </a:solidFill>
              <a:latin typeface="Tahoma" panose="020B0604030504040204" pitchFamily="34" charset="0"/>
              <a:cs typeface="Arial"/>
            </a:endParaRPr>
          </a:p>
        </p:txBody>
      </p:sp>
      <p:sp>
        <p:nvSpPr>
          <p:cNvPr id="195602" name="文本框 195601"/>
          <p:cNvSpPr txBox="1"/>
          <p:nvPr/>
        </p:nvSpPr>
        <p:spPr>
          <a:xfrm>
            <a:off x="4180220" y="4814253"/>
            <a:ext cx="14973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000000"/>
              </a:buClr>
            </a:pP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/>
              </a:rPr>
              <a:t>一元碱</a:t>
            </a:r>
          </a:p>
        </p:txBody>
      </p:sp>
      <p:sp>
        <p:nvSpPr>
          <p:cNvPr id="195603" name="文本框 195602"/>
          <p:cNvSpPr txBox="1"/>
          <p:nvPr/>
        </p:nvSpPr>
        <p:spPr>
          <a:xfrm>
            <a:off x="4180220" y="5419408"/>
            <a:ext cx="14973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000000"/>
              </a:buClr>
            </a:pP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/>
              </a:rPr>
              <a:t>二元碱</a:t>
            </a:r>
          </a:p>
        </p:txBody>
      </p:sp>
      <p:sp>
        <p:nvSpPr>
          <p:cNvPr id="195604" name="文本框 195603"/>
          <p:cNvSpPr txBox="1"/>
          <p:nvPr/>
        </p:nvSpPr>
        <p:spPr>
          <a:xfrm>
            <a:off x="4180220" y="5937568"/>
            <a:ext cx="14973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000000"/>
              </a:buClr>
            </a:pP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/>
              </a:rPr>
              <a:t>三元碱</a:t>
            </a:r>
          </a:p>
        </p:txBody>
      </p:sp>
      <p:sp>
        <p:nvSpPr>
          <p:cNvPr id="3" name="矩形 2"/>
          <p:cNvSpPr/>
          <p:nvPr/>
        </p:nvSpPr>
        <p:spPr>
          <a:xfrm>
            <a:off x="1476999" y="166027"/>
            <a:ext cx="596638" cy="584775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rgbClr val="060606"/>
                </a:solidFill>
                <a:cs typeface="Times New Roman" panose="02020603050405020304" pitchFamily="18" charset="0"/>
              </a:rPr>
              <a:t>碱</a:t>
            </a:r>
          </a:p>
        </p:txBody>
      </p:sp>
      <p:sp>
        <p:nvSpPr>
          <p:cNvPr id="5" name="左大括号 4"/>
          <p:cNvSpPr/>
          <p:nvPr/>
        </p:nvSpPr>
        <p:spPr>
          <a:xfrm>
            <a:off x="804386" y="1483995"/>
            <a:ext cx="214630" cy="1049020"/>
          </a:xfrm>
          <a:prstGeom prst="leftBrace">
            <a:avLst>
              <a:gd name="adj1" fmla="val 31181"/>
              <a:gd name="adj2" fmla="val 50000"/>
            </a:avLst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dirty="0">
              <a:solidFill>
                <a:srgbClr val="000000"/>
              </a:solidFill>
              <a:latin typeface="Tahoma" panose="020B0604030504040204" pitchFamily="34" charset="0"/>
              <a:cs typeface="Arial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19017" y="1269365"/>
            <a:ext cx="150558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000000"/>
              </a:buClr>
            </a:pP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/>
              </a:rPr>
              <a:t>强碱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19016" y="2175942"/>
            <a:ext cx="99314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000000"/>
              </a:buClr>
            </a:pP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/>
              </a:rPr>
              <a:t>弱碱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2066766" y="1303656"/>
            <a:ext cx="5061952" cy="46037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cs typeface="Arial"/>
              </a:rPr>
              <a:t>KOH</a:t>
            </a:r>
            <a:r>
              <a:rPr lang="zh-CN" altLang="en-US" dirty="0">
                <a:latin typeface="Arial"/>
                <a:cs typeface="Arial"/>
              </a:rPr>
              <a:t>、</a:t>
            </a:r>
            <a:r>
              <a:rPr lang="en-US" dirty="0">
                <a:cs typeface="Arial"/>
                <a:sym typeface="+mn-ea"/>
              </a:rPr>
              <a:t>Ca(OH)</a:t>
            </a:r>
            <a:r>
              <a:rPr lang="en-US" baseline="-25000" dirty="0">
                <a:cs typeface="Arial"/>
                <a:sym typeface="+mn-ea"/>
              </a:rPr>
              <a:t>2</a:t>
            </a:r>
            <a:r>
              <a:rPr lang="zh-CN" altLang="en-US" dirty="0">
                <a:latin typeface="Arial"/>
                <a:cs typeface="Arial"/>
                <a:sym typeface="+mn-ea"/>
              </a:rPr>
              <a:t>、</a:t>
            </a:r>
            <a:r>
              <a:rPr lang="en-US" dirty="0">
                <a:cs typeface="Arial"/>
                <a:sym typeface="+mn-ea"/>
              </a:rPr>
              <a:t>NaOH</a:t>
            </a:r>
            <a:r>
              <a:rPr lang="zh-CN" altLang="en-US" dirty="0">
                <a:latin typeface="Arial"/>
                <a:cs typeface="Arial"/>
                <a:sym typeface="+mn-ea"/>
              </a:rPr>
              <a:t>、</a:t>
            </a:r>
            <a:r>
              <a:rPr lang="en-US" dirty="0">
                <a:cs typeface="Arial"/>
              </a:rPr>
              <a:t>Ba(OH)</a:t>
            </a:r>
            <a:r>
              <a:rPr lang="en-US" baseline="-25000" dirty="0">
                <a:cs typeface="Arial"/>
              </a:rPr>
              <a:t>2</a:t>
            </a:r>
            <a:endParaRPr lang="en-US" altLang="en-US" baseline="-25000" dirty="0">
              <a:cs typeface="Arial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012156" y="2173258"/>
            <a:ext cx="8699818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cs typeface="Arial"/>
                <a:sym typeface="+mn-ea"/>
              </a:rPr>
              <a:t>NH</a:t>
            </a:r>
            <a:r>
              <a:rPr lang="en-US" baseline="-25000" dirty="0">
                <a:cs typeface="Arial"/>
                <a:sym typeface="+mn-ea"/>
              </a:rPr>
              <a:t>3</a:t>
            </a:r>
            <a:r>
              <a:rPr lang="en-US" dirty="0">
                <a:cs typeface="Arial"/>
                <a:sym typeface="+mn-ea"/>
              </a:rPr>
              <a:t>·H</a:t>
            </a:r>
            <a:r>
              <a:rPr lang="en-US" baseline="-25000" dirty="0">
                <a:cs typeface="Arial"/>
                <a:sym typeface="+mn-ea"/>
              </a:rPr>
              <a:t>2</a:t>
            </a:r>
            <a:r>
              <a:rPr lang="en-US" dirty="0">
                <a:cs typeface="Arial"/>
                <a:sym typeface="+mn-ea"/>
              </a:rPr>
              <a:t>O</a:t>
            </a:r>
            <a:r>
              <a:rPr lang="zh-CN" altLang="en-US" dirty="0">
                <a:solidFill>
                  <a:srgbClr val="000000"/>
                </a:solidFill>
                <a:cs typeface="Arial"/>
                <a:sym typeface="+mn-ea"/>
              </a:rPr>
              <a:t>、</a:t>
            </a:r>
            <a:r>
              <a:rPr lang="en-US" dirty="0">
                <a:solidFill>
                  <a:srgbClr val="000000"/>
                </a:solidFill>
                <a:cs typeface="Arial"/>
                <a:sym typeface="+mn-ea"/>
              </a:rPr>
              <a:t>Fe(OH)</a:t>
            </a:r>
            <a:r>
              <a:rPr lang="en-US" baseline="-25000" dirty="0">
                <a:solidFill>
                  <a:srgbClr val="000000"/>
                </a:solidFill>
                <a:cs typeface="Arial"/>
                <a:sym typeface="+mn-ea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Arial"/>
                <a:cs typeface="Arial"/>
                <a:sym typeface="+mn-ea"/>
              </a:rPr>
              <a:t>、</a:t>
            </a:r>
            <a:r>
              <a:rPr lang="en-US" dirty="0">
                <a:solidFill>
                  <a:srgbClr val="000000"/>
                </a:solidFill>
                <a:cs typeface="Arial"/>
                <a:sym typeface="+mn-ea"/>
              </a:rPr>
              <a:t>Fe(OH)</a:t>
            </a:r>
            <a:r>
              <a:rPr lang="en-US" baseline="-25000" dirty="0">
                <a:solidFill>
                  <a:srgbClr val="000000"/>
                </a:solidFill>
                <a:cs typeface="Arial"/>
                <a:sym typeface="+mn-ea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Arial"/>
                <a:cs typeface="Arial"/>
                <a:sym typeface="+mn-ea"/>
              </a:rPr>
              <a:t>、</a:t>
            </a:r>
            <a:r>
              <a:rPr lang="en-US" dirty="0">
                <a:solidFill>
                  <a:srgbClr val="000000"/>
                </a:solidFill>
                <a:cs typeface="Arial"/>
                <a:sym typeface="+mn-ea"/>
              </a:rPr>
              <a:t>Cu(OH)</a:t>
            </a:r>
            <a:r>
              <a:rPr lang="en-US" baseline="-25000" dirty="0">
                <a:solidFill>
                  <a:srgbClr val="000000"/>
                </a:solidFill>
                <a:cs typeface="Arial"/>
                <a:sym typeface="+mn-ea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Arial"/>
                <a:cs typeface="Arial"/>
                <a:sym typeface="+mn-ea"/>
              </a:rPr>
              <a:t>、</a:t>
            </a:r>
            <a:r>
              <a:rPr lang="en-US" dirty="0">
                <a:solidFill>
                  <a:srgbClr val="000000"/>
                </a:solidFill>
                <a:cs typeface="Arial"/>
                <a:sym typeface="+mn-ea"/>
              </a:rPr>
              <a:t>Mg(OH)</a:t>
            </a:r>
            <a:r>
              <a:rPr lang="en-US" baseline="-25000" dirty="0">
                <a:solidFill>
                  <a:srgbClr val="000000"/>
                </a:solidFill>
                <a:cs typeface="Arial"/>
                <a:sym typeface="+mn-ea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Arial"/>
                <a:cs typeface="Arial"/>
                <a:sym typeface="+mn-ea"/>
              </a:rPr>
              <a:t>、</a:t>
            </a:r>
            <a:r>
              <a:rPr lang="en-US" dirty="0">
                <a:solidFill>
                  <a:srgbClr val="000000"/>
                </a:solidFill>
                <a:cs typeface="Arial"/>
                <a:sym typeface="+mn-ea"/>
              </a:rPr>
              <a:t>Al(OH)</a:t>
            </a:r>
            <a:r>
              <a:rPr lang="en-US" baseline="-25000" dirty="0">
                <a:solidFill>
                  <a:srgbClr val="000000"/>
                </a:solidFill>
                <a:cs typeface="Arial"/>
                <a:sym typeface="+mn-ea"/>
              </a:rPr>
              <a:t>3</a:t>
            </a:r>
            <a:endParaRPr lang="en-US" altLang="en-US" baseline="-25000" dirty="0">
              <a:solidFill>
                <a:srgbClr val="000000"/>
              </a:solidFill>
              <a:cs typeface="Arial"/>
              <a:sym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056710" y="1181944"/>
            <a:ext cx="2031325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Arial"/>
                <a:ea typeface="微软雅黑"/>
                <a:cs typeface="Arial"/>
              </a:rPr>
              <a:t>（四大强碱）</a:t>
            </a:r>
            <a:endParaRPr lang="zh-CN" altLang="en-US" baseline="-25000" dirty="0"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889049" y="3350531"/>
            <a:ext cx="737362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cs typeface="Arial"/>
              </a:rPr>
              <a:t>KOH</a:t>
            </a:r>
            <a:r>
              <a:rPr lang="zh-CN" altLang="en-US" dirty="0">
                <a:solidFill>
                  <a:srgbClr val="000000"/>
                </a:solidFill>
                <a:latin typeface="Arial"/>
                <a:cs typeface="Arial"/>
              </a:rPr>
              <a:t>、</a:t>
            </a:r>
            <a:r>
              <a:rPr lang="en-US" dirty="0">
                <a:solidFill>
                  <a:srgbClr val="000000"/>
                </a:solidFill>
                <a:cs typeface="Arial"/>
                <a:sym typeface="+mn-ea"/>
              </a:rPr>
              <a:t>NaOH</a:t>
            </a:r>
            <a:r>
              <a:rPr lang="zh-CN" altLang="en-US" dirty="0">
                <a:solidFill>
                  <a:srgbClr val="000000"/>
                </a:solidFill>
                <a:latin typeface="Arial"/>
                <a:cs typeface="Arial"/>
                <a:sym typeface="+mn-ea"/>
              </a:rPr>
              <a:t>、</a:t>
            </a:r>
            <a:r>
              <a:rPr lang="en-US" dirty="0">
                <a:solidFill>
                  <a:srgbClr val="000000"/>
                </a:solidFill>
                <a:cs typeface="Arial"/>
              </a:rPr>
              <a:t>Ba(OH)</a:t>
            </a:r>
            <a:r>
              <a:rPr lang="en-US" baseline="-25000" dirty="0">
                <a:solidFill>
                  <a:srgbClr val="000000"/>
                </a:solidFill>
                <a:cs typeface="Arial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Arial"/>
                <a:cs typeface="Arial"/>
              </a:rPr>
              <a:t>、</a:t>
            </a:r>
            <a:r>
              <a:rPr lang="en-US" dirty="0">
                <a:solidFill>
                  <a:srgbClr val="000000"/>
                </a:solidFill>
                <a:cs typeface="Arial"/>
              </a:rPr>
              <a:t>Ca(OH)</a:t>
            </a:r>
            <a:r>
              <a:rPr lang="en-US" baseline="-25000" dirty="0">
                <a:solidFill>
                  <a:srgbClr val="000000"/>
                </a:solidFill>
                <a:cs typeface="Arial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Arial"/>
                <a:cs typeface="Arial"/>
                <a:sym typeface="+mn-ea"/>
              </a:rPr>
              <a:t>、</a:t>
            </a:r>
            <a:r>
              <a:rPr lang="en-US" dirty="0">
                <a:cs typeface="Arial"/>
                <a:sym typeface="+mn-ea"/>
              </a:rPr>
              <a:t>NH</a:t>
            </a:r>
            <a:r>
              <a:rPr lang="en-US" baseline="-25000" dirty="0">
                <a:cs typeface="Arial"/>
                <a:sym typeface="+mn-ea"/>
              </a:rPr>
              <a:t>3</a:t>
            </a:r>
            <a:r>
              <a:rPr lang="en-US" dirty="0">
                <a:cs typeface="Arial"/>
                <a:sym typeface="+mn-ea"/>
              </a:rPr>
              <a:t>·H</a:t>
            </a:r>
            <a:r>
              <a:rPr lang="en-US" baseline="-25000" dirty="0">
                <a:cs typeface="Arial"/>
                <a:sym typeface="+mn-ea"/>
              </a:rPr>
              <a:t>2</a:t>
            </a:r>
            <a:r>
              <a:rPr lang="en-US" dirty="0">
                <a:cs typeface="Arial"/>
                <a:sym typeface="+mn-ea"/>
              </a:rPr>
              <a:t>O</a:t>
            </a:r>
            <a:endParaRPr lang="en-US" altLang="en-US" baseline="-25000" dirty="0">
              <a:cs typeface="Arial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875872" y="4324986"/>
            <a:ext cx="734885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cs typeface="Arial"/>
              </a:rPr>
              <a:t>Fe(OH)</a:t>
            </a:r>
            <a:r>
              <a:rPr lang="en-US" baseline="-25000" dirty="0">
                <a:solidFill>
                  <a:srgbClr val="000000"/>
                </a:solidFill>
                <a:cs typeface="Arial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Arial"/>
                <a:cs typeface="Arial"/>
              </a:rPr>
              <a:t>、</a:t>
            </a:r>
            <a:r>
              <a:rPr lang="en-US" dirty="0">
                <a:solidFill>
                  <a:srgbClr val="000000"/>
                </a:solidFill>
                <a:cs typeface="Arial"/>
              </a:rPr>
              <a:t>Fe(OH)</a:t>
            </a:r>
            <a:r>
              <a:rPr lang="en-US" baseline="-25000" dirty="0">
                <a:solidFill>
                  <a:srgbClr val="000000"/>
                </a:solidFill>
                <a:cs typeface="Arial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Arial"/>
                <a:cs typeface="Arial"/>
              </a:rPr>
              <a:t>、</a:t>
            </a:r>
            <a:r>
              <a:rPr lang="en-US" dirty="0">
                <a:solidFill>
                  <a:srgbClr val="000000"/>
                </a:solidFill>
                <a:cs typeface="Arial"/>
              </a:rPr>
              <a:t>Cu(OH)</a:t>
            </a:r>
            <a:r>
              <a:rPr lang="en-US" baseline="-25000" dirty="0">
                <a:solidFill>
                  <a:srgbClr val="000000"/>
                </a:solidFill>
                <a:cs typeface="Arial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Arial"/>
                <a:cs typeface="Arial"/>
              </a:rPr>
              <a:t>、</a:t>
            </a:r>
            <a:r>
              <a:rPr lang="en-US" dirty="0">
                <a:solidFill>
                  <a:srgbClr val="000000"/>
                </a:solidFill>
                <a:cs typeface="Arial"/>
              </a:rPr>
              <a:t>Mg(OH)</a:t>
            </a:r>
            <a:r>
              <a:rPr lang="en-US" baseline="-25000" dirty="0">
                <a:solidFill>
                  <a:srgbClr val="000000"/>
                </a:solidFill>
                <a:cs typeface="Arial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Arial"/>
                <a:cs typeface="Arial"/>
              </a:rPr>
              <a:t>、</a:t>
            </a:r>
            <a:r>
              <a:rPr lang="en-US" dirty="0">
                <a:solidFill>
                  <a:srgbClr val="000000"/>
                </a:solidFill>
                <a:cs typeface="Arial"/>
              </a:rPr>
              <a:t>Al(OH)</a:t>
            </a:r>
            <a:r>
              <a:rPr lang="en-US" baseline="-25000" dirty="0">
                <a:solidFill>
                  <a:srgbClr val="000000"/>
                </a:solidFill>
                <a:cs typeface="Arial"/>
              </a:rPr>
              <a:t>3</a:t>
            </a:r>
            <a:endParaRPr lang="en-US" alt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694060" y="4851719"/>
            <a:ext cx="20447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ea typeface="微软雅黑"/>
                <a:cs typeface="Arial"/>
                <a:sym typeface="+mn-ea"/>
              </a:rPr>
              <a:t>NaOH</a:t>
            </a:r>
            <a:r>
              <a:rPr lang="zh-CN" altLang="en-US">
                <a:solidFill>
                  <a:srgbClr val="000000"/>
                </a:solidFill>
                <a:latin typeface="Arial"/>
                <a:ea typeface="微软雅黑"/>
                <a:cs typeface="Arial"/>
                <a:sym typeface="+mn-ea"/>
              </a:rPr>
              <a:t>、</a:t>
            </a:r>
            <a:r>
              <a:rPr lang="en-US">
                <a:solidFill>
                  <a:srgbClr val="000000"/>
                </a:solidFill>
                <a:ea typeface="微软雅黑"/>
                <a:cs typeface="Arial"/>
                <a:sym typeface="+mn-ea"/>
              </a:rPr>
              <a:t>KOH</a:t>
            </a:r>
            <a:endParaRPr lang="en-US" altLang="en-US">
              <a:solidFill>
                <a:srgbClr val="000000"/>
              </a:solidFill>
              <a:ea typeface="微软雅黑"/>
              <a:cs typeface="Arial"/>
              <a:sym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587380" y="5420044"/>
            <a:ext cx="2901756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ea typeface="微软雅黑"/>
                <a:cs typeface="Arial"/>
                <a:sym typeface="+mn-ea"/>
              </a:rPr>
              <a:t>Mg(OH)</a:t>
            </a:r>
            <a:r>
              <a:rPr lang="en-US" baseline="-25000">
                <a:solidFill>
                  <a:srgbClr val="000000"/>
                </a:solidFill>
                <a:ea typeface="微软雅黑"/>
                <a:cs typeface="Arial"/>
                <a:sym typeface="+mn-ea"/>
              </a:rPr>
              <a:t>2</a:t>
            </a:r>
            <a:r>
              <a:rPr lang="zh-CN" altLang="en-US">
                <a:solidFill>
                  <a:srgbClr val="000000"/>
                </a:solidFill>
                <a:latin typeface="Arial"/>
                <a:ea typeface="微软雅黑"/>
                <a:cs typeface="Arial"/>
                <a:sym typeface="+mn-ea"/>
              </a:rPr>
              <a:t>、</a:t>
            </a:r>
            <a:r>
              <a:rPr lang="en-US">
                <a:solidFill>
                  <a:srgbClr val="000000"/>
                </a:solidFill>
                <a:ea typeface="微软雅黑"/>
                <a:cs typeface="Arial"/>
                <a:sym typeface="+mn-ea"/>
              </a:rPr>
              <a:t>Cu(OH)</a:t>
            </a:r>
            <a:r>
              <a:rPr lang="en-US" baseline="-25000">
                <a:solidFill>
                  <a:srgbClr val="000000"/>
                </a:solidFill>
                <a:ea typeface="微软雅黑"/>
                <a:cs typeface="Arial"/>
                <a:sym typeface="+mn-ea"/>
              </a:rPr>
              <a:t>2</a:t>
            </a:r>
            <a:endParaRPr lang="en-US" altLang="en-US" baseline="-25000">
              <a:solidFill>
                <a:srgbClr val="000000"/>
              </a:solidFill>
              <a:ea typeface="微软雅黑"/>
              <a:cs typeface="Arial"/>
              <a:sym typeface="+mn-ea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689616" y="5994719"/>
            <a:ext cx="2694969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ea typeface="微软雅黑"/>
                <a:cs typeface="Arial"/>
                <a:sym typeface="+mn-ea"/>
              </a:rPr>
              <a:t>Al(OH)</a:t>
            </a:r>
            <a:r>
              <a:rPr lang="en-US" baseline="-25000">
                <a:solidFill>
                  <a:srgbClr val="000000"/>
                </a:solidFill>
                <a:ea typeface="微软雅黑"/>
                <a:cs typeface="Arial"/>
                <a:sym typeface="+mn-ea"/>
              </a:rPr>
              <a:t>3</a:t>
            </a:r>
            <a:r>
              <a:rPr lang="zh-CN" altLang="en-US">
                <a:solidFill>
                  <a:srgbClr val="000000"/>
                </a:solidFill>
                <a:latin typeface="Arial"/>
                <a:ea typeface="微软雅黑"/>
                <a:cs typeface="Arial"/>
                <a:sym typeface="+mn-ea"/>
              </a:rPr>
              <a:t>、</a:t>
            </a:r>
            <a:r>
              <a:rPr lang="en-US">
                <a:solidFill>
                  <a:srgbClr val="000000"/>
                </a:solidFill>
                <a:ea typeface="微软雅黑"/>
                <a:cs typeface="Arial"/>
                <a:sym typeface="+mn-ea"/>
              </a:rPr>
              <a:t>Fe(OH)</a:t>
            </a:r>
            <a:r>
              <a:rPr lang="en-US" baseline="-25000">
                <a:solidFill>
                  <a:srgbClr val="000000"/>
                </a:solidFill>
                <a:ea typeface="微软雅黑"/>
                <a:cs typeface="Arial"/>
                <a:sym typeface="+mn-ea"/>
              </a:rPr>
              <a:t>3</a:t>
            </a:r>
            <a:endParaRPr lang="en-US" altLang="en-US" baseline="-25000">
              <a:solidFill>
                <a:srgbClr val="000000"/>
              </a:solidFill>
              <a:ea typeface="微软雅黑"/>
              <a:cs typeface="Arial"/>
              <a:sym typeface="+mn-ea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C2FAED5-F529-F57A-5D7A-083BBB92C5D8}"/>
              </a:ext>
            </a:extLst>
          </p:cNvPr>
          <p:cNvGrpSpPr/>
          <p:nvPr/>
        </p:nvGrpSpPr>
        <p:grpSpPr>
          <a:xfrm>
            <a:off x="3486483" y="2767009"/>
            <a:ext cx="3672408" cy="461665"/>
            <a:chOff x="7776790" y="3283894"/>
            <a:chExt cx="3672408" cy="461665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1C3E498-A839-1327-7D41-ACB4099ED310}"/>
                </a:ext>
              </a:extLst>
            </p:cNvPr>
            <p:cNvSpPr txBox="1"/>
            <p:nvPr/>
          </p:nvSpPr>
          <p:spPr>
            <a:xfrm>
              <a:off x="7776790" y="3283894"/>
              <a:ext cx="36724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</a:rPr>
                <a:t>NH</a:t>
              </a:r>
              <a:r>
                <a:rPr lang="zh-CN" altLang="en-US" sz="2400" b="1" baseline="-250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  <a:r>
                <a:rPr lang="zh-CN" altLang="en-US" sz="2400" b="1" baseline="300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</a:rPr>
                <a:t>.</a:t>
              </a:r>
              <a:r>
                <a:rPr lang="zh-CN" altLang="en-US" sz="24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</a:rPr>
                <a:t>H</a:t>
              </a:r>
              <a:r>
                <a:rPr lang="zh-CN" altLang="en-US" sz="2400" b="1" baseline="-250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r>
                <a:rPr lang="zh-CN" altLang="en-US" sz="24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</a:rPr>
                <a:t>O          NH</a:t>
              </a:r>
              <a:r>
                <a:rPr lang="zh-CN" altLang="en-US" sz="2400" b="1" baseline="-250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</a:rPr>
                <a:t>4</a:t>
              </a:r>
              <a:r>
                <a:rPr lang="zh-CN" altLang="en-US" sz="2400" b="1" baseline="300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</a:rPr>
                <a:t>+</a:t>
              </a:r>
              <a:r>
                <a:rPr lang="zh-CN" altLang="en-US" sz="24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</a:rPr>
                <a:t>+OH</a:t>
              </a:r>
              <a:r>
                <a:rPr lang="zh-CN" altLang="en-US" sz="2400" b="1" baseline="300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</a:rPr>
                <a:t>-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graphicFrame>
          <p:nvGraphicFramePr>
            <p:cNvPr id="8" name="Object 6">
              <a:extLst>
                <a:ext uri="{FF2B5EF4-FFF2-40B4-BE49-F238E27FC236}">
                  <a16:creationId xmlns:a16="http://schemas.microsoft.com/office/drawing/2014/main" id="{D13BC2F7-D764-DB70-EEF3-692115680A8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6808185"/>
                </p:ext>
              </p:extLst>
            </p:nvPr>
          </p:nvGraphicFramePr>
          <p:xfrm>
            <a:off x="9144942" y="3385721"/>
            <a:ext cx="739892" cy="2417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594360" imgH="161290" progId="">
                    <p:embed/>
                  </p:oleObj>
                </mc:Choice>
                <mc:Fallback>
                  <p:oleObj r:id="rId3" imgW="594360" imgH="161290" progId="">
                    <p:embed/>
                    <p:pic>
                      <p:nvPicPr>
                        <p:cNvPr id="13" name="Object 6">
                          <a:extLst>
                            <a:ext uri="{FF2B5EF4-FFF2-40B4-BE49-F238E27FC236}">
                              <a16:creationId xmlns:a16="http://schemas.microsoft.com/office/drawing/2014/main" id="{00E6A62E-04BA-6ECD-5C5C-E58E9C24BEA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4942" y="3385721"/>
                          <a:ext cx="739892" cy="2417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F6F74CB-D18D-A42A-F8EF-D723B9786ABA}"/>
              </a:ext>
            </a:extLst>
          </p:cNvPr>
          <p:cNvSpPr txBox="1"/>
          <p:nvPr/>
        </p:nvSpPr>
        <p:spPr>
          <a:xfrm>
            <a:off x="1868329" y="2701540"/>
            <a:ext cx="1618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一水合氨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9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9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95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95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9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9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9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9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8" grpId="0"/>
      <p:bldP spid="195591" grpId="0"/>
      <p:bldP spid="195593" grpId="0" bldLvl="0" animBg="1"/>
      <p:bldP spid="195594" grpId="0"/>
      <p:bldP spid="195596" grpId="0"/>
      <p:bldP spid="195599" grpId="0"/>
      <p:bldP spid="195601" grpId="0" bldLvl="0" animBg="1"/>
      <p:bldP spid="195602" grpId="0"/>
      <p:bldP spid="195603" grpId="0"/>
      <p:bldP spid="195604" grpId="0"/>
      <p:bldP spid="5" grpId="0" bldLvl="0" animBg="1"/>
      <p:bldP spid="6" grpId="0"/>
      <p:bldP spid="7" grpId="0"/>
      <p:bldP spid="48" grpId="0" animBg="1"/>
      <p:bldP spid="52" grpId="0"/>
      <p:bldP spid="58" grpId="0"/>
      <p:bldP spid="27" grpId="0"/>
      <p:bldP spid="28" grpId="0"/>
      <p:bldP spid="50" grpId="0"/>
      <p:bldP spid="53" grpId="0"/>
      <p:bldP spid="54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591132" y="6621464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800" b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0289381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LOGO</a:t>
            </a:r>
            <a:endParaRPr lang="zh-CN" altLang="en-US" sz="2000" b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82796" y="2809673"/>
            <a:ext cx="909320" cy="522015"/>
            <a:chOff x="13379" y="5032"/>
            <a:chExt cx="2114" cy="1723"/>
          </a:xfrm>
        </p:grpSpPr>
        <p:sp>
          <p:nvSpPr>
            <p:cNvPr id="11" name="矩形 10"/>
            <p:cNvSpPr/>
            <p:nvPr/>
          </p:nvSpPr>
          <p:spPr>
            <a:xfrm>
              <a:off x="13379" y="5171"/>
              <a:ext cx="2114" cy="138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00" b="0">
                <a:solidFill>
                  <a:srgbClr val="FFFFFF"/>
                </a:solidFill>
                <a:latin typeface="Arial"/>
                <a:ea typeface="微软雅黑"/>
                <a:cs typeface="Arial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3781" y="5032"/>
              <a:ext cx="896" cy="1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800">
                  <a:solidFill>
                    <a:srgbClr val="FFFFFF"/>
                  </a:solidFill>
                  <a:latin typeface="Arial"/>
                  <a:ea typeface="微软雅黑"/>
                  <a:cs typeface="Arial"/>
                </a:rPr>
                <a:t>盐</a:t>
              </a:r>
            </a:p>
          </p:txBody>
        </p:sp>
      </p:grpSp>
      <p:sp>
        <p:nvSpPr>
          <p:cNvPr id="16" name="右中括号 15"/>
          <p:cNvSpPr/>
          <p:nvPr/>
        </p:nvSpPr>
        <p:spPr>
          <a:xfrm rot="10800000">
            <a:off x="2514441" y="1818640"/>
            <a:ext cx="219710" cy="2504440"/>
          </a:xfrm>
          <a:prstGeom prst="rightBracke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srgbClr val="000000"/>
              </a:solidFill>
              <a:latin typeface="Arial"/>
              <a:ea typeface="微软雅黑"/>
              <a:cs typeface="Arial"/>
            </a:endParaRPr>
          </a:p>
        </p:txBody>
      </p:sp>
      <p:sp>
        <p:nvSpPr>
          <p:cNvPr id="17" name="左箭头 16"/>
          <p:cNvSpPr/>
          <p:nvPr/>
        </p:nvSpPr>
        <p:spPr>
          <a:xfrm rot="10800000">
            <a:off x="1873727" y="2973706"/>
            <a:ext cx="459105" cy="193675"/>
          </a:xfrm>
          <a:prstGeom prst="lef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788487" y="1600836"/>
            <a:ext cx="1309628" cy="532190"/>
            <a:chOff x="13379" y="5171"/>
            <a:chExt cx="2510" cy="1408"/>
          </a:xfrm>
        </p:grpSpPr>
        <p:sp>
          <p:nvSpPr>
            <p:cNvPr id="21" name="矩形 20"/>
            <p:cNvSpPr/>
            <p:nvPr/>
          </p:nvSpPr>
          <p:spPr>
            <a:xfrm>
              <a:off x="13379" y="5171"/>
              <a:ext cx="2114" cy="138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000" b="0">
                <a:solidFill>
                  <a:srgbClr val="FFFFFF"/>
                </a:solidFill>
                <a:latin typeface="Arial"/>
                <a:ea typeface="微软雅黑"/>
                <a:cs typeface="Arial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3680" y="5358"/>
              <a:ext cx="2209" cy="1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>
                  <a:solidFill>
                    <a:srgbClr val="FFFFFF"/>
                  </a:solidFill>
                  <a:latin typeface="Arial"/>
                  <a:ea typeface="微软雅黑"/>
                  <a:cs typeface="Arial"/>
                </a:rPr>
                <a:t>正盐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823950" y="2812548"/>
            <a:ext cx="1152577" cy="902607"/>
            <a:chOff x="13356" y="5171"/>
            <a:chExt cx="2209" cy="2388"/>
          </a:xfrm>
        </p:grpSpPr>
        <p:sp>
          <p:nvSpPr>
            <p:cNvPr id="6" name="矩形 5"/>
            <p:cNvSpPr/>
            <p:nvPr/>
          </p:nvSpPr>
          <p:spPr>
            <a:xfrm>
              <a:off x="13379" y="5171"/>
              <a:ext cx="2114" cy="138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000" b="0">
                <a:solidFill>
                  <a:srgbClr val="FFFFFF"/>
                </a:solidFill>
                <a:latin typeface="Arial"/>
                <a:ea typeface="微软雅黑"/>
                <a:cs typeface="Arial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3356" y="5360"/>
              <a:ext cx="2209" cy="2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dirty="0">
                  <a:solidFill>
                    <a:srgbClr val="FFFFFF"/>
                  </a:solidFill>
                  <a:latin typeface="Arial"/>
                  <a:ea typeface="微软雅黑"/>
                  <a:cs typeface="Arial"/>
                </a:rPr>
                <a:t>酸式盐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858832" y="3964804"/>
            <a:ext cx="1152577" cy="902607"/>
            <a:chOff x="13356" y="5171"/>
            <a:chExt cx="2209" cy="2388"/>
          </a:xfrm>
        </p:grpSpPr>
        <p:sp>
          <p:nvSpPr>
            <p:cNvPr id="14" name="矩形 13"/>
            <p:cNvSpPr/>
            <p:nvPr/>
          </p:nvSpPr>
          <p:spPr>
            <a:xfrm>
              <a:off x="13379" y="5171"/>
              <a:ext cx="2114" cy="138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000" b="0">
                <a:solidFill>
                  <a:srgbClr val="FFFFFF"/>
                </a:solidFill>
                <a:latin typeface="Arial"/>
                <a:ea typeface="微软雅黑"/>
                <a:cs typeface="Arial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3356" y="5360"/>
              <a:ext cx="2209" cy="2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>
                  <a:solidFill>
                    <a:srgbClr val="FFFFFF"/>
                  </a:solidFill>
                  <a:latin typeface="Arial"/>
                  <a:ea typeface="微软雅黑"/>
                  <a:cs typeface="Arial"/>
                </a:rPr>
                <a:t>碱式盐</a:t>
              </a: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4076960" y="3943637"/>
            <a:ext cx="4828246" cy="52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000000"/>
                </a:solidFill>
                <a:latin typeface="Arial"/>
                <a:ea typeface="微软雅黑"/>
                <a:cs typeface="Arial"/>
              </a:rPr>
              <a:t>在水溶液中电离</a:t>
            </a:r>
            <a:r>
              <a:rPr lang="zh-CN" altLang="en-US" dirty="0">
                <a:latin typeface="Arial"/>
                <a:ea typeface="微软雅黑"/>
                <a:cs typeface="Arial"/>
              </a:rPr>
              <a:t>还能产生</a:t>
            </a:r>
            <a:r>
              <a:rPr lang="en-US" altLang="zh-CN" dirty="0">
                <a:latin typeface="Arial"/>
                <a:ea typeface="微软雅黑"/>
                <a:cs typeface="Arial"/>
              </a:rPr>
              <a:t>O</a:t>
            </a:r>
            <a:r>
              <a:rPr lang="zh-CN" altLang="en-US" dirty="0">
                <a:ea typeface="微软雅黑"/>
                <a:cs typeface="Times New Roman" panose="02020603050405020304" pitchFamily="18" charset="0"/>
                <a:sym typeface="+mn-ea"/>
              </a:rPr>
              <a:t>H</a:t>
            </a:r>
            <a:r>
              <a:rPr lang="en-US" altLang="zh-CN" baseline="30000" dirty="0">
                <a:ea typeface="微软雅黑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dirty="0">
                <a:solidFill>
                  <a:srgbClr val="000000"/>
                </a:solidFill>
                <a:latin typeface="Arial"/>
                <a:ea typeface="微软雅黑"/>
                <a:cs typeface="Arial"/>
              </a:rPr>
              <a:t>的盐</a:t>
            </a:r>
            <a:endParaRPr lang="en-US" altLang="zh-CN" baseline="-25000" dirty="0">
              <a:solidFill>
                <a:srgbClr val="000000"/>
              </a:solidFill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976527" y="2845312"/>
            <a:ext cx="4828246" cy="525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000000"/>
                </a:solidFill>
                <a:latin typeface="Arial"/>
                <a:ea typeface="微软雅黑"/>
                <a:cs typeface="Arial"/>
              </a:rPr>
              <a:t>在水溶液中电离</a:t>
            </a:r>
            <a:r>
              <a:rPr lang="zh-CN" altLang="en-US" dirty="0">
                <a:latin typeface="Arial"/>
                <a:ea typeface="微软雅黑"/>
                <a:cs typeface="Arial"/>
              </a:rPr>
              <a:t>还能产生</a:t>
            </a:r>
            <a:r>
              <a:rPr lang="zh-CN" altLang="en-US" dirty="0">
                <a:ea typeface="微软雅黑"/>
                <a:cs typeface="Times New Roman" panose="02020603050405020304" pitchFamily="18" charset="0"/>
              </a:rPr>
              <a:t>H</a:t>
            </a:r>
            <a:r>
              <a:rPr lang="zh-CN" altLang="en-US" baseline="30000" dirty="0">
                <a:ea typeface="微软雅黑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Arial"/>
                <a:ea typeface="微软雅黑"/>
                <a:cs typeface="Arial"/>
              </a:rPr>
              <a:t>的盐</a:t>
            </a:r>
            <a:endParaRPr lang="zh-CN" altLang="en-US" baseline="-25000" dirty="0">
              <a:solidFill>
                <a:srgbClr val="000000"/>
              </a:solidFill>
              <a:ea typeface="微软雅黑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938960" y="1498752"/>
            <a:ext cx="8140065" cy="1005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kern="1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在酸跟碱完全中和生成的盐，不会有酸中的</a:t>
            </a:r>
            <a:r>
              <a:rPr lang="en-US" altLang="zh-CN" kern="1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</a:t>
            </a:r>
            <a:r>
              <a:rPr lang="en-US" altLang="zh-CN" kern="100" baseline="30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+</a:t>
            </a:r>
            <a:r>
              <a:rPr lang="zh-CN" altLang="zh-CN" kern="1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，也不会有碱中的</a:t>
            </a:r>
            <a:r>
              <a:rPr lang="en-US" altLang="zh-CN" kern="1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OH</a:t>
            </a:r>
            <a:r>
              <a:rPr lang="en-US" altLang="zh-CN" kern="100" baseline="30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-</a:t>
            </a:r>
            <a:endParaRPr lang="en-US" altLang="zh-CN" baseline="-25000" dirty="0">
              <a:solidFill>
                <a:srgbClr val="000000"/>
              </a:solidFill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360542" y="2845312"/>
            <a:ext cx="3621504" cy="525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000000"/>
                </a:solidFill>
                <a:latin typeface="Arial"/>
                <a:ea typeface="微软雅黑"/>
                <a:cs typeface="Arial"/>
                <a:sym typeface="+mn-ea"/>
              </a:rPr>
              <a:t>（</a:t>
            </a:r>
            <a:r>
              <a:rPr lang="en-US" altLang="zh-CN" dirty="0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  <a:sym typeface="+mn-ea"/>
              </a:rPr>
              <a:t>Na</a:t>
            </a:r>
            <a:r>
              <a:rPr lang="en-US" altLang="zh-CN" dirty="0">
                <a:ea typeface="微软雅黑"/>
                <a:cs typeface="Times New Roman" panose="02020603050405020304" pitchFamily="18" charset="0"/>
                <a:sym typeface="+mn-ea"/>
              </a:rPr>
              <a:t>H</a:t>
            </a:r>
            <a:r>
              <a:rPr lang="en-US" altLang="zh-CN" dirty="0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  <a:sym typeface="+mn-ea"/>
              </a:rPr>
              <a:t>SO</a:t>
            </a:r>
            <a:r>
              <a:rPr lang="en-US" altLang="zh-CN" baseline="-25000" dirty="0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  <a:sym typeface="+mn-ea"/>
              </a:rPr>
              <a:t>4   </a:t>
            </a:r>
            <a:r>
              <a:rPr lang="zh-CN" altLang="en-US" dirty="0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dirty="0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  <a:sym typeface="+mn-ea"/>
              </a:rPr>
              <a:t>Na</a:t>
            </a:r>
            <a:r>
              <a:rPr lang="en-US" altLang="zh-CN" dirty="0">
                <a:ea typeface="微软雅黑"/>
                <a:cs typeface="Times New Roman" panose="02020603050405020304" pitchFamily="18" charset="0"/>
                <a:sym typeface="+mn-ea"/>
              </a:rPr>
              <a:t>H</a:t>
            </a:r>
            <a:r>
              <a:rPr lang="en-US" altLang="zh-CN" dirty="0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  <a:sym typeface="+mn-ea"/>
              </a:rPr>
              <a:t>CO</a:t>
            </a:r>
            <a:r>
              <a:rPr lang="en-US" altLang="zh-CN" baseline="-25000" dirty="0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  <a:sym typeface="+mn-ea"/>
              </a:rPr>
              <a:t>3 </a:t>
            </a:r>
            <a:r>
              <a:rPr lang="zh-CN" altLang="en-US" dirty="0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baseline="-25000" dirty="0">
              <a:solidFill>
                <a:srgbClr val="000000"/>
              </a:solidFill>
              <a:ea typeface="微软雅黑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804773" y="3970069"/>
            <a:ext cx="2579667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cs typeface="Arial"/>
              </a:rPr>
              <a:t> Cu</a:t>
            </a:r>
            <a:r>
              <a:rPr lang="en-US" baseline="-25000" dirty="0">
                <a:solidFill>
                  <a:srgbClr val="000000"/>
                </a:solidFill>
                <a:cs typeface="Arial"/>
              </a:rPr>
              <a:t>2</a:t>
            </a:r>
            <a:r>
              <a:rPr lang="en-US" dirty="0">
                <a:solidFill>
                  <a:srgbClr val="000000"/>
                </a:solidFill>
                <a:cs typeface="Arial"/>
              </a:rPr>
              <a:t>(</a:t>
            </a:r>
            <a:r>
              <a:rPr lang="en-US" dirty="0">
                <a:cs typeface="Arial"/>
              </a:rPr>
              <a:t>OH</a:t>
            </a:r>
            <a:r>
              <a:rPr lang="en-US" dirty="0">
                <a:solidFill>
                  <a:srgbClr val="000000"/>
                </a:solidFill>
                <a:cs typeface="Arial"/>
              </a:rPr>
              <a:t>)</a:t>
            </a:r>
            <a:r>
              <a:rPr lang="en-US" baseline="-25000" dirty="0">
                <a:solidFill>
                  <a:srgbClr val="000000"/>
                </a:solidFill>
                <a:cs typeface="Arial"/>
              </a:rPr>
              <a:t>2</a:t>
            </a:r>
            <a:r>
              <a:rPr lang="en-US" dirty="0">
                <a:solidFill>
                  <a:srgbClr val="000000"/>
                </a:solidFill>
                <a:cs typeface="Arial"/>
              </a:rPr>
              <a:t>CO</a:t>
            </a:r>
            <a:r>
              <a:rPr lang="en-US" baseline="-25000" dirty="0">
                <a:solidFill>
                  <a:srgbClr val="000000"/>
                </a:solidFill>
                <a:cs typeface="Arial"/>
              </a:rPr>
              <a:t>3 </a:t>
            </a:r>
            <a:endParaRPr lang="zh-CN" altLang="en-US" baseline="-25000" dirty="0">
              <a:solidFill>
                <a:srgbClr val="000000"/>
              </a:solidFill>
              <a:cs typeface="Arial"/>
              <a:sym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36087" y="800710"/>
            <a:ext cx="11155045" cy="58041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000000"/>
                </a:solidFill>
                <a:latin typeface="Arial"/>
                <a:ea typeface="微软雅黑"/>
                <a:cs typeface="Arial"/>
              </a:rPr>
              <a:t>盐的</a:t>
            </a:r>
            <a:r>
              <a:rPr lang="en-US" altLang="zh-CN" dirty="0">
                <a:solidFill>
                  <a:srgbClr val="000000"/>
                </a:solidFill>
                <a:latin typeface="Arial"/>
                <a:ea typeface="微软雅黑"/>
                <a:cs typeface="Arial"/>
              </a:rPr>
              <a:t>“</a:t>
            </a:r>
            <a:r>
              <a:rPr lang="zh-CN" altLang="en-US" dirty="0">
                <a:solidFill>
                  <a:srgbClr val="000000"/>
                </a:solidFill>
                <a:latin typeface="Arial"/>
                <a:ea typeface="微软雅黑"/>
                <a:cs typeface="Arial"/>
              </a:rPr>
              <a:t>数据库</a:t>
            </a:r>
            <a:r>
              <a:rPr lang="en-US" altLang="zh-CN" dirty="0">
                <a:solidFill>
                  <a:srgbClr val="000000"/>
                </a:solidFill>
                <a:latin typeface="Arial"/>
                <a:ea typeface="微软雅黑"/>
                <a:cs typeface="Arial"/>
              </a:rPr>
              <a:t>”</a:t>
            </a:r>
            <a:r>
              <a:rPr lang="zh-CN" altLang="en-US" dirty="0">
                <a:solidFill>
                  <a:srgbClr val="000000"/>
                </a:solidFill>
                <a:latin typeface="Arial"/>
                <a:ea typeface="微软雅黑"/>
                <a:cs typeface="Arial"/>
              </a:rPr>
              <a:t>：</a:t>
            </a:r>
            <a:r>
              <a:rPr lang="en-US" altLang="zh-CN" dirty="0">
                <a:solidFill>
                  <a:srgbClr val="000000"/>
                </a:solidFill>
                <a:latin typeface="Arial"/>
                <a:ea typeface="微软雅黑"/>
                <a:cs typeface="Arial"/>
              </a:rPr>
              <a:t> NaCl</a:t>
            </a:r>
            <a:r>
              <a:rPr lang="zh-CN" altLang="en-US" dirty="0">
                <a:solidFill>
                  <a:srgbClr val="000000"/>
                </a:solidFill>
                <a:latin typeface="Arial"/>
                <a:ea typeface="微软雅黑"/>
                <a:cs typeface="Arial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Arial"/>
                <a:ea typeface="微软雅黑"/>
                <a:cs typeface="Arial"/>
              </a:rPr>
              <a:t>CuSO</a:t>
            </a:r>
            <a:r>
              <a:rPr lang="en-US" altLang="zh-CN" baseline="-25000" dirty="0">
                <a:solidFill>
                  <a:srgbClr val="000000"/>
                </a:solidFill>
                <a:latin typeface="Arial"/>
                <a:ea typeface="微软雅黑"/>
                <a:cs typeface="Arial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Arial"/>
                <a:ea typeface="微软雅黑"/>
                <a:cs typeface="Arial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Arial"/>
                <a:ea typeface="微软雅黑"/>
                <a:cs typeface="Arial"/>
              </a:rPr>
              <a:t>NaHSO</a:t>
            </a:r>
            <a:r>
              <a:rPr lang="en-US" altLang="zh-CN" baseline="-25000" dirty="0">
                <a:solidFill>
                  <a:srgbClr val="000000"/>
                </a:solidFill>
                <a:latin typeface="Arial"/>
                <a:ea typeface="微软雅黑"/>
                <a:cs typeface="Arial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Arial"/>
                <a:ea typeface="微软雅黑"/>
                <a:cs typeface="Arial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Arial"/>
                <a:ea typeface="微软雅黑"/>
                <a:cs typeface="Arial"/>
              </a:rPr>
              <a:t>NaHCO</a:t>
            </a:r>
            <a:r>
              <a:rPr lang="en-US" altLang="zh-CN" baseline="-25000" dirty="0">
                <a:solidFill>
                  <a:srgbClr val="000000"/>
                </a:solidFill>
                <a:latin typeface="Arial"/>
                <a:ea typeface="微软雅黑"/>
                <a:cs typeface="Arial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Arial"/>
                <a:ea typeface="微软雅黑"/>
                <a:cs typeface="Arial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Arial"/>
                <a:ea typeface="微软雅黑"/>
                <a:cs typeface="Arial"/>
              </a:rPr>
              <a:t>Na</a:t>
            </a:r>
            <a:r>
              <a:rPr lang="en-US" altLang="zh-CN" baseline="-25000" dirty="0">
                <a:solidFill>
                  <a:srgbClr val="000000"/>
                </a:solidFill>
                <a:latin typeface="Arial"/>
                <a:ea typeface="微软雅黑"/>
                <a:cs typeface="Arial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Arial"/>
                <a:ea typeface="微软雅黑"/>
                <a:cs typeface="Arial"/>
              </a:rPr>
              <a:t>CO</a:t>
            </a:r>
            <a:r>
              <a:rPr lang="en-US" altLang="zh-CN" baseline="-25000" dirty="0">
                <a:solidFill>
                  <a:srgbClr val="000000"/>
                </a:solidFill>
                <a:latin typeface="Arial"/>
                <a:ea typeface="微软雅黑"/>
                <a:cs typeface="Arial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Arial"/>
                <a:ea typeface="微软雅黑"/>
                <a:cs typeface="Arial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Arial"/>
                <a:ea typeface="微软雅黑"/>
                <a:cs typeface="Arial"/>
                <a:sym typeface="+mn-ea"/>
              </a:rPr>
              <a:t>Cu</a:t>
            </a:r>
            <a:r>
              <a:rPr lang="en-US" altLang="zh-CN" baseline="-25000" dirty="0">
                <a:solidFill>
                  <a:srgbClr val="000000"/>
                </a:solidFill>
                <a:latin typeface="Arial"/>
                <a:ea typeface="微软雅黑"/>
                <a:cs typeface="Arial"/>
                <a:sym typeface="+mn-ea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Arial"/>
                <a:ea typeface="微软雅黑"/>
                <a:cs typeface="Arial"/>
                <a:sym typeface="+mn-ea"/>
              </a:rPr>
              <a:t>(OH)</a:t>
            </a:r>
            <a:r>
              <a:rPr lang="en-US" altLang="zh-CN" baseline="-25000" dirty="0">
                <a:solidFill>
                  <a:srgbClr val="000000"/>
                </a:solidFill>
                <a:latin typeface="Arial"/>
                <a:ea typeface="微软雅黑"/>
                <a:cs typeface="Arial"/>
                <a:sym typeface="+mn-ea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Arial"/>
                <a:ea typeface="微软雅黑"/>
                <a:cs typeface="Arial"/>
                <a:sym typeface="+mn-ea"/>
              </a:rPr>
              <a:t>CO</a:t>
            </a:r>
            <a:r>
              <a:rPr lang="en-US" altLang="zh-CN" baseline="-25000" dirty="0">
                <a:solidFill>
                  <a:srgbClr val="000000"/>
                </a:solidFill>
                <a:latin typeface="Arial"/>
                <a:ea typeface="微软雅黑"/>
                <a:cs typeface="Arial"/>
                <a:sym typeface="+mn-ea"/>
              </a:rPr>
              <a:t>3</a:t>
            </a:r>
          </a:p>
        </p:txBody>
      </p:sp>
      <p:sp>
        <p:nvSpPr>
          <p:cNvPr id="24586" name="Text Box 10"/>
          <p:cNvSpPr txBox="1"/>
          <p:nvPr/>
        </p:nvSpPr>
        <p:spPr>
          <a:xfrm>
            <a:off x="6697205" y="2034163"/>
            <a:ext cx="359217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cs typeface="Arial"/>
              </a:rPr>
              <a:t>NaCl   CuSO</a:t>
            </a:r>
            <a:r>
              <a:rPr lang="en-US" altLang="zh-CN" baseline="-30000" dirty="0">
                <a:solidFill>
                  <a:srgbClr val="000000"/>
                </a:solidFill>
                <a:cs typeface="Arial"/>
              </a:rPr>
              <a:t>4     </a:t>
            </a:r>
            <a:r>
              <a:rPr lang="en-US" altLang="zh-CN" dirty="0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  <a:sym typeface="+mn-ea"/>
              </a:rPr>
              <a:t>Na</a:t>
            </a:r>
            <a:r>
              <a:rPr lang="en-US" altLang="zh-CN" baseline="-25000" dirty="0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dirty="0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  <a:sym typeface="+mn-ea"/>
              </a:rPr>
              <a:t>CO</a:t>
            </a:r>
            <a:r>
              <a:rPr lang="en-US" altLang="zh-CN" baseline="-25000" dirty="0">
                <a:solidFill>
                  <a:srgbClr val="000000"/>
                </a:solidFill>
                <a:ea typeface="微软雅黑"/>
                <a:cs typeface="Times New Roman" panose="02020603050405020304" pitchFamily="18" charset="0"/>
                <a:sym typeface="+mn-ea"/>
              </a:rPr>
              <a:t>3</a:t>
            </a:r>
            <a:r>
              <a:rPr lang="en-US" altLang="zh-CN" dirty="0">
                <a:solidFill>
                  <a:srgbClr val="000000"/>
                </a:solidFill>
                <a:cs typeface="Arial"/>
              </a:rPr>
              <a:t>      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18674" y="4953953"/>
            <a:ext cx="2120900" cy="1200150"/>
            <a:chOff x="531" y="2549"/>
            <a:chExt cx="1336" cy="756"/>
          </a:xfrm>
        </p:grpSpPr>
        <p:sp>
          <p:nvSpPr>
            <p:cNvPr id="25614" name="AutoShape 23"/>
            <p:cNvSpPr/>
            <p:nvPr/>
          </p:nvSpPr>
          <p:spPr>
            <a:xfrm>
              <a:off x="531" y="2692"/>
              <a:ext cx="217" cy="521"/>
            </a:xfrm>
            <a:prstGeom prst="leftBrace">
              <a:avLst>
                <a:gd name="adj1" fmla="val 17339"/>
                <a:gd name="adj2" fmla="val 50000"/>
              </a:avLst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00" b="0" dirty="0">
                <a:solidFill>
                  <a:srgbClr val="0000FF"/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5615" name="Text Box 24"/>
            <p:cNvSpPr txBox="1"/>
            <p:nvPr/>
          </p:nvSpPr>
          <p:spPr>
            <a:xfrm>
              <a:off x="748" y="2549"/>
              <a:ext cx="1087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800" dirty="0">
                  <a:solidFill>
                    <a:srgbClr val="0000FF"/>
                  </a:solidFill>
                  <a:ea typeface="华文新魏" panose="02010800040101010101" pitchFamily="2" charset="-122"/>
                  <a:cs typeface="Arial"/>
                </a:rPr>
                <a:t>可溶性盐</a:t>
              </a:r>
              <a:r>
                <a:rPr lang="en-US" altLang="zh-CN" sz="2800" dirty="0">
                  <a:solidFill>
                    <a:srgbClr val="0000FF"/>
                  </a:solidFill>
                  <a:ea typeface="华文新魏" panose="02010800040101010101" pitchFamily="2" charset="-122"/>
                  <a:cs typeface="Arial"/>
                </a:rPr>
                <a:t>:</a:t>
              </a:r>
            </a:p>
          </p:txBody>
        </p:sp>
        <p:sp>
          <p:nvSpPr>
            <p:cNvPr id="25616" name="Text Box 25"/>
            <p:cNvSpPr txBox="1"/>
            <p:nvPr/>
          </p:nvSpPr>
          <p:spPr>
            <a:xfrm>
              <a:off x="780" y="2976"/>
              <a:ext cx="1087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800" dirty="0">
                  <a:solidFill>
                    <a:srgbClr val="0000FF"/>
                  </a:solidFill>
                  <a:ea typeface="华文新魏" panose="02010800040101010101" pitchFamily="2" charset="-122"/>
                  <a:cs typeface="Arial"/>
                </a:rPr>
                <a:t>难溶性盐</a:t>
              </a:r>
              <a:r>
                <a:rPr lang="en-US" altLang="zh-CN" sz="2800" dirty="0">
                  <a:solidFill>
                    <a:srgbClr val="0000FF"/>
                  </a:solidFill>
                  <a:ea typeface="华文新魏" panose="02010800040101010101" pitchFamily="2" charset="-122"/>
                  <a:cs typeface="Arial"/>
                </a:rPr>
                <a:t>:</a:t>
              </a:r>
            </a:p>
          </p:txBody>
        </p:sp>
      </p:grpSp>
      <p:sp>
        <p:nvSpPr>
          <p:cNvPr id="24603" name="Text Box 27"/>
          <p:cNvSpPr txBox="1"/>
          <p:nvPr/>
        </p:nvSpPr>
        <p:spPr>
          <a:xfrm>
            <a:off x="3128486" y="5721351"/>
            <a:ext cx="44411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cs typeface="Arial"/>
              </a:rPr>
              <a:t>CO</a:t>
            </a:r>
            <a:r>
              <a:rPr lang="en-US" altLang="zh-CN" baseline="-30000" dirty="0">
                <a:solidFill>
                  <a:srgbClr val="000000"/>
                </a:solidFill>
                <a:cs typeface="Arial"/>
              </a:rPr>
              <a:t>3</a:t>
            </a:r>
            <a:r>
              <a:rPr lang="en-US" altLang="zh-CN" baseline="30000" dirty="0">
                <a:solidFill>
                  <a:srgbClr val="000000"/>
                </a:solidFill>
                <a:cs typeface="Arial"/>
              </a:rPr>
              <a:t>2--</a:t>
            </a:r>
            <a:r>
              <a:rPr lang="en-US" altLang="zh-CN" dirty="0">
                <a:solidFill>
                  <a:srgbClr val="000000"/>
                </a:solidFill>
                <a:cs typeface="Arial"/>
              </a:rPr>
              <a:t>    AgCl     BaSO</a:t>
            </a:r>
            <a:r>
              <a:rPr lang="en-US" altLang="zh-CN" baseline="-30000" dirty="0">
                <a:solidFill>
                  <a:srgbClr val="000000"/>
                </a:solidFill>
                <a:cs typeface="Arial"/>
              </a:rPr>
              <a:t>4</a:t>
            </a:r>
            <a:r>
              <a:rPr lang="en-US" altLang="zh-CN" dirty="0">
                <a:solidFill>
                  <a:srgbClr val="000000"/>
                </a:solidFill>
                <a:cs typeface="Arial"/>
              </a:rPr>
              <a:t> </a:t>
            </a:r>
          </a:p>
        </p:txBody>
      </p:sp>
      <p:sp>
        <p:nvSpPr>
          <p:cNvPr id="26" name="文本框 3"/>
          <p:cNvSpPr txBox="1"/>
          <p:nvPr/>
        </p:nvSpPr>
        <p:spPr>
          <a:xfrm>
            <a:off x="3090386" y="4856480"/>
            <a:ext cx="3237230" cy="64516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srgbClr val="000000"/>
              </a:solidFill>
              <a:latin typeface="Arial" panose="020B0604020202020204" pitchFamily="34" charset="0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srgbClr val="000000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24602" name="Text Box 26"/>
          <p:cNvSpPr txBox="1"/>
          <p:nvPr/>
        </p:nvSpPr>
        <p:spPr>
          <a:xfrm>
            <a:off x="3090386" y="4947921"/>
            <a:ext cx="32372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cs typeface="Arial"/>
              </a:rPr>
              <a:t>K</a:t>
            </a:r>
            <a:r>
              <a:rPr lang="en-US" altLang="zh-CN" baseline="30000" dirty="0">
                <a:solidFill>
                  <a:srgbClr val="000000"/>
                </a:solidFill>
                <a:cs typeface="Arial"/>
              </a:rPr>
              <a:t>+</a:t>
            </a:r>
            <a:r>
              <a:rPr lang="en-US" altLang="zh-CN" dirty="0">
                <a:solidFill>
                  <a:srgbClr val="000000"/>
                </a:solidFill>
                <a:cs typeface="Arial"/>
              </a:rPr>
              <a:t>   Na</a:t>
            </a:r>
            <a:r>
              <a:rPr lang="en-US" altLang="zh-CN" baseline="30000" dirty="0">
                <a:solidFill>
                  <a:srgbClr val="000000"/>
                </a:solidFill>
                <a:cs typeface="Arial"/>
              </a:rPr>
              <a:t>+ </a:t>
            </a:r>
            <a:r>
              <a:rPr lang="en-US" altLang="zh-CN" dirty="0">
                <a:solidFill>
                  <a:srgbClr val="000000"/>
                </a:solidFill>
                <a:cs typeface="Arial"/>
              </a:rPr>
              <a:t>  NH</a:t>
            </a:r>
            <a:r>
              <a:rPr lang="en-US" altLang="zh-CN" baseline="-30000" dirty="0">
                <a:solidFill>
                  <a:srgbClr val="000000"/>
                </a:solidFill>
                <a:cs typeface="Arial"/>
              </a:rPr>
              <a:t>4</a:t>
            </a:r>
            <a:r>
              <a:rPr lang="en-US" altLang="zh-CN" baseline="30000" dirty="0">
                <a:solidFill>
                  <a:srgbClr val="000000"/>
                </a:solidFill>
                <a:cs typeface="Arial"/>
              </a:rPr>
              <a:t>+</a:t>
            </a:r>
            <a:r>
              <a:rPr lang="en-US" altLang="zh-CN" dirty="0">
                <a:solidFill>
                  <a:srgbClr val="000000"/>
                </a:solidFill>
                <a:cs typeface="Arial"/>
              </a:rPr>
              <a:t>   NO</a:t>
            </a:r>
            <a:r>
              <a:rPr lang="en-US" altLang="zh-CN" baseline="-30000" dirty="0">
                <a:solidFill>
                  <a:srgbClr val="000000"/>
                </a:solidFill>
                <a:cs typeface="Arial"/>
              </a:rPr>
              <a:t>3</a:t>
            </a:r>
            <a:r>
              <a:rPr lang="zh-CN" altLang="en-US" baseline="30000" dirty="0">
                <a:solidFill>
                  <a:srgbClr val="000000"/>
                </a:solidFill>
                <a:cs typeface="Arial"/>
              </a:rPr>
              <a:t>－</a:t>
            </a:r>
          </a:p>
        </p:txBody>
      </p:sp>
      <p:sp>
        <p:nvSpPr>
          <p:cNvPr id="29" name="矩形 28"/>
          <p:cNvSpPr/>
          <p:nvPr/>
        </p:nvSpPr>
        <p:spPr>
          <a:xfrm>
            <a:off x="1477000" y="107607"/>
            <a:ext cx="591185" cy="583565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rgbClr val="060606"/>
                </a:solidFill>
                <a:cs typeface="Times New Roman" panose="02020603050405020304" pitchFamily="18" charset="0"/>
              </a:rPr>
              <a:t>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C7AF42D-38D5-C7F7-6F94-618C19D2705A}"/>
              </a:ext>
            </a:extLst>
          </p:cNvPr>
          <p:cNvSpPr txBox="1"/>
          <p:nvPr/>
        </p:nvSpPr>
        <p:spPr>
          <a:xfrm>
            <a:off x="6912694" y="5299775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zh-CN" altLang="en-US" dirty="0">
                <a:solidFill>
                  <a:srgbClr val="0070C0"/>
                </a:solidFill>
              </a:rPr>
              <a:t>书本附录</a:t>
            </a:r>
            <a:r>
              <a:rPr lang="en-US" altLang="zh-CN" dirty="0">
                <a:solidFill>
                  <a:srgbClr val="0070C0"/>
                </a:solidFill>
              </a:rPr>
              <a:t>Ⅳ)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7" grpId="0" bldLvl="0" animBg="1"/>
      <p:bldP spid="34" grpId="0"/>
      <p:bldP spid="24" grpId="0"/>
      <p:bldP spid="25" grpId="0"/>
      <p:bldP spid="27" grpId="0"/>
      <p:bldP spid="28" grpId="0"/>
      <p:bldP spid="24586" grpId="0"/>
      <p:bldP spid="24603" grpId="0"/>
      <p:bldP spid="26" grpId="0" bldLvl="0" animBg="1"/>
      <p:bldP spid="24602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54974333"/>
              </p:ext>
            </p:extLst>
          </p:nvPr>
        </p:nvGraphicFramePr>
        <p:xfrm>
          <a:off x="848201" y="1677671"/>
          <a:ext cx="10270490" cy="3790315"/>
        </p:xfrm>
        <a:graphic>
          <a:graphicData uri="http://schemas.openxmlformats.org/drawingml/2006/table">
            <a:tbl>
              <a:tblPr/>
              <a:tblGrid>
                <a:gridCol w="588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0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3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5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37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96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299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800" b="1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酸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800" b="1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碱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800" b="1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盐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800" b="1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碱性氧化物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800" b="1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酸性氧化物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2800" b="1" kern="100" baseline="-250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SO</a:t>
                      </a:r>
                      <a:r>
                        <a:rPr lang="en-US" sz="2800" b="1" kern="100" baseline="-250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800" b="1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NaOH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BaCO</a:t>
                      </a:r>
                      <a:r>
                        <a:rPr lang="en-US" sz="2800" b="1" kern="100" baseline="-250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800" b="1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</a:t>
                      </a:r>
                      <a:r>
                        <a:rPr lang="en-US" sz="2800" b="1" kern="100" baseline="-250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800" b="1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CH</a:t>
                      </a:r>
                      <a:r>
                        <a:rPr lang="en-US" altLang="zh-CN" sz="2800" b="1" baseline="-30000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3</a:t>
                      </a:r>
                      <a:r>
                        <a:rPr lang="en-US" altLang="zh-CN" sz="28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COOH</a:t>
                      </a:r>
                      <a:endParaRPr lang="en-US" sz="2800" b="1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KOH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NaHCO</a:t>
                      </a:r>
                      <a:r>
                        <a:rPr lang="en-US" sz="2800" b="1" kern="100" baseline="-250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800" b="1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b="1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CaO</a:t>
                      </a:r>
                      <a:endParaRPr lang="en-US" sz="2800" b="1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SO</a:t>
                      </a:r>
                      <a:r>
                        <a:rPr lang="en-US" sz="2800" b="1" kern="100" baseline="-250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800" b="1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altLang="en-US" sz="2800" b="1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盐酸</a:t>
                      </a:r>
                      <a:endParaRPr lang="zh-CN" sz="2800" b="1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altLang="en-US" sz="2800" b="1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纯碱</a:t>
                      </a:r>
                      <a:endParaRPr lang="zh-CN" altLang="zh-CN" sz="2800" b="1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CaCl</a:t>
                      </a:r>
                      <a:r>
                        <a:rPr lang="en-US" sz="2800" b="1" kern="100" baseline="-250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800" b="1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US" sz="2800" b="1" kern="100" baseline="-250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zh-CN" sz="2800" b="1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SO</a:t>
                      </a:r>
                      <a:r>
                        <a:rPr lang="en-US" sz="2800" b="1" kern="100" baseline="-250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800" b="1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NaHSO</a:t>
                      </a:r>
                      <a:r>
                        <a:rPr lang="en-US" sz="2800" b="1" kern="100" baseline="-250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800" b="1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en-US" sz="2800" b="1" kern="100" baseline="-250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·H</a:t>
                      </a:r>
                      <a:r>
                        <a:rPr lang="en-US" sz="2800" b="1" kern="100" baseline="-250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zh-CN" sz="2800" b="1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NaCl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US" sz="2800" b="1" kern="100" baseline="-250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800" b="1" kern="100" baseline="-250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800" b="1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630452" y="680985"/>
            <a:ext cx="11409887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</a:pPr>
            <a:r>
              <a:rPr lang="en-US" sz="2800" kern="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zh-CN" sz="2800" kern="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下表中关于物质的分类正确的是（</a:t>
            </a:r>
            <a:r>
              <a:rPr lang="en-US" altLang="zh-CN" sz="2800" kern="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lang="zh-CN" altLang="en-US" sz="2800" kern="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</a:p>
        </p:txBody>
      </p:sp>
      <p:sp>
        <p:nvSpPr>
          <p:cNvPr id="34818" name="Text Box 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421346" y="1"/>
            <a:ext cx="3827780" cy="58356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随堂演练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val 2"/>
          <p:cNvSpPr>
            <a:spLocks noChangeArrowheads="1"/>
          </p:cNvSpPr>
          <p:nvPr/>
        </p:nvSpPr>
        <p:spPr bwMode="auto">
          <a:xfrm>
            <a:off x="936890" y="3167697"/>
            <a:ext cx="1219200" cy="914400"/>
          </a:xfrm>
          <a:prstGeom prst="ellipse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57175" indent="-257175" algn="ctr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120000"/>
              <a:buFontTx/>
              <a:buChar char="•"/>
            </a:pPr>
            <a:r>
              <a:rPr lang="zh-CN" altLang="en-US" sz="3200">
                <a:solidFill>
                  <a:srgbClr val="060606"/>
                </a:solidFill>
                <a:cs typeface="Times New Roman" panose="02020603050405020304" pitchFamily="18" charset="0"/>
              </a:rPr>
              <a:t>语文    </a:t>
            </a:r>
          </a:p>
        </p:txBody>
      </p:sp>
      <p:sp>
        <p:nvSpPr>
          <p:cNvPr id="12291" name="Oval 3"/>
          <p:cNvSpPr>
            <a:spLocks noChangeArrowheads="1"/>
          </p:cNvSpPr>
          <p:nvPr/>
        </p:nvSpPr>
        <p:spPr bwMode="auto">
          <a:xfrm>
            <a:off x="2568839" y="5399721"/>
            <a:ext cx="1219200" cy="914400"/>
          </a:xfrm>
          <a:prstGeom prst="ellipse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57175" indent="-257175" algn="ctr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120000"/>
              <a:buFontTx/>
              <a:buChar char="•"/>
            </a:pPr>
            <a:r>
              <a:rPr lang="zh-CN" altLang="en-US" sz="3200">
                <a:solidFill>
                  <a:srgbClr val="060606"/>
                </a:solidFill>
                <a:cs typeface="Times New Roman" panose="02020603050405020304" pitchFamily="18" charset="0"/>
              </a:rPr>
              <a:t>液体    </a:t>
            </a:r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6601090" y="3239133"/>
            <a:ext cx="1219200" cy="914400"/>
          </a:xfrm>
          <a:prstGeom prst="ellipse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57175" indent="-257175" algn="ctr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120000"/>
              <a:buFontTx/>
              <a:buChar char="•"/>
            </a:pPr>
            <a:r>
              <a:rPr lang="zh-CN" altLang="en-US" sz="3200">
                <a:solidFill>
                  <a:srgbClr val="060606"/>
                </a:solidFill>
                <a:cs typeface="Times New Roman" panose="02020603050405020304" pitchFamily="18" charset="0"/>
              </a:rPr>
              <a:t>固体    </a:t>
            </a:r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4103423" y="4536121"/>
            <a:ext cx="1219200" cy="914400"/>
          </a:xfrm>
          <a:prstGeom prst="ellipse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57175" indent="-257175" algn="ctr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120000"/>
              <a:buFontTx/>
              <a:buChar char="•"/>
            </a:pPr>
            <a:r>
              <a:rPr lang="zh-CN" altLang="en-US" sz="3200">
                <a:solidFill>
                  <a:srgbClr val="060606"/>
                </a:solidFill>
                <a:cs typeface="Times New Roman" panose="02020603050405020304" pitchFamily="18" charset="0"/>
              </a:rPr>
              <a:t>四    </a:t>
            </a:r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6793706" y="4464684"/>
            <a:ext cx="1219200" cy="914400"/>
          </a:xfrm>
          <a:prstGeom prst="ellipse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57175" indent="-257175" algn="ctr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120000"/>
              <a:buFontTx/>
              <a:buChar char="•"/>
            </a:pPr>
            <a:r>
              <a:rPr lang="zh-CN" altLang="en-US" sz="3200">
                <a:solidFill>
                  <a:srgbClr val="060606"/>
                </a:solidFill>
                <a:cs typeface="Times New Roman" panose="02020603050405020304" pitchFamily="18" charset="0"/>
              </a:rPr>
              <a:t>数学    </a:t>
            </a:r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8040819" y="5394920"/>
            <a:ext cx="1219200" cy="914400"/>
          </a:xfrm>
          <a:prstGeom prst="ellipse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57175" indent="-257175" algn="ctr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120000"/>
              <a:buFontTx/>
              <a:buChar char="•"/>
            </a:pPr>
            <a:r>
              <a:rPr lang="zh-CN" altLang="en-US" sz="3200">
                <a:solidFill>
                  <a:srgbClr val="060606"/>
                </a:solidFill>
                <a:cs typeface="Times New Roman" panose="02020603050405020304" pitchFamily="18" charset="0"/>
              </a:rPr>
              <a:t>六    </a:t>
            </a:r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4488657" y="3239133"/>
            <a:ext cx="1219200" cy="914400"/>
          </a:xfrm>
          <a:prstGeom prst="ellipse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57175" indent="-257175" algn="ctr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120000"/>
              <a:buFontTx/>
              <a:buChar char="•"/>
            </a:pPr>
            <a:r>
              <a:rPr lang="zh-CN" altLang="en-US" sz="3200">
                <a:solidFill>
                  <a:srgbClr val="060606"/>
                </a:solidFill>
                <a:cs typeface="Times New Roman" panose="02020603050405020304" pitchFamily="18" charset="0"/>
              </a:rPr>
              <a:t>化学    </a:t>
            </a:r>
          </a:p>
        </p:txBody>
      </p:sp>
      <p:sp>
        <p:nvSpPr>
          <p:cNvPr id="12297" name="Oval 9"/>
          <p:cNvSpPr>
            <a:spLocks noChangeArrowheads="1"/>
          </p:cNvSpPr>
          <p:nvPr/>
        </p:nvSpPr>
        <p:spPr bwMode="auto">
          <a:xfrm>
            <a:off x="3049323" y="2519997"/>
            <a:ext cx="1219200" cy="914400"/>
          </a:xfrm>
          <a:prstGeom prst="ellipse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57175" indent="-257175" algn="ctr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120000"/>
              <a:buFontTx/>
              <a:buChar char="•"/>
            </a:pPr>
            <a:r>
              <a:rPr lang="zh-CN" altLang="en-US" sz="3200" dirty="0">
                <a:solidFill>
                  <a:srgbClr val="060606"/>
                </a:solidFill>
                <a:cs typeface="Times New Roman" panose="02020603050405020304" pitchFamily="18" charset="0"/>
              </a:rPr>
              <a:t>春天    </a:t>
            </a:r>
          </a:p>
        </p:txBody>
      </p:sp>
      <p:sp>
        <p:nvSpPr>
          <p:cNvPr id="12298" name="Oval 10"/>
          <p:cNvSpPr>
            <a:spLocks noChangeArrowheads="1"/>
          </p:cNvSpPr>
          <p:nvPr/>
        </p:nvSpPr>
        <p:spPr bwMode="auto">
          <a:xfrm>
            <a:off x="551657" y="5112384"/>
            <a:ext cx="1219200" cy="914400"/>
          </a:xfrm>
          <a:prstGeom prst="ellipse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57175" indent="-257175" algn="ctr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120000"/>
              <a:buFontTx/>
              <a:buChar char="•"/>
            </a:pPr>
            <a:r>
              <a:rPr lang="zh-CN" altLang="en-US" sz="3200">
                <a:solidFill>
                  <a:srgbClr val="060606"/>
                </a:solidFill>
                <a:cs typeface="Times New Roman" panose="02020603050405020304" pitchFamily="18" charset="0"/>
              </a:rPr>
              <a:t>三    </a:t>
            </a:r>
          </a:p>
        </p:txBody>
      </p:sp>
      <p:sp>
        <p:nvSpPr>
          <p:cNvPr id="12299" name="Oval 11"/>
          <p:cNvSpPr>
            <a:spLocks noChangeArrowheads="1"/>
          </p:cNvSpPr>
          <p:nvPr/>
        </p:nvSpPr>
        <p:spPr bwMode="auto">
          <a:xfrm>
            <a:off x="2280973" y="4175759"/>
            <a:ext cx="1219200" cy="914400"/>
          </a:xfrm>
          <a:prstGeom prst="ellipse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57175" indent="-257175" algn="ctr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120000"/>
              <a:buFontTx/>
              <a:buChar char="•"/>
            </a:pPr>
            <a:r>
              <a:rPr lang="zh-CN" altLang="en-US" sz="3200">
                <a:solidFill>
                  <a:srgbClr val="060606"/>
                </a:solidFill>
                <a:cs typeface="Times New Roman" panose="02020603050405020304" pitchFamily="18" charset="0"/>
              </a:rPr>
              <a:t>夏天    </a:t>
            </a:r>
          </a:p>
        </p:txBody>
      </p:sp>
      <p:sp>
        <p:nvSpPr>
          <p:cNvPr id="12300" name="Oval 12"/>
          <p:cNvSpPr>
            <a:spLocks noChangeArrowheads="1"/>
          </p:cNvSpPr>
          <p:nvPr/>
        </p:nvSpPr>
        <p:spPr bwMode="auto">
          <a:xfrm>
            <a:off x="5477470" y="5349213"/>
            <a:ext cx="1219200" cy="914400"/>
          </a:xfrm>
          <a:prstGeom prst="ellipse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57175" indent="-257175" algn="ctr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120000"/>
              <a:buFontTx/>
              <a:buChar char="•"/>
            </a:pPr>
            <a:r>
              <a:rPr lang="zh-CN" altLang="en-US" sz="3200">
                <a:solidFill>
                  <a:srgbClr val="060606"/>
                </a:solidFill>
                <a:cs typeface="Times New Roman" panose="02020603050405020304" pitchFamily="18" charset="0"/>
              </a:rPr>
              <a:t>物理    </a:t>
            </a:r>
          </a:p>
        </p:txBody>
      </p:sp>
      <p:sp>
        <p:nvSpPr>
          <p:cNvPr id="12301" name="Oval 13"/>
          <p:cNvSpPr>
            <a:spLocks noChangeArrowheads="1"/>
          </p:cNvSpPr>
          <p:nvPr/>
        </p:nvSpPr>
        <p:spPr bwMode="auto">
          <a:xfrm>
            <a:off x="8616159" y="3743959"/>
            <a:ext cx="1316567" cy="914400"/>
          </a:xfrm>
          <a:prstGeom prst="ellipse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57175" indent="-257175" algn="ctr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120000"/>
              <a:buFontTx/>
              <a:buChar char="•"/>
            </a:pPr>
            <a:r>
              <a:rPr lang="zh-CN" altLang="en-US" sz="3200">
                <a:solidFill>
                  <a:srgbClr val="060606"/>
                </a:solidFill>
                <a:cs typeface="Times New Roman" panose="02020603050405020304" pitchFamily="18" charset="0"/>
              </a:rPr>
              <a:t>冬天    </a:t>
            </a:r>
          </a:p>
        </p:txBody>
      </p:sp>
      <p:sp>
        <p:nvSpPr>
          <p:cNvPr id="12302" name="Oval 14"/>
          <p:cNvSpPr>
            <a:spLocks noChangeArrowheads="1"/>
          </p:cNvSpPr>
          <p:nvPr/>
        </p:nvSpPr>
        <p:spPr bwMode="auto">
          <a:xfrm>
            <a:off x="9194006" y="2446972"/>
            <a:ext cx="1219200" cy="914400"/>
          </a:xfrm>
          <a:prstGeom prst="ellipse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57175" indent="-257175" algn="ctr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120000"/>
              <a:buFontTx/>
              <a:buChar char="•"/>
            </a:pPr>
            <a:r>
              <a:rPr lang="zh-CN" altLang="en-US" sz="3200">
                <a:solidFill>
                  <a:srgbClr val="060606"/>
                </a:solidFill>
                <a:cs typeface="Times New Roman" panose="02020603050405020304" pitchFamily="18" charset="0"/>
              </a:rPr>
              <a:t>英语    </a:t>
            </a:r>
          </a:p>
        </p:txBody>
      </p:sp>
      <p:sp>
        <p:nvSpPr>
          <p:cNvPr id="12303" name="Oval 15"/>
          <p:cNvSpPr>
            <a:spLocks noChangeArrowheads="1"/>
          </p:cNvSpPr>
          <p:nvPr/>
        </p:nvSpPr>
        <p:spPr bwMode="auto">
          <a:xfrm>
            <a:off x="7176823" y="2088197"/>
            <a:ext cx="1219200" cy="914400"/>
          </a:xfrm>
          <a:prstGeom prst="ellipse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57175" indent="-257175" algn="ctr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120000"/>
              <a:buFontTx/>
              <a:buChar char="•"/>
            </a:pPr>
            <a:r>
              <a:rPr lang="zh-CN" altLang="en-US" sz="3200">
                <a:solidFill>
                  <a:srgbClr val="060606"/>
                </a:solidFill>
                <a:cs typeface="Times New Roman" panose="02020603050405020304" pitchFamily="18" charset="0"/>
              </a:rPr>
              <a:t>气体    </a:t>
            </a:r>
          </a:p>
        </p:txBody>
      </p:sp>
      <p:sp>
        <p:nvSpPr>
          <p:cNvPr id="12304" name="Oval 16"/>
          <p:cNvSpPr>
            <a:spLocks noChangeArrowheads="1"/>
          </p:cNvSpPr>
          <p:nvPr/>
        </p:nvSpPr>
        <p:spPr bwMode="auto">
          <a:xfrm>
            <a:off x="9672373" y="5039359"/>
            <a:ext cx="1219200" cy="914400"/>
          </a:xfrm>
          <a:prstGeom prst="ellipse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57175" indent="-257175" algn="ctr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120000"/>
              <a:buFontTx/>
              <a:buChar char="•"/>
            </a:pPr>
            <a:r>
              <a:rPr lang="zh-CN" altLang="en-US" sz="3200">
                <a:solidFill>
                  <a:srgbClr val="060606"/>
                </a:solidFill>
                <a:cs typeface="Times New Roman" panose="02020603050405020304" pitchFamily="18" charset="0"/>
              </a:rPr>
              <a:t>秋天    </a:t>
            </a:r>
          </a:p>
        </p:txBody>
      </p:sp>
      <p:sp>
        <p:nvSpPr>
          <p:cNvPr id="12305" name="Oval 17"/>
          <p:cNvSpPr>
            <a:spLocks noChangeArrowheads="1"/>
          </p:cNvSpPr>
          <p:nvPr/>
        </p:nvSpPr>
        <p:spPr bwMode="auto">
          <a:xfrm>
            <a:off x="5159639" y="1872297"/>
            <a:ext cx="1219200" cy="914400"/>
          </a:xfrm>
          <a:prstGeom prst="ellipse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57175" indent="-257175" algn="ctr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120000"/>
              <a:buFontTx/>
              <a:buChar char="•"/>
            </a:pPr>
            <a:r>
              <a:rPr lang="zh-CN" altLang="en-US" sz="3200">
                <a:solidFill>
                  <a:srgbClr val="060606"/>
                </a:solidFill>
                <a:cs typeface="Times New Roman" panose="02020603050405020304" pitchFamily="18" charset="0"/>
              </a:rPr>
              <a:t>五    </a:t>
            </a:r>
          </a:p>
        </p:txBody>
      </p:sp>
      <p:sp>
        <p:nvSpPr>
          <p:cNvPr id="12306" name="Oval 18"/>
          <p:cNvSpPr>
            <a:spLocks noChangeArrowheads="1"/>
          </p:cNvSpPr>
          <p:nvPr/>
        </p:nvSpPr>
        <p:spPr bwMode="auto">
          <a:xfrm>
            <a:off x="10152857" y="3815397"/>
            <a:ext cx="1219200" cy="914400"/>
          </a:xfrm>
          <a:prstGeom prst="ellipse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57175" indent="-257175" algn="ctr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120000"/>
              <a:buFontTx/>
              <a:buChar char="•"/>
            </a:pPr>
            <a:r>
              <a:rPr lang="zh-CN" altLang="en-US" sz="3200">
                <a:solidFill>
                  <a:srgbClr val="060606"/>
                </a:solidFill>
                <a:cs typeface="Times New Roman" panose="02020603050405020304" pitchFamily="18" charset="0"/>
              </a:rPr>
              <a:t>七    </a:t>
            </a:r>
          </a:p>
        </p:txBody>
      </p:sp>
      <p:sp>
        <p:nvSpPr>
          <p:cNvPr id="12307" name="Oval 19"/>
          <p:cNvSpPr>
            <a:spLocks noChangeArrowheads="1"/>
          </p:cNvSpPr>
          <p:nvPr/>
        </p:nvSpPr>
        <p:spPr bwMode="auto">
          <a:xfrm>
            <a:off x="1703123" y="1872297"/>
            <a:ext cx="1219200" cy="914400"/>
          </a:xfrm>
          <a:prstGeom prst="ellipse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57175" indent="-257175" algn="ctr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120000"/>
              <a:buFontTx/>
              <a:buChar char="•"/>
            </a:pPr>
            <a:r>
              <a:rPr lang="zh-CN" altLang="en-US" sz="3200">
                <a:solidFill>
                  <a:srgbClr val="060606"/>
                </a:solidFill>
                <a:cs typeface="Times New Roman" panose="02020603050405020304" pitchFamily="18" charset="0"/>
              </a:rPr>
              <a:t>生物    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938299" y="173046"/>
            <a:ext cx="3407703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rgbClr val="328BC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考考你的记忆力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4488657" y="143510"/>
            <a:ext cx="4956175" cy="62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665" dirty="0">
                <a:solidFill>
                  <a:srgbClr val="060606"/>
                </a:solidFill>
                <a:cs typeface="Times New Roman" panose="02020603050405020304" pitchFamily="18" charset="0"/>
              </a:rPr>
              <a:t>你能记住多少内容？？？？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ldLvl="0" animBg="1" autoUpdateAnimBg="0"/>
      <p:bldP spid="12291" grpId="0" bldLvl="0" animBg="1" autoUpdateAnimBg="0"/>
      <p:bldP spid="12292" grpId="0" bldLvl="0" animBg="1" autoUpdateAnimBg="0"/>
      <p:bldP spid="12293" grpId="0" bldLvl="0" animBg="1" autoUpdateAnimBg="0"/>
      <p:bldP spid="12294" grpId="0" bldLvl="0" animBg="1" autoUpdateAnimBg="0"/>
      <p:bldP spid="12295" grpId="0" bldLvl="0" animBg="1" autoUpdateAnimBg="0"/>
      <p:bldP spid="12296" grpId="0" bldLvl="0" animBg="1" autoUpdateAnimBg="0"/>
      <p:bldP spid="12297" grpId="0" bldLvl="0" animBg="1" autoUpdateAnimBg="0"/>
      <p:bldP spid="12298" grpId="0" bldLvl="0" animBg="1" autoUpdateAnimBg="0"/>
      <p:bldP spid="12299" grpId="0" bldLvl="0" animBg="1" autoUpdateAnimBg="0"/>
      <p:bldP spid="12300" grpId="0" bldLvl="0" animBg="1" autoUpdateAnimBg="0"/>
      <p:bldP spid="12301" grpId="0" bldLvl="0" animBg="1" autoUpdateAnimBg="0"/>
      <p:bldP spid="12302" grpId="0" bldLvl="0" animBg="1" autoUpdateAnimBg="0"/>
      <p:bldP spid="12303" grpId="0" bldLvl="0" animBg="1" autoUpdateAnimBg="0"/>
      <p:bldP spid="12304" grpId="0" bldLvl="0" animBg="1" autoUpdateAnimBg="0"/>
      <p:bldP spid="12305" grpId="0" bldLvl="0" animBg="1" autoUpdateAnimBg="0"/>
      <p:bldP spid="12306" grpId="0" bldLvl="0" animBg="1" autoUpdateAnimBg="0"/>
      <p:bldP spid="12307" grpId="0" bldLvl="0" animBg="1" autoUpdateAnimBg="0"/>
      <p:bldP spid="21" grpId="0" bldLvl="0" animBg="1" autoUpdateAnimBg="0"/>
      <p:bldP spid="22" grpId="0" bldLvl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23405826"/>
              </p:ext>
            </p:extLst>
          </p:nvPr>
        </p:nvGraphicFramePr>
        <p:xfrm>
          <a:off x="848201" y="1677671"/>
          <a:ext cx="10270490" cy="3790315"/>
        </p:xfrm>
        <a:graphic>
          <a:graphicData uri="http://schemas.openxmlformats.org/drawingml/2006/table">
            <a:tbl>
              <a:tblPr/>
              <a:tblGrid>
                <a:gridCol w="588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0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3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5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37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96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299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800" b="1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酸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800" b="1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碱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800" b="1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盐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800" b="1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碱性氧化物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800" b="1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酸性氧化物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2800" b="1" kern="100" baseline="-250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SO</a:t>
                      </a:r>
                      <a:r>
                        <a:rPr lang="en-US" sz="2800" b="1" kern="100" baseline="-250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800" b="1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NaOH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BaCO</a:t>
                      </a:r>
                      <a:r>
                        <a:rPr lang="en-US" sz="2800" b="1" kern="100" baseline="-250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800" b="1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</a:t>
                      </a:r>
                      <a:r>
                        <a:rPr lang="en-US" sz="2800" b="1" kern="100" baseline="-250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800" b="1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CH</a:t>
                      </a:r>
                      <a:r>
                        <a:rPr lang="en-US" altLang="zh-CN" sz="2800" b="1" baseline="-30000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3</a:t>
                      </a:r>
                      <a:r>
                        <a:rPr lang="en-US" altLang="zh-CN" sz="28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COOH</a:t>
                      </a:r>
                      <a:endParaRPr lang="en-US" sz="2800" b="1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KOH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NaHCO</a:t>
                      </a:r>
                      <a:r>
                        <a:rPr lang="en-US" sz="2800" b="1" kern="100" baseline="-250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800" b="1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b="1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CaO</a:t>
                      </a:r>
                      <a:endParaRPr lang="en-US" sz="2800" b="1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SO</a:t>
                      </a:r>
                      <a:r>
                        <a:rPr lang="en-US" sz="2800" b="1" kern="100" baseline="-250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800" b="1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altLang="en-US" sz="2800" b="1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盐酸</a:t>
                      </a:r>
                      <a:endParaRPr lang="zh-CN" sz="2800" b="1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altLang="en-US" sz="2800" b="1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纯碱</a:t>
                      </a:r>
                      <a:endParaRPr lang="zh-CN" sz="2800" b="1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CaCl</a:t>
                      </a:r>
                      <a:r>
                        <a:rPr lang="en-US" sz="2800" b="1" kern="100" baseline="-250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800" b="1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US" sz="2800" b="1" kern="100" baseline="-250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zh-CN" sz="2800" b="1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SO</a:t>
                      </a:r>
                      <a:r>
                        <a:rPr lang="en-US" sz="2800" b="1" kern="100" baseline="-250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800" b="1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NaHSO</a:t>
                      </a:r>
                      <a:r>
                        <a:rPr lang="en-US" sz="2800" b="1" kern="100" baseline="-250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800" b="1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en-US" sz="2800" b="1" kern="100" baseline="-250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·H</a:t>
                      </a:r>
                      <a:r>
                        <a:rPr lang="en-US" sz="2800" b="1" kern="100" baseline="-250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zh-CN" sz="2800" b="1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NaCl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US" sz="2800" b="1" kern="100" baseline="-250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800" b="1" kern="100" baseline="-250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800" b="1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630452" y="680985"/>
            <a:ext cx="11409887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</a:pPr>
            <a:r>
              <a:rPr lang="en-US" sz="2800" kern="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zh-CN" sz="2800" kern="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下表中关于物质的分类正确的是（</a:t>
            </a:r>
            <a:r>
              <a:rPr lang="en-US" altLang="zh-CN" sz="2800" kern="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lang="zh-CN" altLang="en-US" sz="2800" kern="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</a:p>
        </p:txBody>
      </p:sp>
      <p:sp>
        <p:nvSpPr>
          <p:cNvPr id="26" name="TextBox 9"/>
          <p:cNvSpPr txBox="1"/>
          <p:nvPr>
            <p:custDataLst>
              <p:tags r:id="rId3"/>
            </p:custDataLst>
          </p:nvPr>
        </p:nvSpPr>
        <p:spPr>
          <a:xfrm>
            <a:off x="6544309" y="777055"/>
            <a:ext cx="7558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B</a:t>
            </a:r>
          </a:p>
        </p:txBody>
      </p:sp>
      <p:sp>
        <p:nvSpPr>
          <p:cNvPr id="34818" name="Text Box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21346" y="1"/>
            <a:ext cx="3827780" cy="58356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随堂演练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D69D46-8B30-67FB-6322-6B2E915C7D80}"/>
              </a:ext>
            </a:extLst>
          </p:cNvPr>
          <p:cNvSpPr txBox="1"/>
          <p:nvPr/>
        </p:nvSpPr>
        <p:spPr>
          <a:xfrm>
            <a:off x="2952254" y="4902963"/>
            <a:ext cx="360363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  <a:buClr>
                <a:srgbClr val="000000"/>
              </a:buClr>
            </a:pPr>
            <a:r>
              <a:rPr lang="en-US" altLang="zh-CN" sz="2800" dirty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charset="-122"/>
              </a:rPr>
              <a:t>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BFB6DA-EB4B-0323-3382-72F7A8234E98}"/>
              </a:ext>
            </a:extLst>
          </p:cNvPr>
          <p:cNvSpPr txBox="1"/>
          <p:nvPr/>
        </p:nvSpPr>
        <p:spPr>
          <a:xfrm>
            <a:off x="4824462" y="4289954"/>
            <a:ext cx="360362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  <a:buClr>
                <a:srgbClr val="000000"/>
              </a:buClr>
            </a:pPr>
            <a:r>
              <a:rPr lang="en-US" altLang="zh-CN" sz="2800" dirty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charset="-122"/>
              </a:rPr>
              <a:t>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4A3F74-7572-1549-E628-07707454521E}"/>
              </a:ext>
            </a:extLst>
          </p:cNvPr>
          <p:cNvSpPr txBox="1"/>
          <p:nvPr/>
        </p:nvSpPr>
        <p:spPr>
          <a:xfrm>
            <a:off x="10441086" y="4961570"/>
            <a:ext cx="360362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  <a:buClr>
                <a:srgbClr val="000000"/>
              </a:buClr>
            </a:pPr>
            <a:r>
              <a:rPr lang="en-US" altLang="zh-CN" sz="2800" dirty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charset="-122"/>
              </a:rPr>
              <a:t>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817475F-42FA-5EB1-C681-B6DF0DBB3393}"/>
              </a:ext>
            </a:extLst>
          </p:cNvPr>
          <p:cNvSpPr txBox="1"/>
          <p:nvPr/>
        </p:nvSpPr>
        <p:spPr>
          <a:xfrm>
            <a:off x="8680736" y="4906974"/>
            <a:ext cx="360362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  <a:buClr>
                <a:srgbClr val="000000"/>
              </a:buClr>
            </a:pPr>
            <a:r>
              <a:rPr lang="en-US" altLang="zh-CN" sz="28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charset="-122"/>
              </a:rPr>
              <a:t>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E2AB30-A9F1-BD56-4CA0-31E92D2DA754}"/>
              </a:ext>
            </a:extLst>
          </p:cNvPr>
          <p:cNvSpPr txBox="1"/>
          <p:nvPr/>
        </p:nvSpPr>
        <p:spPr>
          <a:xfrm>
            <a:off x="8352854" y="3054668"/>
            <a:ext cx="360362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  <a:buClr>
                <a:srgbClr val="000000"/>
              </a:buClr>
            </a:pPr>
            <a:r>
              <a:rPr lang="en-US" altLang="zh-CN" sz="2800" dirty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charset="-122"/>
              </a:rPr>
              <a:t>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E2DCDF-73C1-1C4C-EB2D-29E20276BC18}"/>
              </a:ext>
            </a:extLst>
          </p:cNvPr>
          <p:cNvSpPr txBox="1"/>
          <p:nvPr/>
        </p:nvSpPr>
        <p:spPr>
          <a:xfrm>
            <a:off x="2892406" y="4309751"/>
            <a:ext cx="360363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  <a:buClr>
                <a:srgbClr val="000000"/>
              </a:buClr>
            </a:pPr>
            <a:r>
              <a:rPr lang="en-US" altLang="zh-CN" sz="2800" dirty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charset="-122"/>
              </a:rPr>
              <a:t>×</a:t>
            </a:r>
          </a:p>
        </p:txBody>
      </p:sp>
    </p:spTree>
    <p:extLst>
      <p:ext uri="{BB962C8B-B14F-4D97-AF65-F5344CB8AC3E}">
        <p14:creationId xmlns:p14="http://schemas.microsoft.com/office/powerpoint/2010/main" val="108261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" grpId="0"/>
      <p:bldP spid="3" grpId="0"/>
      <p:bldP spid="5" grpId="0"/>
      <p:bldP spid="6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文本框 214017"/>
          <p:cNvSpPr txBox="1"/>
          <p:nvPr/>
        </p:nvSpPr>
        <p:spPr>
          <a:xfrm>
            <a:off x="-72082" y="487754"/>
            <a:ext cx="1656184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6870" y="1057666"/>
            <a:ext cx="1144968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、分类是一种科学的学习方法，科学分类的前提是有准确的分类标准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70840" y="1675521"/>
            <a:ext cx="11786870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、用树状分类法，按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物质组成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对物质进行分类；按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物质性质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氧化物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进行分类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96240" y="2591826"/>
            <a:ext cx="67824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酸性氧化物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碱性氧化物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的概念</a:t>
            </a:r>
          </a:p>
        </p:txBody>
      </p:sp>
      <p:sp>
        <p:nvSpPr>
          <p:cNvPr id="2" name="文本框 214017">
            <a:extLst>
              <a:ext uri="{FF2B5EF4-FFF2-40B4-BE49-F238E27FC236}">
                <a16:creationId xmlns:a16="http://schemas.microsoft.com/office/drawing/2014/main" id="{F9A07D10-1297-F2AD-B130-0CD3276A1BCA}"/>
              </a:ext>
            </a:extLst>
          </p:cNvPr>
          <p:cNvSpPr txBox="1"/>
          <p:nvPr/>
        </p:nvSpPr>
        <p:spPr>
          <a:xfrm>
            <a:off x="271586" y="3624240"/>
            <a:ext cx="1944216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课后作业</a:t>
            </a:r>
            <a:r>
              <a:rPr lang="zh-CN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F37CCDD-27F6-3696-57FE-2000E8314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50" y="3719462"/>
            <a:ext cx="2592288" cy="268794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5E24CA9-7286-26F6-DBF8-5FCBF37BF76B}"/>
              </a:ext>
            </a:extLst>
          </p:cNvPr>
          <p:cNvSpPr txBox="1"/>
          <p:nvPr/>
        </p:nvSpPr>
        <p:spPr>
          <a:xfrm>
            <a:off x="4896470" y="4478659"/>
            <a:ext cx="1927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+ </a:t>
            </a:r>
            <a:r>
              <a:rPr lang="zh-CN" altLang="en-US" sz="3200" dirty="0"/>
              <a:t>预习</a:t>
            </a:r>
            <a:r>
              <a:rPr lang="en-US" altLang="zh-CN" sz="3200" dirty="0"/>
              <a:t>!</a:t>
            </a:r>
            <a:endParaRPr lang="zh-CN" altLang="en-US" sz="32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287033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6CFFC11-B97A-1AE0-4582-D3AEF531D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82" y="401090"/>
            <a:ext cx="11413231" cy="605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1799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6C783D9-D683-0B29-0042-483ACE498A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64" r="2339"/>
          <a:stretch/>
        </p:blipFill>
        <p:spPr>
          <a:xfrm>
            <a:off x="71935" y="980728"/>
            <a:ext cx="12025336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8181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404232" y="2998508"/>
            <a:ext cx="11409887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</a:pPr>
            <a:r>
              <a:rPr lang="zh-CN" altLang="zh-CN" sz="2800" kern="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该实验室新购进部分氧化钙和纯碱，应将它们分别放在</a:t>
            </a:r>
            <a:r>
              <a:rPr lang="en-US" altLang="zh-CN" sz="2800" kern="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        )</a:t>
            </a:r>
            <a:endParaRPr lang="zh-CN" altLang="zh-CN" sz="2800" kern="1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800" kern="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A.③</a:t>
            </a:r>
            <a:r>
              <a:rPr lang="zh-CN" altLang="zh-CN" sz="2800" kern="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2800" kern="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①  	B.④</a:t>
            </a:r>
            <a:r>
              <a:rPr lang="zh-CN" altLang="zh-CN" sz="2800" kern="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2800" kern="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①  	C.①</a:t>
            </a:r>
            <a:r>
              <a:rPr lang="zh-CN" altLang="zh-CN" sz="2800" kern="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2800" kern="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②  	D.③</a:t>
            </a:r>
            <a:r>
              <a:rPr lang="zh-CN" altLang="zh-CN" sz="2800" kern="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2800" kern="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④</a:t>
            </a:r>
            <a:endParaRPr lang="zh-CN" altLang="zh-CN" sz="2800" kern="1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415662" y="764704"/>
            <a:ext cx="11409887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800" kern="100" spc="-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zh-CN" sz="2800" kern="100" spc="-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某校实验室将试剂分类后放在不同的试剂柜里，已存放的部分试剂如下：</a:t>
            </a:r>
          </a:p>
        </p:txBody>
      </p:sp>
      <p:sp>
        <p:nvSpPr>
          <p:cNvPr id="13" name="Rectangle 21">
            <a:hlinkClick r:id="rId8" action="ppaction://hlinksldjump"/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85804" y="6414843"/>
            <a:ext cx="244812" cy="324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45" tIns="51171" rIns="102345" bIns="51171" anchor="ctr"/>
          <a:lstStyle/>
          <a:p>
            <a:pPr algn="ctr" defTabSz="768350"/>
            <a:endParaRPr lang="en-US" altLang="zh-CN" sz="1400" b="0">
              <a:solidFill>
                <a:srgbClr val="000000"/>
              </a:solidFill>
              <a:latin typeface="Broadway" panose="04040905080B02020502" pitchFamily="82" charset="0"/>
              <a:ea typeface="楷体" panose="02010609060101010101" charset="-122"/>
              <a:cs typeface="经典繁仿黑" pitchFamily="49" charset="-122"/>
            </a:endParaRPr>
          </a:p>
        </p:txBody>
      </p:sp>
      <p:sp>
        <p:nvSpPr>
          <p:cNvPr id="21" name="TextBox 9"/>
          <p:cNvSpPr txBox="1"/>
          <p:nvPr>
            <p:custDataLst>
              <p:tags r:id="rId4"/>
            </p:custDataLst>
          </p:nvPr>
        </p:nvSpPr>
        <p:spPr>
          <a:xfrm>
            <a:off x="9320419" y="3067268"/>
            <a:ext cx="755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+mn-ea"/>
              </a:rPr>
              <a:t>D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798849382"/>
              </p:ext>
            </p:extLst>
          </p:nvPr>
        </p:nvGraphicFramePr>
        <p:xfrm>
          <a:off x="415712" y="1534011"/>
          <a:ext cx="11432540" cy="1367790"/>
        </p:xfrm>
        <a:graphic>
          <a:graphicData uri="http://schemas.openxmlformats.org/drawingml/2006/table">
            <a:tbl>
              <a:tblPr/>
              <a:tblGrid>
                <a:gridCol w="1737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1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38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8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试剂柜号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b="1" kern="100">
                          <a:effectLst/>
                          <a:latin typeface="宋体" panose="02010600030101010101" pitchFamily="2" charset="-122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①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b="1" kern="100">
                          <a:effectLst/>
                          <a:latin typeface="宋体" panose="02010600030101010101" pitchFamily="2" charset="-122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②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b="1" kern="100">
                          <a:effectLst/>
                          <a:latin typeface="宋体" panose="02010600030101010101" pitchFamily="2" charset="-122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③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b="1" kern="100">
                          <a:effectLst/>
                          <a:latin typeface="宋体" panose="02010600030101010101" pitchFamily="2" charset="-122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④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8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8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试剂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b="1" kern="100" err="1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NaOH</a:t>
                      </a:r>
                      <a:r>
                        <a:rPr lang="zh-CN" sz="2800" b="1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2800" b="1" kern="100" err="1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Ca(OH)</a:t>
                      </a:r>
                      <a:r>
                        <a:rPr lang="en-US" sz="2800" b="1" kern="100" baseline="-250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2</a:t>
                      </a:r>
                      <a:endParaRPr lang="zh-CN" sz="2800" b="1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8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盐酸、硫酸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MnO</a:t>
                      </a:r>
                      <a:r>
                        <a:rPr lang="en-US" sz="2800" b="1" kern="100" baseline="-250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zh-CN" sz="2800" b="1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CuO</a:t>
                      </a:r>
                      <a:endParaRPr lang="zh-CN" sz="2800" b="1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NaCl</a:t>
                      </a:r>
                      <a:r>
                        <a:rPr lang="zh-CN" sz="2800" b="1" kern="100" dirty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Na</a:t>
                      </a:r>
                      <a:r>
                        <a:rPr lang="en-US" sz="2800" b="1" kern="100" baseline="-25000" dirty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SO</a:t>
                      </a:r>
                      <a:r>
                        <a:rPr lang="en-US" sz="2800" b="1" kern="100" baseline="-25000" dirty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4</a:t>
                      </a:r>
                      <a:endParaRPr lang="zh-CN" sz="2800" b="1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818" name="Text Box 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421346" y="1"/>
            <a:ext cx="3827780" cy="58356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随堂演练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文本框 9217"/>
          <p:cNvSpPr txBox="1"/>
          <p:nvPr/>
        </p:nvSpPr>
        <p:spPr>
          <a:xfrm>
            <a:off x="864022" y="1268760"/>
            <a:ext cx="10513168" cy="3145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indent="3048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3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.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NaCl、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rPr>
              <a:t>Cl</a:t>
            </a:r>
            <a:r>
              <a:rPr lang="zh-CN" altLang="en-US" sz="2800" baseline="-250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、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rPr>
              <a:t>NaClO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、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rPr>
              <a:t>Cl</a:t>
            </a:r>
            <a:r>
              <a:rPr lang="zh-CN" altLang="en-US" sz="2800" baseline="-250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O</a:t>
            </a:r>
            <a:r>
              <a:rPr lang="zh-CN" altLang="en-US" sz="2800" baseline="-250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5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、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rPr>
              <a:t>HClO</a:t>
            </a:r>
            <a:r>
              <a:rPr lang="zh-CN" altLang="en-US" sz="2800" baseline="-250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4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是按某一规律排列的。下列物质系列中也完全按照此规律排列的是（    ）</a:t>
            </a:r>
          </a:p>
          <a:p>
            <a:pPr indent="3048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．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rPr>
              <a:t>Na</a:t>
            </a:r>
            <a:r>
              <a:rPr lang="zh-CN" altLang="en-US" sz="2800" baseline="-250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CO</a:t>
            </a:r>
            <a:r>
              <a:rPr lang="zh-CN" altLang="en-US" sz="2800" baseline="-250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3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、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rPr>
              <a:t>C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、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rPr>
              <a:t>CO</a:t>
            </a:r>
            <a:r>
              <a:rPr lang="zh-CN" altLang="en-US" sz="2800" baseline="-250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、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rPr>
              <a:t>CO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、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rPr>
              <a:t>NaHCO</a:t>
            </a:r>
            <a:r>
              <a:rPr lang="zh-CN" altLang="en-US" sz="2800" baseline="-250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3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　     </a:t>
            </a:r>
          </a:p>
          <a:p>
            <a:pPr indent="3048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rPr>
              <a:t>B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．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rPr>
              <a:t>Na</a:t>
            </a:r>
            <a:r>
              <a:rPr lang="zh-CN" altLang="en-US" sz="2800" baseline="-250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S、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rPr>
              <a:t>S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、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rPr>
              <a:t>Na</a:t>
            </a:r>
            <a:r>
              <a:rPr lang="zh-CN" altLang="en-US" sz="2800" baseline="-250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S</a:t>
            </a:r>
            <a:r>
              <a:rPr lang="zh-CN" altLang="en-US" sz="2800" baseline="-250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O</a:t>
            </a:r>
            <a:r>
              <a:rPr lang="zh-CN" altLang="en-US" sz="2800" baseline="-250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3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、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rPr>
              <a:t>SO</a:t>
            </a:r>
            <a:r>
              <a:rPr lang="zh-CN" altLang="en-US" sz="2800" baseline="-250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、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rPr>
              <a:t>H</a:t>
            </a:r>
            <a:r>
              <a:rPr lang="zh-CN" altLang="en-US" sz="2800" baseline="-250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SO</a:t>
            </a:r>
            <a:r>
              <a:rPr lang="zh-CN" altLang="en-US" sz="2800" baseline="-250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4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　　</a:t>
            </a:r>
          </a:p>
          <a:p>
            <a:pPr indent="3048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rPr>
              <a:t>C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．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rPr>
              <a:t>NH</a:t>
            </a:r>
            <a:r>
              <a:rPr lang="zh-CN" altLang="en-US" sz="2800" baseline="-250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3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、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rPr>
              <a:t>NO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、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rPr>
              <a:t>N</a:t>
            </a:r>
            <a:r>
              <a:rPr lang="zh-CN" altLang="en-US" sz="2800" baseline="-250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、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rPr>
              <a:t>NO</a:t>
            </a:r>
            <a:r>
              <a:rPr lang="zh-CN" altLang="en-US" sz="2800" baseline="-250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、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rPr>
              <a:t>NaNO</a:t>
            </a:r>
            <a:r>
              <a:rPr lang="zh-CN" altLang="en-US" sz="2800" baseline="-250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3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　      </a:t>
            </a:r>
          </a:p>
          <a:p>
            <a:pPr indent="3048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rPr>
              <a:t>D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．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rPr>
              <a:t>P</a:t>
            </a:r>
            <a:r>
              <a:rPr lang="zh-CN" altLang="en-US" sz="2800" baseline="-250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O</a:t>
            </a:r>
            <a:r>
              <a:rPr lang="zh-CN" altLang="en-US" sz="2800" baseline="-250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5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、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rPr>
              <a:t>Na</a:t>
            </a:r>
            <a:r>
              <a:rPr lang="zh-CN" altLang="en-US" sz="2800" baseline="-250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3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PO</a:t>
            </a:r>
            <a:r>
              <a:rPr lang="zh-CN" altLang="en-US" sz="2800" baseline="-250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4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、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rPr>
              <a:t>Na</a:t>
            </a:r>
            <a:r>
              <a:rPr lang="zh-CN" altLang="en-US" sz="2800" baseline="-250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HPO</a:t>
            </a:r>
            <a:r>
              <a:rPr lang="zh-CN" altLang="en-US" sz="2800" baseline="-250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4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、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rPr>
              <a:t>NaH</a:t>
            </a:r>
            <a:r>
              <a:rPr lang="zh-CN" altLang="en-US" sz="2800" baseline="-250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PO</a:t>
            </a:r>
            <a:r>
              <a:rPr lang="zh-CN" altLang="en-US" sz="2800" baseline="-250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4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、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rPr>
              <a:t>H</a:t>
            </a:r>
            <a:r>
              <a:rPr lang="zh-CN" altLang="en-US" sz="2800" baseline="-250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3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PO</a:t>
            </a:r>
            <a:r>
              <a:rPr lang="zh-CN" altLang="en-US" sz="2800" baseline="-250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4</a:t>
            </a:r>
            <a:endParaRPr lang="zh-CN" altLang="en-US" sz="2800" dirty="0">
              <a:solidFill>
                <a:srgbClr val="00000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219" name="文本框 9218"/>
          <p:cNvSpPr txBox="1"/>
          <p:nvPr/>
        </p:nvSpPr>
        <p:spPr>
          <a:xfrm>
            <a:off x="8424862" y="1628800"/>
            <a:ext cx="912813" cy="82994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800" dirty="0"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7DD63558-404E-A0F2-611F-A28760F90393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21346" y="1"/>
            <a:ext cx="3827780" cy="58356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随堂演练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7DD63558-404E-A0F2-611F-A28760F90393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206716" y="70052"/>
            <a:ext cx="3827780" cy="58356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巩固提升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DD2CBE8-B87D-80A8-9F92-83D8A8B9AE77}"/>
              </a:ext>
            </a:extLst>
          </p:cNvPr>
          <p:cNvSpPr txBox="1"/>
          <p:nvPr/>
        </p:nvSpPr>
        <p:spPr>
          <a:xfrm>
            <a:off x="754591" y="874910"/>
            <a:ext cx="10153128" cy="95410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每组物中都有一种物质与其他物质在分类上不同，试分析每组物质中的组成规律，将这种不同于其他物质的物质找出来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2EDF45-C3DD-B20A-4B2D-779AC183781F}"/>
              </a:ext>
            </a:extLst>
          </p:cNvPr>
          <p:cNvSpPr txBox="1"/>
          <p:nvPr/>
        </p:nvSpPr>
        <p:spPr>
          <a:xfrm>
            <a:off x="718008" y="1840930"/>
            <a:ext cx="7345362" cy="4142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1600" b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chemeClr val="tx1"/>
                </a:solidFill>
                <a:cs typeface="Times New Roman" panose="02020603050405020304" pitchFamily="18" charset="0"/>
              </a:rPr>
              <a:t>A  NaCl  </a:t>
            </a:r>
            <a:r>
              <a:rPr lang="en-US" altLang="zh-CN" sz="3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KCl</a:t>
            </a:r>
            <a:r>
              <a:rPr lang="en-US" altLang="zh-CN" sz="3600" dirty="0">
                <a:solidFill>
                  <a:schemeClr val="tx1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3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NaClO</a:t>
            </a:r>
            <a:r>
              <a:rPr lang="en-US" altLang="zh-CN" sz="3600" dirty="0">
                <a:solidFill>
                  <a:schemeClr val="tx1"/>
                </a:solidFill>
                <a:cs typeface="Times New Roman" panose="02020603050405020304" pitchFamily="18" charset="0"/>
              </a:rPr>
              <a:t>  MgCl</a:t>
            </a:r>
            <a:r>
              <a:rPr lang="en-US" altLang="zh-CN" sz="3600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2  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3600" dirty="0">
                <a:solidFill>
                  <a:schemeClr val="tx1"/>
                </a:solidFill>
                <a:cs typeface="Times New Roman" panose="02020603050405020304" pitchFamily="18" charset="0"/>
              </a:rPr>
              <a:t>B  HClO</a:t>
            </a:r>
            <a:r>
              <a:rPr lang="en-US" altLang="zh-CN" sz="3600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3</a:t>
            </a:r>
            <a:r>
              <a:rPr lang="en-US" altLang="zh-CN" sz="3600" dirty="0">
                <a:solidFill>
                  <a:schemeClr val="tx1"/>
                </a:solidFill>
                <a:cs typeface="Times New Roman" panose="02020603050405020304" pitchFamily="18" charset="0"/>
              </a:rPr>
              <a:t> KClO</a:t>
            </a:r>
            <a:r>
              <a:rPr lang="en-US" altLang="zh-CN" sz="3600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3</a:t>
            </a:r>
            <a:r>
              <a:rPr lang="en-US" altLang="zh-CN" sz="3600" dirty="0">
                <a:solidFill>
                  <a:schemeClr val="tx1"/>
                </a:solidFill>
                <a:cs typeface="Times New Roman" panose="02020603050405020304" pitchFamily="18" charset="0"/>
              </a:rPr>
              <a:t> Cl</a:t>
            </a:r>
            <a:r>
              <a:rPr lang="en-US" altLang="zh-CN" sz="3600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3600" dirty="0">
                <a:solidFill>
                  <a:schemeClr val="tx1"/>
                </a:solidFill>
                <a:cs typeface="Times New Roman" panose="02020603050405020304" pitchFamily="18" charset="0"/>
              </a:rPr>
              <a:t> NaClO</a:t>
            </a:r>
            <a:r>
              <a:rPr lang="en-US" altLang="zh-CN" sz="3600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3  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3600" dirty="0">
                <a:solidFill>
                  <a:schemeClr val="tx1"/>
                </a:solidFill>
                <a:cs typeface="Times New Roman" panose="02020603050405020304" pitchFamily="18" charset="0"/>
              </a:rPr>
              <a:t>C  H</a:t>
            </a:r>
            <a:r>
              <a:rPr lang="en-US" altLang="zh-CN" sz="3600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3</a:t>
            </a:r>
            <a:r>
              <a:rPr lang="en-US" altLang="zh-CN" sz="3600" dirty="0">
                <a:solidFill>
                  <a:schemeClr val="tx1"/>
                </a:solidFill>
                <a:cs typeface="Times New Roman" panose="02020603050405020304" pitchFamily="18" charset="0"/>
              </a:rPr>
              <a:t>PO</a:t>
            </a:r>
            <a:r>
              <a:rPr lang="en-US" altLang="zh-CN" sz="3600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4</a:t>
            </a:r>
            <a:r>
              <a:rPr lang="en-US" altLang="zh-CN" sz="3600" dirty="0">
                <a:solidFill>
                  <a:schemeClr val="tx1"/>
                </a:solidFill>
                <a:cs typeface="Times New Roman" panose="02020603050405020304" pitchFamily="18" charset="0"/>
              </a:rPr>
              <a:t>  H</a:t>
            </a:r>
            <a:r>
              <a:rPr lang="en-US" altLang="zh-CN" sz="3600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3600" dirty="0">
                <a:solidFill>
                  <a:schemeClr val="tx1"/>
                </a:solidFill>
                <a:cs typeface="Times New Roman" panose="02020603050405020304" pitchFamily="18" charset="0"/>
              </a:rPr>
              <a:t>SiO</a:t>
            </a:r>
            <a:r>
              <a:rPr lang="en-US" altLang="zh-CN" sz="3600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3</a:t>
            </a:r>
            <a:r>
              <a:rPr lang="en-US" altLang="zh-CN" sz="3600" dirty="0">
                <a:solidFill>
                  <a:schemeClr val="tx1"/>
                </a:solidFill>
                <a:cs typeface="Times New Roman" panose="02020603050405020304" pitchFamily="18" charset="0"/>
              </a:rPr>
              <a:t>  HCl  H</a:t>
            </a:r>
            <a:r>
              <a:rPr lang="en-US" altLang="zh-CN" sz="3600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3600" dirty="0">
                <a:solidFill>
                  <a:schemeClr val="tx1"/>
                </a:solidFill>
                <a:cs typeface="Times New Roman" panose="02020603050405020304" pitchFamily="18" charset="0"/>
              </a:rPr>
              <a:t>SO</a:t>
            </a:r>
            <a:r>
              <a:rPr lang="en-US" altLang="zh-CN" sz="3600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4 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3600" dirty="0">
                <a:solidFill>
                  <a:schemeClr val="tx1"/>
                </a:solidFill>
                <a:cs typeface="Times New Roman" panose="02020603050405020304" pitchFamily="18" charset="0"/>
              </a:rPr>
              <a:t>D  </a:t>
            </a:r>
            <a:r>
              <a:rPr lang="zh-CN" altLang="en-US" sz="3600" dirty="0">
                <a:solidFill>
                  <a:schemeClr val="tx1"/>
                </a:solidFill>
                <a:cs typeface="Times New Roman" panose="02020603050405020304" pitchFamily="18" charset="0"/>
              </a:rPr>
              <a:t>铜   金   铂   钙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BB49F9D-1A0B-6E38-B01D-D102DA7184FF}"/>
              </a:ext>
            </a:extLst>
          </p:cNvPr>
          <p:cNvGrpSpPr/>
          <p:nvPr/>
        </p:nvGrpSpPr>
        <p:grpSpPr>
          <a:xfrm>
            <a:off x="6912694" y="1929203"/>
            <a:ext cx="3349417" cy="936625"/>
            <a:chOff x="4105" y="1207"/>
            <a:chExt cx="1655" cy="59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左箭头标注 129028">
              <a:extLst>
                <a:ext uri="{FF2B5EF4-FFF2-40B4-BE49-F238E27FC236}">
                  <a16:creationId xmlns:a16="http://schemas.microsoft.com/office/drawing/2014/main" id="{B6ECB617-E061-1429-1A52-98AE1E2125B9}"/>
                </a:ext>
              </a:extLst>
            </p:cNvPr>
            <p:cNvSpPr/>
            <p:nvPr/>
          </p:nvSpPr>
          <p:spPr>
            <a:xfrm>
              <a:off x="4105" y="1207"/>
              <a:ext cx="1655" cy="590"/>
            </a:xfrm>
            <a:prstGeom prst="leftArrowCallout">
              <a:avLst>
                <a:gd name="adj1" fmla="val 25000"/>
                <a:gd name="adj2" fmla="val 25000"/>
                <a:gd name="adj3" fmla="val 46829"/>
                <a:gd name="adj4" fmla="val 66667"/>
              </a:avLst>
            </a:prstGeom>
            <a:grp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F277703-5FF5-8D99-D157-4A6DBF46F302}"/>
                </a:ext>
              </a:extLst>
            </p:cNvPr>
            <p:cNvSpPr txBox="1"/>
            <p:nvPr/>
          </p:nvSpPr>
          <p:spPr>
            <a:xfrm>
              <a:off x="4694" y="1240"/>
              <a:ext cx="1066" cy="523"/>
            </a:xfrm>
            <a:prstGeom prst="rect">
              <a:avLst/>
            </a:prstGeom>
            <a:grp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只有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</a:rPr>
                <a:t>NaClO</a:t>
              </a:r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</a:rPr>
                <a:t>不是盐酸盐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F1508F40-B4BB-D212-1952-0BF1B49F93FE}"/>
              </a:ext>
            </a:extLst>
          </p:cNvPr>
          <p:cNvGrpSpPr/>
          <p:nvPr/>
        </p:nvGrpSpPr>
        <p:grpSpPr>
          <a:xfrm>
            <a:off x="6643185" y="2943829"/>
            <a:ext cx="4517981" cy="1009637"/>
            <a:chOff x="4105" y="1765"/>
            <a:chExt cx="1655" cy="8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9" name="左箭头标注 129031">
              <a:extLst>
                <a:ext uri="{FF2B5EF4-FFF2-40B4-BE49-F238E27FC236}">
                  <a16:creationId xmlns:a16="http://schemas.microsoft.com/office/drawing/2014/main" id="{59EB34B0-1FA8-D265-E09A-3C29A9994578}"/>
                </a:ext>
              </a:extLst>
            </p:cNvPr>
            <p:cNvSpPr/>
            <p:nvPr/>
          </p:nvSpPr>
          <p:spPr>
            <a:xfrm>
              <a:off x="4105" y="1765"/>
              <a:ext cx="1655" cy="800"/>
            </a:xfrm>
            <a:prstGeom prst="leftArrowCallout">
              <a:avLst>
                <a:gd name="adj1" fmla="val 25000"/>
                <a:gd name="adj2" fmla="val 25000"/>
                <a:gd name="adj3" fmla="val 46829"/>
                <a:gd name="adj4" fmla="val 66667"/>
              </a:avLst>
            </a:prstGeom>
            <a:grp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342C78B-41F4-4C61-4711-EF892491ABCF}"/>
                </a:ext>
              </a:extLst>
            </p:cNvPr>
            <p:cNvSpPr txBox="1"/>
            <p:nvPr/>
          </p:nvSpPr>
          <p:spPr>
            <a:xfrm>
              <a:off x="4694" y="1808"/>
              <a:ext cx="1066" cy="756"/>
            </a:xfrm>
            <a:prstGeom prst="rect">
              <a:avLst/>
            </a:prstGeom>
            <a:grp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只有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</a:rPr>
                <a:t>Cl</a:t>
              </a:r>
              <a:r>
                <a:rPr lang="en-US" altLang="zh-CN" baseline="-25000" dirty="0">
                  <a:solidFill>
                    <a:schemeClr val="tx1"/>
                  </a:solidFill>
                  <a:latin typeface="Arial" panose="020B0604020202020204" pitchFamily="34" charset="0"/>
                </a:rPr>
                <a:t>2</a:t>
              </a:r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</a:rPr>
                <a:t>中化合价为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</a:rPr>
                <a:t>价 其余为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</a:rPr>
                <a:t>+5</a:t>
              </a:r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</a:rPr>
                <a:t>价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53BB55A-093D-A813-862F-ED1F3C3569AA}"/>
              </a:ext>
            </a:extLst>
          </p:cNvPr>
          <p:cNvGrpSpPr/>
          <p:nvPr/>
        </p:nvGrpSpPr>
        <p:grpSpPr>
          <a:xfrm>
            <a:off x="7020595" y="4189158"/>
            <a:ext cx="3743404" cy="936625"/>
            <a:chOff x="4105" y="1207"/>
            <a:chExt cx="1655" cy="59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2" name="左箭头标注 129034">
              <a:extLst>
                <a:ext uri="{FF2B5EF4-FFF2-40B4-BE49-F238E27FC236}">
                  <a16:creationId xmlns:a16="http://schemas.microsoft.com/office/drawing/2014/main" id="{88C81FB9-EFAC-EBE7-2B0A-52878F2E90EA}"/>
                </a:ext>
              </a:extLst>
            </p:cNvPr>
            <p:cNvSpPr/>
            <p:nvPr/>
          </p:nvSpPr>
          <p:spPr>
            <a:xfrm>
              <a:off x="4105" y="1207"/>
              <a:ext cx="1655" cy="590"/>
            </a:xfrm>
            <a:prstGeom prst="leftArrowCallout">
              <a:avLst>
                <a:gd name="adj1" fmla="val 25000"/>
                <a:gd name="adj2" fmla="val 25000"/>
                <a:gd name="adj3" fmla="val 46829"/>
                <a:gd name="adj4" fmla="val 66667"/>
              </a:avLst>
            </a:prstGeom>
            <a:grp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4B1AB4B-268E-E4E6-7C10-B39DB118510A}"/>
                </a:ext>
              </a:extLst>
            </p:cNvPr>
            <p:cNvSpPr txBox="1"/>
            <p:nvPr/>
          </p:nvSpPr>
          <p:spPr>
            <a:xfrm>
              <a:off x="4718" y="1240"/>
              <a:ext cx="995" cy="523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只有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</a:rPr>
                <a:t>HCl</a:t>
              </a:r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</a:rPr>
                <a:t>不是含氧酸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9852F48-2893-59FA-E134-2EC92E8B3D60}"/>
              </a:ext>
            </a:extLst>
          </p:cNvPr>
          <p:cNvGrpSpPr/>
          <p:nvPr/>
        </p:nvGrpSpPr>
        <p:grpSpPr>
          <a:xfrm>
            <a:off x="4626929" y="5293542"/>
            <a:ext cx="3293877" cy="936625"/>
            <a:chOff x="4105" y="1207"/>
            <a:chExt cx="1655" cy="59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" name="左箭头标注 129037">
              <a:extLst>
                <a:ext uri="{FF2B5EF4-FFF2-40B4-BE49-F238E27FC236}">
                  <a16:creationId xmlns:a16="http://schemas.microsoft.com/office/drawing/2014/main" id="{E106BDF7-3EFA-36F7-E781-78CDA84C264D}"/>
                </a:ext>
              </a:extLst>
            </p:cNvPr>
            <p:cNvSpPr/>
            <p:nvPr/>
          </p:nvSpPr>
          <p:spPr>
            <a:xfrm>
              <a:off x="4105" y="1207"/>
              <a:ext cx="1655" cy="590"/>
            </a:xfrm>
            <a:prstGeom prst="leftArrowCallout">
              <a:avLst>
                <a:gd name="adj1" fmla="val 25000"/>
                <a:gd name="adj2" fmla="val 25000"/>
                <a:gd name="adj3" fmla="val 46829"/>
                <a:gd name="adj4" fmla="val 66667"/>
              </a:avLst>
            </a:prstGeom>
            <a:grp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402DED7-9166-66F3-50B1-434DD44C39B1}"/>
                </a:ext>
              </a:extLst>
            </p:cNvPr>
            <p:cNvSpPr txBox="1"/>
            <p:nvPr/>
          </p:nvSpPr>
          <p:spPr>
            <a:xfrm>
              <a:off x="4694" y="1246"/>
              <a:ext cx="1066" cy="523"/>
            </a:xfrm>
            <a:prstGeom prst="rect">
              <a:avLst/>
            </a:prstGeom>
            <a:grp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只有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</a:rPr>
                <a:t>Ca</a:t>
              </a:r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</a:rPr>
                <a:t>是活泼金属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4001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Oval 2"/>
          <p:cNvSpPr>
            <a:spLocks noChangeArrowheads="1"/>
          </p:cNvSpPr>
          <p:nvPr/>
        </p:nvSpPr>
        <p:spPr bwMode="auto">
          <a:xfrm>
            <a:off x="1032140" y="4819651"/>
            <a:ext cx="1344085" cy="914400"/>
          </a:xfrm>
          <a:prstGeom prst="ellipse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57175" indent="-257175" algn="ctr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120000"/>
              <a:buFontTx/>
              <a:buChar char="•"/>
            </a:pPr>
            <a:r>
              <a:rPr lang="zh-CN" altLang="en-US" sz="3200" dirty="0">
                <a:solidFill>
                  <a:srgbClr val="060606"/>
                </a:solidFill>
                <a:latin typeface="宋体" panose="02010600030101010101" pitchFamily="2" charset="-122"/>
                <a:cs typeface="Arial"/>
              </a:rPr>
              <a:t>语文    </a:t>
            </a: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3049324" y="812800"/>
            <a:ext cx="1343485" cy="962025"/>
          </a:xfrm>
          <a:prstGeom prst="ellipse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57175" indent="-257175" algn="ctr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120000"/>
              <a:buFontTx/>
              <a:buChar char="•"/>
            </a:pPr>
            <a:r>
              <a:rPr lang="zh-CN" altLang="en-US" sz="3200" dirty="0">
                <a:solidFill>
                  <a:srgbClr val="060606"/>
                </a:solidFill>
                <a:latin typeface="宋体" panose="02010600030101010101" pitchFamily="2" charset="-122"/>
                <a:cs typeface="Arial"/>
              </a:rPr>
              <a:t>液体    </a:t>
            </a: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5093428" y="860425"/>
            <a:ext cx="1315211" cy="983553"/>
          </a:xfrm>
          <a:prstGeom prst="ellipse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57175" indent="-257175" algn="ctr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120000"/>
              <a:buFontTx/>
              <a:buChar char="•"/>
            </a:pPr>
            <a:r>
              <a:rPr lang="zh-CN" altLang="en-US" sz="3200" dirty="0">
                <a:solidFill>
                  <a:srgbClr val="060606"/>
                </a:solidFill>
                <a:latin typeface="宋体" panose="02010600030101010101" pitchFamily="2" charset="-122"/>
                <a:cs typeface="Arial"/>
              </a:rPr>
              <a:t>固体    </a:t>
            </a: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2981590" y="3452813"/>
            <a:ext cx="1219200" cy="914400"/>
          </a:xfrm>
          <a:prstGeom prst="ellipse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57175" indent="-257175" algn="ctr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120000"/>
              <a:buFontTx/>
              <a:buChar char="•"/>
            </a:pPr>
            <a:r>
              <a:rPr lang="zh-CN" altLang="en-US" sz="3200" dirty="0">
                <a:solidFill>
                  <a:srgbClr val="060606"/>
                </a:solidFill>
                <a:latin typeface="宋体" panose="02010600030101010101" pitchFamily="2" charset="-122"/>
                <a:cs typeface="Arial"/>
              </a:rPr>
              <a:t>四    </a:t>
            </a:r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2981591" y="4819651"/>
            <a:ext cx="1286933" cy="1009616"/>
          </a:xfrm>
          <a:prstGeom prst="ellipse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57175" indent="-257175" algn="ctr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120000"/>
              <a:buFontTx/>
              <a:buChar char="•"/>
            </a:pPr>
            <a:r>
              <a:rPr lang="zh-CN" altLang="en-US" sz="3200">
                <a:solidFill>
                  <a:srgbClr val="060606"/>
                </a:solidFill>
                <a:latin typeface="宋体" panose="02010600030101010101" pitchFamily="2" charset="-122"/>
                <a:cs typeface="Arial"/>
              </a:rPr>
              <a:t>数学    </a:t>
            </a:r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6793706" y="3452813"/>
            <a:ext cx="1219200" cy="914400"/>
          </a:xfrm>
          <a:prstGeom prst="ellipse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57175" indent="-257175" algn="ctr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120000"/>
              <a:buFontTx/>
              <a:buChar char="•"/>
            </a:pPr>
            <a:r>
              <a:rPr lang="zh-CN" altLang="en-US" sz="3200">
                <a:solidFill>
                  <a:srgbClr val="060606"/>
                </a:solidFill>
                <a:latin typeface="宋体" panose="02010600030101010101" pitchFamily="2" charset="-122"/>
                <a:cs typeface="Arial"/>
              </a:rPr>
              <a:t>六    </a:t>
            </a:r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8741038" y="4819651"/>
            <a:ext cx="1316004" cy="914400"/>
          </a:xfrm>
          <a:prstGeom prst="ellipse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57175" indent="-257175" algn="ctr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120000"/>
              <a:buFontTx/>
              <a:buChar char="•"/>
            </a:pPr>
            <a:r>
              <a:rPr lang="zh-CN" altLang="en-US" sz="3200" dirty="0">
                <a:solidFill>
                  <a:srgbClr val="060606"/>
                </a:solidFill>
                <a:latin typeface="宋体" panose="02010600030101010101" pitchFamily="2" charset="-122"/>
                <a:cs typeface="Arial"/>
              </a:rPr>
              <a:t>化学    </a:t>
            </a:r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1032139" y="2155825"/>
            <a:ext cx="1219200" cy="914400"/>
          </a:xfrm>
          <a:prstGeom prst="ellipse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57175" indent="-257175" algn="ctr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120000"/>
              <a:buFontTx/>
              <a:buChar char="•"/>
            </a:pPr>
            <a:r>
              <a:rPr lang="zh-CN" altLang="en-US" sz="3200">
                <a:solidFill>
                  <a:srgbClr val="060606"/>
                </a:solidFill>
                <a:latin typeface="宋体" panose="02010600030101010101" pitchFamily="2" charset="-122"/>
                <a:cs typeface="Arial"/>
              </a:rPr>
              <a:t>春天   </a:t>
            </a:r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994041" y="3467744"/>
            <a:ext cx="1219200" cy="914400"/>
          </a:xfrm>
          <a:prstGeom prst="ellipse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57175" indent="-257175" algn="ctr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120000"/>
              <a:buFontTx/>
              <a:buChar char="•"/>
            </a:pPr>
            <a:r>
              <a:rPr lang="zh-CN" altLang="en-US" sz="3200" dirty="0">
                <a:solidFill>
                  <a:srgbClr val="060606"/>
                </a:solidFill>
                <a:latin typeface="宋体" panose="02010600030101010101" pitchFamily="2" charset="-122"/>
                <a:cs typeface="Arial"/>
              </a:rPr>
              <a:t>三    </a:t>
            </a:r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3049324" y="2155825"/>
            <a:ext cx="1343485" cy="985143"/>
          </a:xfrm>
          <a:prstGeom prst="ellipse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57175" indent="-257175" algn="ctr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120000"/>
              <a:buFontTx/>
              <a:buChar char="•"/>
            </a:pPr>
            <a:r>
              <a:rPr lang="zh-CN" altLang="en-US" sz="3200" dirty="0">
                <a:solidFill>
                  <a:srgbClr val="060606"/>
                </a:solidFill>
                <a:latin typeface="宋体" panose="02010600030101010101" pitchFamily="2" charset="-122"/>
                <a:cs typeface="Arial"/>
              </a:rPr>
              <a:t>夏天    </a:t>
            </a:r>
          </a:p>
        </p:txBody>
      </p: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6821223" y="4819651"/>
            <a:ext cx="1315607" cy="1009616"/>
          </a:xfrm>
          <a:prstGeom prst="ellipse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57175" indent="-257175" algn="ctr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120000"/>
              <a:buFontTx/>
              <a:buChar char="•"/>
            </a:pPr>
            <a:r>
              <a:rPr lang="zh-CN" altLang="en-US" sz="3200" dirty="0">
                <a:solidFill>
                  <a:srgbClr val="060606"/>
                </a:solidFill>
                <a:latin typeface="宋体" panose="02010600030101010101" pitchFamily="2" charset="-122"/>
                <a:cs typeface="Arial"/>
              </a:rPr>
              <a:t>物理    </a:t>
            </a:r>
          </a:p>
        </p:txBody>
      </p:sp>
      <p:sp>
        <p:nvSpPr>
          <p:cNvPr id="13325" name="Oval 13"/>
          <p:cNvSpPr>
            <a:spLocks noChangeArrowheads="1"/>
          </p:cNvSpPr>
          <p:nvPr/>
        </p:nvSpPr>
        <p:spPr bwMode="auto">
          <a:xfrm>
            <a:off x="6888959" y="2133601"/>
            <a:ext cx="1344083" cy="935039"/>
          </a:xfrm>
          <a:prstGeom prst="ellipse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57175" indent="-257175" algn="ctr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120000"/>
              <a:buFontTx/>
              <a:buChar char="•"/>
            </a:pPr>
            <a:r>
              <a:rPr lang="zh-CN" altLang="en-US" sz="3200">
                <a:solidFill>
                  <a:srgbClr val="060606"/>
                </a:solidFill>
                <a:latin typeface="宋体" panose="02010600030101010101" pitchFamily="2" charset="-122"/>
                <a:cs typeface="Arial"/>
              </a:rPr>
              <a:t>冬天    </a:t>
            </a:r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4873890" y="4819651"/>
            <a:ext cx="1438737" cy="1009616"/>
          </a:xfrm>
          <a:prstGeom prst="ellipse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57175" indent="-257175" algn="ctr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120000"/>
              <a:buFontTx/>
              <a:buChar char="•"/>
            </a:pPr>
            <a:r>
              <a:rPr lang="zh-CN" altLang="en-US" sz="3200" dirty="0">
                <a:solidFill>
                  <a:srgbClr val="060606"/>
                </a:solidFill>
                <a:latin typeface="宋体" panose="02010600030101010101" pitchFamily="2" charset="-122"/>
                <a:cs typeface="Arial"/>
              </a:rPr>
              <a:t>英语    </a:t>
            </a:r>
          </a:p>
        </p:txBody>
      </p:sp>
      <p:sp>
        <p:nvSpPr>
          <p:cNvPr id="13327" name="Oval 15"/>
          <p:cNvSpPr>
            <a:spLocks noChangeArrowheads="1"/>
          </p:cNvSpPr>
          <p:nvPr/>
        </p:nvSpPr>
        <p:spPr bwMode="auto">
          <a:xfrm>
            <a:off x="1032139" y="860425"/>
            <a:ext cx="1219200" cy="914400"/>
          </a:xfrm>
          <a:prstGeom prst="ellipse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57175" indent="-257175" algn="ctr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120000"/>
              <a:buFontTx/>
              <a:buChar char="•"/>
            </a:pPr>
            <a:r>
              <a:rPr lang="zh-CN" altLang="en-US" sz="3200">
                <a:solidFill>
                  <a:srgbClr val="060606"/>
                </a:solidFill>
                <a:latin typeface="宋体" panose="02010600030101010101" pitchFamily="2" charset="-122"/>
                <a:cs typeface="Arial"/>
              </a:rPr>
              <a:t>气体    </a:t>
            </a:r>
          </a:p>
        </p:txBody>
      </p:sp>
      <p:sp>
        <p:nvSpPr>
          <p:cNvPr id="13328" name="Oval 16"/>
          <p:cNvSpPr>
            <a:spLocks noChangeArrowheads="1"/>
          </p:cNvSpPr>
          <p:nvPr/>
        </p:nvSpPr>
        <p:spPr bwMode="auto">
          <a:xfrm>
            <a:off x="4969140" y="2155826"/>
            <a:ext cx="1343487" cy="985141"/>
          </a:xfrm>
          <a:prstGeom prst="ellipse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57175" indent="-257175" algn="ctr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120000"/>
              <a:buFontTx/>
              <a:buChar char="•"/>
            </a:pPr>
            <a:r>
              <a:rPr lang="zh-CN" altLang="en-US" sz="3200" dirty="0">
                <a:solidFill>
                  <a:srgbClr val="060606"/>
                </a:solidFill>
                <a:latin typeface="宋体" panose="02010600030101010101" pitchFamily="2" charset="-122"/>
                <a:cs typeface="Arial"/>
              </a:rPr>
              <a:t>秋天    </a:t>
            </a:r>
          </a:p>
        </p:txBody>
      </p:sp>
      <p:sp>
        <p:nvSpPr>
          <p:cNvPr id="13329" name="Oval 17"/>
          <p:cNvSpPr>
            <a:spLocks noChangeArrowheads="1"/>
          </p:cNvSpPr>
          <p:nvPr/>
        </p:nvSpPr>
        <p:spPr bwMode="auto">
          <a:xfrm>
            <a:off x="4969139" y="3452813"/>
            <a:ext cx="1219200" cy="914400"/>
          </a:xfrm>
          <a:prstGeom prst="ellipse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57175" indent="-257175" algn="ctr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120000"/>
              <a:buFontTx/>
              <a:buChar char="•"/>
            </a:pPr>
            <a:r>
              <a:rPr lang="zh-CN" altLang="en-US" sz="3200">
                <a:solidFill>
                  <a:srgbClr val="060606"/>
                </a:solidFill>
                <a:latin typeface="宋体" panose="02010600030101010101" pitchFamily="2" charset="-122"/>
                <a:cs typeface="Arial"/>
              </a:rPr>
              <a:t>五   </a:t>
            </a:r>
          </a:p>
        </p:txBody>
      </p:sp>
      <p:sp>
        <p:nvSpPr>
          <p:cNvPr id="13330" name="Oval 18"/>
          <p:cNvSpPr>
            <a:spLocks noChangeArrowheads="1"/>
          </p:cNvSpPr>
          <p:nvPr/>
        </p:nvSpPr>
        <p:spPr bwMode="auto">
          <a:xfrm>
            <a:off x="8713523" y="3452813"/>
            <a:ext cx="1219200" cy="914400"/>
          </a:xfrm>
          <a:prstGeom prst="ellipse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57175" indent="-257175" algn="ctr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120000"/>
              <a:buFontTx/>
              <a:buChar char="•"/>
            </a:pPr>
            <a:r>
              <a:rPr lang="zh-CN" altLang="en-US" sz="3200">
                <a:solidFill>
                  <a:srgbClr val="060606"/>
                </a:solidFill>
                <a:latin typeface="宋体" panose="02010600030101010101" pitchFamily="2" charset="-122"/>
                <a:cs typeface="Arial"/>
              </a:rPr>
              <a:t>七    </a:t>
            </a:r>
          </a:p>
        </p:txBody>
      </p:sp>
      <p:sp>
        <p:nvSpPr>
          <p:cNvPr id="13331" name="Oval 19"/>
          <p:cNvSpPr>
            <a:spLocks noChangeArrowheads="1"/>
          </p:cNvSpPr>
          <p:nvPr/>
        </p:nvSpPr>
        <p:spPr bwMode="auto">
          <a:xfrm>
            <a:off x="10470357" y="4819651"/>
            <a:ext cx="1218868" cy="914400"/>
          </a:xfrm>
          <a:prstGeom prst="ellipse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57175" indent="-257175" algn="ctr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120000"/>
              <a:buFontTx/>
              <a:buChar char="•"/>
            </a:pPr>
            <a:r>
              <a:rPr lang="zh-CN" altLang="en-US" sz="3200" dirty="0">
                <a:solidFill>
                  <a:srgbClr val="060606"/>
                </a:solidFill>
                <a:latin typeface="宋体" panose="02010600030101010101" pitchFamily="2" charset="-122"/>
                <a:cs typeface="Arial"/>
              </a:rPr>
              <a:t>生物    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l="-763" t="15430"/>
          <a:stretch>
            <a:fillRect/>
          </a:stretch>
        </p:blipFill>
        <p:spPr>
          <a:xfrm>
            <a:off x="613252" y="777875"/>
            <a:ext cx="7590155" cy="36779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3"/>
          <p:cNvSpPr txBox="1"/>
          <p:nvPr/>
        </p:nvSpPr>
        <p:spPr>
          <a:xfrm>
            <a:off x="1212057" y="83186"/>
            <a:ext cx="259651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320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【垃圾分类】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lum bright="-6000" contrast="18000"/>
          </a:blip>
          <a:stretch>
            <a:fillRect/>
          </a:stretch>
        </p:blipFill>
        <p:spPr>
          <a:xfrm>
            <a:off x="2560796" y="1226186"/>
            <a:ext cx="9246870" cy="52254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4" name="文本框 3"/>
          <p:cNvSpPr txBox="1"/>
          <p:nvPr/>
        </p:nvSpPr>
        <p:spPr>
          <a:xfrm>
            <a:off x="5114132" y="113666"/>
            <a:ext cx="6409055" cy="5835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anchor="t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【分类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“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标准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”——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以猪为依据</a:t>
            </a:r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】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矩形 196609"/>
          <p:cNvSpPr/>
          <p:nvPr/>
        </p:nvSpPr>
        <p:spPr>
          <a:xfrm>
            <a:off x="793591" y="4365626"/>
            <a:ext cx="10877550" cy="138366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ctr" anchorCtr="0">
            <a:spAutoFit/>
          </a:bodyPr>
          <a:lstStyle/>
          <a:p>
            <a:pPr indent="304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    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化学世界绚丽多彩，千姿百态，目前已知物质的种类超过千万种，每年还有大量新物质不断被合成出来。这么多的物质，我们该如何去认识呢？如何探究这些物质间的转化和反应呢？</a:t>
            </a:r>
          </a:p>
        </p:txBody>
      </p:sp>
      <p:sp>
        <p:nvSpPr>
          <p:cNvPr id="189448" name="文本框 189447"/>
          <p:cNvSpPr txBox="1"/>
          <p:nvPr/>
        </p:nvSpPr>
        <p:spPr>
          <a:xfrm>
            <a:off x="2203609" y="5748974"/>
            <a:ext cx="7917552" cy="83099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altLang="zh-CN" sz="4800" dirty="0">
                <a:cs typeface="Arial"/>
              </a:rPr>
              <a:t>“</a:t>
            </a:r>
            <a:r>
              <a:rPr lang="zh-CN" altLang="en-US" sz="4800" dirty="0">
                <a:cs typeface="Arial"/>
              </a:rPr>
              <a:t>分类是简单而有效的方法”</a:t>
            </a:r>
            <a:endParaRPr lang="zh-CN" altLang="en-US" sz="4800">
              <a:cs typeface="Arial"/>
            </a:endParaRPr>
          </a:p>
        </p:txBody>
      </p:sp>
      <p:pic>
        <p:nvPicPr>
          <p:cNvPr id="11267" name="Picture 5" descr="y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171" y="68580"/>
            <a:ext cx="2612390" cy="19265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8" name="Picture 6" descr="ry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662" y="-11430"/>
            <a:ext cx="2475865" cy="19246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9" name="Picture 10" descr="ny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427" y="78106"/>
            <a:ext cx="2610485" cy="1914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0" name="Picture 7" descr="l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961" y="2032636"/>
            <a:ext cx="2952750" cy="2174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1" name="Picture 8" descr="xp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8491" y="2037715"/>
            <a:ext cx="2912110" cy="2165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2" name="Picture 9" descr="htfj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5856" y="2016125"/>
            <a:ext cx="2730500" cy="21869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8">
            <a:extLst>
              <a:ext uri="{FF2B5EF4-FFF2-40B4-BE49-F238E27FC236}">
                <a16:creationId xmlns:a16="http://schemas.microsoft.com/office/drawing/2014/main" id="{65E1ADD7-F774-5767-24C3-FBAC5EAB57E9}"/>
              </a:ext>
            </a:extLst>
          </p:cNvPr>
          <p:cNvSpPr/>
          <p:nvPr/>
        </p:nvSpPr>
        <p:spPr>
          <a:xfrm>
            <a:off x="6630703" y="2064921"/>
            <a:ext cx="5443220" cy="2233446"/>
          </a:xfrm>
          <a:prstGeom prst="round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圆角矩形 13">
            <a:extLst>
              <a:ext uri="{FF2B5EF4-FFF2-40B4-BE49-F238E27FC236}">
                <a16:creationId xmlns:a16="http://schemas.microsoft.com/office/drawing/2014/main" id="{C36757F3-8558-65F9-C71D-9054B42B9CF7}"/>
              </a:ext>
            </a:extLst>
          </p:cNvPr>
          <p:cNvSpPr/>
          <p:nvPr/>
        </p:nvSpPr>
        <p:spPr>
          <a:xfrm>
            <a:off x="620719" y="2106780"/>
            <a:ext cx="5566863" cy="2181012"/>
          </a:xfrm>
          <a:prstGeom prst="round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DA92F4D-34D8-5F88-7D04-43457A6318E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zh-CN" altLang="en-US" sz="2800" b="0">
              <a:solidFill>
                <a:prstClr val="black"/>
              </a:solidFill>
              <a:latin typeface="Calibri"/>
              <a:sym typeface="+mn-ea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92BE4B5-4A82-6DDE-3BF5-AE513ADB7C1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62369" y="448218"/>
            <a:ext cx="11017224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indent="-4572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prstClr val="black"/>
                </a:solidFill>
                <a:cs typeface="Times New Roman" panose="02020603050405020304" pitchFamily="18" charset="0"/>
                <a:sym typeface="+mn-ea"/>
              </a:rPr>
              <a:t>请将下列物质进行分类，并说明你分类的依据。</a:t>
            </a:r>
          </a:p>
          <a:p>
            <a:pPr algn="just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prstClr val="black"/>
                </a:solidFill>
                <a:cs typeface="Times New Roman" panose="02020603050405020304" pitchFamily="18" charset="0"/>
                <a:sym typeface="+mn-ea"/>
              </a:rPr>
              <a:t>     </a:t>
            </a:r>
            <a:r>
              <a:rPr lang="zh-CN" altLang="en-US" sz="2800" dirty="0">
                <a:cs typeface="Times New Roman" panose="02020603050405020304" pitchFamily="18" charset="0"/>
                <a:sym typeface="+mn-ea"/>
              </a:rPr>
              <a:t> 空气    乙醇（</a:t>
            </a:r>
            <a:r>
              <a:rPr lang="en-US" altLang="zh-CN" sz="2800" dirty="0"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800" baseline="-25000" dirty="0"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 dirty="0">
                <a:cs typeface="Times New Roman" panose="02020603050405020304" pitchFamily="18" charset="0"/>
                <a:sym typeface="+mn-ea"/>
              </a:rPr>
              <a:t>H</a:t>
            </a:r>
            <a:r>
              <a:rPr lang="en-US" altLang="zh-CN" sz="2800" baseline="-25000" dirty="0">
                <a:cs typeface="Times New Roman" panose="02020603050405020304" pitchFamily="18" charset="0"/>
                <a:sym typeface="+mn-ea"/>
              </a:rPr>
              <a:t>5</a:t>
            </a:r>
            <a:r>
              <a:rPr lang="en-US" altLang="zh-CN" sz="2800" dirty="0">
                <a:cs typeface="Times New Roman" panose="02020603050405020304" pitchFamily="18" charset="0"/>
                <a:sym typeface="+mn-ea"/>
              </a:rPr>
              <a:t>OH</a:t>
            </a:r>
            <a:r>
              <a:rPr lang="zh-CN" altLang="en-US" sz="2800" dirty="0"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 dirty="0"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800" dirty="0">
                <a:cs typeface="Times New Roman" panose="02020603050405020304" pitchFamily="18" charset="0"/>
                <a:sym typeface="+mn-ea"/>
              </a:rPr>
              <a:t>水     硫酸铵     铜      碘酒      碘（</a:t>
            </a:r>
            <a:r>
              <a:rPr lang="en-US" altLang="zh-CN" sz="2800" dirty="0"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800" baseline="-25000" dirty="0"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800" dirty="0">
                <a:cs typeface="Times New Roman" panose="02020603050405020304" pitchFamily="18" charset="0"/>
                <a:sym typeface="+mn-ea"/>
              </a:rPr>
              <a:t>）</a:t>
            </a:r>
          </a:p>
          <a:p>
            <a:pPr algn="just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800" dirty="0">
                <a:cs typeface="Times New Roman" panose="02020603050405020304" pitchFamily="18" charset="0"/>
                <a:sym typeface="+mn-ea"/>
              </a:rPr>
              <a:t>      氧气    石墨      食盐水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F5927B5-7925-5CFD-3B0F-BD6C8646271B}"/>
              </a:ext>
            </a:extLst>
          </p:cNvPr>
          <p:cNvSpPr txBox="1"/>
          <p:nvPr/>
        </p:nvSpPr>
        <p:spPr>
          <a:xfrm>
            <a:off x="620720" y="2282695"/>
            <a:ext cx="13849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>
                <a:solidFill>
                  <a:prstClr val="black"/>
                </a:solidFill>
                <a:latin typeface="Calibri"/>
              </a:rPr>
              <a:t>纯净物：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6A67CCC-211D-153B-7B26-F2FDDBE11A62}"/>
              </a:ext>
            </a:extLst>
          </p:cNvPr>
          <p:cNvSpPr txBox="1"/>
          <p:nvPr/>
        </p:nvSpPr>
        <p:spPr>
          <a:xfrm>
            <a:off x="588134" y="3366822"/>
            <a:ext cx="15297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>
                <a:solidFill>
                  <a:prstClr val="black"/>
                </a:solidFill>
                <a:latin typeface="Calibri"/>
              </a:rPr>
              <a:t>混合物：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F32BBEF-A595-C16A-FFC4-FC224E35C38E}"/>
              </a:ext>
            </a:extLst>
          </p:cNvPr>
          <p:cNvSpPr txBox="1"/>
          <p:nvPr/>
        </p:nvSpPr>
        <p:spPr>
          <a:xfrm>
            <a:off x="2117849" y="2189667"/>
            <a:ext cx="395160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olidFill>
                  <a:prstClr val="black"/>
                </a:solidFill>
                <a:latin typeface="Calibri"/>
              </a:rPr>
              <a:t>乙醇、水、硫酸铵、铜、碘、氧气、石墨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CD922FE-8F78-82E9-D8E1-92F75AF80045}"/>
              </a:ext>
            </a:extLst>
          </p:cNvPr>
          <p:cNvSpPr txBox="1"/>
          <p:nvPr/>
        </p:nvSpPr>
        <p:spPr>
          <a:xfrm>
            <a:off x="2106087" y="3345232"/>
            <a:ext cx="235013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olidFill>
                  <a:prstClr val="black"/>
                </a:solidFill>
                <a:latin typeface="Calibri"/>
              </a:rPr>
              <a:t>空气、碘酒、食盐水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D0EFFC3-70BC-C65B-54D3-4B9E37D252BB}"/>
              </a:ext>
            </a:extLst>
          </p:cNvPr>
          <p:cNvSpPr txBox="1"/>
          <p:nvPr/>
        </p:nvSpPr>
        <p:spPr>
          <a:xfrm>
            <a:off x="6877719" y="2144265"/>
            <a:ext cx="12528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>
                <a:solidFill>
                  <a:prstClr val="black"/>
                </a:solidFill>
                <a:latin typeface="Calibri"/>
              </a:rPr>
              <a:t>固态：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EB52F5E-2C9C-93DB-F56F-AFF2B5FA7DC4}"/>
              </a:ext>
            </a:extLst>
          </p:cNvPr>
          <p:cNvSpPr txBox="1"/>
          <p:nvPr/>
        </p:nvSpPr>
        <p:spPr>
          <a:xfrm>
            <a:off x="6877719" y="2769152"/>
            <a:ext cx="12528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olidFill>
                  <a:prstClr val="black"/>
                </a:solidFill>
                <a:latin typeface="Calibri"/>
              </a:rPr>
              <a:t>液态：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074BB42-8F40-8916-7FFA-FF277E5DD4AD}"/>
              </a:ext>
            </a:extLst>
          </p:cNvPr>
          <p:cNvSpPr txBox="1"/>
          <p:nvPr/>
        </p:nvSpPr>
        <p:spPr>
          <a:xfrm>
            <a:off x="7994684" y="2087115"/>
            <a:ext cx="40786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>
                <a:solidFill>
                  <a:prstClr val="black"/>
                </a:solidFill>
                <a:latin typeface="Calibri"/>
              </a:rPr>
              <a:t>硫酸铵、铜、碘、石墨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76F7DA4-D1F4-1103-C835-8BA2D3684F69}"/>
              </a:ext>
            </a:extLst>
          </p:cNvPr>
          <p:cNvSpPr txBox="1"/>
          <p:nvPr/>
        </p:nvSpPr>
        <p:spPr>
          <a:xfrm>
            <a:off x="6914258" y="3765822"/>
            <a:ext cx="12528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>
                <a:solidFill>
                  <a:prstClr val="black"/>
                </a:solidFill>
                <a:latin typeface="Calibri"/>
              </a:rPr>
              <a:t>气态：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5E10971-DAC4-D838-1F9D-E0ED1D6992FE}"/>
              </a:ext>
            </a:extLst>
          </p:cNvPr>
          <p:cNvSpPr txBox="1"/>
          <p:nvPr/>
        </p:nvSpPr>
        <p:spPr>
          <a:xfrm>
            <a:off x="7994683" y="2769152"/>
            <a:ext cx="3917537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olidFill>
                  <a:prstClr val="black"/>
                </a:solidFill>
                <a:latin typeface="Calibri"/>
              </a:rPr>
              <a:t>乙醇、水、碘酒、食盐水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B2465C2-6CC9-C152-30E3-3476B18E1104}"/>
              </a:ext>
            </a:extLst>
          </p:cNvPr>
          <p:cNvSpPr txBox="1"/>
          <p:nvPr/>
        </p:nvSpPr>
        <p:spPr>
          <a:xfrm>
            <a:off x="7958222" y="3776397"/>
            <a:ext cx="2346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olidFill>
                  <a:prstClr val="black"/>
                </a:solidFill>
                <a:latin typeface="Calibri"/>
              </a:rPr>
              <a:t>空气、氧气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BC8B045-4558-3EDF-D8F4-4EBB7F70721B}"/>
              </a:ext>
            </a:extLst>
          </p:cNvPr>
          <p:cNvSpPr txBox="1"/>
          <p:nvPr/>
        </p:nvSpPr>
        <p:spPr>
          <a:xfrm>
            <a:off x="1327540" y="4487547"/>
            <a:ext cx="8496300" cy="1076325"/>
          </a:xfrm>
          <a:prstGeom prst="rect">
            <a:avLst/>
          </a:prstGeom>
          <a:noFill/>
          <a:ln w="28575" cap="flat" cmpd="sng">
            <a:solidFill>
              <a:srgbClr val="6600CC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latin typeface="宋体" panose="02010600030101010101" pitchFamily="2" charset="-122"/>
              </a:rPr>
              <a:t>    </a:t>
            </a:r>
            <a:r>
              <a:rPr lang="zh-CN" altLang="en-US" sz="3200" dirty="0">
                <a:latin typeface="宋体" panose="02010600030101010101" pitchFamily="2" charset="-122"/>
              </a:rPr>
              <a:t>对于同一种物质，分类依据</a:t>
            </a:r>
            <a:r>
              <a:rPr lang="en-US" altLang="zh-CN" sz="3200" dirty="0">
                <a:latin typeface="宋体" panose="02010600030101010101" pitchFamily="2" charset="-122"/>
              </a:rPr>
              <a:t>(</a:t>
            </a:r>
            <a:r>
              <a:rPr lang="zh-CN" altLang="en-US" sz="3200" dirty="0">
                <a:latin typeface="宋体" panose="02010600030101010101" pitchFamily="2" charset="-122"/>
              </a:rPr>
              <a:t>标准</a:t>
            </a:r>
            <a:r>
              <a:rPr lang="en-US" altLang="zh-CN" sz="3200" dirty="0">
                <a:latin typeface="宋体" panose="02010600030101010101" pitchFamily="2" charset="-122"/>
              </a:rPr>
              <a:t>)</a:t>
            </a:r>
            <a:r>
              <a:rPr lang="zh-CN" altLang="en-US" sz="3200" dirty="0">
                <a:latin typeface="宋体" panose="02010600030101010101" pitchFamily="2" charset="-122"/>
              </a:rPr>
              <a:t>不同，得到的分类结果也不相同。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058779E-DB7B-6ECB-E919-E86B6BC4B462}"/>
              </a:ext>
            </a:extLst>
          </p:cNvPr>
          <p:cNvCxnSpPr/>
          <p:nvPr/>
        </p:nvCxnSpPr>
        <p:spPr>
          <a:xfrm>
            <a:off x="5702690" y="5022533"/>
            <a:ext cx="259238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下箭头 3">
            <a:extLst>
              <a:ext uri="{FF2B5EF4-FFF2-40B4-BE49-F238E27FC236}">
                <a16:creationId xmlns:a16="http://schemas.microsoft.com/office/drawing/2014/main" id="{50C5E3E3-1005-BCB6-10CF-8F2EE7966665}"/>
              </a:ext>
            </a:extLst>
          </p:cNvPr>
          <p:cNvSpPr/>
          <p:nvPr/>
        </p:nvSpPr>
        <p:spPr>
          <a:xfrm>
            <a:off x="6782191" y="5165409"/>
            <a:ext cx="288925" cy="720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noProof="1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673E28C-B683-4116-3051-4C39E54DBBBA}"/>
              </a:ext>
            </a:extLst>
          </p:cNvPr>
          <p:cNvSpPr txBox="1"/>
          <p:nvPr/>
        </p:nvSpPr>
        <p:spPr>
          <a:xfrm>
            <a:off x="4823215" y="5915978"/>
            <a:ext cx="4840288" cy="52197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物质的组成、性质、状态等</a:t>
            </a:r>
          </a:p>
        </p:txBody>
      </p:sp>
    </p:spTree>
    <p:extLst>
      <p:ext uri="{BB962C8B-B14F-4D97-AF65-F5344CB8AC3E}">
        <p14:creationId xmlns:p14="http://schemas.microsoft.com/office/powerpoint/2010/main" val="4915447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 bldLvl="0" animBg="1"/>
      <p:bldP spid="32" grpId="0" bldLvl="0" animBg="1"/>
      <p:bldP spid="3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3"/>
          <p:cNvGrpSpPr/>
          <p:nvPr/>
        </p:nvGrpSpPr>
        <p:grpSpPr bwMode="auto">
          <a:xfrm>
            <a:off x="3497662" y="713565"/>
            <a:ext cx="5080000" cy="501651"/>
            <a:chOff x="1536" y="564"/>
            <a:chExt cx="2400" cy="316"/>
          </a:xfrm>
        </p:grpSpPr>
        <p:sp>
          <p:nvSpPr>
            <p:cNvPr id="53" name="Line 4"/>
            <p:cNvSpPr>
              <a:spLocks noChangeShapeType="1"/>
            </p:cNvSpPr>
            <p:nvPr/>
          </p:nvSpPr>
          <p:spPr bwMode="auto">
            <a:xfrm flipH="1">
              <a:off x="2678" y="564"/>
              <a:ext cx="0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00" b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55" name="Line 5"/>
            <p:cNvSpPr>
              <a:spLocks noChangeShapeType="1"/>
            </p:cNvSpPr>
            <p:nvPr/>
          </p:nvSpPr>
          <p:spPr bwMode="auto">
            <a:xfrm>
              <a:off x="1536" y="736"/>
              <a:ext cx="2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00" b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56" name="Line 6"/>
            <p:cNvSpPr>
              <a:spLocks noChangeShapeType="1"/>
            </p:cNvSpPr>
            <p:nvPr/>
          </p:nvSpPr>
          <p:spPr bwMode="auto">
            <a:xfrm>
              <a:off x="1536" y="73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00" b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57" name="Line 7"/>
            <p:cNvSpPr>
              <a:spLocks noChangeShapeType="1"/>
            </p:cNvSpPr>
            <p:nvPr/>
          </p:nvSpPr>
          <p:spPr bwMode="auto">
            <a:xfrm>
              <a:off x="3936" y="73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00" b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58" name="Group 21"/>
          <p:cNvGrpSpPr/>
          <p:nvPr/>
        </p:nvGrpSpPr>
        <p:grpSpPr bwMode="auto">
          <a:xfrm>
            <a:off x="1954114" y="1723819"/>
            <a:ext cx="4699001" cy="812800"/>
            <a:chOff x="912" y="1192"/>
            <a:chExt cx="2220" cy="512"/>
          </a:xfrm>
        </p:grpSpPr>
        <p:sp>
          <p:nvSpPr>
            <p:cNvPr id="59" name="Line 22"/>
            <p:cNvSpPr>
              <a:spLocks noChangeShapeType="1"/>
            </p:cNvSpPr>
            <p:nvPr/>
          </p:nvSpPr>
          <p:spPr bwMode="auto">
            <a:xfrm>
              <a:off x="1616" y="1192"/>
              <a:ext cx="0" cy="3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00" b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0" name="Line 23"/>
            <p:cNvSpPr>
              <a:spLocks noChangeShapeType="1"/>
            </p:cNvSpPr>
            <p:nvPr/>
          </p:nvSpPr>
          <p:spPr bwMode="auto">
            <a:xfrm flipV="1">
              <a:off x="912" y="1543"/>
              <a:ext cx="2220" cy="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00" b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1" name="Line 24"/>
            <p:cNvSpPr>
              <a:spLocks noChangeShapeType="1"/>
            </p:cNvSpPr>
            <p:nvPr/>
          </p:nvSpPr>
          <p:spPr bwMode="auto">
            <a:xfrm>
              <a:off x="912" y="156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00" b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2" name="Line 25"/>
            <p:cNvSpPr>
              <a:spLocks noChangeShapeType="1"/>
            </p:cNvSpPr>
            <p:nvPr/>
          </p:nvSpPr>
          <p:spPr bwMode="auto">
            <a:xfrm>
              <a:off x="3132" y="1543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00" b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63" name="Group 32"/>
          <p:cNvGrpSpPr/>
          <p:nvPr/>
        </p:nvGrpSpPr>
        <p:grpSpPr bwMode="auto">
          <a:xfrm>
            <a:off x="1071450" y="3434036"/>
            <a:ext cx="2513473" cy="563563"/>
            <a:chOff x="624" y="2496"/>
            <a:chExt cx="864" cy="440"/>
          </a:xfrm>
        </p:grpSpPr>
        <p:sp>
          <p:nvSpPr>
            <p:cNvPr id="64" name="Line 33"/>
            <p:cNvSpPr>
              <a:spLocks noChangeShapeType="1"/>
            </p:cNvSpPr>
            <p:nvPr/>
          </p:nvSpPr>
          <p:spPr bwMode="auto">
            <a:xfrm>
              <a:off x="1008" y="2496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00" b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5" name="Line 34"/>
            <p:cNvSpPr>
              <a:spLocks noChangeShapeType="1"/>
            </p:cNvSpPr>
            <p:nvPr/>
          </p:nvSpPr>
          <p:spPr bwMode="auto">
            <a:xfrm>
              <a:off x="624" y="2792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00" b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6" name="Line 35"/>
            <p:cNvSpPr>
              <a:spLocks noChangeShapeType="1"/>
            </p:cNvSpPr>
            <p:nvPr/>
          </p:nvSpPr>
          <p:spPr bwMode="auto">
            <a:xfrm>
              <a:off x="624" y="2784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00" b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7" name="Line 36"/>
            <p:cNvSpPr>
              <a:spLocks noChangeShapeType="1"/>
            </p:cNvSpPr>
            <p:nvPr/>
          </p:nvSpPr>
          <p:spPr bwMode="auto">
            <a:xfrm>
              <a:off x="1011" y="279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00" b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</p:grpSp>
      <p:sp>
        <p:nvSpPr>
          <p:cNvPr id="68" name="Rectangle 50"/>
          <p:cNvSpPr>
            <a:spLocks noChangeArrowheads="1"/>
          </p:cNvSpPr>
          <p:nvPr/>
        </p:nvSpPr>
        <p:spPr bwMode="auto">
          <a:xfrm>
            <a:off x="5130982" y="211909"/>
            <a:ext cx="1787544" cy="4327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物质</a:t>
            </a:r>
          </a:p>
        </p:txBody>
      </p:sp>
      <p:sp>
        <p:nvSpPr>
          <p:cNvPr id="69" name="Rectangle 51"/>
          <p:cNvSpPr>
            <a:spLocks noChangeArrowheads="1"/>
          </p:cNvSpPr>
          <p:nvPr/>
        </p:nvSpPr>
        <p:spPr bwMode="auto">
          <a:xfrm>
            <a:off x="2713926" y="1230297"/>
            <a:ext cx="1698139" cy="4778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>
                <a:solidFill>
                  <a:srgbClr val="000000"/>
                </a:solidFill>
                <a:cs typeface="Times New Roman" panose="02020603050405020304" pitchFamily="18" charset="0"/>
              </a:rPr>
              <a:t>纯净物</a:t>
            </a:r>
          </a:p>
        </p:txBody>
      </p:sp>
      <p:sp>
        <p:nvSpPr>
          <p:cNvPr id="70" name="Rectangle 52"/>
          <p:cNvSpPr>
            <a:spLocks noChangeArrowheads="1"/>
          </p:cNvSpPr>
          <p:nvPr/>
        </p:nvSpPr>
        <p:spPr bwMode="auto">
          <a:xfrm>
            <a:off x="7663264" y="1266017"/>
            <a:ext cx="1702485" cy="46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混合物</a:t>
            </a:r>
          </a:p>
        </p:txBody>
      </p:sp>
      <p:sp>
        <p:nvSpPr>
          <p:cNvPr id="71" name="Text Box 54"/>
          <p:cNvSpPr txBox="1">
            <a:spLocks noChangeArrowheads="1"/>
          </p:cNvSpPr>
          <p:nvPr/>
        </p:nvSpPr>
        <p:spPr bwMode="auto">
          <a:xfrm>
            <a:off x="1598453" y="2542654"/>
            <a:ext cx="615553" cy="891381"/>
          </a:xfrm>
          <a:prstGeom prst="rect">
            <a:avLst/>
          </a:prstGeom>
          <a:solidFill>
            <a:srgbClr val="F0BBA9"/>
          </a:solidFill>
          <a:ln>
            <a:solidFill>
              <a:schemeClr val="tx1"/>
            </a:solidFill>
          </a:ln>
        </p:spPr>
        <p:txBody>
          <a:bodyPr vert="eaVert" wrap="squar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</a:pPr>
            <a:r>
              <a:rPr lang="zh-CN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单质</a:t>
            </a:r>
          </a:p>
        </p:txBody>
      </p:sp>
      <p:sp>
        <p:nvSpPr>
          <p:cNvPr id="72" name="Text Box 55"/>
          <p:cNvSpPr txBox="1">
            <a:spLocks noChangeArrowheads="1"/>
          </p:cNvSpPr>
          <p:nvPr/>
        </p:nvSpPr>
        <p:spPr bwMode="auto">
          <a:xfrm>
            <a:off x="6311502" y="2500945"/>
            <a:ext cx="615553" cy="1193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eaVert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</a:pPr>
            <a:r>
              <a:rPr lang="zh-CN" altLang="en-US" sz="2800">
                <a:solidFill>
                  <a:srgbClr val="000000"/>
                </a:solidFill>
                <a:cs typeface="Times New Roman" panose="02020603050405020304" pitchFamily="18" charset="0"/>
              </a:rPr>
              <a:t>化合物</a:t>
            </a:r>
          </a:p>
        </p:txBody>
      </p:sp>
      <p:sp>
        <p:nvSpPr>
          <p:cNvPr id="73" name="Text Box 56"/>
          <p:cNvSpPr txBox="1">
            <a:spLocks noChangeArrowheads="1"/>
          </p:cNvSpPr>
          <p:nvPr/>
        </p:nvSpPr>
        <p:spPr bwMode="auto">
          <a:xfrm>
            <a:off x="729038" y="3987352"/>
            <a:ext cx="615553" cy="15681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eaVert" wrap="squar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</a:pPr>
            <a:r>
              <a:rPr lang="zh-CN" altLang="en-US" sz="2800">
                <a:solidFill>
                  <a:srgbClr val="000000"/>
                </a:solidFill>
                <a:cs typeface="Times New Roman" panose="02020603050405020304" pitchFamily="18" charset="0"/>
              </a:rPr>
              <a:t>金属单质</a:t>
            </a:r>
          </a:p>
        </p:txBody>
      </p:sp>
      <p:sp>
        <p:nvSpPr>
          <p:cNvPr id="74" name="Text Box 57"/>
          <p:cNvSpPr txBox="1">
            <a:spLocks noChangeArrowheads="1"/>
          </p:cNvSpPr>
          <p:nvPr/>
        </p:nvSpPr>
        <p:spPr bwMode="auto">
          <a:xfrm>
            <a:off x="3267470" y="4060197"/>
            <a:ext cx="615553" cy="16787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eaVert" wrap="squar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</a:pPr>
            <a:r>
              <a:rPr lang="zh-CN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稀有气体</a:t>
            </a:r>
          </a:p>
        </p:txBody>
      </p:sp>
      <p:sp>
        <p:nvSpPr>
          <p:cNvPr id="75" name="Text Box 60"/>
          <p:cNvSpPr txBox="1">
            <a:spLocks noChangeArrowheads="1"/>
          </p:cNvSpPr>
          <p:nvPr/>
        </p:nvSpPr>
        <p:spPr bwMode="auto">
          <a:xfrm>
            <a:off x="7985133" y="5486988"/>
            <a:ext cx="615553" cy="533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eaVert" wrap="square" anchor="ctr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</a:pPr>
            <a:r>
              <a:rPr lang="zh-CN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盐</a:t>
            </a:r>
          </a:p>
        </p:txBody>
      </p:sp>
      <p:sp>
        <p:nvSpPr>
          <p:cNvPr id="76" name="Text Box 61"/>
          <p:cNvSpPr txBox="1">
            <a:spLocks noChangeArrowheads="1"/>
          </p:cNvSpPr>
          <p:nvPr/>
        </p:nvSpPr>
        <p:spPr bwMode="auto">
          <a:xfrm>
            <a:off x="6556980" y="5493684"/>
            <a:ext cx="615553" cy="4883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eaVert" wrap="square" anchor="ctr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</a:pPr>
            <a:r>
              <a:rPr lang="zh-CN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碱</a:t>
            </a:r>
          </a:p>
        </p:txBody>
      </p:sp>
      <p:sp>
        <p:nvSpPr>
          <p:cNvPr id="77" name="Text Box 62"/>
          <p:cNvSpPr txBox="1">
            <a:spLocks noChangeArrowheads="1"/>
          </p:cNvSpPr>
          <p:nvPr/>
        </p:nvSpPr>
        <p:spPr bwMode="auto">
          <a:xfrm>
            <a:off x="5227349" y="5523501"/>
            <a:ext cx="615553" cy="4874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eaVert" wrap="square" anchor="ctr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</a:pPr>
            <a:r>
              <a:rPr lang="zh-CN" altLang="en-US" sz="2800">
                <a:solidFill>
                  <a:srgbClr val="000000"/>
                </a:solidFill>
                <a:cs typeface="Times New Roman" panose="02020603050405020304" pitchFamily="18" charset="0"/>
              </a:rPr>
              <a:t>酸</a:t>
            </a:r>
          </a:p>
        </p:txBody>
      </p:sp>
      <p:sp>
        <p:nvSpPr>
          <p:cNvPr id="78" name="Rectangle 65"/>
          <p:cNvSpPr>
            <a:spLocks noChangeArrowheads="1"/>
          </p:cNvSpPr>
          <p:nvPr/>
        </p:nvSpPr>
        <p:spPr bwMode="auto">
          <a:xfrm>
            <a:off x="6927054" y="4282073"/>
            <a:ext cx="2036555" cy="5219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olidFill>
                  <a:srgbClr val="060606"/>
                </a:solidFill>
                <a:cs typeface="Times New Roman" panose="02020603050405020304" pitchFamily="18" charset="0"/>
              </a:rPr>
              <a:t>无机化合物</a:t>
            </a:r>
          </a:p>
        </p:txBody>
      </p:sp>
      <p:sp>
        <p:nvSpPr>
          <p:cNvPr id="79" name="Rectangle 66"/>
          <p:cNvSpPr>
            <a:spLocks noChangeArrowheads="1"/>
          </p:cNvSpPr>
          <p:nvPr/>
        </p:nvSpPr>
        <p:spPr bwMode="auto">
          <a:xfrm>
            <a:off x="4618675" y="4320828"/>
            <a:ext cx="2160392" cy="5219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olidFill>
                  <a:srgbClr val="060606"/>
                </a:solidFill>
                <a:cs typeface="Times New Roman" panose="02020603050405020304" pitchFamily="18" charset="0"/>
              </a:rPr>
              <a:t>有机化合物</a:t>
            </a:r>
          </a:p>
        </p:txBody>
      </p:sp>
      <p:grpSp>
        <p:nvGrpSpPr>
          <p:cNvPr id="80" name="Group 72"/>
          <p:cNvGrpSpPr/>
          <p:nvPr/>
        </p:nvGrpSpPr>
        <p:grpSpPr bwMode="auto">
          <a:xfrm>
            <a:off x="5754031" y="3732275"/>
            <a:ext cx="1950411" cy="553316"/>
            <a:chOff x="624" y="2496"/>
            <a:chExt cx="872" cy="432"/>
          </a:xfrm>
        </p:grpSpPr>
        <p:sp>
          <p:nvSpPr>
            <p:cNvPr id="81" name="Line 73"/>
            <p:cNvSpPr>
              <a:spLocks noChangeShapeType="1"/>
            </p:cNvSpPr>
            <p:nvPr/>
          </p:nvSpPr>
          <p:spPr bwMode="auto">
            <a:xfrm>
              <a:off x="1008" y="2496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00" b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2" name="Line 74"/>
            <p:cNvSpPr>
              <a:spLocks noChangeShapeType="1"/>
            </p:cNvSpPr>
            <p:nvPr/>
          </p:nvSpPr>
          <p:spPr bwMode="auto">
            <a:xfrm>
              <a:off x="624" y="2792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00" b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3" name="Line 75"/>
            <p:cNvSpPr>
              <a:spLocks noChangeShapeType="1"/>
            </p:cNvSpPr>
            <p:nvPr/>
          </p:nvSpPr>
          <p:spPr bwMode="auto">
            <a:xfrm>
              <a:off x="624" y="2784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00" b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4" name="Line 76"/>
            <p:cNvSpPr>
              <a:spLocks noChangeShapeType="1"/>
            </p:cNvSpPr>
            <p:nvPr/>
          </p:nvSpPr>
          <p:spPr bwMode="auto">
            <a:xfrm>
              <a:off x="1496" y="2784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00" b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</p:grpSp>
      <p:sp>
        <p:nvSpPr>
          <p:cNvPr id="85" name="Text Box 77"/>
          <p:cNvSpPr txBox="1">
            <a:spLocks noChangeArrowheads="1"/>
          </p:cNvSpPr>
          <p:nvPr/>
        </p:nvSpPr>
        <p:spPr bwMode="auto">
          <a:xfrm>
            <a:off x="6377691" y="568593"/>
            <a:ext cx="3805199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根据物质</a:t>
            </a:r>
            <a:r>
              <a:rPr lang="zh-CN" altLang="en-US" dirty="0">
                <a:cs typeface="Times New Roman" panose="02020603050405020304" pitchFamily="18" charset="0"/>
              </a:rPr>
              <a:t>组成</a:t>
            </a:r>
            <a:r>
              <a:rPr lang="zh-CN" alt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是否单一</a:t>
            </a:r>
          </a:p>
        </p:txBody>
      </p:sp>
      <p:sp>
        <p:nvSpPr>
          <p:cNvPr id="86" name="Text Box 78"/>
          <p:cNvSpPr txBox="1">
            <a:spLocks noChangeArrowheads="1"/>
          </p:cNvSpPr>
          <p:nvPr/>
        </p:nvSpPr>
        <p:spPr bwMode="auto">
          <a:xfrm>
            <a:off x="3584923" y="1802485"/>
            <a:ext cx="4032251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根据</a:t>
            </a:r>
            <a:r>
              <a:rPr lang="zh-CN" altLang="en-US" dirty="0">
                <a:cs typeface="Times New Roman" panose="02020603050405020304" pitchFamily="18" charset="0"/>
              </a:rPr>
              <a:t>组成</a:t>
            </a:r>
            <a:r>
              <a:rPr lang="zh-CN" alt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元素的异同</a:t>
            </a:r>
          </a:p>
        </p:txBody>
      </p:sp>
      <p:sp>
        <p:nvSpPr>
          <p:cNvPr id="87" name="Text Box 80"/>
          <p:cNvSpPr txBox="1">
            <a:spLocks noChangeArrowheads="1"/>
          </p:cNvSpPr>
          <p:nvPr/>
        </p:nvSpPr>
        <p:spPr bwMode="auto">
          <a:xfrm>
            <a:off x="2285302" y="3363035"/>
            <a:ext cx="2416719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根据</a:t>
            </a:r>
            <a:r>
              <a:rPr lang="zh-CN" altLang="en-US" dirty="0">
                <a:cs typeface="Times New Roman" panose="02020603050405020304" pitchFamily="18" charset="0"/>
              </a:rPr>
              <a:t>组成</a:t>
            </a:r>
            <a:r>
              <a:rPr lang="zh-CN" alt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的差异</a:t>
            </a:r>
            <a:endParaRPr lang="zh-CN" altLang="en-US" b="0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88" name="Text Box 81"/>
          <p:cNvSpPr txBox="1">
            <a:spLocks noChangeArrowheads="1"/>
          </p:cNvSpPr>
          <p:nvPr/>
        </p:nvSpPr>
        <p:spPr bwMode="auto">
          <a:xfrm>
            <a:off x="7979186" y="4862437"/>
            <a:ext cx="2395724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根据</a:t>
            </a:r>
            <a:r>
              <a:rPr lang="zh-CN" altLang="en-US" dirty="0">
                <a:cs typeface="Times New Roman" panose="02020603050405020304" pitchFamily="18" charset="0"/>
              </a:rPr>
              <a:t>组成</a:t>
            </a:r>
            <a:r>
              <a:rPr lang="zh-CN" alt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的差异</a:t>
            </a:r>
            <a:endParaRPr lang="zh-CN" altLang="en-US" b="0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5513219" y="4801188"/>
            <a:ext cx="5488516" cy="722313"/>
            <a:chOff x="5327650" y="4895116"/>
            <a:chExt cx="5488516" cy="722313"/>
          </a:xfrm>
        </p:grpSpPr>
        <p:grpSp>
          <p:nvGrpSpPr>
            <p:cNvPr id="90" name="Group 39"/>
            <p:cNvGrpSpPr/>
            <p:nvPr/>
          </p:nvGrpSpPr>
          <p:grpSpPr bwMode="auto">
            <a:xfrm>
              <a:off x="5327650" y="4895116"/>
              <a:ext cx="5488516" cy="722313"/>
              <a:chOff x="2632" y="2496"/>
              <a:chExt cx="2593" cy="455"/>
            </a:xfrm>
          </p:grpSpPr>
          <p:sp>
            <p:nvSpPr>
              <p:cNvPr id="92" name="Line 40"/>
              <p:cNvSpPr>
                <a:spLocks noChangeShapeType="1"/>
              </p:cNvSpPr>
              <p:nvPr/>
            </p:nvSpPr>
            <p:spPr bwMode="auto">
              <a:xfrm>
                <a:off x="3647" y="2496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 b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Line 41"/>
              <p:cNvSpPr>
                <a:spLocks noChangeShapeType="1"/>
              </p:cNvSpPr>
              <p:nvPr/>
            </p:nvSpPr>
            <p:spPr bwMode="auto">
              <a:xfrm>
                <a:off x="2632" y="2784"/>
                <a:ext cx="259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 b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Line 42"/>
              <p:cNvSpPr>
                <a:spLocks noChangeShapeType="1"/>
              </p:cNvSpPr>
              <p:nvPr/>
            </p:nvSpPr>
            <p:spPr bwMode="auto">
              <a:xfrm>
                <a:off x="2640" y="2800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 b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Line 43"/>
              <p:cNvSpPr>
                <a:spLocks noChangeShapeType="1"/>
              </p:cNvSpPr>
              <p:nvPr/>
            </p:nvSpPr>
            <p:spPr bwMode="auto">
              <a:xfrm>
                <a:off x="3264" y="278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 b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Line 44"/>
              <p:cNvSpPr>
                <a:spLocks noChangeShapeType="1"/>
              </p:cNvSpPr>
              <p:nvPr/>
            </p:nvSpPr>
            <p:spPr bwMode="auto">
              <a:xfrm>
                <a:off x="3936" y="278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 b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Line 45"/>
              <p:cNvSpPr>
                <a:spLocks noChangeShapeType="1"/>
              </p:cNvSpPr>
              <p:nvPr/>
            </p:nvSpPr>
            <p:spPr bwMode="auto">
              <a:xfrm>
                <a:off x="4657" y="2807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 b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1" name="Line 45"/>
            <p:cNvSpPr>
              <a:spLocks noChangeShapeType="1"/>
            </p:cNvSpPr>
            <p:nvPr/>
          </p:nvSpPr>
          <p:spPr bwMode="auto">
            <a:xfrm>
              <a:off x="10816166" y="5376145"/>
              <a:ext cx="0" cy="2286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00" b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</p:grpSp>
      <p:sp>
        <p:nvSpPr>
          <p:cNvPr id="98" name="Text Box 60"/>
          <p:cNvSpPr txBox="1">
            <a:spLocks noChangeArrowheads="1"/>
          </p:cNvSpPr>
          <p:nvPr/>
        </p:nvSpPr>
        <p:spPr bwMode="auto">
          <a:xfrm>
            <a:off x="10629000" y="5535268"/>
            <a:ext cx="1060225" cy="5219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wrap="square" anchor="ctr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……</a:t>
            </a:r>
            <a:endParaRPr lang="zh-CN" altLang="en-US" sz="28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99" name="Rectangle 65"/>
          <p:cNvSpPr>
            <a:spLocks noChangeArrowheads="1"/>
          </p:cNvSpPr>
          <p:nvPr/>
        </p:nvSpPr>
        <p:spPr bwMode="auto">
          <a:xfrm>
            <a:off x="9182994" y="5568967"/>
            <a:ext cx="1338225" cy="5219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olidFill>
                  <a:srgbClr val="060606"/>
                </a:solidFill>
                <a:cs typeface="Times New Roman" panose="02020603050405020304" pitchFamily="18" charset="0"/>
              </a:rPr>
              <a:t>氧化物</a:t>
            </a:r>
          </a:p>
        </p:txBody>
      </p:sp>
      <p:sp>
        <p:nvSpPr>
          <p:cNvPr id="100" name="Line 36"/>
          <p:cNvSpPr>
            <a:spLocks noChangeShapeType="1"/>
          </p:cNvSpPr>
          <p:nvPr/>
        </p:nvSpPr>
        <p:spPr bwMode="auto">
          <a:xfrm>
            <a:off x="3558153" y="3818709"/>
            <a:ext cx="0" cy="184439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01" name="Text Box 57"/>
          <p:cNvSpPr txBox="1">
            <a:spLocks noChangeArrowheads="1"/>
          </p:cNvSpPr>
          <p:nvPr/>
        </p:nvSpPr>
        <p:spPr bwMode="auto">
          <a:xfrm>
            <a:off x="1966211" y="3987351"/>
            <a:ext cx="615553" cy="1921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eaVert" wrap="squar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</a:pPr>
            <a:r>
              <a:rPr lang="zh-CN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非金属单质</a:t>
            </a:r>
          </a:p>
        </p:txBody>
      </p:sp>
      <p:sp>
        <p:nvSpPr>
          <p:cNvPr id="2" name="矩形 1"/>
          <p:cNvSpPr/>
          <p:nvPr/>
        </p:nvSpPr>
        <p:spPr>
          <a:xfrm>
            <a:off x="1367145" y="130467"/>
            <a:ext cx="2244525" cy="584775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rgbClr val="060606"/>
                </a:solidFill>
                <a:cs typeface="Times New Roman" panose="02020603050405020304" pitchFamily="18" charset="0"/>
              </a:rPr>
              <a:t>树状分类法</a:t>
            </a:r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8273482" y="2030300"/>
            <a:ext cx="3547569" cy="19495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mpd="sng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</a:pPr>
            <a:r>
              <a:rPr lang="zh-CN" altLang="en-US" sz="2800" dirty="0">
                <a:cs typeface="Times New Roman" panose="02020603050405020304" pitchFamily="18" charset="0"/>
              </a:rPr>
              <a:t>特点：同一层次</a:t>
            </a:r>
            <a:r>
              <a:rPr lang="zh-CN" altLang="en-US" sz="2800" dirty="0">
                <a:solidFill>
                  <a:srgbClr val="060606"/>
                </a:solidFill>
                <a:cs typeface="Times New Roman" panose="02020603050405020304" pitchFamily="18" charset="0"/>
              </a:rPr>
              <a:t>的物质类别间一般是</a:t>
            </a:r>
            <a:r>
              <a:rPr lang="zh-CN" altLang="en-US" sz="2800" dirty="0">
                <a:cs typeface="Times New Roman" panose="02020603050405020304" pitchFamily="18" charset="0"/>
              </a:rPr>
              <a:t>相互独立</a:t>
            </a:r>
            <a:r>
              <a:rPr lang="zh-CN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、</a:t>
            </a:r>
            <a:r>
              <a:rPr lang="zh-CN" altLang="en-US" sz="2800" dirty="0">
                <a:cs typeface="Times New Roman" panose="02020603050405020304" pitchFamily="18" charset="0"/>
              </a:rPr>
              <a:t>没有交叉的</a:t>
            </a:r>
            <a:r>
              <a:rPr lang="zh-CN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236061" y="1215390"/>
            <a:ext cx="2086610" cy="101473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latin typeface="Arial"/>
                <a:ea typeface="微软雅黑"/>
                <a:cs typeface="Arial"/>
              </a:rPr>
              <a:t>只由一种元素组成的物质一定是纯净物吗？</a:t>
            </a:r>
          </a:p>
        </p:txBody>
      </p:sp>
      <p:sp>
        <p:nvSpPr>
          <p:cNvPr id="3" name="动作按钮: 前进或下一项 2">
            <a:hlinkClick r:id="rId3" action="ppaction://hlinksldjump"/>
          </p:cNvPr>
          <p:cNvSpPr/>
          <p:nvPr/>
        </p:nvSpPr>
        <p:spPr>
          <a:xfrm>
            <a:off x="1774667" y="1958976"/>
            <a:ext cx="375285" cy="21907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ldLvl="0" animBg="1"/>
      <p:bldP spid="70" grpId="0" bldLvl="0" animBg="1"/>
      <p:bldP spid="71" grpId="0" bldLvl="0" animBg="1"/>
      <p:bldP spid="72" grpId="0" bldLvl="0" animBg="1"/>
      <p:bldP spid="73" grpId="0" bldLvl="0" animBg="1"/>
      <p:bldP spid="74" grpId="0" bldLvl="0" animBg="1"/>
      <p:bldP spid="75" grpId="0" bldLvl="0" animBg="1"/>
      <p:bldP spid="76" grpId="0" bldLvl="0" animBg="1"/>
      <p:bldP spid="77" grpId="0" bldLvl="0" animBg="1"/>
      <p:bldP spid="78" grpId="0" bldLvl="0" animBg="1"/>
      <p:bldP spid="79" grpId="0" bldLvl="0" animBg="1"/>
      <p:bldP spid="85" grpId="0" bldLvl="0" animBg="1"/>
      <p:bldP spid="86" grpId="0" bldLvl="0" animBg="1"/>
      <p:bldP spid="87" grpId="0" bldLvl="0" animBg="1"/>
      <p:bldP spid="88" grpId="0" bldLvl="0" animBg="1"/>
      <p:bldP spid="98" grpId="0" bldLvl="0" animBg="1"/>
      <p:bldP spid="99" grpId="0" bldLvl="0" animBg="1"/>
      <p:bldP spid="100" grpId="0" bldLvl="0" animBg="1"/>
      <p:bldP spid="101" grpId="0" bldLvl="0" animBg="1"/>
      <p:bldP spid="2" grpId="0" bldLvl="0" animBg="1"/>
      <p:bldP spid="18450" grpId="0" bldLvl="0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607" y="253366"/>
            <a:ext cx="93027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800" b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94856" y="254001"/>
            <a:ext cx="892175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800" b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</p:txBody>
      </p:sp>
      <p:sp>
        <p:nvSpPr>
          <p:cNvPr id="6170" name="文本框 4"/>
          <p:cNvSpPr txBox="1">
            <a:spLocks noChangeArrowheads="1"/>
          </p:cNvSpPr>
          <p:nvPr/>
        </p:nvSpPr>
        <p:spPr bwMode="auto">
          <a:xfrm>
            <a:off x="436086" y="111760"/>
            <a:ext cx="329311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物质的分类</a:t>
            </a:r>
          </a:p>
        </p:txBody>
      </p:sp>
      <p:sp>
        <p:nvSpPr>
          <p:cNvPr id="7" name="矩形 6"/>
          <p:cNvSpPr/>
          <p:nvPr/>
        </p:nvSpPr>
        <p:spPr>
          <a:xfrm>
            <a:off x="11591132" y="6621464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800" b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606" y="6621464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800" b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0289381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LOGO</a:t>
            </a:r>
            <a:endParaRPr lang="zh-CN" altLang="en-US" sz="2000" b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57981" y="918211"/>
            <a:ext cx="2271600" cy="52260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800" b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96949" y="933620"/>
            <a:ext cx="323532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defRPr/>
            </a:pPr>
            <a:r>
              <a:rPr lang="zh-CN" altLang="en-US" sz="2800" dirty="0">
                <a:solidFill>
                  <a:srgbClr val="FFFFFF"/>
                </a:solidFill>
                <a:latin typeface="Arial"/>
                <a:ea typeface="微软雅黑"/>
                <a:cs typeface="Arial" panose="020B0604020202020204" pitchFamily="34" charset="0"/>
              </a:rPr>
              <a:t>同素异形体</a:t>
            </a: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3"/>
          <a:srcRect r="385" b="9716"/>
          <a:stretch>
            <a:fillRect/>
          </a:stretch>
        </p:blipFill>
        <p:spPr>
          <a:xfrm>
            <a:off x="451644" y="2561897"/>
            <a:ext cx="6214315" cy="2138680"/>
          </a:xfrm>
          <a:prstGeom prst="rect">
            <a:avLst/>
          </a:prstGeom>
        </p:spPr>
      </p:pic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4" r:link="rId5"/>
          <a:srcRect r="456" b="48341"/>
          <a:stretch>
            <a:fillRect/>
          </a:stretch>
        </p:blipFill>
        <p:spPr>
          <a:xfrm>
            <a:off x="6410003" y="2662544"/>
            <a:ext cx="5379566" cy="201740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730726" y="4906011"/>
            <a:ext cx="9110186" cy="58477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latin typeface="Arial"/>
                <a:ea typeface="微软雅黑"/>
                <a:cs typeface="Arial"/>
              </a:rPr>
              <a:t>同素异形体</a:t>
            </a:r>
            <a:r>
              <a:rPr lang="zh-CN" altLang="en-US" sz="3200" dirty="0">
                <a:solidFill>
                  <a:srgbClr val="044875"/>
                </a:solidFill>
                <a:latin typeface="Arial"/>
                <a:ea typeface="微软雅黑"/>
                <a:cs typeface="Arial"/>
              </a:rPr>
              <a:t>：</a:t>
            </a:r>
            <a:r>
              <a:rPr lang="zh-CN" altLang="en-US" sz="2800" b="0" dirty="0">
                <a:solidFill>
                  <a:srgbClr val="000000"/>
                </a:solidFill>
                <a:latin typeface="Arial"/>
                <a:ea typeface="微软雅黑"/>
              </a:rPr>
              <a:t>由</a:t>
            </a: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</a:rPr>
              <a:t>同一种</a:t>
            </a:r>
            <a:r>
              <a:rPr lang="zh-CN" altLang="en-US" sz="2800" b="0" dirty="0">
                <a:solidFill>
                  <a:srgbClr val="000000"/>
                </a:solidFill>
                <a:latin typeface="Arial"/>
                <a:ea typeface="微软雅黑"/>
              </a:rPr>
              <a:t>元素形成的几种</a:t>
            </a:r>
            <a:r>
              <a:rPr lang="zh-CN" altLang="en-US" sz="2800" dirty="0">
                <a:solidFill>
                  <a:srgbClr val="000000"/>
                </a:solidFill>
                <a:latin typeface="Arial"/>
                <a:ea typeface="微软雅黑"/>
              </a:rPr>
              <a:t>性质不同</a:t>
            </a:r>
            <a:r>
              <a:rPr lang="zh-CN" altLang="en-US" sz="2800" b="0" dirty="0">
                <a:solidFill>
                  <a:srgbClr val="000000"/>
                </a:solidFill>
                <a:latin typeface="Arial"/>
                <a:ea typeface="微软雅黑"/>
              </a:rPr>
              <a:t>的</a:t>
            </a:r>
            <a:r>
              <a:rPr lang="zh-CN" altLang="en-US" sz="2800" dirty="0">
                <a:latin typeface="Arial"/>
                <a:ea typeface="微软雅黑"/>
              </a:rPr>
              <a:t>单质</a:t>
            </a:r>
            <a:endParaRPr lang="zh-CN" altLang="en-US" sz="2800" dirty="0">
              <a:latin typeface="Arial"/>
              <a:ea typeface="微软雅黑"/>
              <a:cs typeface="Arial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124699" y="607388"/>
            <a:ext cx="3631032" cy="195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latin typeface="Arial"/>
                <a:ea typeface="微软雅黑"/>
                <a:cs typeface="Arial"/>
              </a:rPr>
              <a:t>O</a:t>
            </a:r>
            <a:r>
              <a:rPr lang="en-US" altLang="zh-CN" sz="2800" baseline="-25000" dirty="0">
                <a:latin typeface="Arial"/>
                <a:ea typeface="微软雅黑"/>
                <a:cs typeface="Arial"/>
              </a:rPr>
              <a:t>2</a:t>
            </a:r>
            <a:r>
              <a:rPr lang="zh-CN" altLang="en-US" sz="2800" dirty="0">
                <a:latin typeface="Arial"/>
                <a:ea typeface="微软雅黑"/>
                <a:cs typeface="Arial"/>
              </a:rPr>
              <a:t>、</a:t>
            </a:r>
            <a:r>
              <a:rPr lang="en-US" altLang="zh-CN" sz="2800" dirty="0">
                <a:latin typeface="Arial"/>
                <a:ea typeface="微软雅黑"/>
                <a:cs typeface="Arial"/>
              </a:rPr>
              <a:t>O</a:t>
            </a:r>
            <a:r>
              <a:rPr lang="en-US" altLang="zh-CN" sz="2800" baseline="-25000" dirty="0">
                <a:latin typeface="Arial"/>
                <a:ea typeface="微软雅黑"/>
                <a:cs typeface="Arial"/>
              </a:rPr>
              <a:t>3</a:t>
            </a:r>
            <a:endParaRPr lang="en-US" altLang="zh-CN" sz="2800" dirty="0">
              <a:latin typeface="Arial"/>
              <a:ea typeface="微软雅黑"/>
              <a:cs typeface="Arial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latin typeface="Arial"/>
                <a:ea typeface="微软雅黑"/>
                <a:cs typeface="Arial"/>
              </a:rPr>
              <a:t>金刚石、石墨、</a:t>
            </a:r>
            <a:r>
              <a:rPr lang="en-US" altLang="zh-CN" sz="2800" dirty="0">
                <a:latin typeface="Arial"/>
                <a:ea typeface="微软雅黑"/>
                <a:cs typeface="Arial"/>
              </a:rPr>
              <a:t>C</a:t>
            </a:r>
            <a:r>
              <a:rPr lang="en-US" altLang="zh-CN" sz="2800" baseline="-25000" dirty="0">
                <a:latin typeface="Arial"/>
                <a:ea typeface="微软雅黑"/>
                <a:cs typeface="Arial"/>
              </a:rPr>
              <a:t>60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latin typeface="Arial"/>
                <a:ea typeface="微软雅黑"/>
                <a:cs typeface="Arial"/>
              </a:rPr>
              <a:t>红磷、白磷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77E46914-BDBC-D6E9-9129-D2132F35FD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4" r="13029"/>
          <a:stretch>
            <a:fillRect/>
          </a:stretch>
        </p:blipFill>
        <p:spPr bwMode="auto">
          <a:xfrm>
            <a:off x="7560766" y="689003"/>
            <a:ext cx="1855643" cy="1467354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Picture 5">
            <a:extLst>
              <a:ext uri="{FF2B5EF4-FFF2-40B4-BE49-F238E27FC236}">
                <a16:creationId xmlns:a16="http://schemas.microsoft.com/office/drawing/2014/main" id="{38EDAF10-70E6-D0D4-4335-02759AB9B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1149" y="684276"/>
            <a:ext cx="2335958" cy="2015024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动作按钮: 前进或下一项 11">
            <a:hlinkClick r:id="rId8" action="ppaction://hlinksldjump"/>
            <a:extLst>
              <a:ext uri="{FF2B5EF4-FFF2-40B4-BE49-F238E27FC236}">
                <a16:creationId xmlns:a16="http://schemas.microsoft.com/office/drawing/2014/main" id="{44BF35D8-E155-96F7-BF74-F7D60A49767D}"/>
              </a:ext>
            </a:extLst>
          </p:cNvPr>
          <p:cNvSpPr/>
          <p:nvPr/>
        </p:nvSpPr>
        <p:spPr>
          <a:xfrm>
            <a:off x="9793014" y="6140422"/>
            <a:ext cx="375285" cy="21907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75EA56F-6202-9097-9489-F6A22064BC8B}"/>
              </a:ext>
            </a:extLst>
          </p:cNvPr>
          <p:cNvSpPr txBox="1"/>
          <p:nvPr/>
        </p:nvSpPr>
        <p:spPr>
          <a:xfrm>
            <a:off x="287958" y="692696"/>
            <a:ext cx="9505056" cy="3072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zh-CN" altLang="en-US" sz="2800" dirty="0">
                <a:solidFill>
                  <a:srgbClr val="000000"/>
                </a:solidFill>
              </a:rPr>
              <a:t>判断题：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(2021·7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浙江学考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18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互为</a:t>
            </a:r>
            <a:r>
              <a:rPr kumimoji="0" lang="zh-CN" altLang="zh-CN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同素异形体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     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14</a:t>
            </a:r>
            <a:r>
              <a:rPr kumimoji="0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N</a:t>
            </a:r>
            <a:r>
              <a:rPr kumimoji="0" lang="zh-CN" altLang="zh-CN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和</a:t>
            </a:r>
            <a:r>
              <a:rPr kumimoji="0" lang="en-US" altLang="zh-CN" sz="320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15</a:t>
            </a:r>
            <a:r>
              <a:rPr kumimoji="0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N</a:t>
            </a:r>
            <a:r>
              <a:rPr kumimoji="0" lang="zh-CN" altLang="zh-CN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互为同素异形体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      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SO</a:t>
            </a:r>
            <a:r>
              <a:rPr lang="en-US" altLang="zh-CN" sz="2800" baseline="-25000" dirty="0">
                <a:solidFill>
                  <a:srgbClr val="000000"/>
                </a:solidFill>
              </a:rPr>
              <a:t>2</a:t>
            </a:r>
            <a:r>
              <a:rPr lang="zh-CN" altLang="en-US" sz="2800" dirty="0">
                <a:solidFill>
                  <a:srgbClr val="000000"/>
                </a:solidFill>
              </a:rPr>
              <a:t>和</a:t>
            </a:r>
            <a:r>
              <a:rPr lang="en-US" altLang="zh-CN" sz="2800" dirty="0">
                <a:solidFill>
                  <a:srgbClr val="000000"/>
                </a:solidFill>
              </a:rPr>
              <a:t>SO</a:t>
            </a:r>
            <a:r>
              <a:rPr lang="en-US" altLang="zh-CN" sz="2800" baseline="-25000" dirty="0">
                <a:solidFill>
                  <a:srgbClr val="000000"/>
                </a:solidFill>
              </a:rPr>
              <a:t>3</a:t>
            </a:r>
            <a:r>
              <a:rPr lang="zh-CN" altLang="en-US" sz="2800" dirty="0">
                <a:solidFill>
                  <a:srgbClr val="000000"/>
                </a:solidFill>
              </a:rPr>
              <a:t>互为同素异形体（      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B894AD3-EEFD-B196-5F03-2FED2E491003}"/>
              </a:ext>
            </a:extLst>
          </p:cNvPr>
          <p:cNvSpPr txBox="1"/>
          <p:nvPr/>
        </p:nvSpPr>
        <p:spPr>
          <a:xfrm>
            <a:off x="864022" y="4149080"/>
            <a:ext cx="9110186" cy="58477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latin typeface="Arial"/>
                <a:ea typeface="微软雅黑"/>
                <a:cs typeface="Arial"/>
              </a:rPr>
              <a:t>同素异形体</a:t>
            </a:r>
            <a:r>
              <a:rPr lang="zh-CN" altLang="en-US" sz="3200" dirty="0">
                <a:solidFill>
                  <a:srgbClr val="044875"/>
                </a:solidFill>
                <a:latin typeface="Arial"/>
                <a:ea typeface="微软雅黑"/>
                <a:cs typeface="Arial"/>
              </a:rPr>
              <a:t>：</a:t>
            </a:r>
            <a:r>
              <a:rPr lang="zh-CN" altLang="en-US" sz="2800" b="0" dirty="0">
                <a:solidFill>
                  <a:srgbClr val="000000"/>
                </a:solidFill>
                <a:latin typeface="Arial"/>
                <a:ea typeface="微软雅黑"/>
              </a:rPr>
              <a:t>由</a:t>
            </a: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</a:rPr>
              <a:t>同一种</a:t>
            </a:r>
            <a:r>
              <a:rPr lang="zh-CN" altLang="en-US" sz="2800" b="0" dirty="0">
                <a:solidFill>
                  <a:srgbClr val="000000"/>
                </a:solidFill>
                <a:latin typeface="Arial"/>
                <a:ea typeface="微软雅黑"/>
              </a:rPr>
              <a:t>元素形成的几种</a:t>
            </a:r>
            <a:r>
              <a:rPr lang="zh-CN" altLang="en-US" sz="2800" dirty="0">
                <a:solidFill>
                  <a:srgbClr val="000000"/>
                </a:solidFill>
                <a:latin typeface="Arial"/>
                <a:ea typeface="微软雅黑"/>
              </a:rPr>
              <a:t>性质不同</a:t>
            </a:r>
            <a:r>
              <a:rPr lang="zh-CN" altLang="en-US" sz="2800" b="0" dirty="0">
                <a:solidFill>
                  <a:srgbClr val="000000"/>
                </a:solidFill>
                <a:latin typeface="Arial"/>
                <a:ea typeface="微软雅黑"/>
              </a:rPr>
              <a:t>的</a:t>
            </a:r>
            <a:r>
              <a:rPr lang="zh-CN" altLang="en-US" sz="2800" dirty="0">
                <a:latin typeface="Arial"/>
                <a:ea typeface="微软雅黑"/>
              </a:rPr>
              <a:t>单质</a:t>
            </a:r>
            <a:endParaRPr lang="zh-CN" altLang="en-US" sz="2800" b="0" dirty="0">
              <a:solidFill>
                <a:srgbClr val="000000"/>
              </a:solidFill>
              <a:latin typeface="Arial"/>
              <a:ea typeface="微软雅黑"/>
              <a:cs typeface="Arial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471094E-451C-8B63-42BD-68A02F687F25}"/>
              </a:ext>
            </a:extLst>
          </p:cNvPr>
          <p:cNvSpPr txBox="1"/>
          <p:nvPr/>
        </p:nvSpPr>
        <p:spPr>
          <a:xfrm>
            <a:off x="6552654" y="2231866"/>
            <a:ext cx="3816424" cy="954107"/>
          </a:xfrm>
          <a:prstGeom prst="rect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zh-CN" altLang="en-US" sz="2800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同位素：</a:t>
            </a:r>
            <a:r>
              <a:rPr lang="zh-CN" altLang="en-US" sz="2800" b="1" kern="1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质子数</a:t>
            </a:r>
            <a:r>
              <a:rPr lang="zh-CN" altLang="en-US" sz="2800" b="1" kern="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相同</a:t>
            </a:r>
            <a:r>
              <a:rPr lang="zh-CN" altLang="en-US" sz="2800" b="1" kern="1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、中子数</a:t>
            </a:r>
            <a:r>
              <a:rPr lang="zh-CN" altLang="en-US" sz="2800" b="1" kern="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不同</a:t>
            </a:r>
            <a:r>
              <a:rPr lang="zh-CN" altLang="en-US" sz="2800" b="1" kern="1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800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原子</a:t>
            </a:r>
            <a:endParaRPr lang="zh-CN" altLang="zh-CN" sz="2800" b="1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3BE5FFD-0648-77E1-34C6-6FA1C0385D1C}"/>
              </a:ext>
            </a:extLst>
          </p:cNvPr>
          <p:cNvSpPr txBox="1"/>
          <p:nvPr/>
        </p:nvSpPr>
        <p:spPr>
          <a:xfrm>
            <a:off x="8784902" y="1534205"/>
            <a:ext cx="165618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zh-CN" altLang="en-US" sz="2800" b="1" kern="1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同一物质</a:t>
            </a:r>
            <a:endParaRPr lang="zh-CN" altLang="zh-CN" sz="2800" b="1" kern="1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6" name="动作按钮: 后退或前一项 15">
            <a:hlinkClick r:id="rId2" action="ppaction://hlinksldjump"/>
            <a:extLst>
              <a:ext uri="{FF2B5EF4-FFF2-40B4-BE49-F238E27FC236}">
                <a16:creationId xmlns:a16="http://schemas.microsoft.com/office/drawing/2014/main" id="{1353AF16-6401-1434-B54C-C222A11F230A}"/>
              </a:ext>
            </a:extLst>
          </p:cNvPr>
          <p:cNvSpPr/>
          <p:nvPr/>
        </p:nvSpPr>
        <p:spPr>
          <a:xfrm>
            <a:off x="9617296" y="6145850"/>
            <a:ext cx="391160" cy="24955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248966E-1631-3075-AA4E-0C4C0D8E27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468" y="336092"/>
            <a:ext cx="1656184" cy="180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5617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4" grpId="0" animBg="1"/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1.7601 Service Pack 1"/>
  <p:tag name="AS_RELEASE_DATE" val="2020.05.14"/>
  <p:tag name="AS_TITLE" val="Aspose.Slides for .NET 4.0 Client Profile"/>
  <p:tag name="AS_VERSION" val="20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5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6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9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6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8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9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8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5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7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6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7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8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4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47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9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0"/>
  <p:tag name="PA" val="v5.2.4"/>
  <p:tag name="PAMAINTYPE" val="4"/>
  <p:tag name="PASUBTYPE" val="285"/>
  <p:tag name="PATYPE" val="176"/>
  <p:tag name="RESOURCELIB_SHAPETYPE" val="4"/>
  <p:tag name="RESOURCELIBID_SHAPE" val="56785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1"/>
  <p:tag name="PA" val="v5.2.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2"/>
  <p:tag name="PA" val="v5.2.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3"/>
  <p:tag name="PA" val="v5.2.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4"/>
  <p:tag name="PA" val="v5.2.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5"/>
  <p:tag name="PA" val="v5.2.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6"/>
  <p:tag name="PA" val="v5.2.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7"/>
  <p:tag name="PA" val="v5.2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8"/>
  <p:tag name="PA" val="v5.2.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9"/>
  <p:tag name="PA" val="v5.2.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40"/>
  <p:tag name="PA" val="v5.2.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41"/>
  <p:tag name="PA" val="v5.2.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42"/>
  <p:tag name="PA" val="v5.2.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43"/>
  <p:tag name="PA" val="v5.2.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44"/>
  <p:tag name="PA" val="v5.2.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45"/>
  <p:tag name="PA" val="v5.2.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3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5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566,&quot;width&quot;:6741}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|12.5|3.3|4.7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5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6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7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9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4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8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9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8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9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62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67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72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77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8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5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87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90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9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9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88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89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83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8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85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8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78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79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80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8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73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74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75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76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68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6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176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70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7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63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64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65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66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3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2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5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6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7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4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5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6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7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2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9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67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77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78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79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80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8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68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69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70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7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9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0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56"/>
  <p:tag name="KSO_WM_UNIT_TABLE_BEAUTIFY" val="smartTable{2115e7d2-be19-4590-8139-8d6a6fd644e3}"/>
  <p:tag name="TABLE_ENDDRAG_ORIGIN_RECT" val="808*290"/>
  <p:tag name="TABLE_ENDDRAG_RECT" val="75*144*808*29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57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5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56"/>
  <p:tag name="KSO_WM_UNIT_TABLE_BEAUTIFY" val="smartTable{2115e7d2-be19-4590-8139-8d6a6fd644e3}"/>
  <p:tag name="TABLE_ENDDRAG_ORIGIN_RECT" val="808*290"/>
  <p:tag name="TABLE_ENDDRAG_RECT" val="75*144*808*29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57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5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9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5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60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6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62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64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65"/>
  <p:tag name="KSO_WM_UNIT_TABLE_BEAUTIFY" val="smartTable{4856f707-7cf3-4ed3-a2a2-a02996c4f471}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5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5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94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95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9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9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9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6"/>
  <p:tag name="KSO_WM_BEAUTIFY_FLAG" val="#wm#"/>
  <p:tag name="KSO_WM_TAG_VERSION" val="1.0"/>
  <p:tag name="KSO_WM_TEMPLATE_CATEGORY" val="custom"/>
  <p:tag name="KSO_WM_TEMPLATE_INDEX" val="20205176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0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0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0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0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04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05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0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0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0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1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7"/>
  <p:tag name="KSO_WM_BEAUTIFY_FLAG" val="#wm#"/>
  <p:tag name="KSO_WM_TAG_VERSION" val="1.0"/>
  <p:tag name="KSO_WM_TEMPLATE_CATEGORY" val="custom"/>
  <p:tag name="KSO_WM_TEMPLATE_INDEX" val="20205176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1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1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14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15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1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1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1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2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2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2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2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25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2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2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2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2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3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3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3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34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3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3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3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3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4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4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4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4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4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4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4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49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5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5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5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5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5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5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5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5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6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6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6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6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6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68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69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7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7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7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5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7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77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78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6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7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2099</Words>
  <Application>Microsoft Office PowerPoint</Application>
  <PresentationFormat>自定义</PresentationFormat>
  <Paragraphs>377</Paragraphs>
  <Slides>27</Slides>
  <Notes>7</Notes>
  <HiddenSlides>2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黑体</vt:lpstr>
      <vt:lpstr>楷体_GB2312</vt:lpstr>
      <vt:lpstr>宋体</vt:lpstr>
      <vt:lpstr>微软雅黑</vt:lpstr>
      <vt:lpstr>Arial</vt:lpstr>
      <vt:lpstr>Arial Black</vt:lpstr>
      <vt:lpstr>Broadway</vt:lpstr>
      <vt:lpstr>Calibri</vt:lpstr>
      <vt:lpstr>Tahoma</vt:lpstr>
      <vt:lpstr>Times New Roman</vt:lpstr>
      <vt:lpstr>Wingdings</vt:lpstr>
      <vt:lpstr>默认设计模板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Bill</dc:creator>
  <cp:lastModifiedBy>Chen Zoe</cp:lastModifiedBy>
  <cp:revision>1606</cp:revision>
  <dcterms:created xsi:type="dcterms:W3CDTF">2008-03-11T13:01:00Z</dcterms:created>
  <dcterms:modified xsi:type="dcterms:W3CDTF">2023-07-11T03:04:43Z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