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3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4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376" r:id="rId2"/>
    <p:sldId id="377" r:id="rId3"/>
    <p:sldId id="378" r:id="rId4"/>
    <p:sldId id="379" r:id="rId5"/>
    <p:sldId id="380" r:id="rId6"/>
    <p:sldId id="381" r:id="rId7"/>
    <p:sldId id="257" r:id="rId8"/>
    <p:sldId id="312" r:id="rId9"/>
    <p:sldId id="352" r:id="rId10"/>
    <p:sldId id="383" r:id="rId11"/>
    <p:sldId id="317" r:id="rId12"/>
    <p:sldId id="385" r:id="rId13"/>
    <p:sldId id="274" r:id="rId14"/>
    <p:sldId id="275" r:id="rId15"/>
    <p:sldId id="346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新课标第一网" initials="" lastIdx="0" clrIdx="0"/>
  <p:cmAuthor id="1" name="作者" initials="作" lastIdx="0" clrIdx="1"/>
  <p:cmAuthor id="4" name="Administra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D41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slide" Target="../slides/slide15.xml"/><Relationship Id="rId4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过渡：酸还可以分为强酸和弱酸，请从电离的角度去定义酸的强弱。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0962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/>
          <a:p>
            <a:fld id="{6F30D575-0996-4A75-BB26-7F3A64A1010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6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5.png"/><Relationship Id="rId5" Type="http://schemas.openxmlformats.org/officeDocument/2006/relationships/tags" Target="../tags/tag13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tags" Target="../tags/tag34.xml"/><Relationship Id="rId26" Type="http://schemas.openxmlformats.org/officeDocument/2006/relationships/tags" Target="../tags/tag42.xml"/><Relationship Id="rId3" Type="http://schemas.openxmlformats.org/officeDocument/2006/relationships/tags" Target="../tags/tag19.xml"/><Relationship Id="rId21" Type="http://schemas.openxmlformats.org/officeDocument/2006/relationships/tags" Target="../tags/tag37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tags" Target="../tags/tag33.xml"/><Relationship Id="rId25" Type="http://schemas.openxmlformats.org/officeDocument/2006/relationships/tags" Target="../tags/tag41.xml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20" Type="http://schemas.openxmlformats.org/officeDocument/2006/relationships/tags" Target="../tags/tag36.xml"/><Relationship Id="rId29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tags" Target="../tags/tag40.xml"/><Relationship Id="rId32" Type="http://schemas.openxmlformats.org/officeDocument/2006/relationships/image" Target="../media/image3.png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23" Type="http://schemas.openxmlformats.org/officeDocument/2006/relationships/tags" Target="../tags/tag39.xml"/><Relationship Id="rId28" Type="http://schemas.openxmlformats.org/officeDocument/2006/relationships/tags" Target="../tags/tag44.xml"/><Relationship Id="rId10" Type="http://schemas.openxmlformats.org/officeDocument/2006/relationships/tags" Target="../tags/tag26.xml"/><Relationship Id="rId19" Type="http://schemas.openxmlformats.org/officeDocument/2006/relationships/tags" Target="../tags/tag35.xml"/><Relationship Id="rId31" Type="http://schemas.openxmlformats.org/officeDocument/2006/relationships/image" Target="../media/image10.wmf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Relationship Id="rId22" Type="http://schemas.openxmlformats.org/officeDocument/2006/relationships/tags" Target="../tags/tag38.xml"/><Relationship Id="rId27" Type="http://schemas.openxmlformats.org/officeDocument/2006/relationships/tags" Target="../tags/tag43.xml"/><Relationship Id="rId30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tags" Target="../tags/tag57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EA6B2F5-C094-E8B0-F3F4-7CA9DE24BF1D}"/>
              </a:ext>
            </a:extLst>
          </p:cNvPr>
          <p:cNvSpPr txBox="1"/>
          <p:nvPr/>
        </p:nvSpPr>
        <p:spPr>
          <a:xfrm>
            <a:off x="159177" y="500721"/>
            <a:ext cx="7178619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电解质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水溶液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熔融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状态下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导电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化合物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9AE71D-49CD-614E-48BB-A9EF455966F7}"/>
              </a:ext>
            </a:extLst>
          </p:cNvPr>
          <p:cNvSpPr txBox="1"/>
          <p:nvPr/>
        </p:nvSpPr>
        <p:spPr>
          <a:xfrm>
            <a:off x="281043" y="1982928"/>
            <a:ext cx="9452162" cy="969496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常见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电解质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酸、碱、盐、金属氧化物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常见非电解质：大部分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有机物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、非金属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氧化物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CO</a:t>
            </a:r>
            <a:r>
              <a:rPr lang="en-US" altLang="zh-CN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CO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等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NH</a:t>
            </a:r>
            <a:r>
              <a:rPr lang="en-US" altLang="zh-CN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317155-6831-E66E-F841-5DE9DBA3DAC7}"/>
              </a:ext>
            </a:extLst>
          </p:cNvPr>
          <p:cNvSpPr txBox="1"/>
          <p:nvPr/>
        </p:nvSpPr>
        <p:spPr>
          <a:xfrm>
            <a:off x="181773" y="1149385"/>
            <a:ext cx="7963419" cy="565604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非电解质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水溶液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熔融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状态下均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不能导电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化合物</a:t>
            </a:r>
            <a:endParaRPr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AutoShape 3">
            <a:extLst>
              <a:ext uri="{FF2B5EF4-FFF2-40B4-BE49-F238E27FC236}">
                <a16:creationId xmlns:a16="http://schemas.microsoft.com/office/drawing/2014/main" id="{0CCE8687-573D-06CE-63A6-61AD60A9702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478401" y="3861364"/>
            <a:ext cx="2477985" cy="1287191"/>
          </a:xfrm>
          <a:prstGeom prst="wedgeRoundRectCallout">
            <a:avLst>
              <a:gd name="adj1" fmla="val -74044"/>
              <a:gd name="adj2" fmla="val -57948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zh-CN" altLang="en-US" sz="2400" b="1" dirty="0">
                <a:solidFill>
                  <a:srgbClr val="1D41D5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导电性关键看有无</a:t>
            </a:r>
            <a:r>
              <a:rPr kumimoji="1"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自由移动</a:t>
            </a:r>
            <a:r>
              <a:rPr kumimoji="1" lang="zh-CN" altLang="en-US" sz="2400" b="1" dirty="0">
                <a:solidFill>
                  <a:srgbClr val="1D41D5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kumimoji="1"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离子</a:t>
            </a:r>
            <a:r>
              <a:rPr kumimoji="1" lang="zh-CN" altLang="en-US" sz="2400" b="1" dirty="0">
                <a:solidFill>
                  <a:srgbClr val="1D41D5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或自由</a:t>
            </a:r>
            <a:r>
              <a:rPr kumimoji="1"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电子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37F4F10-C54C-EEC6-43F0-C7CB1E3942CC}"/>
              </a:ext>
            </a:extLst>
          </p:cNvPr>
          <p:cNvSpPr txBox="1"/>
          <p:nvPr/>
        </p:nvSpPr>
        <p:spPr>
          <a:xfrm>
            <a:off x="479273" y="4136955"/>
            <a:ext cx="7630060" cy="947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/>
              <a:t>电解质本身不一定能导电</a:t>
            </a:r>
            <a:r>
              <a:rPr lang="zh-CN" altLang="en-US" sz="2400" dirty="0"/>
              <a:t>（例如：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NaCl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固体、液态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HCl</a:t>
            </a:r>
            <a:r>
              <a:rPr lang="zh-CN" altLang="en-US" sz="2400" dirty="0"/>
              <a:t>）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能导电的物质不一定是电解质（例如：金属、石墨）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B3ADAFE-901C-57F1-10A0-B2C1CDE37995}"/>
              </a:ext>
            </a:extLst>
          </p:cNvPr>
          <p:cNvSpPr txBox="1"/>
          <p:nvPr/>
        </p:nvSpPr>
        <p:spPr>
          <a:xfrm>
            <a:off x="412377" y="3361782"/>
            <a:ext cx="1147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电解质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ED96967-2D1A-BEF3-32E4-03AC63ABBF04}"/>
              </a:ext>
            </a:extLst>
          </p:cNvPr>
          <p:cNvSpPr txBox="1"/>
          <p:nvPr/>
        </p:nvSpPr>
        <p:spPr>
          <a:xfrm>
            <a:off x="3890682" y="3361782"/>
            <a:ext cx="1497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D41D5"/>
                </a:solidFill>
              </a:rPr>
              <a:t>自身</a:t>
            </a:r>
            <a:r>
              <a:rPr lang="zh-CN" altLang="en-US" sz="2400" b="1" dirty="0">
                <a:solidFill>
                  <a:srgbClr val="FF0000"/>
                </a:solidFill>
              </a:rPr>
              <a:t>电离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D6387F8-F909-45F6-D2F5-51002D09DF2F}"/>
              </a:ext>
            </a:extLst>
          </p:cNvPr>
          <p:cNvSpPr txBox="1"/>
          <p:nvPr/>
        </p:nvSpPr>
        <p:spPr>
          <a:xfrm>
            <a:off x="7266652" y="3361781"/>
            <a:ext cx="842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D41D5"/>
                </a:solidFill>
              </a:rPr>
              <a:t>导电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D38C7D7-C2BF-E535-FE49-071C3EA7B3DE}"/>
              </a:ext>
            </a:extLst>
          </p:cNvPr>
          <p:cNvCxnSpPr>
            <a:stCxn id="3" idx="3"/>
            <a:endCxn id="20" idx="1"/>
          </p:cNvCxnSpPr>
          <p:nvPr/>
        </p:nvCxnSpPr>
        <p:spPr>
          <a:xfrm>
            <a:off x="1559859" y="3592615"/>
            <a:ext cx="23308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A36EBA9-572B-C763-8C1E-6AF875490DAC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 flipV="1">
            <a:off x="5387787" y="3592614"/>
            <a:ext cx="187886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3F184F7D-FA40-3E71-DFA2-3E07B60E5FE7}"/>
              </a:ext>
            </a:extLst>
          </p:cNvPr>
          <p:cNvSpPr txBox="1"/>
          <p:nvPr/>
        </p:nvSpPr>
        <p:spPr>
          <a:xfrm>
            <a:off x="1793077" y="3213780"/>
            <a:ext cx="1714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溶于水</a:t>
            </a:r>
            <a:r>
              <a:rPr lang="en-US" altLang="zh-CN" sz="2000" b="1" dirty="0">
                <a:solidFill>
                  <a:srgbClr val="FF0000"/>
                </a:solidFill>
              </a:rPr>
              <a:t>/</a:t>
            </a:r>
            <a:r>
              <a:rPr lang="zh-CN" altLang="en-US" sz="2000" b="1" dirty="0">
                <a:solidFill>
                  <a:srgbClr val="FF0000"/>
                </a:solidFill>
              </a:rPr>
              <a:t>熔融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CAC408F-7527-E0DD-2829-1FA373F8F9E3}"/>
              </a:ext>
            </a:extLst>
          </p:cNvPr>
          <p:cNvSpPr txBox="1"/>
          <p:nvPr/>
        </p:nvSpPr>
        <p:spPr>
          <a:xfrm>
            <a:off x="5455781" y="3233521"/>
            <a:ext cx="1604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</a:rPr>
              <a:t>产生自由移动离子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CB8E0044-2583-716D-06E5-1E18CE143EFA}"/>
              </a:ext>
            </a:extLst>
          </p:cNvPr>
          <p:cNvSpPr/>
          <p:nvPr/>
        </p:nvSpPr>
        <p:spPr>
          <a:xfrm>
            <a:off x="8420114" y="572187"/>
            <a:ext cx="3368474" cy="979488"/>
          </a:xfrm>
          <a:prstGeom prst="roundRect">
            <a:avLst/>
          </a:prstGeom>
          <a:noFill/>
          <a:ln w="28575">
            <a:solidFill>
              <a:srgbClr val="8FB3E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z="2400" b="1" strike="noStrike" noProof="1">
                <a:solidFill>
                  <a:srgbClr val="FF0000"/>
                </a:solidFill>
                <a:latin typeface="+mn-ea"/>
              </a:rPr>
              <a:t>单质</a:t>
            </a:r>
            <a:r>
              <a:rPr lang="zh-CN" altLang="en-US" sz="2400" strike="noStrike" noProof="1">
                <a:solidFill>
                  <a:schemeClr val="tx1"/>
                </a:solidFill>
                <a:latin typeface="+mn-ea"/>
              </a:rPr>
              <a:t>和</a:t>
            </a:r>
            <a:r>
              <a:rPr lang="zh-CN" altLang="en-US" sz="2400" b="1" strike="noStrike" noProof="1">
                <a:solidFill>
                  <a:srgbClr val="FF0000"/>
                </a:solidFill>
                <a:latin typeface="+mn-ea"/>
              </a:rPr>
              <a:t>混合物</a:t>
            </a:r>
            <a:r>
              <a:rPr lang="zh-CN" altLang="en-US" sz="2400" b="1" strike="noStrike" noProof="1">
                <a:solidFill>
                  <a:srgbClr val="0000FF"/>
                </a:solidFill>
                <a:latin typeface="+mn-ea"/>
              </a:rPr>
              <a:t>既不</a:t>
            </a:r>
            <a:r>
              <a:rPr lang="zh-CN" altLang="en-US" sz="2400" strike="noStrike" noProof="1">
                <a:solidFill>
                  <a:schemeClr val="tx1"/>
                </a:solidFill>
                <a:latin typeface="+mn-ea"/>
              </a:rPr>
              <a:t>是电解质</a:t>
            </a:r>
            <a:r>
              <a:rPr lang="zh-CN" altLang="en-US" sz="2400" b="1" strike="noStrike" noProof="1">
                <a:solidFill>
                  <a:srgbClr val="0000FF"/>
                </a:solidFill>
                <a:latin typeface="+mn-ea"/>
              </a:rPr>
              <a:t>也不</a:t>
            </a:r>
            <a:r>
              <a:rPr lang="zh-CN" altLang="en-US" sz="2400" strike="noStrike" noProof="1">
                <a:solidFill>
                  <a:schemeClr val="tx1"/>
                </a:solidFill>
                <a:latin typeface="+mn-ea"/>
              </a:rPr>
              <a:t>是非电解质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B64C662-8C22-2CF2-DCD7-2EB00786D4F8}"/>
              </a:ext>
            </a:extLst>
          </p:cNvPr>
          <p:cNvSpPr txBox="1"/>
          <p:nvPr/>
        </p:nvSpPr>
        <p:spPr>
          <a:xfrm>
            <a:off x="415212" y="5397902"/>
            <a:ext cx="899742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Na</a:t>
            </a:r>
            <a:r>
              <a:rPr lang="en-US" altLang="zh-CN" sz="2400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O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溶于水可导电，所以为电解质。 （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 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Na</a:t>
            </a:r>
            <a:r>
              <a:rPr lang="en-US" altLang="zh-CN" sz="2400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O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在熔融状态下可导电，所以为电解质。 （    ）</a:t>
            </a:r>
            <a:endParaRPr lang="en-US" altLang="zh-CN" sz="2400" dirty="0">
              <a:solidFill>
                <a:srgbClr val="1D41D5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49122B2-DDE8-49A5-D1F1-94BD4A458080}"/>
              </a:ext>
            </a:extLst>
          </p:cNvPr>
          <p:cNvSpPr txBox="1"/>
          <p:nvPr/>
        </p:nvSpPr>
        <p:spPr>
          <a:xfrm>
            <a:off x="5990878" y="5417309"/>
            <a:ext cx="13448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D41D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×</a:t>
            </a:r>
          </a:p>
          <a:p>
            <a:r>
              <a:rPr lang="zh-CN" altLang="en-US" sz="2400" dirty="0">
                <a:solidFill>
                  <a:srgbClr val="1D41D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         √</a:t>
            </a:r>
            <a:endParaRPr lang="zh-CN" altLang="en-US" sz="2400" dirty="0">
              <a:solidFill>
                <a:srgbClr val="1D41D5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CAE2E08-0790-945F-A50D-BE429AD8ED76}"/>
              </a:ext>
            </a:extLst>
          </p:cNvPr>
          <p:cNvSpPr txBox="1"/>
          <p:nvPr/>
        </p:nvSpPr>
        <p:spPr>
          <a:xfrm>
            <a:off x="7295332" y="5767234"/>
            <a:ext cx="15816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D41D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自身电离</a:t>
            </a:r>
            <a:endParaRPr lang="en-US" altLang="zh-CN" sz="2400" dirty="0">
              <a:solidFill>
                <a:srgbClr val="1D41D5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0943FE9-2682-E87A-C876-062329EB8010}"/>
              </a:ext>
            </a:extLst>
          </p:cNvPr>
          <p:cNvSpPr txBox="1"/>
          <p:nvPr/>
        </p:nvSpPr>
        <p:spPr>
          <a:xfrm>
            <a:off x="6414098" y="5375982"/>
            <a:ext cx="31006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D41D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非自身电离（</a:t>
            </a:r>
            <a:r>
              <a:rPr lang="en-US" altLang="zh-CN" sz="2400" dirty="0">
                <a:solidFill>
                  <a:srgbClr val="1D41D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NaOH</a:t>
            </a:r>
            <a:r>
              <a:rPr lang="zh-CN" altLang="en-US" sz="2400" dirty="0">
                <a:solidFill>
                  <a:srgbClr val="1D41D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400" dirty="0">
              <a:solidFill>
                <a:srgbClr val="1D41D5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03199F-E47B-5D5A-51D3-DC3FB812EAB0}"/>
              </a:ext>
            </a:extLst>
          </p:cNvPr>
          <p:cNvSpPr txBox="1"/>
          <p:nvPr/>
        </p:nvSpPr>
        <p:spPr>
          <a:xfrm>
            <a:off x="-25655" y="38049"/>
            <a:ext cx="2023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【</a:t>
            </a:r>
            <a:r>
              <a:rPr lang="zh-CN" altLang="en-US" sz="2400" b="1" dirty="0"/>
              <a:t>知识回顾</a:t>
            </a:r>
            <a:r>
              <a:rPr lang="en-US" altLang="zh-CN" sz="2400" b="1" dirty="0"/>
              <a:t>】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1443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bldLvl="0" animBg="1"/>
      <p:bldP spid="21" grpId="0" uiExpand="1" build="p" animBg="1"/>
      <p:bldP spid="3" grpId="0"/>
      <p:bldP spid="20" grpId="0"/>
      <p:bldP spid="22" grpId="0"/>
      <p:bldP spid="28" grpId="0"/>
      <p:bldP spid="29" grpId="0"/>
      <p:bldP spid="32" grpId="0" bldLvl="0" animBg="1"/>
      <p:bldP spid="33" grpId="0" uiExpand="1" build="p" animBg="1"/>
      <p:bldP spid="34" grpId="0"/>
      <p:bldP spid="35" grpId="0"/>
      <p:bldP spid="3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文本框 178178">
            <a:extLst>
              <a:ext uri="{FF2B5EF4-FFF2-40B4-BE49-F238E27FC236}">
                <a16:creationId xmlns:a16="http://schemas.microsoft.com/office/drawing/2014/main" id="{D88BD5E7-2EF8-EA83-0884-0A67C4BD2958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18" y="551319"/>
            <a:ext cx="6891337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文本框 178180">
            <a:extLst>
              <a:ext uri="{FF2B5EF4-FFF2-40B4-BE49-F238E27FC236}">
                <a16:creationId xmlns:a16="http://schemas.microsoft.com/office/drawing/2014/main" id="{6505891D-4F79-C941-A237-B4A678D56008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18" y="1072785"/>
            <a:ext cx="7196137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8">
            <a:extLst>
              <a:ext uri="{FF2B5EF4-FFF2-40B4-BE49-F238E27FC236}">
                <a16:creationId xmlns:a16="http://schemas.microsoft.com/office/drawing/2014/main" id="{1F10F79E-D47C-D7F9-2CCB-98D9896A6B52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-20225" y="-36339"/>
            <a:ext cx="398018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【拓展】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电解质有强弱之分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D9FF6CCF-6D3A-7901-60CC-E4ECE1BC41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921" t="24784" r="11843" b="18432"/>
          <a:stretch/>
        </p:blipFill>
        <p:spPr bwMode="auto">
          <a:xfrm>
            <a:off x="6480698" y="1928199"/>
            <a:ext cx="5527951" cy="3974619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8E951EE-99A2-BCA1-2D8C-AF5F39DBCFC9}"/>
              </a:ext>
            </a:extLst>
          </p:cNvPr>
          <p:cNvSpPr txBox="1"/>
          <p:nvPr/>
        </p:nvSpPr>
        <p:spPr>
          <a:xfrm>
            <a:off x="218618" y="1707108"/>
            <a:ext cx="6262081" cy="830997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问题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、观察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盐酸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醋酸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CH</a:t>
            </a:r>
            <a:r>
              <a:rPr lang="en-US" altLang="zh-CN" sz="24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COOH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）在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水溶液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中的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微粒形态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，书写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二者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的电离方程式？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Text Box 11">
            <a:extLst>
              <a:ext uri="{FF2B5EF4-FFF2-40B4-BE49-F238E27FC236}">
                <a16:creationId xmlns:a16="http://schemas.microsoft.com/office/drawing/2014/main" id="{2BC480DC-A2CC-F4A3-5334-11924FD85AEF}"/>
              </a:ext>
            </a:extLst>
          </p:cNvPr>
          <p:cNvSpPr txBox="1"/>
          <p:nvPr/>
        </p:nvSpPr>
        <p:spPr>
          <a:xfrm>
            <a:off x="9932778" y="3171131"/>
            <a:ext cx="1649506" cy="707886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部分电离</a:t>
            </a:r>
          </a:p>
          <a:p>
            <a:pPr algn="ctr"/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（分子+离子）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E1C000D2-8D27-72E7-0FDD-863928DCEF8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6870"/>
          <a:stretch/>
        </p:blipFill>
        <p:spPr>
          <a:xfrm>
            <a:off x="360003" y="2607177"/>
            <a:ext cx="6007739" cy="1763605"/>
          </a:xfrm>
          <a:prstGeom prst="rect">
            <a:avLst/>
          </a:prstGeom>
        </p:spPr>
      </p:pic>
      <p:sp>
        <p:nvSpPr>
          <p:cNvPr id="22" name="Text Box 29">
            <a:extLst>
              <a:ext uri="{FF2B5EF4-FFF2-40B4-BE49-F238E27FC236}">
                <a16:creationId xmlns:a16="http://schemas.microsoft.com/office/drawing/2014/main" id="{7DFC7C0A-4EA2-E8DF-0FC4-E8C61FC44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419" y="3325019"/>
            <a:ext cx="4166086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全部，用“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”       部分，用“     ”</a:t>
            </a:r>
          </a:p>
        </p:txBody>
      </p:sp>
      <p:pic>
        <p:nvPicPr>
          <p:cNvPr id="23" name="图片 179213">
            <a:extLst>
              <a:ext uri="{FF2B5EF4-FFF2-40B4-BE49-F238E27FC236}">
                <a16:creationId xmlns:a16="http://schemas.microsoft.com/office/drawing/2014/main" id="{AEFDF88D-FD7F-712F-1496-8DF91547B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455" y="3482043"/>
            <a:ext cx="435364" cy="13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30">
            <a:extLst>
              <a:ext uri="{FF2B5EF4-FFF2-40B4-BE49-F238E27FC236}">
                <a16:creationId xmlns:a16="http://schemas.microsoft.com/office/drawing/2014/main" id="{44818789-FA7F-FBE8-C413-4582C1944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761" y="3828734"/>
            <a:ext cx="4270936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离子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分子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、离子</a:t>
            </a:r>
          </a:p>
        </p:txBody>
      </p:sp>
      <p:sp>
        <p:nvSpPr>
          <p:cNvPr id="25" name="Text Box 32">
            <a:extLst>
              <a:ext uri="{FF2B5EF4-FFF2-40B4-BE49-F238E27FC236}">
                <a16:creationId xmlns:a16="http://schemas.microsoft.com/office/drawing/2014/main" id="{B70D854B-7198-2B4D-D947-76AF7F00E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52" y="5373773"/>
            <a:ext cx="5201729" cy="52322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强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电解质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强酸、强碱、大多数盐</a:t>
            </a:r>
          </a:p>
        </p:txBody>
      </p:sp>
      <p:sp>
        <p:nvSpPr>
          <p:cNvPr id="26" name="Text Box 33">
            <a:extLst>
              <a:ext uri="{FF2B5EF4-FFF2-40B4-BE49-F238E27FC236}">
                <a16:creationId xmlns:a16="http://schemas.microsoft.com/office/drawing/2014/main" id="{396A11B2-EC6B-3734-BED1-5D093CA27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52" y="5947038"/>
            <a:ext cx="4138167" cy="52322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弱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电解质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弱酸、弱碱、水</a:t>
            </a:r>
          </a:p>
        </p:txBody>
      </p:sp>
      <p:sp>
        <p:nvSpPr>
          <p:cNvPr id="2" name="Text Box 31">
            <a:extLst>
              <a:ext uri="{FF2B5EF4-FFF2-40B4-BE49-F238E27FC236}">
                <a16:creationId xmlns:a16="http://schemas.microsoft.com/office/drawing/2014/main" id="{505DE19F-74DD-9A6F-3756-52D2220B6039}"/>
              </a:ext>
            </a:extLst>
          </p:cNvPr>
          <p:cNvSpPr txBox="1"/>
          <p:nvPr/>
        </p:nvSpPr>
        <p:spPr>
          <a:xfrm>
            <a:off x="661778" y="4877653"/>
            <a:ext cx="5201729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黑体" panose="02010609060101010101" pitchFamily="49" charset="-122"/>
              </a:defRPr>
            </a:lvl9pPr>
          </a:lstStyle>
          <a:p>
            <a:pPr eaLnBrk="1" fontAlgn="auto" hangingPunct="1">
              <a:defRPr/>
            </a:pPr>
            <a:r>
              <a:rPr lang="zh-CN" altLang="en-US" sz="2400" b="1" strike="noStrike" noProof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sz="2400" b="1" strike="noStrike" noProof="1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CH</a:t>
            </a:r>
            <a:r>
              <a:rPr lang="en-US" sz="2400" b="1" strike="noStrike" baseline="-25000" noProof="1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en-US" sz="2400" b="1" strike="noStrike" noProof="1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COOH</a:t>
            </a:r>
            <a:r>
              <a:rPr lang="en-US" sz="2400" b="1" strike="noStrike" noProof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        </a:t>
            </a:r>
            <a:r>
              <a:rPr lang="en-US" sz="2400" b="1" strike="noStrike" noProof="1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CH</a:t>
            </a:r>
            <a:r>
              <a:rPr lang="en-US" sz="2400" b="1" strike="noStrike" baseline="-25000" noProof="1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en-US" sz="2400" b="1" strike="noStrike" noProof="1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COO</a:t>
            </a:r>
            <a:r>
              <a:rPr lang="en-US" sz="2400" b="1" strike="noStrike" baseline="30000" noProof="1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- </a:t>
            </a:r>
            <a:r>
              <a:rPr lang="en-US" sz="2400" b="1" strike="noStrike" noProof="1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+ H</a:t>
            </a:r>
            <a:r>
              <a:rPr lang="en-US" sz="2400" b="1" strike="noStrike" baseline="30000" noProof="1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+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2EB4DA-D6D1-1225-D34A-E1CED4E6EC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63436" y="4912108"/>
            <a:ext cx="690880" cy="3282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FBBF3F2-4C47-C42A-DC79-CD3F741E372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lum bright="-30000" contrast="66000"/>
          </a:blip>
          <a:srcRect t="71440"/>
          <a:stretch/>
        </p:blipFill>
        <p:spPr>
          <a:xfrm>
            <a:off x="874364" y="4405237"/>
            <a:ext cx="3482421" cy="43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0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/>
      <p:bldP spid="24" grpId="0"/>
      <p:bldP spid="25" grpId="0" animBg="1"/>
      <p:bldP spid="26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Text Box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8578" y="171067"/>
            <a:ext cx="398018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【拓展】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电解质有强弱之分</a:t>
            </a:r>
          </a:p>
        </p:txBody>
      </p:sp>
      <p:sp>
        <p:nvSpPr>
          <p:cNvPr id="9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69970" y="1562735"/>
            <a:ext cx="596011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HCl、HNO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、H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SO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、HClO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4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、HBr、HI</a:t>
            </a:r>
          </a:p>
        </p:txBody>
      </p:sp>
      <p:sp>
        <p:nvSpPr>
          <p:cNvPr id="10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70131" y="2020852"/>
            <a:ext cx="990394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NaOH、KOH、Ca(OH)</a:t>
            </a:r>
            <a:r>
              <a:rPr lang="zh-CN" altLang="en-US" sz="2400" b="1" baseline="-25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、Ba(OH)</a:t>
            </a:r>
            <a:r>
              <a:rPr lang="zh-CN" altLang="en-US" sz="2400" b="1" baseline="-25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06334" y="2501200"/>
            <a:ext cx="7778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大多数的盐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：NaCl、AgCl、BaSO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……</a:t>
            </a:r>
          </a:p>
        </p:txBody>
      </p:sp>
      <p:sp>
        <p:nvSpPr>
          <p:cNvPr id="12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71781" y="3110526"/>
            <a:ext cx="7084060" cy="46291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 wrap="square" lIns="90170" tIns="46990" rIns="90170" bIns="469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熔融状态下能完全电离的</a:t>
            </a:r>
            <a:r>
              <a:rPr lang="zh-CN" altLang="en-US" sz="2400" dirty="0">
                <a:solidFill>
                  <a:srgbClr val="1D41D5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金属氧化物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</a:rPr>
              <a:t>也是强电解质</a:t>
            </a:r>
          </a:p>
        </p:txBody>
      </p:sp>
      <p:sp>
        <p:nvSpPr>
          <p:cNvPr id="13" name="Text Box 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07745" y="4344670"/>
            <a:ext cx="927735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1D41D5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弱酸</a:t>
            </a:r>
            <a:r>
              <a:rPr lang="zh-CN" altLang="en-US" sz="2400" b="1" dirty="0">
                <a:solidFill>
                  <a:srgbClr val="1D41D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CH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COOH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HF、HClO、H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S 、H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CO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、H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SO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、H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PO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等</a:t>
            </a:r>
          </a:p>
        </p:txBody>
      </p:sp>
      <p:sp>
        <p:nvSpPr>
          <p:cNvPr id="14" name="Text Box 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07745" y="4787900"/>
            <a:ext cx="399161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1D41D5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弱碱：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难溶性碱、 NH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•H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O</a:t>
            </a:r>
            <a:endParaRPr lang="en-US" sz="2400" b="1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35725" y="5383800"/>
            <a:ext cx="3103033" cy="49085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</a:ln>
          <a:effectLst/>
        </p:spPr>
        <p:txBody>
          <a:bodyPr wrap="none" lIns="90170" tIns="46990" rIns="90170" bIns="46990"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1D41D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</a:rPr>
              <a:t>水是极弱的电解质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06145" y="1566545"/>
            <a:ext cx="2901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强酸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b="1" dirty="0">
                <a:solidFill>
                  <a:srgbClr val="1D41D5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6</a:t>
            </a:r>
            <a:r>
              <a:rPr lang="zh-CN" altLang="en-US" sz="2400" b="1" dirty="0">
                <a:solidFill>
                  <a:srgbClr val="1D41D5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大强酸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6145" y="2033905"/>
            <a:ext cx="24390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强碱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b="1" dirty="0">
                <a:solidFill>
                  <a:srgbClr val="1D41D5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400" b="1" dirty="0">
                <a:solidFill>
                  <a:srgbClr val="1D41D5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大强碱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）</a:t>
            </a:r>
          </a:p>
        </p:txBody>
      </p:sp>
      <p:sp>
        <p:nvSpPr>
          <p:cNvPr id="5" name="文本框 179215">
            <a:extLst>
              <a:ext uri="{FF2B5EF4-FFF2-40B4-BE49-F238E27FC236}">
                <a16:creationId xmlns:a16="http://schemas.microsoft.com/office/drawing/2014/main" id="{B4B87EAF-C713-DA67-76A9-878945C20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5709" y="2041123"/>
            <a:ext cx="2974400" cy="1323439"/>
          </a:xfrm>
          <a:prstGeom prst="rect">
            <a:avLst/>
          </a:prstGeom>
          <a:solidFill>
            <a:srgbClr val="FFFF00"/>
          </a:solidFill>
          <a:ln w="9525">
            <a:solidFill>
              <a:srgbClr val="E04032"/>
            </a:solidFill>
            <a:bevel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宋体" panose="02010600030101010101" pitchFamily="2" charset="-122"/>
              </a:rPr>
              <a:t>电解质的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强弱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和物质的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溶解性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没有必然联系</a:t>
            </a:r>
          </a:p>
        </p:txBody>
      </p:sp>
      <p:pic>
        <p:nvPicPr>
          <p:cNvPr id="6" name="文本框 178178">
            <a:extLst>
              <a:ext uri="{FF2B5EF4-FFF2-40B4-BE49-F238E27FC236}">
                <a16:creationId xmlns:a16="http://schemas.microsoft.com/office/drawing/2014/main" id="{48B1529B-32C7-DF38-CA09-16EF1C8EBFC6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90" y="876011"/>
            <a:ext cx="6891337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文本框 178180">
            <a:extLst>
              <a:ext uri="{FF2B5EF4-FFF2-40B4-BE49-F238E27FC236}">
                <a16:creationId xmlns:a16="http://schemas.microsoft.com/office/drawing/2014/main" id="{D62B8644-6E18-E8F8-FA1C-E2743DB97187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90" y="3761945"/>
            <a:ext cx="7196137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75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75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75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7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7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7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/>
      <p:bldP spid="11" grpId="0"/>
      <p:bldP spid="12" grpId="0" bldLvl="0" animBg="1"/>
      <p:bldP spid="13" grpId="0" bldLvl="0" animBg="1"/>
      <p:bldP spid="14" grpId="0" bldLvl="0" animBg="1"/>
      <p:bldP spid="16" grpId="0" bldLvl="0" animBg="1"/>
      <p:bldP spid="2" grpId="0"/>
      <p:bldP spid="3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>
            <a:extLst>
              <a:ext uri="{FF2B5EF4-FFF2-40B4-BE49-F238E27FC236}">
                <a16:creationId xmlns:a16="http://schemas.microsoft.com/office/drawing/2014/main" id="{A598EFAB-1B79-9B7C-B684-94909585556D}"/>
              </a:ext>
            </a:extLst>
          </p:cNvPr>
          <p:cNvSpPr txBox="1"/>
          <p:nvPr/>
        </p:nvSpPr>
        <p:spPr>
          <a:xfrm>
            <a:off x="353901" y="703026"/>
            <a:ext cx="6096000" cy="5185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KClO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CaCO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H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SO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4</a:t>
            </a:r>
            <a:endParaRPr lang="en-US" altLang="zh-CN" sz="2800" b="1" baseline="-250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NaHSO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4</a:t>
            </a:r>
            <a:endParaRPr lang="en-US" altLang="zh-CN" sz="2800" b="1" baseline="-250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NH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•H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O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H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CO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endParaRPr lang="en-US" altLang="zh-CN" sz="2800" b="1" baseline="-250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NaHCO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92D5078-7A38-2684-8018-B9CA24794036}"/>
              </a:ext>
            </a:extLst>
          </p:cNvPr>
          <p:cNvSpPr txBox="1"/>
          <p:nvPr/>
        </p:nvSpPr>
        <p:spPr>
          <a:xfrm>
            <a:off x="370004" y="703026"/>
            <a:ext cx="6096000" cy="5185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KClO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CaCO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H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SO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4</a:t>
            </a:r>
            <a:endParaRPr lang="en-US" altLang="zh-CN" sz="2800" b="1" baseline="-250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NaHSO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4</a:t>
            </a:r>
            <a:endParaRPr lang="en-US" altLang="zh-CN" sz="2800" b="1" baseline="-250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NH</a:t>
            </a:r>
            <a:r>
              <a:rPr lang="zh-CN" altLang="en-US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•H</a:t>
            </a:r>
            <a:r>
              <a:rPr lang="zh-CN" altLang="en-US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O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H</a:t>
            </a:r>
            <a:r>
              <a:rPr lang="zh-CN" altLang="en-US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CO</a:t>
            </a:r>
            <a:r>
              <a:rPr lang="zh-CN" altLang="en-US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endParaRPr lang="en-US" altLang="zh-CN" sz="2800" b="1" baseline="-250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NaHCO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7DE91E-C945-A388-EF99-E730D476744B}"/>
              </a:ext>
            </a:extLst>
          </p:cNvPr>
          <p:cNvSpPr txBox="1"/>
          <p:nvPr/>
        </p:nvSpPr>
        <p:spPr>
          <a:xfrm>
            <a:off x="134999" y="160140"/>
            <a:ext cx="8920769" cy="49244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【练习】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书写下列物质在</a:t>
            </a:r>
            <a:r>
              <a:rPr lang="zh-CN" altLang="en-US" sz="2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水溶液中</a:t>
            </a:r>
            <a:r>
              <a:rPr lang="zh-CN" altLang="en-US" sz="2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的电离方程式</a:t>
            </a:r>
          </a:p>
        </p:txBody>
      </p:sp>
      <p:sp>
        <p:nvSpPr>
          <p:cNvPr id="4" name="文本框 28677">
            <a:extLst>
              <a:ext uri="{FF2B5EF4-FFF2-40B4-BE49-F238E27FC236}">
                <a16:creationId xmlns:a16="http://schemas.microsoft.com/office/drawing/2014/main" id="{FEF99DA8-864C-30D9-386A-A212BCF0EF33}"/>
              </a:ext>
            </a:extLst>
          </p:cNvPr>
          <p:cNvSpPr txBox="1"/>
          <p:nvPr/>
        </p:nvSpPr>
        <p:spPr>
          <a:xfrm>
            <a:off x="2194425" y="5308075"/>
            <a:ext cx="4076065" cy="6521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anchor="t" anchorCtr="0">
            <a:noAutofit/>
          </a:bodyPr>
          <a:lstStyle/>
          <a:p>
            <a:pPr>
              <a:spcBef>
                <a:spcPct val="50000"/>
              </a:spcBef>
              <a:buSzPct val="70000"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Na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HCO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= Na</a:t>
            </a:r>
            <a:r>
              <a:rPr lang="en-US" altLang="zh-CN" sz="28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+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+HCO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r>
              <a:rPr lang="en-US" altLang="zh-CN" sz="28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-</a:t>
            </a:r>
            <a:endParaRPr lang="en-US" altLang="en-US" sz="2800" baseline="300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B834B4-85F0-0A03-59D3-4428EFD0DE11}"/>
              </a:ext>
            </a:extLst>
          </p:cNvPr>
          <p:cNvSpPr txBox="1"/>
          <p:nvPr/>
        </p:nvSpPr>
        <p:spPr>
          <a:xfrm>
            <a:off x="6466004" y="4070068"/>
            <a:ext cx="323215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多元弱酸分步电离</a:t>
            </a:r>
          </a:p>
        </p:txBody>
      </p:sp>
      <p:sp>
        <p:nvSpPr>
          <p:cNvPr id="7" name="Text Box 20">
            <a:extLst>
              <a:ext uri="{FF2B5EF4-FFF2-40B4-BE49-F238E27FC236}">
                <a16:creationId xmlns:a16="http://schemas.microsoft.com/office/drawing/2014/main" id="{9F255CBA-A110-FCCB-EF19-C38F52108753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33495" y="2857522"/>
            <a:ext cx="1876023" cy="4604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2400" b="1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 Box 21">
            <a:extLst>
              <a:ext uri="{FF2B5EF4-FFF2-40B4-BE49-F238E27FC236}">
                <a16:creationId xmlns:a16="http://schemas.microsoft.com/office/drawing/2014/main" id="{994D375E-8316-C2CD-F0A3-8BAC04972DAC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76615" y="4087504"/>
            <a:ext cx="2200903" cy="4604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NH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·H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9" name="Text Box 22">
            <a:extLst>
              <a:ext uri="{FF2B5EF4-FFF2-40B4-BE49-F238E27FC236}">
                <a16:creationId xmlns:a16="http://schemas.microsoft.com/office/drawing/2014/main" id="{CD4C8490-1831-1459-40AC-72D34C8706D4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41452" y="2139679"/>
            <a:ext cx="2298049" cy="4604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</a:t>
            </a:r>
            <a:endParaRPr lang="en-US" altLang="zh-CN" sz="2400" b="1" baseline="300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" name="Group 11">
            <a:extLst>
              <a:ext uri="{FF2B5EF4-FFF2-40B4-BE49-F238E27FC236}">
                <a16:creationId xmlns:a16="http://schemas.microsoft.com/office/drawing/2014/main" id="{30787AC0-C83A-A04E-DF6E-1941A1A4F03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2896222" y="2142870"/>
            <a:ext cx="2762591" cy="460432"/>
            <a:chOff x="0" y="53"/>
            <a:chExt cx="1740" cy="290"/>
          </a:xfrm>
        </p:grpSpPr>
        <p:grpSp>
          <p:nvGrpSpPr>
            <p:cNvPr id="11" name="Group 12">
              <a:extLst>
                <a:ext uri="{FF2B5EF4-FFF2-40B4-BE49-F238E27FC236}">
                  <a16:creationId xmlns:a16="http://schemas.microsoft.com/office/drawing/2014/main" id="{84E483BB-CDA7-C0FB-2CF6-E86F2407D8E0}"/>
                </a:ext>
              </a:extLst>
            </p:cNvPr>
            <p:cNvGrpSpPr/>
            <p:nvPr>
              <p:custDataLst>
                <p:tags r:id="rId22"/>
              </p:custDataLst>
            </p:nvPr>
          </p:nvGrpSpPr>
          <p:grpSpPr>
            <a:xfrm>
              <a:off x="0" y="117"/>
              <a:ext cx="505" cy="156"/>
              <a:chOff x="0" y="0"/>
              <a:chExt cx="528" cy="156"/>
            </a:xfrm>
          </p:grpSpPr>
          <p:grpSp>
            <p:nvGrpSpPr>
              <p:cNvPr id="13" name="Group 13">
                <a:extLst>
                  <a:ext uri="{FF2B5EF4-FFF2-40B4-BE49-F238E27FC236}">
                    <a16:creationId xmlns:a16="http://schemas.microsoft.com/office/drawing/2014/main" id="{8525C3DA-E424-D9B0-5B67-C0A7070736CF}"/>
                  </a:ext>
                </a:extLst>
              </p:cNvPr>
              <p:cNvGrpSpPr/>
              <p:nvPr>
                <p:custDataLst>
                  <p:tags r:id="rId24"/>
                </p:custDataLst>
              </p:nvPr>
            </p:nvGrpSpPr>
            <p:grpSpPr>
              <a:xfrm>
                <a:off x="0" y="64"/>
                <a:ext cx="528" cy="92"/>
                <a:chOff x="0" y="0"/>
                <a:chExt cx="528" cy="92"/>
              </a:xfrm>
            </p:grpSpPr>
            <p:sp>
              <p:nvSpPr>
                <p:cNvPr id="15" name="Line 14">
                  <a:extLst>
                    <a:ext uri="{FF2B5EF4-FFF2-40B4-BE49-F238E27FC236}">
                      <a16:creationId xmlns:a16="http://schemas.microsoft.com/office/drawing/2014/main" id="{0DD58037-73E1-0046-1629-A5CF75BEE836}"/>
                    </a:ext>
                  </a:extLst>
                </p:cNvPr>
                <p:cNvSpPr>
                  <a:spLocks noChangeShapeType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0" y="0"/>
                  <a:ext cx="528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 sz="2800"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16" name="Line 15">
                  <a:extLst>
                    <a:ext uri="{FF2B5EF4-FFF2-40B4-BE49-F238E27FC236}">
                      <a16:creationId xmlns:a16="http://schemas.microsoft.com/office/drawing/2014/main" id="{9D164622-5B4D-09F3-7005-7D09DBB99311}"/>
                    </a:ext>
                  </a:extLst>
                </p:cNvPr>
                <p:cNvSpPr>
                  <a:spLocks noChangeShapeType="1"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0" y="50"/>
                  <a:ext cx="528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 sz="2800" dirty="0"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17" name="Line 16">
                  <a:extLst>
                    <a:ext uri="{FF2B5EF4-FFF2-40B4-BE49-F238E27FC236}">
                      <a16:creationId xmlns:a16="http://schemas.microsoft.com/office/drawing/2014/main" id="{76F71D19-106A-B2F8-6B45-05830A89DA41}"/>
                    </a:ext>
                  </a:extLst>
                </p:cNvPr>
                <p:cNvSpPr>
                  <a:spLocks noChangeShapeType="1"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0" y="40"/>
                  <a:ext cx="70" cy="52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 sz="2800"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</p:grpSp>
          <p:sp>
            <p:nvSpPr>
              <p:cNvPr id="14" name="Line 17">
                <a:extLst>
                  <a:ext uri="{FF2B5EF4-FFF2-40B4-BE49-F238E27FC236}">
                    <a16:creationId xmlns:a16="http://schemas.microsoft.com/office/drawing/2014/main" id="{54C64779-FC20-C44E-EF26-384B07D49A6E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432" y="0"/>
                <a:ext cx="70" cy="5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 sz="28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12" name="Text Box 18">
              <a:extLst>
                <a:ext uri="{FF2B5EF4-FFF2-40B4-BE49-F238E27FC236}">
                  <a16:creationId xmlns:a16="http://schemas.microsoft.com/office/drawing/2014/main" id="{50A5A733-0570-857D-C05D-47CF50006A37}"/>
                </a:ext>
              </a:extLst>
            </p:cNvPr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47" y="53"/>
              <a:ext cx="1193" cy="29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400" b="1" baseline="30000" dirty="0"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2400" baseline="30000" dirty="0"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+   OH</a:t>
              </a:r>
              <a:r>
                <a:rPr lang="en-US" altLang="zh-CN" sz="2400" b="1" baseline="30000" dirty="0"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</p:grpSp>
      <p:grpSp>
        <p:nvGrpSpPr>
          <p:cNvPr id="18" name="Group 11">
            <a:extLst>
              <a:ext uri="{FF2B5EF4-FFF2-40B4-BE49-F238E27FC236}">
                <a16:creationId xmlns:a16="http://schemas.microsoft.com/office/drawing/2014/main" id="{1D34BB29-00FA-F105-BFC8-D4FAE15F7128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3572954" y="4078092"/>
            <a:ext cx="3459590" cy="460432"/>
            <a:chOff x="0" y="53"/>
            <a:chExt cx="2179" cy="290"/>
          </a:xfrm>
        </p:grpSpPr>
        <p:grpSp>
          <p:nvGrpSpPr>
            <p:cNvPr id="19" name="Group 12">
              <a:extLst>
                <a:ext uri="{FF2B5EF4-FFF2-40B4-BE49-F238E27FC236}">
                  <a16:creationId xmlns:a16="http://schemas.microsoft.com/office/drawing/2014/main" id="{368361A4-C0EF-F8CD-44CF-A517FEFC20A0}"/>
                </a:ext>
              </a:extLst>
            </p:cNvPr>
            <p:cNvGrpSpPr/>
            <p:nvPr>
              <p:custDataLst>
                <p:tags r:id="rId15"/>
              </p:custDataLst>
            </p:nvPr>
          </p:nvGrpSpPr>
          <p:grpSpPr>
            <a:xfrm>
              <a:off x="0" y="117"/>
              <a:ext cx="505" cy="156"/>
              <a:chOff x="0" y="0"/>
              <a:chExt cx="528" cy="156"/>
            </a:xfrm>
          </p:grpSpPr>
          <p:grpSp>
            <p:nvGrpSpPr>
              <p:cNvPr id="21" name="Group 13">
                <a:extLst>
                  <a:ext uri="{FF2B5EF4-FFF2-40B4-BE49-F238E27FC236}">
                    <a16:creationId xmlns:a16="http://schemas.microsoft.com/office/drawing/2014/main" id="{5B1B2C34-3ED2-18B9-FEDD-AF26781C2541}"/>
                  </a:ext>
                </a:extLst>
              </p:cNvPr>
              <p:cNvGrpSpPr/>
              <p:nvPr>
                <p:custDataLst>
                  <p:tags r:id="rId17"/>
                </p:custDataLst>
              </p:nvPr>
            </p:nvGrpSpPr>
            <p:grpSpPr>
              <a:xfrm>
                <a:off x="0" y="64"/>
                <a:ext cx="528" cy="92"/>
                <a:chOff x="0" y="0"/>
                <a:chExt cx="528" cy="92"/>
              </a:xfrm>
            </p:grpSpPr>
            <p:sp>
              <p:nvSpPr>
                <p:cNvPr id="23" name="Line 14">
                  <a:extLst>
                    <a:ext uri="{FF2B5EF4-FFF2-40B4-BE49-F238E27FC236}">
                      <a16:creationId xmlns:a16="http://schemas.microsoft.com/office/drawing/2014/main" id="{07AF304C-A187-7BA3-DDFA-0AD0504A76B7}"/>
                    </a:ext>
                  </a:extLst>
                </p:cNvPr>
                <p:cNvSpPr>
                  <a:spLocks noChangeShapeType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0" y="0"/>
                  <a:ext cx="528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 sz="2800"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24" name="Line 15">
                  <a:extLst>
                    <a:ext uri="{FF2B5EF4-FFF2-40B4-BE49-F238E27FC236}">
                      <a16:creationId xmlns:a16="http://schemas.microsoft.com/office/drawing/2014/main" id="{9492156C-81D3-467B-E0EC-4F0B006BB530}"/>
                    </a:ext>
                  </a:extLst>
                </p:cNvPr>
                <p:cNvSpPr>
                  <a:spLocks noChangeShapeType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0" y="50"/>
                  <a:ext cx="528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 sz="2800" dirty="0"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25" name="Line 16">
                  <a:extLst>
                    <a:ext uri="{FF2B5EF4-FFF2-40B4-BE49-F238E27FC236}">
                      <a16:creationId xmlns:a16="http://schemas.microsoft.com/office/drawing/2014/main" id="{2F2627FF-7AE3-A43D-16F6-4EF53C88CFB7}"/>
                    </a:ext>
                  </a:extLst>
                </p:cNvPr>
                <p:cNvSpPr>
                  <a:spLocks noChangeShapeType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0" y="40"/>
                  <a:ext cx="70" cy="52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 sz="2800"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</p:grpSp>
          <p:sp>
            <p:nvSpPr>
              <p:cNvPr id="22" name="Line 17">
                <a:extLst>
                  <a:ext uri="{FF2B5EF4-FFF2-40B4-BE49-F238E27FC236}">
                    <a16:creationId xmlns:a16="http://schemas.microsoft.com/office/drawing/2014/main" id="{6C6BE5B9-36B9-C261-4B7D-861A4F6A0D0F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32" y="0"/>
                <a:ext cx="70" cy="5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 sz="28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963DE01D-2137-4F2E-2DD5-D2BB08368D47}"/>
                </a:ext>
              </a:extLst>
            </p:cNvPr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47" y="53"/>
              <a:ext cx="1632" cy="29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NH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4</a:t>
              </a:r>
              <a:r>
                <a:rPr lang="en-US" altLang="zh-CN" sz="2400" b="1" baseline="30000" dirty="0"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2400" baseline="30000" dirty="0"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+  OH</a:t>
              </a:r>
              <a:r>
                <a:rPr lang="en-US" altLang="zh-CN" sz="2400" b="1" baseline="30000" dirty="0"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1AF3F3D3-85AA-E4DB-660D-75B62B29E863}"/>
              </a:ext>
            </a:extLst>
          </p:cNvPr>
          <p:cNvPicPr>
            <a:picLocks noChangeAspect="1"/>
          </p:cNvPicPr>
          <p:nvPr/>
        </p:nvPicPr>
        <p:blipFill>
          <a:blip r:embed="rId30">
            <a:lum contrast="30000"/>
          </a:blip>
          <a:stretch>
            <a:fillRect/>
          </a:stretch>
        </p:blipFill>
        <p:spPr>
          <a:xfrm>
            <a:off x="2239767" y="4674601"/>
            <a:ext cx="3321594" cy="561802"/>
          </a:xfrm>
          <a:prstGeom prst="rect">
            <a:avLst/>
          </a:prstGeom>
          <a:ln>
            <a:noFill/>
          </a:ln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FE9E39C3-F301-4649-0EF7-78645AC7E4FD}"/>
              </a:ext>
            </a:extLst>
          </p:cNvPr>
          <p:cNvGrpSpPr/>
          <p:nvPr/>
        </p:nvGrpSpPr>
        <p:grpSpPr>
          <a:xfrm>
            <a:off x="6369258" y="4725632"/>
            <a:ext cx="3295650" cy="459740"/>
            <a:chOff x="1567" y="10069"/>
            <a:chExt cx="5190" cy="724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FB9DC34-1610-8EF3-323B-A9D03AA9DE3D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567" y="10069"/>
              <a:ext cx="5191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HCO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4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        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H</a:t>
              </a:r>
              <a:r>
                <a:rPr lang="en-US" altLang="zh-CN" sz="24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CO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4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2-</a:t>
              </a:r>
            </a:p>
          </p:txBody>
        </p: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7AA1DAB6-55B5-BEBC-EEC6-8638E59768EC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31"/>
            <a:stretch>
              <a:fillRect/>
            </a:stretch>
          </p:blipFill>
          <p:spPr>
            <a:xfrm>
              <a:off x="3095" y="10209"/>
              <a:ext cx="1088" cy="517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2A38AB4-4D9A-D5C9-DF8E-CC7A889064B2}"/>
              </a:ext>
            </a:extLst>
          </p:cNvPr>
          <p:cNvGrpSpPr/>
          <p:nvPr/>
        </p:nvGrpSpPr>
        <p:grpSpPr>
          <a:xfrm>
            <a:off x="2285269" y="6003341"/>
            <a:ext cx="3629985" cy="460375"/>
            <a:chOff x="1567" y="10069"/>
            <a:chExt cx="6149" cy="725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3EDC4B5-17D2-E2C5-3224-4E7617E8CB34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1567" y="10069"/>
              <a:ext cx="6149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Fe(OH)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4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Fe</a:t>
              </a:r>
              <a:r>
                <a:rPr lang="en-US" altLang="zh-CN" sz="24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3+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+ 3OH</a:t>
              </a:r>
              <a:r>
                <a:rPr lang="en-US" altLang="zh-CN" sz="24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</a:p>
          </p:txBody>
        </p:sp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5BB7652D-F6DC-3C0D-6AC1-A0BFD90D35CF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31"/>
            <a:stretch>
              <a:fillRect/>
            </a:stretch>
          </p:blipFill>
          <p:spPr>
            <a:xfrm>
              <a:off x="3594" y="10184"/>
              <a:ext cx="1088" cy="51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7706CAC6-443C-8FB6-28F2-B662FA13C9EB}"/>
              </a:ext>
            </a:extLst>
          </p:cNvPr>
          <p:cNvSpPr txBox="1"/>
          <p:nvPr/>
        </p:nvSpPr>
        <p:spPr>
          <a:xfrm>
            <a:off x="5588179" y="4917514"/>
            <a:ext cx="53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主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A65197D-858E-9749-C99D-AF7809A35727}"/>
              </a:ext>
            </a:extLst>
          </p:cNvPr>
          <p:cNvSpPr txBox="1"/>
          <p:nvPr/>
        </p:nvSpPr>
        <p:spPr>
          <a:xfrm>
            <a:off x="1962058" y="683419"/>
            <a:ext cx="3124847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KClO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=K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+ClO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baseline="300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89B6E32-2B09-6648-B932-A7FD3119CA70}"/>
              </a:ext>
            </a:extLst>
          </p:cNvPr>
          <p:cNvSpPr txBox="1"/>
          <p:nvPr/>
        </p:nvSpPr>
        <p:spPr>
          <a:xfrm>
            <a:off x="2035206" y="1363679"/>
            <a:ext cx="6103398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CaCO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=Ca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2+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+CO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2-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06D1E732-2A65-07D6-014E-80F23A61A814}"/>
              </a:ext>
            </a:extLst>
          </p:cNvPr>
          <p:cNvPicPr>
            <a:picLocks noChangeAspect="1"/>
          </p:cNvPicPr>
          <p:nvPr/>
        </p:nvPicPr>
        <p:blipFill>
          <a:blip r:embed="rId32">
            <a:lum bright="-24000" contrast="60000"/>
          </a:blip>
          <a:stretch>
            <a:fillRect/>
          </a:stretch>
        </p:blipFill>
        <p:spPr>
          <a:xfrm>
            <a:off x="2183294" y="2751727"/>
            <a:ext cx="3072287" cy="549910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B91CD47E-C644-B51C-D229-58D00E929F3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124254" y="3401206"/>
            <a:ext cx="3463925" cy="460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Na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HSO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=Na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+SO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2-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2FAD0E0-E2AB-6D81-FEE8-5272DEC92B4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246715" y="916517"/>
            <a:ext cx="5468412" cy="12231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【问题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已知纯硫酸不导电，请试着书写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NaHSO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熔融状态下的电离方程式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F221E15-9BA3-7046-6989-06A71709A697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167380" y="2191008"/>
            <a:ext cx="5571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（熔融状态下）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NaHSO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=Na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+HSO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D01A996-C9DE-5A5D-1602-1C88BCB2B2E0}"/>
              </a:ext>
            </a:extLst>
          </p:cNvPr>
          <p:cNvGrpSpPr/>
          <p:nvPr/>
        </p:nvGrpSpPr>
        <p:grpSpPr>
          <a:xfrm>
            <a:off x="6369258" y="5325950"/>
            <a:ext cx="3295650" cy="459740"/>
            <a:chOff x="1567" y="10069"/>
            <a:chExt cx="5190" cy="72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D3E783D-E093-CD81-20A2-6EC054C61A5A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67" y="10069"/>
              <a:ext cx="5191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HCO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4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        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H</a:t>
              </a:r>
              <a:r>
                <a:rPr lang="en-US" altLang="zh-CN" sz="24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CO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4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2-</a:t>
              </a:r>
            </a:p>
          </p:txBody>
        </p:sp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B9B7BDE0-3C2E-2115-FFDA-C212553081E9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31"/>
            <a:stretch>
              <a:fillRect/>
            </a:stretch>
          </p:blipFill>
          <p:spPr>
            <a:xfrm>
              <a:off x="3095" y="10209"/>
              <a:ext cx="1088" cy="51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2B9F64AF-AA90-42CB-27D7-F2B068D1DCE7}"/>
              </a:ext>
            </a:extLst>
          </p:cNvPr>
          <p:cNvSpPr txBox="1"/>
          <p:nvPr/>
        </p:nvSpPr>
        <p:spPr>
          <a:xfrm>
            <a:off x="5646266" y="5501872"/>
            <a:ext cx="53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主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989949A-D475-A45C-14E0-1C6A6A1BDE84}"/>
              </a:ext>
            </a:extLst>
          </p:cNvPr>
          <p:cNvSpPr txBox="1"/>
          <p:nvPr/>
        </p:nvSpPr>
        <p:spPr>
          <a:xfrm>
            <a:off x="6478836" y="5926268"/>
            <a:ext cx="323215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多元弱碱一步电离</a:t>
            </a:r>
          </a:p>
        </p:txBody>
      </p:sp>
    </p:spTree>
    <p:extLst>
      <p:ext uri="{BB962C8B-B14F-4D97-AF65-F5344CB8AC3E}">
        <p14:creationId xmlns:p14="http://schemas.microsoft.com/office/powerpoint/2010/main" val="231528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4" grpId="0" animBg="1"/>
      <p:bldP spid="5" grpId="0" animBg="1"/>
      <p:bldP spid="8" grpId="0"/>
      <p:bldP spid="9" grpId="0"/>
      <p:bldP spid="39" grpId="0"/>
      <p:bldP spid="28" grpId="0"/>
      <p:bldP spid="36" grpId="0"/>
      <p:bldP spid="41" grpId="0" animBg="1"/>
      <p:bldP spid="42" grpId="0"/>
      <p:bldP spid="43" grpId="0"/>
      <p:bldP spid="29" grpId="0"/>
      <p:bldP spid="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文本框 29697"/>
          <p:cNvSpPr txBox="1"/>
          <p:nvPr/>
        </p:nvSpPr>
        <p:spPr>
          <a:xfrm>
            <a:off x="0" y="178646"/>
            <a:ext cx="10808970" cy="14116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小结：电离方程式的书写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32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rgbClr val="1D41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强等号、弱可逆</a:t>
            </a:r>
            <a:r>
              <a:rPr lang="en-US" altLang="zh-CN" sz="2800" dirty="0">
                <a:solidFill>
                  <a:srgbClr val="1D41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r>
              <a:rPr lang="zh-CN" altLang="en-US" sz="2800" dirty="0">
                <a:solidFill>
                  <a:srgbClr val="1D41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多元弱酸分步</a:t>
            </a:r>
            <a:r>
              <a:rPr lang="en-US" altLang="zh-CN" sz="2800" dirty="0">
                <a:solidFill>
                  <a:srgbClr val="1D41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r>
              <a:rPr lang="zh-CN" altLang="en-US" sz="2800" dirty="0">
                <a:solidFill>
                  <a:srgbClr val="1D41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多元弱碱一步完</a:t>
            </a:r>
            <a:r>
              <a:rPr lang="en-US" altLang="zh-CN" sz="2800" dirty="0">
                <a:solidFill>
                  <a:srgbClr val="1D41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r>
              <a:rPr lang="zh-CN" altLang="en-US" sz="2800" dirty="0">
                <a:solidFill>
                  <a:srgbClr val="1D41D5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1D41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酸式盐看情况</a:t>
            </a:r>
          </a:p>
        </p:txBody>
      </p:sp>
      <p:sp>
        <p:nvSpPr>
          <p:cNvPr id="2" name="圆角矩形 1"/>
          <p:cNvSpPr/>
          <p:nvPr>
            <p:custDataLst>
              <p:tags r:id="rId1"/>
            </p:custDataLst>
          </p:nvPr>
        </p:nvSpPr>
        <p:spPr>
          <a:xfrm>
            <a:off x="295158" y="1968500"/>
            <a:ext cx="680720" cy="3201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化合物</a:t>
            </a:r>
          </a:p>
        </p:txBody>
      </p:sp>
      <p:sp>
        <p:nvSpPr>
          <p:cNvPr id="3" name="圆角矩形 2"/>
          <p:cNvSpPr/>
          <p:nvPr>
            <p:custDataLst>
              <p:tags r:id="rId2"/>
            </p:custDataLst>
          </p:nvPr>
        </p:nvSpPr>
        <p:spPr>
          <a:xfrm>
            <a:off x="3064393" y="1906905"/>
            <a:ext cx="2306597" cy="612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非电解质</a:t>
            </a: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2978669" y="4895215"/>
            <a:ext cx="1806396" cy="612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电解质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975878" y="3392805"/>
            <a:ext cx="18503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水溶液里或熔融状态下能导电</a:t>
            </a:r>
            <a:endParaRPr lang="zh-CN" altLang="en-US"/>
          </a:p>
        </p:txBody>
      </p:sp>
      <p:sp>
        <p:nvSpPr>
          <p:cNvPr id="6" name="圆角矩形 5"/>
          <p:cNvSpPr/>
          <p:nvPr>
            <p:custDataLst>
              <p:tags r:id="rId5"/>
            </p:custDataLst>
          </p:nvPr>
        </p:nvSpPr>
        <p:spPr>
          <a:xfrm>
            <a:off x="5295204" y="4156397"/>
            <a:ext cx="3392805" cy="612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电解质导电原因</a:t>
            </a:r>
          </a:p>
        </p:txBody>
      </p:sp>
      <p:sp>
        <p:nvSpPr>
          <p:cNvPr id="7" name="圆角矩形 6"/>
          <p:cNvSpPr/>
          <p:nvPr>
            <p:custDataLst>
              <p:tags r:id="rId6"/>
            </p:custDataLst>
          </p:nvPr>
        </p:nvSpPr>
        <p:spPr>
          <a:xfrm>
            <a:off x="5264490" y="3252792"/>
            <a:ext cx="2540000" cy="612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电解质种类</a:t>
            </a:r>
          </a:p>
        </p:txBody>
      </p:sp>
      <p:sp>
        <p:nvSpPr>
          <p:cNvPr id="8" name="圆角矩形 7"/>
          <p:cNvSpPr/>
          <p:nvPr>
            <p:custDataLst>
              <p:tags r:id="rId7"/>
            </p:custDataLst>
          </p:nvPr>
        </p:nvSpPr>
        <p:spPr>
          <a:xfrm>
            <a:off x="5264490" y="5073972"/>
            <a:ext cx="4810760" cy="612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电解质电离方程式书写</a:t>
            </a:r>
          </a:p>
        </p:txBody>
      </p:sp>
      <p:sp>
        <p:nvSpPr>
          <p:cNvPr id="9" name="圆角矩形 8"/>
          <p:cNvSpPr/>
          <p:nvPr>
            <p:custDataLst>
              <p:tags r:id="rId8"/>
            </p:custDataLst>
          </p:nvPr>
        </p:nvSpPr>
        <p:spPr>
          <a:xfrm>
            <a:off x="5243535" y="5977577"/>
            <a:ext cx="5060950" cy="612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从电离的角度认识酸碱盐</a:t>
            </a:r>
          </a:p>
        </p:txBody>
      </p:sp>
      <p:cxnSp>
        <p:nvCxnSpPr>
          <p:cNvPr id="10" name="直接连接符 9"/>
          <p:cNvCxnSpPr/>
          <p:nvPr>
            <p:custDataLst>
              <p:tags r:id="rId9"/>
            </p:custDataLst>
          </p:nvPr>
        </p:nvCxnSpPr>
        <p:spPr>
          <a:xfrm flipV="1">
            <a:off x="811413" y="3692525"/>
            <a:ext cx="1863725" cy="10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891" name="AutoShape 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618623" y="2137410"/>
            <a:ext cx="360045" cy="3119755"/>
          </a:xfrm>
          <a:prstGeom prst="leftBrace">
            <a:avLst>
              <a:gd name="adj1" fmla="val 79762"/>
              <a:gd name="adj2" fmla="val 50000"/>
            </a:avLst>
          </a:prstGeom>
          <a:noFill/>
          <a:ln w="28575" algn="ctr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>
            <a:lvl1pPr defTabSz="447675" eaLnBrk="0" hangingPunct="0">
              <a:defRPr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defRPr>
            </a:lvl1pPr>
            <a:lvl2pPr defTabSz="447675" eaLnBrk="0" hangingPunct="0">
              <a:defRPr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defRPr>
            </a:lvl2pPr>
            <a:lvl3pPr defTabSz="447675" eaLnBrk="0" hangingPunct="0">
              <a:defRPr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defRPr>
            </a:lvl3pPr>
            <a:lvl4pPr defTabSz="447675" eaLnBrk="0" hangingPunct="0">
              <a:defRPr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defRPr>
            </a:lvl4pPr>
            <a:lvl5pPr defTabSz="447675" eaLnBrk="0" hangingPunct="0">
              <a:defRPr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defRPr>
            </a:lvl5pPr>
            <a:lvl6pPr defTabSz="447675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defRPr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defRPr>
            </a:lvl6pPr>
            <a:lvl7pPr defTabSz="447675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defRPr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defRPr>
            </a:lvl7pPr>
            <a:lvl8pPr defTabSz="447675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defRPr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defRPr>
            </a:lvl8pPr>
            <a:lvl9pPr defTabSz="447675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defRPr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b="1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7" name="AutoShape 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818720" y="3781006"/>
            <a:ext cx="412115" cy="2573655"/>
          </a:xfrm>
          <a:prstGeom prst="leftBrace">
            <a:avLst>
              <a:gd name="adj1" fmla="val 79762"/>
              <a:gd name="adj2" fmla="val 50000"/>
            </a:avLst>
          </a:prstGeom>
          <a:noFill/>
          <a:ln w="28575" algn="ctr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/>
          <a:lstStyle>
            <a:lvl1pPr defTabSz="447675" eaLnBrk="0" hangingPunct="0">
              <a:defRPr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defRPr>
            </a:lvl1pPr>
            <a:lvl2pPr defTabSz="447675" eaLnBrk="0" hangingPunct="0">
              <a:defRPr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defRPr>
            </a:lvl2pPr>
            <a:lvl3pPr defTabSz="447675" eaLnBrk="0" hangingPunct="0">
              <a:defRPr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defRPr>
            </a:lvl3pPr>
            <a:lvl4pPr defTabSz="447675" eaLnBrk="0" hangingPunct="0">
              <a:defRPr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defRPr>
            </a:lvl4pPr>
            <a:lvl5pPr defTabSz="447675" eaLnBrk="0" hangingPunct="0">
              <a:defRPr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defRPr>
            </a:lvl5pPr>
            <a:lvl6pPr defTabSz="447675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defRPr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defRPr>
            </a:lvl6pPr>
            <a:lvl7pPr defTabSz="447675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defRPr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defRPr>
            </a:lvl7pPr>
            <a:lvl8pPr defTabSz="447675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defRPr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defRPr>
            </a:lvl8pPr>
            <a:lvl9pPr defTabSz="447675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defRPr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b="1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8" name="Text Box 6"/>
          <p:cNvSpPr txBox="1"/>
          <p:nvPr>
            <p:custDataLst>
              <p:tags r:id="rId12"/>
            </p:custDataLst>
          </p:nvPr>
        </p:nvSpPr>
        <p:spPr>
          <a:xfrm>
            <a:off x="5533729" y="1597550"/>
            <a:ext cx="5509895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sz="28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  <a:sym typeface="+mn-ea"/>
              </a:rPr>
              <a:t>多数有机物</a:t>
            </a:r>
            <a:r>
              <a:rPr sz="28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、非金属氧化物</a:t>
            </a:r>
            <a:r>
              <a:rPr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  <a:sym typeface="+mn-ea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  <a:sym typeface="+mn-ea"/>
              </a:rPr>
              <a:t>CO</a:t>
            </a:r>
            <a:r>
              <a:rPr lang="en-US" sz="2800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  <a:sym typeface="+mn-ea"/>
              </a:rPr>
              <a:t>2</a:t>
            </a:r>
            <a:r>
              <a:rPr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  <a:sym typeface="+mn-ea"/>
              </a:rPr>
              <a:t>、</a:t>
            </a:r>
            <a:r>
              <a:rPr 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  <a:sym typeface="+mn-ea"/>
              </a:rPr>
              <a:t>SO</a:t>
            </a:r>
            <a:r>
              <a:rPr lang="en-US" sz="2800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  <a:sym typeface="+mn-ea"/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  <a:sym typeface="+mn-ea"/>
              </a:rPr>
              <a:t>等</a:t>
            </a:r>
            <a:r>
              <a:rPr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  <a:sym typeface="+mn-ea"/>
              </a:rPr>
              <a:t>)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、</a:t>
            </a:r>
            <a:r>
              <a:rPr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NH</a:t>
            </a:r>
            <a:r>
              <a:rPr sz="2800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等</a:t>
            </a:r>
          </a:p>
        </p:txBody>
      </p:sp>
      <p:sp>
        <p:nvSpPr>
          <p:cNvPr id="4102" name="Text Box 6"/>
          <p:cNvSpPr txBox="1"/>
          <p:nvPr>
            <p:custDataLst>
              <p:tags r:id="rId13"/>
            </p:custDataLst>
          </p:nvPr>
        </p:nvSpPr>
        <p:spPr>
          <a:xfrm>
            <a:off x="7838145" y="3000798"/>
            <a:ext cx="3108565" cy="95313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酸、碱、盐、金属氧化物、</a:t>
            </a: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H</a:t>
            </a:r>
            <a:r>
              <a:rPr lang="en-US" altLang="zh-CN" sz="2800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O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3" grpId="0"/>
      <p:bldP spid="2" grpId="0" animBg="1"/>
      <p:bldP spid="3" grpId="0" animBg="1"/>
      <p:bldP spid="4" grpId="0" animBg="1"/>
      <p:bldP spid="5" grpId="0"/>
      <p:bldP spid="6" grpId="0" animBg="1"/>
      <p:bldP spid="7" grpId="0" animBg="1"/>
      <p:bldP spid="8" grpId="0" animBg="1"/>
      <p:bldP spid="9" grpId="0" animBg="1"/>
      <p:bldP spid="165891" grpId="0" animBg="1"/>
      <p:bldP spid="57" grpId="0" animBg="1"/>
      <p:bldP spid="58" grpId="0"/>
      <p:bldP spid="410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箭头: 左右 27"/>
          <p:cNvSpPr/>
          <p:nvPr/>
        </p:nvSpPr>
        <p:spPr>
          <a:xfrm>
            <a:off x="4417102" y="29388"/>
            <a:ext cx="2848208" cy="537991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rgbClr val="098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9938" name="矩形 3"/>
          <p:cNvSpPr/>
          <p:nvPr/>
        </p:nvSpPr>
        <p:spPr>
          <a:xfrm>
            <a:off x="3240087" y="82809"/>
            <a:ext cx="571182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小试牛刀</a:t>
            </a:r>
          </a:p>
        </p:txBody>
      </p:sp>
      <p:sp>
        <p:nvSpPr>
          <p:cNvPr id="39939" name="矩形 1"/>
          <p:cNvSpPr/>
          <p:nvPr/>
        </p:nvSpPr>
        <p:spPr>
          <a:xfrm>
            <a:off x="-71021" y="321122"/>
            <a:ext cx="11221113" cy="53481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微软雅黑" panose="020B0503020204020204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</a:rPr>
              <a:t>、下列说法中正确的是 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</a:rPr>
              <a:t>      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</a:rPr>
              <a:t>)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charset="-122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</a:rPr>
              <a:t>   ①将硫酸钡放入水中不能导电，所以硫酸钡是非电解质  </a:t>
            </a:r>
          </a:p>
          <a:p>
            <a:pPr indent="266700" algn="just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</a:rPr>
              <a:t>   ②氨溶于水得到的溶液氨水能导电，所以氨水是电解质  </a:t>
            </a:r>
          </a:p>
          <a:p>
            <a:pPr indent="266700" algn="just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</a:rPr>
              <a:t>   ③氯化氢溶于水能导电，但液态氯化氢不能导电  </a:t>
            </a:r>
          </a:p>
          <a:p>
            <a:pPr indent="266700" algn="just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</a:rPr>
              <a:t>   ④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</a:rPr>
              <a:t>KNO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</a:rPr>
              <a:t>溶液能导电，所以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</a:rPr>
              <a:t>KNO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</a:rPr>
              <a:t>溶液是电解质</a:t>
            </a:r>
          </a:p>
          <a:p>
            <a:pPr indent="266700" algn="just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</a:rPr>
              <a:t>   ⑤溶于水后能电离出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</a:rPr>
              <a:t>H</a:t>
            </a:r>
            <a:r>
              <a:rPr lang="zh-CN" altLang="en-US" sz="2400" baseline="30000" dirty="0">
                <a:latin typeface="Times New Roman" panose="02020603050405020304" pitchFamily="18" charset="0"/>
                <a:ea typeface="微软雅黑" panose="020B0503020204020204" charset="-122"/>
              </a:rPr>
              <a:t>＋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</a:rPr>
              <a:t>的化合物都是酸</a:t>
            </a:r>
          </a:p>
          <a:p>
            <a:pPr indent="266700" algn="just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</a:rPr>
              <a:t>   ⑥电解质未必能导电，能导电的未必是电解质</a:t>
            </a:r>
          </a:p>
          <a:p>
            <a:pPr indent="266700" algn="just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</a:rPr>
              <a:t>   ⑦硫酸溶液的导电性一定比盐酸溶液的导电性强</a:t>
            </a:r>
          </a:p>
          <a:p>
            <a:pPr indent="266700" algn="just">
              <a:lnSpc>
                <a:spcPct val="20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charset="-122"/>
              </a:rPr>
              <a:t>．①④                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charset="-122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charset="-122"/>
              </a:rPr>
              <a:t>．⑤⑦        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charset="-122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charset="-122"/>
              </a:rPr>
              <a:t>．③⑥            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charset="-122"/>
              </a:rPr>
              <a:t>D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charset="-122"/>
              </a:rPr>
              <a:t>．②⑦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873802" y="971813"/>
            <a:ext cx="30027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dirty="0">
                <a:solidFill>
                  <a:srgbClr val="EC5463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熔融状态可导电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923646" y="1531762"/>
            <a:ext cx="30027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dirty="0">
                <a:solidFill>
                  <a:srgbClr val="EC5463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NH</a:t>
            </a:r>
            <a:r>
              <a:rPr lang="en-US" altLang="zh-CN" sz="2400" baseline="-25000" dirty="0">
                <a:solidFill>
                  <a:srgbClr val="EC5463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3</a:t>
            </a:r>
            <a:r>
              <a:rPr lang="en-US" altLang="zh-CN" sz="2400" dirty="0">
                <a:solidFill>
                  <a:srgbClr val="EC5463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·H</a:t>
            </a:r>
            <a:r>
              <a:rPr lang="en-US" altLang="zh-CN" sz="2400" baseline="-25000" dirty="0">
                <a:solidFill>
                  <a:srgbClr val="EC5463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2</a:t>
            </a:r>
            <a:r>
              <a:rPr lang="en-US" altLang="zh-CN" sz="2400" dirty="0">
                <a:solidFill>
                  <a:srgbClr val="EC5463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O</a:t>
            </a:r>
            <a:r>
              <a:rPr lang="zh-CN" altLang="en-US" sz="2400" dirty="0">
                <a:solidFill>
                  <a:srgbClr val="EC5463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是电解质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657920" y="2614312"/>
            <a:ext cx="30027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dirty="0">
                <a:solidFill>
                  <a:srgbClr val="EC5463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KNO</a:t>
            </a:r>
            <a:r>
              <a:rPr lang="en-US" altLang="zh-CN" sz="2400" baseline="-25000" dirty="0">
                <a:solidFill>
                  <a:srgbClr val="EC5463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3</a:t>
            </a:r>
            <a:r>
              <a:rPr lang="zh-CN" altLang="en-US" sz="2400" dirty="0">
                <a:solidFill>
                  <a:srgbClr val="EC5463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是电解质</a:t>
            </a:r>
          </a:p>
        </p:txBody>
      </p:sp>
      <p:sp>
        <p:nvSpPr>
          <p:cNvPr id="9" name="矩形 8"/>
          <p:cNvSpPr/>
          <p:nvPr/>
        </p:nvSpPr>
        <p:spPr>
          <a:xfrm>
            <a:off x="6024979" y="3154385"/>
            <a:ext cx="4705398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dirty="0">
                <a:solidFill>
                  <a:srgbClr val="EC546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NaHSO</a:t>
            </a:r>
            <a:r>
              <a:rPr lang="en-US" altLang="zh-CN" sz="2400" baseline="-25000" dirty="0">
                <a:solidFill>
                  <a:srgbClr val="EC546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en-US" altLang="zh-CN" sz="2400" dirty="0">
                <a:solidFill>
                  <a:srgbClr val="EC546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Na</a:t>
            </a:r>
            <a:r>
              <a:rPr lang="en-US" altLang="zh-CN" sz="2400" baseline="30000" dirty="0">
                <a:solidFill>
                  <a:srgbClr val="EC546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2400" dirty="0">
                <a:solidFill>
                  <a:srgbClr val="EC546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H</a:t>
            </a:r>
            <a:r>
              <a:rPr lang="en-US" altLang="zh-CN" sz="2400" baseline="30000" dirty="0">
                <a:solidFill>
                  <a:srgbClr val="EC546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dirty="0">
                <a:solidFill>
                  <a:srgbClr val="EC546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 SO</a:t>
            </a:r>
            <a:r>
              <a:rPr lang="en-US" altLang="zh-CN" sz="2400" baseline="-25000" dirty="0">
                <a:solidFill>
                  <a:srgbClr val="EC546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 baseline="30000" dirty="0">
                <a:solidFill>
                  <a:srgbClr val="EC546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2-</a:t>
            </a:r>
            <a:r>
              <a:rPr lang="en-US" altLang="zh-CN" sz="2400" dirty="0">
                <a:solidFill>
                  <a:srgbClr val="EC546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" name="Text Box 7"/>
          <p:cNvSpPr txBox="1"/>
          <p:nvPr/>
        </p:nvSpPr>
        <p:spPr>
          <a:xfrm>
            <a:off x="6884157" y="4296987"/>
            <a:ext cx="197928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dirty="0">
                <a:solidFill>
                  <a:srgbClr val="EC5463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溶液导电性</a:t>
            </a:r>
          </a:p>
        </p:txBody>
      </p:sp>
      <p:sp>
        <p:nvSpPr>
          <p:cNvPr id="12" name="AutoShape 9"/>
          <p:cNvSpPr/>
          <p:nvPr/>
        </p:nvSpPr>
        <p:spPr>
          <a:xfrm>
            <a:off x="8511976" y="4270199"/>
            <a:ext cx="191159" cy="515243"/>
          </a:xfrm>
          <a:prstGeom prst="leftBrace">
            <a:avLst>
              <a:gd name="adj1" fmla="val 60714"/>
              <a:gd name="adj2" fmla="val 50000"/>
            </a:avLst>
          </a:prstGeom>
          <a:noFill/>
          <a:ln w="19050" cap="flat" cmpd="sng">
            <a:solidFill>
              <a:srgbClr val="EC546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ctr" anchorCtr="0">
            <a:spAutoFit/>
          </a:bodyPr>
          <a:lstStyle/>
          <a:p>
            <a:endParaRPr lang="zh-CN" altLang="en-US" sz="2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Text Box 10"/>
          <p:cNvSpPr txBox="1"/>
          <p:nvPr/>
        </p:nvSpPr>
        <p:spPr>
          <a:xfrm>
            <a:off x="8609749" y="3965699"/>
            <a:ext cx="314615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dirty="0">
                <a:solidFill>
                  <a:srgbClr val="EC5463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自由移动离子的浓度</a:t>
            </a:r>
          </a:p>
        </p:txBody>
      </p:sp>
      <p:sp>
        <p:nvSpPr>
          <p:cNvPr id="20" name="Text Box 11"/>
          <p:cNvSpPr txBox="1"/>
          <p:nvPr/>
        </p:nvSpPr>
        <p:spPr>
          <a:xfrm>
            <a:off x="8597458" y="4575597"/>
            <a:ext cx="3122258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dirty="0">
                <a:solidFill>
                  <a:srgbClr val="EC5463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离子所带电荷的多少</a:t>
            </a:r>
          </a:p>
        </p:txBody>
      </p:sp>
      <p:sp>
        <p:nvSpPr>
          <p:cNvPr id="18" name="矩形 17"/>
          <p:cNvSpPr/>
          <p:nvPr/>
        </p:nvSpPr>
        <p:spPr>
          <a:xfrm>
            <a:off x="3740272" y="391008"/>
            <a:ext cx="509588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800" dirty="0">
                <a:solidFill>
                  <a:srgbClr val="EC5463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en-US" altLang="zh-CN" sz="2800" dirty="0">
                <a:solidFill>
                  <a:srgbClr val="EC5463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C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DF49B2-4EEA-9AE7-1279-E90E1C806887}"/>
              </a:ext>
            </a:extLst>
          </p:cNvPr>
          <p:cNvSpPr txBox="1"/>
          <p:nvPr/>
        </p:nvSpPr>
        <p:spPr>
          <a:xfrm>
            <a:off x="479652" y="5548120"/>
            <a:ext cx="9516604" cy="461665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问题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、请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设计方案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，使得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醋酸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CH</a:t>
            </a:r>
            <a:r>
              <a:rPr lang="en-US" altLang="zh-CN" sz="24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COOH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）溶液的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导电性强于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盐酸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？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C85721B-1F6A-F742-A445-C2BDDB9D7E4E}"/>
              </a:ext>
            </a:extLst>
          </p:cNvPr>
          <p:cNvSpPr txBox="1"/>
          <p:nvPr/>
        </p:nvSpPr>
        <p:spPr>
          <a:xfrm>
            <a:off x="550929" y="6087713"/>
            <a:ext cx="8312517" cy="523220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导电性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可能出现：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强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电解质的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稀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溶液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弱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电解质的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浓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溶液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  <p:bldP spid="9" grpId="0"/>
      <p:bldP spid="11" grpId="0"/>
      <p:bldP spid="12" grpId="0" bldLvl="0" animBg="1"/>
      <p:bldP spid="19" grpId="0"/>
      <p:bldP spid="20" grpId="0"/>
      <p:bldP spid="18" grpId="0"/>
      <p:bldP spid="2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47700" y="234315"/>
            <a:ext cx="9220200" cy="2653665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zh-CN" sz="26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lang="zh-CN" altLang="en-US" sz="26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、下列说法正确的是（            ）</a:t>
            </a:r>
            <a:endParaRPr lang="en-US" altLang="zh-CN" sz="26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6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</a:t>
            </a:r>
            <a:r>
              <a:rPr lang="zh-CN" altLang="en-US" sz="26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、氧气不能导电，是非电解质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6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B</a:t>
            </a:r>
            <a:r>
              <a:rPr lang="zh-CN" altLang="en-US" sz="26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、乙醇溶液不能导电，因而乙醇是非电解质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6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</a:t>
            </a:r>
            <a:r>
              <a:rPr lang="zh-CN" altLang="en-US" sz="26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、</a:t>
            </a:r>
            <a:r>
              <a:rPr lang="en-US" altLang="zh-CN" sz="26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KNO</a:t>
            </a:r>
            <a:r>
              <a:rPr lang="en-US" altLang="zh-CN" sz="2600" baseline="-25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r>
              <a:rPr lang="zh-CN" altLang="en-US" sz="26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固体不能导电，所以</a:t>
            </a:r>
            <a:r>
              <a:rPr lang="en-US" altLang="zh-CN" sz="26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KNO</a:t>
            </a:r>
            <a:r>
              <a:rPr lang="en-US" altLang="zh-CN" sz="2600" baseline="-25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r>
              <a:rPr lang="zh-CN" altLang="en-US" sz="26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不是电解质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6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D</a:t>
            </a:r>
            <a:r>
              <a:rPr lang="zh-CN" altLang="en-US" sz="26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、</a:t>
            </a:r>
            <a:r>
              <a:rPr lang="en-US" altLang="zh-CN" sz="26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NaOH</a:t>
            </a:r>
            <a:r>
              <a:rPr lang="zh-CN" altLang="en-US" sz="26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溶液能导电，则</a:t>
            </a:r>
            <a:r>
              <a:rPr lang="en-US" altLang="zh-CN" sz="26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NaOH</a:t>
            </a:r>
            <a:r>
              <a:rPr lang="zh-CN" altLang="en-US" sz="26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溶液是电解质</a:t>
            </a:r>
          </a:p>
        </p:txBody>
      </p:sp>
      <p:sp>
        <p:nvSpPr>
          <p:cNvPr id="13" name="Text Box 4"/>
          <p:cNvSpPr/>
          <p:nvPr>
            <p:custDataLst>
              <p:tags r:id="rId3"/>
            </p:custDataLst>
          </p:nvPr>
        </p:nvSpPr>
        <p:spPr>
          <a:xfrm>
            <a:off x="4465438" y="108143"/>
            <a:ext cx="561372" cy="58477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1" i="0" u="none" baseline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1" i="0" u="none" baseline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1" i="0" u="none" baseline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1" i="0" u="none" baseline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1" i="0" u="none" baseline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eaLnBrk="1" hangingPunct="1">
              <a:lnSpc>
                <a:spcPct val="100000"/>
              </a:lnSpc>
            </a:pPr>
            <a:r>
              <a:rPr altLang="zh-CN"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/>
              </a:rPr>
              <a:t>B </a:t>
            </a: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687070" y="3014152"/>
            <a:ext cx="10972800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、下列说法正确的是（      ）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CaCO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不溶于水，所以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CaCO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不是电解质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、电解质不一定能溶于水；酸、碱、大多数盐都是电解质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、一种物质不是电解质就是非电解质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CO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溶于水能导电，所以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CO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是电解质</a:t>
            </a:r>
          </a:p>
        </p:txBody>
      </p:sp>
      <p:sp>
        <p:nvSpPr>
          <p:cNvPr id="6" name="Text Box 4"/>
          <p:cNvSpPr/>
          <p:nvPr>
            <p:custDataLst>
              <p:tags r:id="rId5"/>
            </p:custDataLst>
          </p:nvPr>
        </p:nvSpPr>
        <p:spPr>
          <a:xfrm>
            <a:off x="4072058" y="3014152"/>
            <a:ext cx="513282" cy="52322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1" i="0" u="none" baseline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1" i="0" u="none" baseline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1" i="0" u="none" baseline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1" i="0" u="none" baseline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1" i="0" u="none" baseline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eaLnBrk="1" hangingPunct="1"/>
            <a:r>
              <a:rPr altLang="zh-CN" sz="28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a typeface="微软雅黑" panose="020B0503020204020204" charset="-122"/>
                <a:cs typeface="Times New Roman" panose="02020603050405020304" pitchFamily="18" charset="0"/>
                <a:sym typeface="Wingdings" panose="05000000000000000000"/>
              </a:rPr>
              <a:t>B </a:t>
            </a:r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5" grpId="0"/>
      <p:bldP spid="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7C158FD-1458-E16F-17C3-032E55DCD7CB}"/>
              </a:ext>
            </a:extLst>
          </p:cNvPr>
          <p:cNvSpPr txBox="1"/>
          <p:nvPr/>
        </p:nvSpPr>
        <p:spPr>
          <a:xfrm>
            <a:off x="161365" y="424429"/>
            <a:ext cx="1142103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b="1" kern="100" spc="5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熔融状态下的</a:t>
            </a:r>
            <a:r>
              <a:rPr lang="en-US" altLang="zh-CN" sz="2400" b="1" kern="100" spc="5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NaCl</a:t>
            </a:r>
            <a:r>
              <a:rPr lang="zh-CN" altLang="zh-CN" sz="2400" b="1" kern="100" spc="5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能导电</a:t>
            </a:r>
            <a:r>
              <a:rPr lang="zh-CN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，通过实验发现</a:t>
            </a:r>
            <a:r>
              <a:rPr lang="zh-CN" altLang="zh-CN" sz="2400" b="1" kern="100" spc="5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熔融状态下的</a:t>
            </a:r>
            <a:r>
              <a:rPr lang="en-US" altLang="zh-CN" sz="2400" b="1" kern="100" spc="5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AlCl</a:t>
            </a:r>
            <a:r>
              <a:rPr lang="en-US" altLang="zh-CN" sz="2400" b="1" kern="100" spc="50" baseline="-25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400" b="1" kern="100" spc="5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不能导电</a:t>
            </a:r>
            <a:r>
              <a:rPr lang="zh-CN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，而</a:t>
            </a:r>
            <a:r>
              <a:rPr lang="en-US" altLang="zh-CN" sz="2400" b="1" kern="100" spc="5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AlCl</a:t>
            </a:r>
            <a:r>
              <a:rPr lang="en-US" altLang="zh-CN" sz="2400" b="1" kern="100" spc="50" baseline="-25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400" b="1" kern="100" spc="5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水溶液却能导电</a:t>
            </a:r>
            <a:r>
              <a:rPr lang="zh-CN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fontAlgn="ctr">
              <a:lnSpc>
                <a:spcPct val="150000"/>
              </a:lnSpc>
            </a:pPr>
            <a:r>
              <a:rPr lang="en-US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熔融状态的</a:t>
            </a:r>
            <a:r>
              <a:rPr lang="en-US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AlCl</a:t>
            </a:r>
            <a:r>
              <a:rPr lang="en-US" altLang="zh-CN" sz="2400" kern="100" spc="50" baseline="-250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，不导电的原因是</a:t>
            </a:r>
            <a:r>
              <a:rPr lang="en-US" altLang="zh-CN" sz="2400" u="sng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fontAlgn="ctr">
              <a:lnSpc>
                <a:spcPct val="150000"/>
              </a:lnSpc>
            </a:pPr>
            <a:r>
              <a:rPr lang="en-US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AlCl</a:t>
            </a:r>
            <a:r>
              <a:rPr lang="en-US" altLang="zh-CN" sz="2400" kern="100" spc="50" baseline="-250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水溶液能导电的原因是</a:t>
            </a:r>
            <a:r>
              <a:rPr lang="en-US" altLang="zh-CN" sz="2400" u="sng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fontAlgn="ctr">
              <a:lnSpc>
                <a:spcPct val="150000"/>
              </a:lnSpc>
            </a:pPr>
            <a:r>
              <a:rPr lang="en-US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电解质溶液导电与金属导电的原理区别是</a:t>
            </a:r>
            <a:r>
              <a:rPr lang="en-US" altLang="zh-CN" sz="2400" u="sng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</a:t>
            </a:r>
            <a:r>
              <a:rPr lang="zh-CN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altLang="zh-CN" sz="2400" kern="100" spc="5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altLang="zh-CN" sz="2400" kern="100" spc="5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(4)</a:t>
            </a:r>
            <a:r>
              <a:rPr lang="zh-CN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相同浓度的</a:t>
            </a:r>
            <a:r>
              <a:rPr lang="en-US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NaCl</a:t>
            </a:r>
            <a:r>
              <a:rPr lang="zh-CN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溶液和</a:t>
            </a:r>
            <a:r>
              <a:rPr lang="en-US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AlCl</a:t>
            </a:r>
            <a:r>
              <a:rPr lang="en-US" altLang="zh-CN" sz="2400" kern="100" spc="50" baseline="-250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溶液，</a:t>
            </a:r>
            <a:r>
              <a:rPr lang="en-US" altLang="zh-CN" sz="2400" u="sng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的导电能力更强，理由是</a:t>
            </a:r>
            <a:r>
              <a:rPr lang="en-US" altLang="zh-CN" sz="2400" u="sng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</a:t>
            </a:r>
            <a:r>
              <a:rPr lang="zh-CN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 fontAlgn="ctr">
              <a:lnSpc>
                <a:spcPct val="150000"/>
              </a:lnSpc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信息提示：（单位体积内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离子数目越多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，导电性越强；离子所带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电荷越多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，导电性越强（如两个</a:t>
            </a:r>
            <a:r>
              <a:rPr lang="en-US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</a:t>
            </a:r>
            <a:r>
              <a:rPr lang="en-US" altLang="zh-CN" sz="2400" kern="100" spc="50" baseline="300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和一个</a:t>
            </a:r>
            <a:r>
              <a:rPr lang="en-US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</a:t>
            </a:r>
            <a:r>
              <a:rPr lang="en-US" altLang="zh-CN" sz="2400" kern="100" spc="50" baseline="-250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400" kern="100" spc="50" baseline="300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2-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导电性相当）。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0F8582-19D8-FBF9-3F28-635B524889CC}"/>
              </a:ext>
            </a:extLst>
          </p:cNvPr>
          <p:cNvSpPr txBox="1"/>
          <p:nvPr/>
        </p:nvSpPr>
        <p:spPr>
          <a:xfrm>
            <a:off x="6409766" y="2015367"/>
            <a:ext cx="481404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酸</a:t>
            </a:r>
            <a:r>
              <a:rPr lang="zh-CN" altLang="en-US" sz="2400" b="1" dirty="0"/>
              <a:t>（分子构成）</a:t>
            </a:r>
            <a:r>
              <a:rPr lang="zh-CN" altLang="en-US" sz="2400" b="1" dirty="0">
                <a:solidFill>
                  <a:srgbClr val="FF0000"/>
                </a:solidFill>
              </a:rPr>
              <a:t>在熔融下</a:t>
            </a:r>
            <a:r>
              <a:rPr lang="zh-CN" altLang="en-US" sz="2400" b="1" dirty="0">
                <a:solidFill>
                  <a:srgbClr val="0000FF"/>
                </a:solidFill>
              </a:rPr>
              <a:t>不能电离而</a:t>
            </a:r>
            <a:r>
              <a:rPr lang="zh-CN" altLang="en-US" sz="2400" b="1" dirty="0">
                <a:solidFill>
                  <a:srgbClr val="FF0000"/>
                </a:solidFill>
              </a:rPr>
              <a:t>导电，溶于水</a:t>
            </a:r>
            <a:r>
              <a:rPr lang="zh-CN" altLang="en-US" sz="2400" b="1" dirty="0">
                <a:solidFill>
                  <a:srgbClr val="0000FF"/>
                </a:solidFill>
              </a:rPr>
              <a:t>能</a:t>
            </a:r>
            <a:r>
              <a:rPr lang="zh-CN" altLang="en-US" sz="2400" b="1" dirty="0">
                <a:solidFill>
                  <a:srgbClr val="FF0000"/>
                </a:solidFill>
              </a:rPr>
              <a:t>导电</a:t>
            </a:r>
            <a:r>
              <a:rPr lang="zh-CN" altLang="en-US" sz="2400" b="1" dirty="0"/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204943-F1BD-E579-3E27-ECB52BD2738C}"/>
              </a:ext>
            </a:extLst>
          </p:cNvPr>
          <p:cNvSpPr txBox="1"/>
          <p:nvPr/>
        </p:nvSpPr>
        <p:spPr>
          <a:xfrm>
            <a:off x="5486400" y="1115670"/>
            <a:ext cx="60960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2400" b="1" kern="100" spc="5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熔融状态下氯化铝以</a:t>
            </a:r>
            <a:r>
              <a:rPr lang="zh-CN" altLang="zh-CN" sz="2400" b="1" kern="100" spc="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宋体" panose="02010600030101010101" pitchFamily="2" charset="-122"/>
              </a:rPr>
              <a:t>分子形式</a:t>
            </a:r>
            <a:r>
              <a:rPr lang="zh-CN" altLang="zh-CN" sz="2400" b="1" kern="100" spc="5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存在，不发生电离，</a:t>
            </a:r>
            <a:r>
              <a:rPr lang="zh-CN" altLang="zh-CN" sz="2400" b="1" u="sng" kern="100" spc="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宋体" panose="02010600030101010101" pitchFamily="2" charset="-122"/>
              </a:rPr>
              <a:t>不存在自由移动的</a:t>
            </a:r>
            <a:r>
              <a:rPr lang="zh-CN" altLang="zh-CN" sz="2400" b="1" u="sng" kern="100" spc="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宋体" panose="02010600030101010101" pitchFamily="2" charset="-122"/>
              </a:rPr>
              <a:t>离子</a:t>
            </a:r>
            <a:endParaRPr lang="zh-CN" altLang="en-US" sz="24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A859C6-244A-035C-E7AA-9B98E88EA803}"/>
              </a:ext>
            </a:extLst>
          </p:cNvPr>
          <p:cNvSpPr txBox="1"/>
          <p:nvPr/>
        </p:nvSpPr>
        <p:spPr>
          <a:xfrm>
            <a:off x="1130096" y="3375724"/>
            <a:ext cx="8561294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2400" b="1" kern="100" spc="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宋体" panose="02010600030101010101" pitchFamily="2" charset="-122"/>
              </a:rPr>
              <a:t>电解质溶液</a:t>
            </a:r>
            <a:r>
              <a:rPr lang="zh-CN" altLang="zh-CN" sz="2400" b="1" kern="100" spc="5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导电是由于阴、阳</a:t>
            </a:r>
            <a:r>
              <a:rPr lang="zh-CN" altLang="zh-CN" sz="2400" b="1" kern="100" spc="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宋体" panose="02010600030101010101" pitchFamily="2" charset="-122"/>
              </a:rPr>
              <a:t>离子</a:t>
            </a:r>
            <a:r>
              <a:rPr lang="zh-CN" altLang="zh-CN" sz="2400" b="1" kern="100" spc="5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的定向移动，</a:t>
            </a:r>
            <a:r>
              <a:rPr lang="zh-CN" altLang="zh-CN" sz="2400" b="1" kern="100" spc="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宋体" panose="02010600030101010101" pitchFamily="2" charset="-122"/>
              </a:rPr>
              <a:t>金属</a:t>
            </a:r>
            <a:r>
              <a:rPr lang="zh-CN" altLang="zh-CN" sz="2400" b="1" kern="100" spc="5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导电是由于自由</a:t>
            </a:r>
            <a:r>
              <a:rPr lang="zh-CN" altLang="zh-CN" sz="2400" b="1" kern="100" spc="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宋体" panose="02010600030101010101" pitchFamily="2" charset="-122"/>
              </a:rPr>
              <a:t>电子</a:t>
            </a:r>
            <a:r>
              <a:rPr lang="zh-CN" altLang="zh-CN" sz="2400" b="1" kern="100" spc="5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的定向移动</a:t>
            </a:r>
            <a:r>
              <a:rPr lang="zh-CN" altLang="zh-CN" sz="2400" b="1" kern="100" spc="5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26E280-B0E9-35EF-EE05-C673601EC346}"/>
              </a:ext>
            </a:extLst>
          </p:cNvPr>
          <p:cNvSpPr txBox="1"/>
          <p:nvPr/>
        </p:nvSpPr>
        <p:spPr>
          <a:xfrm>
            <a:off x="6335874" y="5428327"/>
            <a:ext cx="233082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</a:t>
            </a:r>
            <a:r>
              <a:rPr lang="en-US" altLang="zh-CN" sz="2800" kern="100" spc="50" baseline="300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3+</a:t>
            </a:r>
            <a:r>
              <a:rPr lang="en-US" altLang="zh-CN" sz="28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3</a:t>
            </a:r>
            <a:r>
              <a:rPr lang="zh-CN" altLang="en-US" sz="28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28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</a:t>
            </a:r>
            <a:r>
              <a:rPr lang="en-US" altLang="zh-CN" sz="2800" kern="100" spc="50" baseline="300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endParaRPr lang="zh-CN" altLang="en-US" sz="2800" baseline="30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20DEDC-A9F5-B1BB-C26D-7148F20B68EC}"/>
              </a:ext>
            </a:extLst>
          </p:cNvPr>
          <p:cNvSpPr txBox="1"/>
          <p:nvPr/>
        </p:nvSpPr>
        <p:spPr>
          <a:xfrm>
            <a:off x="-159798" y="0"/>
            <a:ext cx="2299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【</a:t>
            </a:r>
            <a:r>
              <a:rPr lang="zh-CN" altLang="en-US" sz="2800" b="1" dirty="0"/>
              <a:t>作业分析</a:t>
            </a:r>
            <a:r>
              <a:rPr lang="en-US" altLang="zh-CN" sz="2800" b="1" dirty="0"/>
              <a:t>】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5912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AD1249F-E905-3820-092A-34DA5D3D173E}"/>
              </a:ext>
            </a:extLst>
          </p:cNvPr>
          <p:cNvSpPr txBox="1"/>
          <p:nvPr/>
        </p:nvSpPr>
        <p:spPr>
          <a:xfrm>
            <a:off x="277904" y="133082"/>
            <a:ext cx="10632141" cy="5562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>
              <a:lnSpc>
                <a:spcPct val="150000"/>
              </a:lnSpc>
            </a:pPr>
            <a:r>
              <a:rPr lang="en-US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下列物质中，属于</a:t>
            </a:r>
            <a:r>
              <a:rPr lang="zh-CN" altLang="zh-CN" sz="2400" b="1" kern="100" spc="5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电解质</a:t>
            </a:r>
            <a:r>
              <a:rPr lang="zh-CN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且该状态下</a:t>
            </a:r>
            <a:r>
              <a:rPr lang="zh-CN" altLang="zh-CN" sz="2400" b="1" kern="100" spc="5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能导电</a:t>
            </a:r>
            <a:r>
              <a:rPr lang="zh-CN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的是（</a:t>
            </a:r>
            <a:r>
              <a:rPr lang="en-US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fontAlgn="ctr">
              <a:lnSpc>
                <a:spcPct val="150000"/>
              </a:lnSpc>
              <a:tabLst>
                <a:tab pos="1318260" algn="l"/>
                <a:tab pos="2637155" algn="l"/>
                <a:tab pos="3955415" algn="l"/>
              </a:tabLst>
            </a:pPr>
            <a:r>
              <a:rPr lang="en-US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．熔融的氯化钠</a:t>
            </a:r>
            <a:r>
              <a:rPr lang="en-US" altLang="zh-CN" sz="2400" kern="100" spc="5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．硫酸溶液</a:t>
            </a:r>
            <a:r>
              <a:rPr lang="en-US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  C</a:t>
            </a:r>
            <a:r>
              <a:rPr lang="zh-CN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．铜片</a:t>
            </a:r>
            <a:r>
              <a:rPr lang="en-US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D</a:t>
            </a:r>
            <a:r>
              <a:rPr lang="zh-CN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．固体氯化钾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fontAlgn="ctr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下列关于电解质、非电解质的叙述错误的是（</a:t>
            </a:r>
            <a:r>
              <a:rPr lang="en-US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fontAlgn="ctr">
              <a:lnSpc>
                <a:spcPct val="150000"/>
              </a:lnSpc>
            </a:pPr>
            <a:r>
              <a:rPr lang="en-US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．在水溶液中和熔融状态下均不导电的化合物叫非电解质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fontAlgn="ctr">
              <a:lnSpc>
                <a:spcPct val="150000"/>
              </a:lnSpc>
            </a:pPr>
            <a:r>
              <a:rPr lang="en-US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．电解质、非电解质都是针对化合物而言，单质既不属于电解质，也不属于非电解质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fontAlgn="ctr">
              <a:lnSpc>
                <a:spcPct val="150000"/>
              </a:lnSpc>
            </a:pPr>
            <a:r>
              <a:rPr lang="en-US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．电解质在水溶液中一定能导电，水溶液能导电的化合物一定是电解质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fontAlgn="ctr">
              <a:lnSpc>
                <a:spcPct val="150000"/>
              </a:lnSpc>
            </a:pPr>
            <a:r>
              <a:rPr lang="en-US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．纯水的导电性很差，但水也是电解质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tabLst>
                <a:tab pos="2667000" algn="l"/>
              </a:tabLst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下列物质中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能导电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，但又不是电解质和非电解质的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纯净物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133350" algn="just">
              <a:lnSpc>
                <a:spcPct val="150000"/>
              </a:lnSpc>
              <a:tabLst>
                <a:tab pos="2667000" algn="l"/>
              </a:tabLst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熔融的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NaCl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石墨晶体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液氯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盐酸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77DCE4B-0BA6-9EE8-5628-A9BA34314688}"/>
              </a:ext>
            </a:extLst>
          </p:cNvPr>
          <p:cNvCxnSpPr>
            <a:cxnSpLocks/>
          </p:cNvCxnSpPr>
          <p:nvPr/>
        </p:nvCxnSpPr>
        <p:spPr>
          <a:xfrm>
            <a:off x="4572000" y="815789"/>
            <a:ext cx="618564" cy="5378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EEBD45A-68E5-12CF-89A8-C5FF28385A33}"/>
              </a:ext>
            </a:extLst>
          </p:cNvPr>
          <p:cNvCxnSpPr>
            <a:cxnSpLocks/>
          </p:cNvCxnSpPr>
          <p:nvPr/>
        </p:nvCxnSpPr>
        <p:spPr>
          <a:xfrm>
            <a:off x="6602508" y="788895"/>
            <a:ext cx="618564" cy="5378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B518CCA-FC3F-03AF-11C2-DE1274250D02}"/>
              </a:ext>
            </a:extLst>
          </p:cNvPr>
          <p:cNvSpPr txBox="1"/>
          <p:nvPr/>
        </p:nvSpPr>
        <p:spPr>
          <a:xfrm>
            <a:off x="7431741" y="234861"/>
            <a:ext cx="618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E004D75-A8FD-E250-6159-9F8A3330C588}"/>
              </a:ext>
            </a:extLst>
          </p:cNvPr>
          <p:cNvSpPr txBox="1"/>
          <p:nvPr/>
        </p:nvSpPr>
        <p:spPr>
          <a:xfrm>
            <a:off x="3178941" y="3086884"/>
            <a:ext cx="109369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BaSO</a:t>
            </a:r>
            <a:r>
              <a:rPr lang="en-US" altLang="zh-CN" sz="2400" b="1" baseline="-25000" dirty="0"/>
              <a:t>4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6CCB60-C058-9F3A-0D45-08CB054C7770}"/>
              </a:ext>
            </a:extLst>
          </p:cNvPr>
          <p:cNvSpPr txBox="1"/>
          <p:nvPr/>
        </p:nvSpPr>
        <p:spPr>
          <a:xfrm>
            <a:off x="8104092" y="3062824"/>
            <a:ext cx="320039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</a:t>
            </a:r>
            <a:r>
              <a:rPr lang="en-US" altLang="zh-CN" sz="2400" b="1" baseline="-25000" dirty="0"/>
              <a:t>2</a:t>
            </a:r>
            <a:r>
              <a:rPr lang="zh-CN" altLang="en-US" sz="2400" b="1" dirty="0"/>
              <a:t>溶于水非自身电离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F3BFE35-063D-2ACE-E423-015B04F868B0}"/>
              </a:ext>
            </a:extLst>
          </p:cNvPr>
          <p:cNvCxnSpPr>
            <a:cxnSpLocks/>
          </p:cNvCxnSpPr>
          <p:nvPr/>
        </p:nvCxnSpPr>
        <p:spPr>
          <a:xfrm>
            <a:off x="1582273" y="5166393"/>
            <a:ext cx="618564" cy="5378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E1FA3A1-BCBF-DF3C-69C5-418264C5D0AF}"/>
              </a:ext>
            </a:extLst>
          </p:cNvPr>
          <p:cNvCxnSpPr>
            <a:cxnSpLocks/>
          </p:cNvCxnSpPr>
          <p:nvPr/>
        </p:nvCxnSpPr>
        <p:spPr>
          <a:xfrm>
            <a:off x="7310720" y="5196008"/>
            <a:ext cx="618564" cy="5378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2C302CE-3664-E44A-6621-F052AFA47FA0}"/>
              </a:ext>
            </a:extLst>
          </p:cNvPr>
          <p:cNvSpPr txBox="1"/>
          <p:nvPr/>
        </p:nvSpPr>
        <p:spPr>
          <a:xfrm>
            <a:off x="6813177" y="1320271"/>
            <a:ext cx="618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9A21B62-16CA-C3B4-24C8-5B9AA3B3D40B}"/>
              </a:ext>
            </a:extLst>
          </p:cNvPr>
          <p:cNvSpPr txBox="1"/>
          <p:nvPr/>
        </p:nvSpPr>
        <p:spPr>
          <a:xfrm>
            <a:off x="8722658" y="4546885"/>
            <a:ext cx="618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80A0B63-7B51-0E2B-5EC2-28C0D1BB765E}"/>
              </a:ext>
            </a:extLst>
          </p:cNvPr>
          <p:cNvSpPr txBox="1"/>
          <p:nvPr/>
        </p:nvSpPr>
        <p:spPr>
          <a:xfrm>
            <a:off x="5042646" y="5695310"/>
            <a:ext cx="125954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Cl</a:t>
            </a:r>
            <a:r>
              <a:rPr lang="en-US" altLang="zh-CN" sz="2400" b="1" baseline="-25000" dirty="0"/>
              <a:t>2</a:t>
            </a:r>
            <a:r>
              <a:rPr lang="zh-CN" altLang="en-US" sz="2400" b="1" dirty="0"/>
              <a:t>分子</a:t>
            </a:r>
          </a:p>
        </p:txBody>
      </p:sp>
    </p:spTree>
    <p:extLst>
      <p:ext uri="{BB962C8B-B14F-4D97-AF65-F5344CB8AC3E}">
        <p14:creationId xmlns:p14="http://schemas.microsoft.com/office/powerpoint/2010/main" val="65551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5" grpId="0"/>
      <p:bldP spid="16" grpId="0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2EB4288-AF34-468D-1E62-F30A3EFA0C81}"/>
              </a:ext>
            </a:extLst>
          </p:cNvPr>
          <p:cNvSpPr txBox="1"/>
          <p:nvPr/>
        </p:nvSpPr>
        <p:spPr>
          <a:xfrm>
            <a:off x="249381" y="758018"/>
            <a:ext cx="1062181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下列四项都能导电，其中一项与其他三项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导电原理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不同的是</a:t>
            </a:r>
            <a:r>
              <a:rPr lang="zh-CN" altLang="zh-CN" sz="2400" kern="100" dirty="0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zh-CN" altLang="zh-CN" sz="2400" kern="100" dirty="0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zh-CN" sz="2400" kern="100" dirty="0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．氯化钠熔化导电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zh-CN" sz="2400" kern="100" dirty="0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．液态汞导电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</a:p>
          <a:p>
            <a:pPr lvl="1">
              <a:lnSpc>
                <a:spcPct val="150000"/>
              </a:lnSpc>
            </a:pPr>
            <a:r>
              <a:rPr lang="zh-CN" altLang="zh-CN" sz="2400" kern="100" dirty="0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．硫酸溶液导电</a:t>
            </a:r>
            <a:r>
              <a:rPr lang="zh-CN" altLang="zh-CN" sz="2400" kern="100" dirty="0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	D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．熔融状态氢氧化钾导电</a:t>
            </a:r>
            <a:endParaRPr lang="zh-CN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400" kern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6.</a:t>
            </a:r>
            <a:r>
              <a:rPr lang="zh-CN" altLang="zh-CN" sz="2400" kern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下列化合物中</a:t>
            </a:r>
            <a:r>
              <a:rPr lang="en-US" altLang="zh-CN" sz="2400" kern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2400" b="1" kern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只有</a:t>
            </a:r>
            <a:r>
              <a:rPr lang="zh-CN" altLang="zh-CN" sz="2400" kern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在水溶液里才能导电的</a:t>
            </a:r>
            <a:r>
              <a:rPr lang="zh-CN" altLang="zh-CN" sz="24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电解质</a:t>
            </a:r>
            <a:r>
              <a:rPr lang="zh-CN" altLang="zh-CN" sz="2400" kern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400" kern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zh-CN" sz="2400" kern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400" kern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133350">
              <a:lnSpc>
                <a:spcPct val="150000"/>
              </a:lnSpc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400" kern="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A.NaCl</a:t>
            </a:r>
            <a:r>
              <a:rPr lang="en-US" altLang="zh-CN" sz="2400" kern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 B.CH</a:t>
            </a:r>
            <a:r>
              <a:rPr lang="en-US" altLang="zh-CN" sz="2400" kern="0" baseline="-250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400" kern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</a:t>
            </a:r>
            <a:r>
              <a:rPr lang="en-US" altLang="zh-CN" sz="2400" kern="0" baseline="-250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kern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OH(</a:t>
            </a:r>
            <a:r>
              <a:rPr lang="zh-CN" altLang="zh-CN" sz="2400" kern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酒精</a:t>
            </a:r>
            <a:r>
              <a:rPr lang="en-US" altLang="zh-CN" sz="2400" kern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       C.H</a:t>
            </a:r>
            <a:r>
              <a:rPr lang="en-US" altLang="zh-CN" sz="2400" kern="0" baseline="-250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kern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</a:t>
            </a:r>
            <a:r>
              <a:rPr lang="en-US" altLang="zh-CN" sz="2400" kern="0" baseline="-250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400" kern="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    D.CO</a:t>
            </a:r>
            <a:r>
              <a:rPr lang="en-US" altLang="zh-CN" sz="2400" kern="0" baseline="-250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fontAlgn="ctr">
              <a:lnSpc>
                <a:spcPct val="150000"/>
              </a:lnSpc>
            </a:pPr>
            <a:r>
              <a:rPr lang="en-US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7.</a:t>
            </a:r>
            <a:r>
              <a:rPr lang="zh-CN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下列物质中含有</a:t>
            </a:r>
            <a:r>
              <a:rPr lang="zh-CN" altLang="zh-CN" sz="2400" b="1" kern="100" spc="5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自由移动</a:t>
            </a:r>
            <a:r>
              <a:rPr lang="zh-CN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kern="100" spc="5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</a:t>
            </a:r>
            <a:r>
              <a:rPr lang="en-US" altLang="zh-CN" sz="2400" b="1" kern="100" spc="50" baseline="300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的是</a:t>
            </a:r>
            <a:r>
              <a:rPr lang="en-US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      )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fontAlgn="ctr">
              <a:lnSpc>
                <a:spcPct val="150000"/>
              </a:lnSpc>
              <a:tabLst>
                <a:tab pos="1318260" algn="l"/>
                <a:tab pos="2637155" algn="l"/>
                <a:tab pos="3955415" algn="l"/>
              </a:tabLst>
            </a:pPr>
            <a:r>
              <a:rPr lang="en-US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KClO</a:t>
            </a:r>
            <a:r>
              <a:rPr lang="en-US" altLang="zh-CN" sz="2400" kern="100" spc="50" baseline="-250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溶液</a:t>
            </a:r>
            <a:r>
              <a:rPr lang="en-US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B</a:t>
            </a:r>
            <a:r>
              <a:rPr lang="zh-CN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MgCl</a:t>
            </a:r>
            <a:r>
              <a:rPr lang="en-US" altLang="zh-CN" sz="2400" kern="100" spc="50" baseline="-250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溶液</a:t>
            </a:r>
            <a:r>
              <a:rPr lang="en-US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C</a:t>
            </a:r>
            <a:r>
              <a:rPr lang="zh-CN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．液态</a:t>
            </a:r>
            <a:r>
              <a:rPr lang="en-US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HCl	    D</a:t>
            </a:r>
            <a:r>
              <a:rPr lang="zh-CN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．固态</a:t>
            </a:r>
            <a:r>
              <a:rPr lang="en-US" altLang="zh-CN" sz="2400" kern="100" spc="5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NaCl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47D7EC-76D5-D8FE-52C3-863EECC3D161}"/>
              </a:ext>
            </a:extLst>
          </p:cNvPr>
          <p:cNvSpPr txBox="1"/>
          <p:nvPr/>
        </p:nvSpPr>
        <p:spPr>
          <a:xfrm>
            <a:off x="3629890" y="296353"/>
            <a:ext cx="577272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具有自由移动的带电粒子（</a:t>
            </a:r>
            <a:r>
              <a:rPr lang="zh-CN" altLang="en-US" sz="2400" b="1" dirty="0">
                <a:solidFill>
                  <a:srgbClr val="FF0000"/>
                </a:solidFill>
              </a:rPr>
              <a:t>离子、电子</a:t>
            </a:r>
            <a:r>
              <a:rPr lang="zh-CN" altLang="en-US" sz="2400" dirty="0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0B0EAF-E58B-5E89-7A2D-6540F3203226}"/>
              </a:ext>
            </a:extLst>
          </p:cNvPr>
          <p:cNvSpPr txBox="1"/>
          <p:nvPr/>
        </p:nvSpPr>
        <p:spPr>
          <a:xfrm>
            <a:off x="8784054" y="758018"/>
            <a:ext cx="618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13819B-7A4D-B829-EC97-E76835CF76A6}"/>
              </a:ext>
            </a:extLst>
          </p:cNvPr>
          <p:cNvSpPr txBox="1"/>
          <p:nvPr/>
        </p:nvSpPr>
        <p:spPr>
          <a:xfrm>
            <a:off x="7541763" y="2481567"/>
            <a:ext cx="618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68103E-712C-7D71-26C5-8EC632AF21AB}"/>
              </a:ext>
            </a:extLst>
          </p:cNvPr>
          <p:cNvCxnSpPr>
            <a:cxnSpLocks/>
          </p:cNvCxnSpPr>
          <p:nvPr/>
        </p:nvCxnSpPr>
        <p:spPr>
          <a:xfrm>
            <a:off x="3320608" y="3031681"/>
            <a:ext cx="618564" cy="5378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B87822A-BEAC-4ADB-2163-9576DF92FD38}"/>
              </a:ext>
            </a:extLst>
          </p:cNvPr>
          <p:cNvCxnSpPr>
            <a:cxnSpLocks/>
          </p:cNvCxnSpPr>
          <p:nvPr/>
        </p:nvCxnSpPr>
        <p:spPr>
          <a:xfrm>
            <a:off x="7232481" y="3059738"/>
            <a:ext cx="618564" cy="5378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46DD3F7-B5B4-3ACD-3CCB-4976B7E60724}"/>
              </a:ext>
            </a:extLst>
          </p:cNvPr>
          <p:cNvSpPr txBox="1"/>
          <p:nvPr/>
        </p:nvSpPr>
        <p:spPr>
          <a:xfrm>
            <a:off x="5477436" y="3668439"/>
            <a:ext cx="618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B1DCBE9-E2AA-4EF4-2CE7-4B8D6FAE6765}"/>
              </a:ext>
            </a:extLst>
          </p:cNvPr>
          <p:cNvCxnSpPr>
            <a:cxnSpLocks/>
          </p:cNvCxnSpPr>
          <p:nvPr/>
        </p:nvCxnSpPr>
        <p:spPr>
          <a:xfrm>
            <a:off x="8945554" y="4165187"/>
            <a:ext cx="618564" cy="5378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A09CBD9-0F79-72CA-3F5B-09F4BC68885E}"/>
              </a:ext>
            </a:extLst>
          </p:cNvPr>
          <p:cNvSpPr txBox="1"/>
          <p:nvPr/>
        </p:nvSpPr>
        <p:spPr>
          <a:xfrm>
            <a:off x="1477953" y="4728336"/>
            <a:ext cx="96044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ClO</a:t>
            </a:r>
            <a:r>
              <a:rPr lang="en-US" altLang="zh-CN" sz="2400" baseline="-25000" dirty="0"/>
              <a:t>3</a:t>
            </a:r>
            <a:r>
              <a:rPr lang="en-US" altLang="zh-CN" sz="2400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endParaRPr lang="zh-CN" altLang="en-US" sz="2400" baseline="30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BE2ABA9-8657-23C6-981A-0C413F5B578E}"/>
              </a:ext>
            </a:extLst>
          </p:cNvPr>
          <p:cNvSpPr txBox="1"/>
          <p:nvPr/>
        </p:nvSpPr>
        <p:spPr>
          <a:xfrm>
            <a:off x="6271762" y="4832028"/>
            <a:ext cx="127000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HCl</a:t>
            </a:r>
            <a:r>
              <a:rPr lang="zh-CN" altLang="en-US" sz="2400" dirty="0"/>
              <a:t>分子</a:t>
            </a:r>
            <a:endParaRPr lang="zh-CN" altLang="en-US" sz="2400" baseline="30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363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1" grpId="0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_x0000_i54853" descr="试题资源网 stzy.com">
            <a:extLst>
              <a:ext uri="{FF2B5EF4-FFF2-40B4-BE49-F238E27FC236}">
                <a16:creationId xmlns:a16="http://schemas.microsoft.com/office/drawing/2014/main" id="{F02EFDB1-CC92-3CB4-704F-75A7F330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24000" contras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088" y="4068083"/>
            <a:ext cx="3779403" cy="217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1AAAC793-0024-2F88-CF44-32DBD35F3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45" y="110542"/>
            <a:ext cx="10206181" cy="408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8.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某学生利用如图所示装置对电解质溶液导电性进行实验探究。下列说法中正确的是（    ） 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ctr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．闭合开关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后，电流计指针不发生偏转，证明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酒精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溶液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非电解质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ctr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．闭合开关，往溶液中通入氯气，随着气体通入，电流计示数增大，故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1D41D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氯气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是电解质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ctr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．用一定浓度的蔗糖溶液替换酒精溶液，电流计的示数相同，则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1D41D5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蔗糖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是非电解质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ctr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闭合开关，往烧杯中</a:t>
            </a:r>
            <a:r>
              <a:rPr kumimoji="0" lang="zh-CN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加</a:t>
            </a:r>
            <a:r>
              <a:rPr kumimoji="0" lang="en-US" altLang="zh-CN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NaCl</a:t>
            </a:r>
            <a:r>
              <a:rPr kumimoji="0" lang="zh-CN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固体，虽固体溶解，由于不反应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，故电流计指针不偏转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A75809-9B89-3BB0-A07C-8C0AEB7D3334}"/>
              </a:ext>
            </a:extLst>
          </p:cNvPr>
          <p:cNvSpPr txBox="1"/>
          <p:nvPr/>
        </p:nvSpPr>
        <p:spPr>
          <a:xfrm>
            <a:off x="2318599" y="611203"/>
            <a:ext cx="618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BAEC00-D65A-D5D9-BD98-D4133FB8A03F}"/>
              </a:ext>
            </a:extLst>
          </p:cNvPr>
          <p:cNvSpPr txBox="1"/>
          <p:nvPr/>
        </p:nvSpPr>
        <p:spPr>
          <a:xfrm>
            <a:off x="5763491" y="3890047"/>
            <a:ext cx="439216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溶于水</a:t>
            </a:r>
            <a:r>
              <a:rPr lang="zh-CN" altLang="en-US" sz="2400" b="1" dirty="0">
                <a:solidFill>
                  <a:srgbClr val="FF0000"/>
                </a:solidFill>
              </a:rPr>
              <a:t>电离</a:t>
            </a:r>
            <a:r>
              <a:rPr lang="zh-CN" altLang="en-US" sz="2400" dirty="0"/>
              <a:t>产生自由移动离子</a:t>
            </a:r>
            <a:endParaRPr lang="zh-CN" altLang="en-US" sz="2400" baseline="30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562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2572B05B-6621-E8B1-F6EC-6B3B85C30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805" y="184197"/>
            <a:ext cx="969414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9.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下列叙述正确的是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．溶于水后能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电离出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0" lang="zh-CN" altLang="en-US" sz="2400" b="1" i="0" u="none" strike="noStrike" cap="none" normalizeH="0" baseline="3000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的化合物都是酸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NaCl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溶液在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电流作用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下电离出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Na</a:t>
            </a:r>
            <a:r>
              <a:rPr kumimoji="0" lang="zh-CN" alt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Cl</a:t>
            </a:r>
            <a:r>
              <a:rPr kumimoji="0" lang="zh-CN" alt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－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．硫酸溶液的导电性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一定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比醋酸溶液的导电性强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．氯化氢溶于水能导电，但液态氯化氢不能导电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10.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下表是常见的几种酸、碱、盐在水溶液中电离出的离子的情况，根据表中信息分析正确的是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．在水溶液中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电离出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0" lang="en-US" altLang="zh-CN" sz="2400" b="1" i="0" u="none" strike="noStrike" cap="none" normalizeH="0" baseline="3000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的物质不一定是酸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．在水溶液中电离出金属阳离子的物质一定是盐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．盐在水溶液中电离出来的阳离子一定是金属离子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．碱在水溶液中电离出的离子一定是金属阳离子和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OH</a:t>
            </a:r>
            <a:r>
              <a:rPr kumimoji="0" lang="en-US" altLang="zh-CN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46484A7-A005-2AA6-5AC4-5395FB711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296483"/>
              </p:ext>
            </p:extLst>
          </p:nvPr>
        </p:nvGraphicFramePr>
        <p:xfrm>
          <a:off x="576696" y="4789605"/>
          <a:ext cx="8714992" cy="15049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0879">
                  <a:extLst>
                    <a:ext uri="{9D8B030D-6E8A-4147-A177-3AD203B41FA5}">
                      <a16:colId xmlns:a16="http://schemas.microsoft.com/office/drawing/2014/main" val="3033343704"/>
                    </a:ext>
                  </a:extLst>
                </a:gridCol>
                <a:gridCol w="888039">
                  <a:extLst>
                    <a:ext uri="{9D8B030D-6E8A-4147-A177-3AD203B41FA5}">
                      <a16:colId xmlns:a16="http://schemas.microsoft.com/office/drawing/2014/main" val="3424322217"/>
                    </a:ext>
                  </a:extLst>
                </a:gridCol>
                <a:gridCol w="1137679">
                  <a:extLst>
                    <a:ext uri="{9D8B030D-6E8A-4147-A177-3AD203B41FA5}">
                      <a16:colId xmlns:a16="http://schemas.microsoft.com/office/drawing/2014/main" val="3523460089"/>
                    </a:ext>
                  </a:extLst>
                </a:gridCol>
                <a:gridCol w="1137679">
                  <a:extLst>
                    <a:ext uri="{9D8B030D-6E8A-4147-A177-3AD203B41FA5}">
                      <a16:colId xmlns:a16="http://schemas.microsoft.com/office/drawing/2014/main" val="667012986"/>
                    </a:ext>
                  </a:extLst>
                </a:gridCol>
                <a:gridCol w="1137679">
                  <a:extLst>
                    <a:ext uri="{9D8B030D-6E8A-4147-A177-3AD203B41FA5}">
                      <a16:colId xmlns:a16="http://schemas.microsoft.com/office/drawing/2014/main" val="3726250202"/>
                    </a:ext>
                  </a:extLst>
                </a:gridCol>
                <a:gridCol w="1137679">
                  <a:extLst>
                    <a:ext uri="{9D8B030D-6E8A-4147-A177-3AD203B41FA5}">
                      <a16:colId xmlns:a16="http://schemas.microsoft.com/office/drawing/2014/main" val="1612916416"/>
                    </a:ext>
                  </a:extLst>
                </a:gridCol>
                <a:gridCol w="1137679">
                  <a:extLst>
                    <a:ext uri="{9D8B030D-6E8A-4147-A177-3AD203B41FA5}">
                      <a16:colId xmlns:a16="http://schemas.microsoft.com/office/drawing/2014/main" val="3575602675"/>
                    </a:ext>
                  </a:extLst>
                </a:gridCol>
                <a:gridCol w="1137679">
                  <a:extLst>
                    <a:ext uri="{9D8B030D-6E8A-4147-A177-3AD203B41FA5}">
                      <a16:colId xmlns:a16="http://schemas.microsoft.com/office/drawing/2014/main" val="2592962456"/>
                    </a:ext>
                  </a:extLst>
                </a:gridCol>
              </a:tblGrid>
              <a:tr h="1739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sz="2000" kern="100" spc="50">
                          <a:effectLst/>
                        </a:rPr>
                        <a:t>溶质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47625" marB="47625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sz="2000" kern="100" spc="50">
                          <a:effectLst/>
                        </a:rPr>
                        <a:t>酸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47625" marB="47625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sz="2000" kern="100" spc="50" dirty="0">
                          <a:effectLst/>
                        </a:rPr>
                        <a:t>盐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47625" marB="47625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sz="2000" kern="100" spc="50">
                          <a:effectLst/>
                        </a:rPr>
                        <a:t>碱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47625" marB="47625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76592"/>
                  </a:ext>
                </a:extLst>
              </a:tr>
              <a:tr h="2432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kern="100" dirty="0">
                          <a:effectLst/>
                        </a:rPr>
                        <a:t>HCl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kern="100" dirty="0">
                          <a:effectLst/>
                        </a:rPr>
                        <a:t>H</a:t>
                      </a:r>
                      <a:r>
                        <a:rPr lang="en-US" sz="2000" kern="100" baseline="-25000" dirty="0">
                          <a:effectLst/>
                        </a:rPr>
                        <a:t>2</a:t>
                      </a:r>
                      <a:r>
                        <a:rPr lang="en-US" sz="2000" kern="100" dirty="0">
                          <a:effectLst/>
                        </a:rPr>
                        <a:t>SO</a:t>
                      </a:r>
                      <a:r>
                        <a:rPr lang="en-US" sz="2000" kern="100" baseline="-25000" dirty="0">
                          <a:effectLst/>
                        </a:rPr>
                        <a:t>4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kern="100">
                          <a:effectLst/>
                        </a:rPr>
                        <a:t>NaCl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kern="100">
                          <a:effectLst/>
                        </a:rPr>
                        <a:t>NaHSO</a:t>
                      </a:r>
                      <a:r>
                        <a:rPr lang="en-US" sz="2000" kern="100" baseline="-2500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kern="100" dirty="0">
                          <a:effectLst/>
                        </a:rPr>
                        <a:t>NH</a:t>
                      </a:r>
                      <a:r>
                        <a:rPr lang="en-US" sz="2000" kern="100" baseline="-25000" dirty="0">
                          <a:effectLst/>
                        </a:rPr>
                        <a:t>4</a:t>
                      </a:r>
                      <a:r>
                        <a:rPr lang="en-US" sz="2000" kern="100" dirty="0">
                          <a:effectLst/>
                        </a:rPr>
                        <a:t>Cl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kern="100">
                          <a:effectLst/>
                        </a:rPr>
                        <a:t>NaOH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kern="100" dirty="0">
                          <a:effectLst/>
                        </a:rPr>
                        <a:t>NH</a:t>
                      </a:r>
                      <a:r>
                        <a:rPr lang="en-US" sz="2000" kern="100" baseline="-25000" dirty="0">
                          <a:effectLst/>
                        </a:rPr>
                        <a:t>3</a:t>
                      </a:r>
                      <a:r>
                        <a:rPr lang="en-US" sz="2000" kern="100" dirty="0">
                          <a:effectLst/>
                        </a:rPr>
                        <a:t>·H</a:t>
                      </a:r>
                      <a:r>
                        <a:rPr lang="en-US" sz="2000" kern="100" baseline="-25000" dirty="0">
                          <a:effectLst/>
                        </a:rPr>
                        <a:t>2</a:t>
                      </a:r>
                      <a:r>
                        <a:rPr lang="en-US" sz="2000" kern="100" dirty="0">
                          <a:effectLst/>
                        </a:rPr>
                        <a:t>O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47625" marB="47625" anchor="ctr"/>
                </a:tc>
                <a:extLst>
                  <a:ext uri="{0D108BD9-81ED-4DB2-BD59-A6C34878D82A}">
                    <a16:rowId xmlns:a16="http://schemas.microsoft.com/office/drawing/2014/main" val="2524972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2000" kern="100" spc="50">
                          <a:effectLst/>
                        </a:rPr>
                        <a:t>电离出的离子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kern="100">
                          <a:effectLst/>
                        </a:rPr>
                        <a:t>H</a:t>
                      </a:r>
                      <a:r>
                        <a:rPr lang="en-US" sz="2000" kern="100" baseline="30000">
                          <a:effectLst/>
                        </a:rPr>
                        <a:t>+</a:t>
                      </a:r>
                      <a:r>
                        <a:rPr lang="zh-CN" sz="2000" kern="100" spc="50">
                          <a:effectLst/>
                        </a:rPr>
                        <a:t>、</a:t>
                      </a:r>
                      <a:r>
                        <a:rPr lang="en-US" sz="2000" kern="100" spc="50">
                          <a:effectLst/>
                        </a:rPr>
                        <a:t>Cl</a:t>
                      </a:r>
                      <a:r>
                        <a:rPr lang="en-US" sz="2000" kern="100" spc="50" baseline="30000">
                          <a:effectLst/>
                        </a:rPr>
                        <a:t>-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kern="100">
                          <a:effectLst/>
                        </a:rPr>
                        <a:t>H</a:t>
                      </a:r>
                      <a:r>
                        <a:rPr lang="en-US" sz="2000" kern="100" baseline="30000">
                          <a:effectLst/>
                        </a:rPr>
                        <a:t>+</a:t>
                      </a:r>
                      <a:r>
                        <a:rPr lang="zh-CN" sz="2000" kern="100" spc="50">
                          <a:effectLst/>
                        </a:rPr>
                        <a:t>、</a:t>
                      </a:r>
                      <a:r>
                        <a:rPr lang="en-US" sz="2000" kern="100" spc="50">
                          <a:effectLst/>
                        </a:rPr>
                        <a:t>SO</a:t>
                      </a:r>
                      <a:r>
                        <a:rPr lang="en-US" sz="2000" kern="100" spc="50" baseline="-25000">
                          <a:effectLst/>
                        </a:rPr>
                        <a:t>4</a:t>
                      </a:r>
                      <a:r>
                        <a:rPr lang="en-US" sz="2000" kern="100" spc="50" baseline="30000">
                          <a:effectLst/>
                        </a:rPr>
                        <a:t>2-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kern="100">
                          <a:effectLst/>
                        </a:rPr>
                        <a:t>Na</a:t>
                      </a:r>
                      <a:r>
                        <a:rPr lang="en-US" sz="2000" kern="100" baseline="30000">
                          <a:effectLst/>
                        </a:rPr>
                        <a:t>+</a:t>
                      </a:r>
                      <a:r>
                        <a:rPr lang="zh-CN" sz="2000" kern="100" spc="50">
                          <a:effectLst/>
                        </a:rPr>
                        <a:t>、</a:t>
                      </a:r>
                      <a:r>
                        <a:rPr lang="en-US" sz="2000" kern="100" spc="50">
                          <a:effectLst/>
                        </a:rPr>
                        <a:t>Cl</a:t>
                      </a:r>
                      <a:r>
                        <a:rPr lang="en-US" sz="2000" kern="100" spc="50" baseline="30000">
                          <a:effectLst/>
                        </a:rPr>
                        <a:t>-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kern="100" dirty="0">
                          <a:effectLst/>
                        </a:rPr>
                        <a:t>Na</a:t>
                      </a:r>
                      <a:r>
                        <a:rPr lang="en-US" sz="2000" kern="100" baseline="30000" dirty="0">
                          <a:effectLst/>
                        </a:rPr>
                        <a:t>+</a:t>
                      </a:r>
                      <a:r>
                        <a:rPr lang="zh-CN" sz="2000" kern="100" spc="50" dirty="0">
                          <a:effectLst/>
                        </a:rPr>
                        <a:t>、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H</a:t>
                      </a:r>
                      <a:r>
                        <a:rPr lang="en-US" sz="2000" b="1" kern="100" baseline="30000" dirty="0">
                          <a:solidFill>
                            <a:srgbClr val="FF0000"/>
                          </a:solidFill>
                          <a:effectLst/>
                        </a:rPr>
                        <a:t>+</a:t>
                      </a:r>
                      <a:r>
                        <a:rPr lang="zh-CN" sz="2000" kern="100" spc="50" dirty="0">
                          <a:effectLst/>
                        </a:rPr>
                        <a:t>、</a:t>
                      </a:r>
                      <a:r>
                        <a:rPr lang="en-US" sz="2000" kern="100" spc="50" dirty="0">
                          <a:effectLst/>
                        </a:rPr>
                        <a:t>SO</a:t>
                      </a:r>
                      <a:r>
                        <a:rPr lang="en-US" sz="2000" kern="100" spc="50" baseline="-25000" dirty="0">
                          <a:effectLst/>
                        </a:rPr>
                        <a:t>4</a:t>
                      </a:r>
                      <a:r>
                        <a:rPr lang="en-US" sz="2000" kern="100" spc="50" baseline="30000" dirty="0">
                          <a:effectLst/>
                        </a:rPr>
                        <a:t>2-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NH</a:t>
                      </a:r>
                      <a:r>
                        <a:rPr lang="en-US" sz="2000" b="1" kern="100" baseline="-250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r>
                        <a:rPr lang="en-US" sz="2000" b="1" kern="100" baseline="30000" dirty="0">
                          <a:solidFill>
                            <a:srgbClr val="FF0000"/>
                          </a:solidFill>
                          <a:effectLst/>
                        </a:rPr>
                        <a:t>+</a:t>
                      </a:r>
                      <a:r>
                        <a:rPr lang="zh-CN" sz="2000" kern="100" spc="50" dirty="0">
                          <a:effectLst/>
                        </a:rPr>
                        <a:t>、</a:t>
                      </a:r>
                      <a:r>
                        <a:rPr lang="en-US" sz="2000" kern="100" spc="50" dirty="0">
                          <a:effectLst/>
                        </a:rPr>
                        <a:t>Cl</a:t>
                      </a:r>
                      <a:r>
                        <a:rPr lang="en-US" sz="2000" kern="100" spc="50" baseline="30000" dirty="0">
                          <a:effectLst/>
                        </a:rPr>
                        <a:t>-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kern="100">
                          <a:effectLst/>
                        </a:rPr>
                        <a:t>Na</a:t>
                      </a:r>
                      <a:r>
                        <a:rPr lang="en-US" sz="2000" kern="100" baseline="30000">
                          <a:effectLst/>
                        </a:rPr>
                        <a:t>+</a:t>
                      </a:r>
                      <a:r>
                        <a:rPr lang="zh-CN" sz="2000" kern="100" spc="50">
                          <a:effectLst/>
                        </a:rPr>
                        <a:t>、</a:t>
                      </a:r>
                      <a:r>
                        <a:rPr lang="en-US" sz="2000" kern="100" spc="50">
                          <a:effectLst/>
                        </a:rPr>
                        <a:t>OH</a:t>
                      </a:r>
                      <a:r>
                        <a:rPr lang="en-US" sz="2000" kern="100" spc="50" baseline="30000">
                          <a:effectLst/>
                        </a:rPr>
                        <a:t>-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NH</a:t>
                      </a:r>
                      <a:r>
                        <a:rPr lang="en-US" sz="2000" b="1" kern="100" baseline="-250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r>
                        <a:rPr lang="en-US" sz="2000" b="1" kern="100" baseline="30000" dirty="0">
                          <a:solidFill>
                            <a:srgbClr val="FF0000"/>
                          </a:solidFill>
                          <a:effectLst/>
                        </a:rPr>
                        <a:t>+</a:t>
                      </a:r>
                      <a:r>
                        <a:rPr lang="zh-CN" sz="2000" kern="100" spc="50" dirty="0">
                          <a:effectLst/>
                        </a:rPr>
                        <a:t>、</a:t>
                      </a:r>
                      <a:r>
                        <a:rPr lang="en-US" sz="2000" kern="100" spc="50" dirty="0">
                          <a:effectLst/>
                        </a:rPr>
                        <a:t>OH</a:t>
                      </a:r>
                      <a:r>
                        <a:rPr lang="en-US" sz="2000" kern="100" spc="50" baseline="30000" dirty="0">
                          <a:effectLst/>
                        </a:rPr>
                        <a:t>-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0" marR="76200" marT="47625" marB="47625" anchor="ctr"/>
                </a:tc>
                <a:extLst>
                  <a:ext uri="{0D108BD9-81ED-4DB2-BD59-A6C34878D82A}">
                    <a16:rowId xmlns:a16="http://schemas.microsoft.com/office/drawing/2014/main" val="3057510566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730CC16-7335-1BF6-8028-616AEE0951B2}"/>
              </a:ext>
            </a:extLst>
          </p:cNvPr>
          <p:cNvSpPr txBox="1"/>
          <p:nvPr/>
        </p:nvSpPr>
        <p:spPr>
          <a:xfrm>
            <a:off x="3445436" y="184197"/>
            <a:ext cx="618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544A22-56F3-F43F-9FC7-2E8F08CA77E0}"/>
              </a:ext>
            </a:extLst>
          </p:cNvPr>
          <p:cNvSpPr txBox="1"/>
          <p:nvPr/>
        </p:nvSpPr>
        <p:spPr>
          <a:xfrm>
            <a:off x="4152018" y="2701106"/>
            <a:ext cx="618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0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rot="21208960">
            <a:off x="714375" y="698500"/>
            <a:ext cx="10763250" cy="5461000"/>
          </a:xfrm>
          <a:prstGeom prst="rect">
            <a:avLst/>
          </a:prstGeom>
          <a:solidFill>
            <a:srgbClr val="DFE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8" name="矩形 17"/>
          <p:cNvSpPr/>
          <p:nvPr/>
        </p:nvSpPr>
        <p:spPr>
          <a:xfrm>
            <a:off x="892175" y="812800"/>
            <a:ext cx="10407650" cy="5232400"/>
          </a:xfrm>
          <a:prstGeom prst="rect">
            <a:avLst/>
          </a:prstGeom>
          <a:solidFill>
            <a:srgbClr val="F7F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6387" name="文本框 1"/>
          <p:cNvSpPr txBox="1"/>
          <p:nvPr/>
        </p:nvSpPr>
        <p:spPr>
          <a:xfrm>
            <a:off x="3803904" y="2367369"/>
            <a:ext cx="5148262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4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第二节  离子反应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03857B-B6DD-8ACD-07F5-EF31327FDB70}"/>
              </a:ext>
            </a:extLst>
          </p:cNvPr>
          <p:cNvSpPr txBox="1"/>
          <p:nvPr/>
        </p:nvSpPr>
        <p:spPr>
          <a:xfrm>
            <a:off x="4158363" y="3490357"/>
            <a:ext cx="3425778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电解质的电离（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2"/>
          <p:cNvSpPr/>
          <p:nvPr>
            <p:custDataLst>
              <p:tags r:id="rId1"/>
            </p:custDataLst>
          </p:nvPr>
        </p:nvSpPr>
        <p:spPr>
          <a:xfrm>
            <a:off x="123345" y="912087"/>
            <a:ext cx="11509375" cy="49149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1" i="0" u="none" baseline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1" i="0" u="none" baseline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1" i="0" u="none" baseline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1" i="0" u="none" baseline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1" i="0" u="none" baseline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>
              <a:spcBef>
                <a:spcPct val="50000"/>
              </a:spcBef>
              <a:buFont typeface="Arial" panose="020B0604020202020204"/>
              <a:buNone/>
            </a:pPr>
            <a:r>
              <a:rPr lang="en-US" altLang="zh-CN" sz="26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ea typeface="微软雅黑" panose="020B050302020402020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r>
              <a:rPr lang="zh-CN" altLang="en-US" sz="26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ea typeface="微软雅黑" panose="020B050302020402020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、</a:t>
            </a:r>
            <a:r>
              <a:rPr lang="zh-CN" sz="26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ea typeface="微软雅黑" panose="020B050302020402020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电离：物质溶于水后</a:t>
            </a:r>
            <a:r>
              <a:rPr lang="zh-CN" sz="26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a typeface="微软雅黑" panose="020B050302020402020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或</a:t>
            </a:r>
            <a:r>
              <a:rPr lang="zh-CN" sz="26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ea typeface="微软雅黑" panose="020B050302020402020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受热熔化时，解离成能够</a:t>
            </a:r>
            <a:r>
              <a:rPr lang="zh-CN" sz="26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a typeface="微软雅黑" panose="020B050302020402020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自由移动的离子</a:t>
            </a:r>
            <a:r>
              <a:rPr lang="zh-CN" sz="26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ea typeface="微软雅黑" panose="020B050302020402020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的过程。</a:t>
            </a:r>
            <a:endParaRPr lang="zh-CN" sz="2600" b="0" dirty="0">
              <a:solidFill>
                <a:schemeClr val="tx1"/>
              </a:solidFill>
              <a:ea typeface="微软雅黑" panose="020B0503020204020204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" name="箭头: 左右 1"/>
          <p:cNvSpPr/>
          <p:nvPr>
            <p:custDataLst>
              <p:tags r:id="rId2"/>
            </p:custDataLst>
          </p:nvPr>
        </p:nvSpPr>
        <p:spPr>
          <a:xfrm>
            <a:off x="3568220" y="42861"/>
            <a:ext cx="4834890" cy="68453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rgbClr val="098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800" strike="noStrike" noProof="1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9481" name="矩形 71"/>
          <p:cNvSpPr/>
          <p:nvPr>
            <p:custDataLst>
              <p:tags r:id="rId3"/>
            </p:custDataLst>
          </p:nvPr>
        </p:nvSpPr>
        <p:spPr>
          <a:xfrm>
            <a:off x="3151343" y="91756"/>
            <a:ext cx="57118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电离的表征方法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79318" y="1566612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【问题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】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请问</a:t>
            </a:r>
            <a:r>
              <a:rPr lang="zh-CN" altLang="en-US" sz="2400" dirty="0">
                <a:sym typeface="+mn-ea"/>
              </a:rPr>
              <a:t>电离需要通电吗</a:t>
            </a:r>
            <a:r>
              <a:rPr lang="en-US" altLang="zh-CN" sz="2400" dirty="0">
                <a:sym typeface="+mn-ea"/>
              </a:rPr>
              <a:t>?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68C232-9211-7677-6CA8-C81040B90657}"/>
              </a:ext>
            </a:extLst>
          </p:cNvPr>
          <p:cNvSpPr txBox="1"/>
          <p:nvPr/>
        </p:nvSpPr>
        <p:spPr>
          <a:xfrm>
            <a:off x="4686887" y="1565322"/>
            <a:ext cx="1407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不需要！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8F78286-2B5C-8E8F-C583-E1CAACC8AF40}"/>
              </a:ext>
            </a:extLst>
          </p:cNvPr>
          <p:cNvSpPr txBox="1"/>
          <p:nvPr/>
        </p:nvSpPr>
        <p:spPr>
          <a:xfrm>
            <a:off x="112256" y="2115502"/>
            <a:ext cx="34448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2</a:t>
            </a:r>
            <a:r>
              <a:rPr lang="zh-CN" altLang="en-US" sz="2600" dirty="0"/>
              <a:t>、</a:t>
            </a:r>
            <a:r>
              <a:rPr lang="zh-CN" altLang="en-US" sz="2600" b="1" dirty="0"/>
              <a:t>电离方程式</a:t>
            </a:r>
            <a:r>
              <a:rPr lang="en-US" altLang="zh-CN" sz="2600" dirty="0"/>
              <a:t>:</a:t>
            </a:r>
            <a:endParaRPr lang="zh-CN" altLang="en-US" sz="2600" dirty="0"/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37AC0106-C968-32A0-21EE-BF444E943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230" y="2099637"/>
            <a:ext cx="413446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表示电解质</a:t>
            </a: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电离</a:t>
            </a:r>
            <a:r>
              <a:rPr kumimoji="1"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的式子。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A1267B7-02BF-039B-2DD9-D783479F0C6A}"/>
              </a:ext>
            </a:extLst>
          </p:cNvPr>
          <p:cNvSpPr txBox="1"/>
          <p:nvPr/>
        </p:nvSpPr>
        <p:spPr>
          <a:xfrm>
            <a:off x="160321" y="2645150"/>
            <a:ext cx="6033716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【问题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】</a:t>
            </a:r>
            <a:r>
              <a:rPr lang="zh-CN" altLang="en-US" sz="2400" dirty="0"/>
              <a:t>请根据电离过程中溶液中微粒的变化，试着书写</a:t>
            </a:r>
            <a:r>
              <a:rPr lang="en-US" altLang="zh-CN" sz="2400" dirty="0"/>
              <a:t>NaCl</a:t>
            </a:r>
            <a:r>
              <a:rPr lang="zh-CN" altLang="en-US" sz="2400" dirty="0"/>
              <a:t>、</a:t>
            </a:r>
            <a:r>
              <a:rPr lang="en-US" altLang="zh-CN" sz="2400" dirty="0"/>
              <a:t>KNO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HCl</a:t>
            </a:r>
            <a:r>
              <a:rPr lang="zh-CN" altLang="en-US" sz="2400" dirty="0"/>
              <a:t>、</a:t>
            </a:r>
            <a:r>
              <a:rPr lang="en-US" altLang="zh-CN" sz="2400" dirty="0"/>
              <a:t>NaOH</a:t>
            </a:r>
            <a:r>
              <a:rPr lang="zh-CN" altLang="en-US" sz="2400" dirty="0"/>
              <a:t>在水中电离方程式。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F146F508-9A5B-0F84-9AE2-9C4DE16416D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lum bright="-30000" contrast="66000"/>
          </a:blip>
          <a:srcRect b="64299"/>
          <a:stretch/>
        </p:blipFill>
        <p:spPr>
          <a:xfrm>
            <a:off x="382454" y="4450938"/>
            <a:ext cx="2698750" cy="416897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6712B0D4-362A-B0BE-FC00-595E7946566C}"/>
              </a:ext>
            </a:extLst>
          </p:cNvPr>
          <p:cNvSpPr txBox="1"/>
          <p:nvPr/>
        </p:nvSpPr>
        <p:spPr>
          <a:xfrm>
            <a:off x="6662737" y="2695987"/>
            <a:ext cx="4861244" cy="11413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书写格式：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电解质的化学式</a:t>
            </a:r>
            <a:r>
              <a:rPr lang="en-US" altLang="zh-CN" sz="2400" dirty="0"/>
              <a:t>          </a:t>
            </a:r>
            <a:r>
              <a:rPr lang="zh-CN" altLang="en-US" sz="2400" dirty="0"/>
              <a:t>阴阳离子符号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BE864AC-2FB9-824D-DDC0-FFA7189C4BC6}"/>
              </a:ext>
            </a:extLst>
          </p:cNvPr>
          <p:cNvSpPr txBox="1"/>
          <p:nvPr/>
        </p:nvSpPr>
        <p:spPr>
          <a:xfrm>
            <a:off x="2759553" y="4071717"/>
            <a:ext cx="3936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altLang="zh-CN" sz="2400" baseline="-25000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Ba(OH)</a:t>
            </a:r>
            <a:r>
              <a:rPr lang="en-US" altLang="zh-CN" sz="2400" baseline="-25000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US" altLang="zh-CN" sz="2400" baseline="-25000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(SO</a:t>
            </a:r>
            <a:r>
              <a:rPr lang="en-US" altLang="zh-CN" sz="2400" baseline="-25000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aseline="-25000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22654AE6-B26C-276F-72C3-C203F441AC0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-24000" contrast="60000"/>
          </a:blip>
          <a:stretch>
            <a:fillRect/>
          </a:stretch>
        </p:blipFill>
        <p:spPr>
          <a:xfrm>
            <a:off x="3305654" y="4632156"/>
            <a:ext cx="2844165" cy="54991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9E96C5A4-984C-9FB7-3D03-A4C67C737EFA}"/>
              </a:ext>
            </a:extLst>
          </p:cNvPr>
          <p:cNvSpPr txBox="1"/>
          <p:nvPr/>
        </p:nvSpPr>
        <p:spPr>
          <a:xfrm>
            <a:off x="3165431" y="5715725"/>
            <a:ext cx="3463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(SO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3+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en-US" altLang="zh-CN" sz="2400" b="1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2-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D40CECF-DCD1-213E-4052-C973F24357FD}"/>
              </a:ext>
            </a:extLst>
          </p:cNvPr>
          <p:cNvSpPr txBox="1"/>
          <p:nvPr/>
        </p:nvSpPr>
        <p:spPr>
          <a:xfrm>
            <a:off x="6662902" y="3832599"/>
            <a:ext cx="4861244" cy="460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水合离子简化为简单离子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ADDA18A-BC0C-7E1A-A603-2EBB228C67E4}"/>
              </a:ext>
            </a:extLst>
          </p:cNvPr>
          <p:cNvSpPr txBox="1"/>
          <p:nvPr/>
        </p:nvSpPr>
        <p:spPr>
          <a:xfrm>
            <a:off x="6675436" y="4260627"/>
            <a:ext cx="4848545" cy="11413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相同离子合并写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原子个数守恒，</a:t>
            </a:r>
            <a:r>
              <a:rPr lang="zh-CN" altLang="en-US" sz="2400" dirty="0">
                <a:solidFill>
                  <a:srgbClr val="1D41D5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电荷守恒</a:t>
            </a:r>
            <a:endParaRPr lang="zh-CN" altLang="en-US" sz="2400" dirty="0">
              <a:solidFill>
                <a:srgbClr val="1D41D5"/>
              </a:solidFill>
            </a:endParaRPr>
          </a:p>
        </p:txBody>
      </p:sp>
      <p:sp>
        <p:nvSpPr>
          <p:cNvPr id="19456" name="线形标注 2 17">
            <a:extLst>
              <a:ext uri="{FF2B5EF4-FFF2-40B4-BE49-F238E27FC236}">
                <a16:creationId xmlns:a16="http://schemas.microsoft.com/office/drawing/2014/main" id="{BF9FC485-9838-3389-527C-B7408BC68431}"/>
              </a:ext>
            </a:extLst>
          </p:cNvPr>
          <p:cNvSpPr/>
          <p:nvPr/>
        </p:nvSpPr>
        <p:spPr>
          <a:xfrm>
            <a:off x="8624047" y="1675879"/>
            <a:ext cx="2525217" cy="819785"/>
          </a:xfrm>
          <a:prstGeom prst="borderCallout2">
            <a:avLst>
              <a:gd name="adj1" fmla="val 97030"/>
              <a:gd name="adj2" fmla="val 44088"/>
              <a:gd name="adj3" fmla="val 153256"/>
              <a:gd name="adj4" fmla="val 29755"/>
              <a:gd name="adj5" fmla="val 214563"/>
              <a:gd name="adj6" fmla="val 469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阴阳离子部分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拆</a:t>
            </a:r>
            <a:r>
              <a:rPr lang="zh-CN" altLang="en-US" sz="20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开写，但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离子团不能拆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457" name="等于号 18">
            <a:extLst>
              <a:ext uri="{FF2B5EF4-FFF2-40B4-BE49-F238E27FC236}">
                <a16:creationId xmlns:a16="http://schemas.microsoft.com/office/drawing/2014/main" id="{B1B337B6-5DE8-6AD4-EA41-C9FA28FBBDC9}"/>
              </a:ext>
            </a:extLst>
          </p:cNvPr>
          <p:cNvSpPr/>
          <p:nvPr/>
        </p:nvSpPr>
        <p:spPr>
          <a:xfrm>
            <a:off x="8887776" y="3473862"/>
            <a:ext cx="690245" cy="248285"/>
          </a:xfrm>
          <a:prstGeom prst="mathEqual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458" name="文本框 19457">
            <a:extLst>
              <a:ext uri="{FF2B5EF4-FFF2-40B4-BE49-F238E27FC236}">
                <a16:creationId xmlns:a16="http://schemas.microsoft.com/office/drawing/2014/main" id="{3A933D6D-4FAC-6247-B96A-7966038E0049}"/>
              </a:ext>
            </a:extLst>
          </p:cNvPr>
          <p:cNvSpPr txBox="1"/>
          <p:nvPr/>
        </p:nvSpPr>
        <p:spPr>
          <a:xfrm>
            <a:off x="3243741" y="5182066"/>
            <a:ext cx="2967990" cy="5327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Ba(OH)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=Ba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2+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OH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9459" name="文本框 19458">
            <a:extLst>
              <a:ext uri="{FF2B5EF4-FFF2-40B4-BE49-F238E27FC236}">
                <a16:creationId xmlns:a16="http://schemas.microsoft.com/office/drawing/2014/main" id="{80470988-3EC1-0393-A7C6-B68994F59A8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48239" y="5640433"/>
            <a:ext cx="2967990" cy="5327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NaOH=Na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+OH</a:t>
            </a:r>
            <a:r>
              <a:rPr lang="en-US" altLang="zh-CN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FF2152-5962-630B-8864-B11669F9E09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lum bright="-30000" contrast="66000"/>
          </a:blip>
          <a:srcRect t="34357"/>
          <a:stretch/>
        </p:blipFill>
        <p:spPr>
          <a:xfrm>
            <a:off x="343798" y="4831296"/>
            <a:ext cx="2698750" cy="7665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  <p:bldP spid="13" grpId="0"/>
      <p:bldP spid="15" grpId="0"/>
      <p:bldP spid="16" grpId="0"/>
      <p:bldP spid="24" grpId="0"/>
      <p:bldP spid="26" grpId="0" animBg="1"/>
      <p:bldP spid="27" grpId="0"/>
      <p:bldP spid="29" grpId="0"/>
      <p:bldP spid="30" grpId="0" animBg="1"/>
      <p:bldP spid="31" grpId="0" animBg="1"/>
      <p:bldP spid="19456" grpId="0" bldLvl="0" animBg="1"/>
      <p:bldP spid="19457" grpId="0" bldLvl="0" animBg="1"/>
      <p:bldP spid="19458" grpId="0"/>
      <p:bldP spid="194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8711" y="313922"/>
            <a:ext cx="11358880" cy="651637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3869690" y="5276850"/>
            <a:ext cx="6998970" cy="704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573405" y="5805805"/>
            <a:ext cx="1380490" cy="241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1109980" y="5411470"/>
            <a:ext cx="695960" cy="361315"/>
          </a:xfrm>
          <a:prstGeom prst="ellipse">
            <a:avLst/>
          </a:prstGeom>
          <a:noFill/>
          <a:ln w="38100">
            <a:solidFill>
              <a:srgbClr val="1D41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833A08-D108-71F3-12E6-BAE9B85E2DC7}"/>
              </a:ext>
            </a:extLst>
          </p:cNvPr>
          <p:cNvSpPr txBox="1"/>
          <p:nvPr/>
        </p:nvSpPr>
        <p:spPr>
          <a:xfrm>
            <a:off x="4479637" y="5829935"/>
            <a:ext cx="5647521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电解质在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水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电离程度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有大小之分。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GM4YjIyMzNmYWRmODUwYWQxNzdjOWI5Yzk0ZWUzYmYifQ=="/>
  <p:tag name="KSO_WPP_MARK_KEY" val="c129ad61-8ad4-4759-a526-98e3d580773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3"/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4"/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5"/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6"/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7"/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8"/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0"/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9"/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"/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8"/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"/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"/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"/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6"/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"/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"/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5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5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6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6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6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6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6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6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6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2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2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0"/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2"/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69"/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"/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2"/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2"/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1898</Words>
  <Application>Microsoft Office PowerPoint</Application>
  <PresentationFormat>宽屏</PresentationFormat>
  <Paragraphs>220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仿宋_GB2312</vt:lpstr>
      <vt:lpstr>黑体</vt:lpstr>
      <vt:lpstr>华文新魏</vt:lpstr>
      <vt:lpstr>华文行楷</vt:lpstr>
      <vt:lpstr>楷体</vt:lpstr>
      <vt:lpstr>楷体_GB2312</vt:lpstr>
      <vt:lpstr>宋体</vt:lpstr>
      <vt:lpstr>微软雅黑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stalar</dc:creator>
  <cp:lastModifiedBy>Chen Zoe</cp:lastModifiedBy>
  <cp:revision>34</cp:revision>
  <dcterms:created xsi:type="dcterms:W3CDTF">2023-07-10T03:18:00Z</dcterms:created>
  <dcterms:modified xsi:type="dcterms:W3CDTF">2023-07-15T04:26:34Z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BD8852C94BB34176B651CBEDA2223BD6_12</vt:lpwstr>
  </property>
  <property fmtid="{D5CDD505-2E9C-101B-9397-08002B2CF9AE}" pid="3" name="KSOProductBuildVer">
    <vt:lpwstr>2052-11.1.0.14036</vt:lpwstr>
  </property>
</Properties>
</file>