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25" r:id="rId3"/>
    <p:sldId id="360" r:id="rId4"/>
    <p:sldId id="383" r:id="rId5"/>
    <p:sldId id="299" r:id="rId6"/>
    <p:sldId id="256" r:id="rId7"/>
    <p:sldId id="273" r:id="rId8"/>
    <p:sldId id="347" r:id="rId9"/>
    <p:sldId id="356" r:id="rId10"/>
    <p:sldId id="348" r:id="rId11"/>
    <p:sldId id="349" r:id="rId12"/>
    <p:sldId id="350" r:id="rId14"/>
    <p:sldId id="352" r:id="rId15"/>
    <p:sldId id="359" r:id="rId16"/>
    <p:sldId id="364" r:id="rId17"/>
    <p:sldId id="353" r:id="rId18"/>
    <p:sldId id="354" r:id="rId19"/>
    <p:sldId id="355" r:id="rId20"/>
    <p:sldId id="357" r:id="rId21"/>
    <p:sldId id="358" r:id="rId22"/>
    <p:sldId id="361" r:id="rId23"/>
    <p:sldId id="362" r:id="rId24"/>
    <p:sldId id="324" r:id="rId25"/>
    <p:sldId id="363" r:id="rId26"/>
    <p:sldId id="365" r:id="rId27"/>
    <p:sldId id="384" r:id="rId28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2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-1854" y="-84"/>
      </p:cViewPr>
      <p:guideLst>
        <p:guide orient="horz" pos="2196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208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C414DD-F05F-43E8-8F49-D51A81ECC891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effectLst/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effectLst/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../media/image11.png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image" Target="../media/image10.png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image" Target="../media/image12.png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tags" Target="../tags/tag10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image" Target="../media/image13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32.xml"/><Relationship Id="rId15" Type="http://schemas.openxmlformats.org/officeDocument/2006/relationships/tags" Target="../tags/tag131.xml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tags" Target="../tags/tag1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.bin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jpeg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image" Target="../media/image17.png"/><Relationship Id="rId5" Type="http://schemas.openxmlformats.org/officeDocument/2006/relationships/tags" Target="../tags/tag143.xml"/><Relationship Id="rId4" Type="http://schemas.openxmlformats.org/officeDocument/2006/relationships/image" Target="../media/image16.jpeg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4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image" Target="../media/image18.png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image" Target="../media/image17.png"/><Relationship Id="rId2" Type="http://schemas.openxmlformats.org/officeDocument/2006/relationships/tags" Target="../tags/tag148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.jpeg"/><Relationship Id="rId1" Type="http://schemas.openxmlformats.org/officeDocument/2006/relationships/tags" Target="../tags/tag14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9" Type="http://schemas.openxmlformats.org/officeDocument/2006/relationships/slideLayout" Target="../slideLayouts/slideLayout7.xml"/><Relationship Id="rId38" Type="http://schemas.openxmlformats.org/officeDocument/2006/relationships/tags" Target="../tags/tag190.xml"/><Relationship Id="rId37" Type="http://schemas.openxmlformats.org/officeDocument/2006/relationships/tags" Target="../tags/tag189.xml"/><Relationship Id="rId36" Type="http://schemas.openxmlformats.org/officeDocument/2006/relationships/tags" Target="../tags/tag188.xml"/><Relationship Id="rId35" Type="http://schemas.openxmlformats.org/officeDocument/2006/relationships/tags" Target="../tags/tag187.xml"/><Relationship Id="rId34" Type="http://schemas.openxmlformats.org/officeDocument/2006/relationships/tags" Target="../tags/tag186.xml"/><Relationship Id="rId33" Type="http://schemas.openxmlformats.org/officeDocument/2006/relationships/tags" Target="../tags/tag185.xml"/><Relationship Id="rId32" Type="http://schemas.openxmlformats.org/officeDocument/2006/relationships/tags" Target="../tags/tag184.xml"/><Relationship Id="rId31" Type="http://schemas.openxmlformats.org/officeDocument/2006/relationships/tags" Target="../tags/tag183.xml"/><Relationship Id="rId30" Type="http://schemas.openxmlformats.org/officeDocument/2006/relationships/tags" Target="../tags/tag182.xml"/><Relationship Id="rId3" Type="http://schemas.openxmlformats.org/officeDocument/2006/relationships/image" Target="../media/image17.png"/><Relationship Id="rId29" Type="http://schemas.openxmlformats.org/officeDocument/2006/relationships/tags" Target="../tags/tag181.xml"/><Relationship Id="rId28" Type="http://schemas.openxmlformats.org/officeDocument/2006/relationships/tags" Target="../tags/tag180.xml"/><Relationship Id="rId27" Type="http://schemas.openxmlformats.org/officeDocument/2006/relationships/tags" Target="../tags/tag179.xml"/><Relationship Id="rId26" Type="http://schemas.openxmlformats.org/officeDocument/2006/relationships/tags" Target="../tags/tag178.xml"/><Relationship Id="rId25" Type="http://schemas.openxmlformats.org/officeDocument/2006/relationships/tags" Target="../tags/tag177.xml"/><Relationship Id="rId24" Type="http://schemas.openxmlformats.org/officeDocument/2006/relationships/tags" Target="../tags/tag176.xml"/><Relationship Id="rId23" Type="http://schemas.openxmlformats.org/officeDocument/2006/relationships/tags" Target="../tags/tag175.xml"/><Relationship Id="rId22" Type="http://schemas.openxmlformats.org/officeDocument/2006/relationships/tags" Target="../tags/tag174.xml"/><Relationship Id="rId21" Type="http://schemas.openxmlformats.org/officeDocument/2006/relationships/tags" Target="../tags/tag173.xml"/><Relationship Id="rId20" Type="http://schemas.openxmlformats.org/officeDocument/2006/relationships/tags" Target="../tags/tag172.xml"/><Relationship Id="rId2" Type="http://schemas.openxmlformats.org/officeDocument/2006/relationships/tags" Target="../tags/tag155.xml"/><Relationship Id="rId19" Type="http://schemas.openxmlformats.org/officeDocument/2006/relationships/tags" Target="../tags/tag171.xml"/><Relationship Id="rId18" Type="http://schemas.openxmlformats.org/officeDocument/2006/relationships/tags" Target="../tags/tag170.xml"/><Relationship Id="rId17" Type="http://schemas.openxmlformats.org/officeDocument/2006/relationships/tags" Target="../tags/tag169.xml"/><Relationship Id="rId16" Type="http://schemas.openxmlformats.org/officeDocument/2006/relationships/tags" Target="../tags/tag168.xml"/><Relationship Id="rId15" Type="http://schemas.openxmlformats.org/officeDocument/2006/relationships/tags" Target="../tags/tag167.xml"/><Relationship Id="rId14" Type="http://schemas.openxmlformats.org/officeDocument/2006/relationships/tags" Target="../tags/tag166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tags" Target="../tags/tag15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tags" Target="../tags/tag5.xml"/><Relationship Id="rId4" Type="http://schemas.openxmlformats.org/officeDocument/2006/relationships/image" Target="../media/image3.png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9.xml"/><Relationship Id="rId1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7.xml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jpe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3" Type="http://schemas.openxmlformats.org/officeDocument/2006/relationships/slideLayout" Target="../slideLayouts/slideLayout7.xml"/><Relationship Id="rId42" Type="http://schemas.openxmlformats.org/officeDocument/2006/relationships/tags" Target="../tags/tag51.xml"/><Relationship Id="rId41" Type="http://schemas.openxmlformats.org/officeDocument/2006/relationships/tags" Target="../tags/tag50.xml"/><Relationship Id="rId40" Type="http://schemas.openxmlformats.org/officeDocument/2006/relationships/tags" Target="../tags/tag49.xml"/><Relationship Id="rId4" Type="http://schemas.openxmlformats.org/officeDocument/2006/relationships/tags" Target="../tags/tag13.xml"/><Relationship Id="rId39" Type="http://schemas.openxmlformats.org/officeDocument/2006/relationships/tags" Target="../tags/tag48.xml"/><Relationship Id="rId38" Type="http://schemas.openxmlformats.org/officeDocument/2006/relationships/tags" Target="../tags/tag47.xml"/><Relationship Id="rId37" Type="http://schemas.openxmlformats.org/officeDocument/2006/relationships/tags" Target="../tags/tag46.xml"/><Relationship Id="rId36" Type="http://schemas.openxmlformats.org/officeDocument/2006/relationships/tags" Target="../tags/tag45.xml"/><Relationship Id="rId35" Type="http://schemas.openxmlformats.org/officeDocument/2006/relationships/tags" Target="../tags/tag44.xml"/><Relationship Id="rId34" Type="http://schemas.openxmlformats.org/officeDocument/2006/relationships/tags" Target="../tags/tag43.xml"/><Relationship Id="rId33" Type="http://schemas.openxmlformats.org/officeDocument/2006/relationships/tags" Target="../tags/tag42.xml"/><Relationship Id="rId32" Type="http://schemas.openxmlformats.org/officeDocument/2006/relationships/tags" Target="../tags/tag41.xml"/><Relationship Id="rId31" Type="http://schemas.openxmlformats.org/officeDocument/2006/relationships/tags" Target="../tags/tag40.xml"/><Relationship Id="rId30" Type="http://schemas.openxmlformats.org/officeDocument/2006/relationships/tags" Target="../tags/tag39.xml"/><Relationship Id="rId3" Type="http://schemas.openxmlformats.org/officeDocument/2006/relationships/tags" Target="../tags/tag12.xml"/><Relationship Id="rId29" Type="http://schemas.openxmlformats.org/officeDocument/2006/relationships/tags" Target="../tags/tag38.xml"/><Relationship Id="rId28" Type="http://schemas.openxmlformats.org/officeDocument/2006/relationships/tags" Target="../tags/tag37.xml"/><Relationship Id="rId27" Type="http://schemas.openxmlformats.org/officeDocument/2006/relationships/tags" Target="../tags/tag36.xml"/><Relationship Id="rId26" Type="http://schemas.openxmlformats.org/officeDocument/2006/relationships/tags" Target="../tags/tag35.xml"/><Relationship Id="rId25" Type="http://schemas.openxmlformats.org/officeDocument/2006/relationships/tags" Target="../tags/tag34.xml"/><Relationship Id="rId24" Type="http://schemas.openxmlformats.org/officeDocument/2006/relationships/tags" Target="../tags/tag33.xml"/><Relationship Id="rId23" Type="http://schemas.openxmlformats.org/officeDocument/2006/relationships/tags" Target="../tags/tag32.xml"/><Relationship Id="rId22" Type="http://schemas.openxmlformats.org/officeDocument/2006/relationships/tags" Target="../tags/tag31.xml"/><Relationship Id="rId21" Type="http://schemas.openxmlformats.org/officeDocument/2006/relationships/tags" Target="../tags/tag30.xml"/><Relationship Id="rId20" Type="http://schemas.openxmlformats.org/officeDocument/2006/relationships/tags" Target="../tags/tag29.xml"/><Relationship Id="rId2" Type="http://schemas.openxmlformats.org/officeDocument/2006/relationships/tags" Target="../tags/tag11.xml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4.xml"/><Relationship Id="rId6" Type="http://schemas.openxmlformats.org/officeDocument/2006/relationships/image" Target="../media/image9.png"/><Relationship Id="rId5" Type="http://schemas.openxmlformats.org/officeDocument/2006/relationships/tags" Target="../tags/tag63.xml"/><Relationship Id="rId4" Type="http://schemas.openxmlformats.org/officeDocument/2006/relationships/image" Target="../media/image8.jpe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3" Type="http://schemas.openxmlformats.org/officeDocument/2006/relationships/slideLayout" Target="../slideLayouts/slideLayout7.xml"/><Relationship Id="rId42" Type="http://schemas.openxmlformats.org/officeDocument/2006/relationships/tags" Target="../tags/tag106.xml"/><Relationship Id="rId41" Type="http://schemas.openxmlformats.org/officeDocument/2006/relationships/tags" Target="../tags/tag105.xml"/><Relationship Id="rId40" Type="http://schemas.openxmlformats.org/officeDocument/2006/relationships/tags" Target="../tags/tag104.xml"/><Relationship Id="rId4" Type="http://schemas.openxmlformats.org/officeDocument/2006/relationships/tags" Target="../tags/tag68.xml"/><Relationship Id="rId39" Type="http://schemas.openxmlformats.org/officeDocument/2006/relationships/tags" Target="../tags/tag103.xml"/><Relationship Id="rId38" Type="http://schemas.openxmlformats.org/officeDocument/2006/relationships/tags" Target="../tags/tag102.xml"/><Relationship Id="rId37" Type="http://schemas.openxmlformats.org/officeDocument/2006/relationships/tags" Target="../tags/tag101.xml"/><Relationship Id="rId36" Type="http://schemas.openxmlformats.org/officeDocument/2006/relationships/tags" Target="../tags/tag100.xml"/><Relationship Id="rId35" Type="http://schemas.openxmlformats.org/officeDocument/2006/relationships/tags" Target="../tags/tag99.xml"/><Relationship Id="rId34" Type="http://schemas.openxmlformats.org/officeDocument/2006/relationships/tags" Target="../tags/tag98.xml"/><Relationship Id="rId33" Type="http://schemas.openxmlformats.org/officeDocument/2006/relationships/tags" Target="../tags/tag97.xml"/><Relationship Id="rId32" Type="http://schemas.openxmlformats.org/officeDocument/2006/relationships/tags" Target="../tags/tag96.xml"/><Relationship Id="rId31" Type="http://schemas.openxmlformats.org/officeDocument/2006/relationships/tags" Target="../tags/tag95.xml"/><Relationship Id="rId30" Type="http://schemas.openxmlformats.org/officeDocument/2006/relationships/tags" Target="../tags/tag94.xml"/><Relationship Id="rId3" Type="http://schemas.openxmlformats.org/officeDocument/2006/relationships/tags" Target="../tags/tag67.xml"/><Relationship Id="rId29" Type="http://schemas.openxmlformats.org/officeDocument/2006/relationships/tags" Target="../tags/tag93.xml"/><Relationship Id="rId28" Type="http://schemas.openxmlformats.org/officeDocument/2006/relationships/tags" Target="../tags/tag92.xml"/><Relationship Id="rId27" Type="http://schemas.openxmlformats.org/officeDocument/2006/relationships/tags" Target="../tags/tag91.xml"/><Relationship Id="rId26" Type="http://schemas.openxmlformats.org/officeDocument/2006/relationships/tags" Target="../tags/tag90.xml"/><Relationship Id="rId25" Type="http://schemas.openxmlformats.org/officeDocument/2006/relationships/tags" Target="../tags/tag89.xml"/><Relationship Id="rId24" Type="http://schemas.openxmlformats.org/officeDocument/2006/relationships/tags" Target="../tags/tag88.xml"/><Relationship Id="rId23" Type="http://schemas.openxmlformats.org/officeDocument/2006/relationships/tags" Target="../tags/tag87.xml"/><Relationship Id="rId22" Type="http://schemas.openxmlformats.org/officeDocument/2006/relationships/tags" Target="../tags/tag86.xml"/><Relationship Id="rId21" Type="http://schemas.openxmlformats.org/officeDocument/2006/relationships/tags" Target="../tags/tag85.xml"/><Relationship Id="rId20" Type="http://schemas.openxmlformats.org/officeDocument/2006/relationships/tags" Target="../tags/tag84.xml"/><Relationship Id="rId2" Type="http://schemas.openxmlformats.org/officeDocument/2006/relationships/tags" Target="../tags/tag66.xml"/><Relationship Id="rId19" Type="http://schemas.openxmlformats.org/officeDocument/2006/relationships/tags" Target="../tags/tag83.xml"/><Relationship Id="rId18" Type="http://schemas.openxmlformats.org/officeDocument/2006/relationships/tags" Target="../tags/tag82.xml"/><Relationship Id="rId17" Type="http://schemas.openxmlformats.org/officeDocument/2006/relationships/tags" Target="../tags/tag81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502" r="13119" b="85894"/>
          <a:stretch>
            <a:fillRect/>
          </a:stretch>
        </p:blipFill>
        <p:spPr>
          <a:xfrm>
            <a:off x="78740" y="55245"/>
            <a:ext cx="8529320" cy="809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7830" y="1024890"/>
            <a:ext cx="7359015" cy="48145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12289"/>
          <p:cNvSpPr txBox="1"/>
          <p:nvPr>
            <p:custDataLst>
              <p:tags r:id="rId1"/>
            </p:custDataLst>
          </p:nvPr>
        </p:nvSpPr>
        <p:spPr>
          <a:xfrm>
            <a:off x="153988" y="163513"/>
            <a:ext cx="2626360" cy="4603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二、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位置和位移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102" name="矩形 4101"/>
          <p:cNvSpPr/>
          <p:nvPr>
            <p:custDataLst>
              <p:tags r:id="rId2"/>
            </p:custDataLst>
          </p:nvPr>
        </p:nvSpPr>
        <p:spPr>
          <a:xfrm>
            <a:off x="179388" y="692150"/>
            <a:ext cx="235394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1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坐标系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位置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160" y="1174115"/>
            <a:ext cx="872426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一般说来，为了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定量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地描述物体的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位置变化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需要在参考系上建立适当的坐标系。用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坐标值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来表示物体的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位置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54305" y="2313940"/>
          <a:ext cx="8792845" cy="4064000"/>
        </p:xfrm>
        <a:graphic>
          <a:graphicData uri="http://schemas.openxmlformats.org/drawingml/2006/table">
            <a:tbl>
              <a:tblPr/>
              <a:tblGrid>
                <a:gridCol w="2794635"/>
                <a:gridCol w="2982595"/>
                <a:gridCol w="3015615"/>
              </a:tblGrid>
              <a:tr h="4064000"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7003" marR="17003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marL="71755" algn="l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 </a:t>
                      </a:r>
                      <a:endParaRPr lang="en-US" sz="2400" kern="100" smtClean="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Courier New" panose="02070309020205020404" pitchFamily="49" charset="0"/>
                      </a:endParaRPr>
                    </a:p>
                    <a:p>
                      <a:pPr marL="71755" algn="l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endParaRPr lang="en-US" altLang="zh-CN" sz="2400" kern="100" smtClean="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Courier New" panose="02070309020205020404" pitchFamily="49" charset="0"/>
                      </a:endParaRPr>
                    </a:p>
                    <a:p>
                      <a:pPr marL="71755" algn="l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7003" marR="17003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marL="71755" algn="l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endParaRPr lang="en-US" sz="2400" kern="100" smtClean="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Courier New" panose="02070309020205020404" pitchFamily="49" charset="0"/>
                      </a:endParaRPr>
                    </a:p>
                    <a:p>
                      <a:pPr marL="71755" algn="l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endParaRPr lang="en-US" sz="2400" kern="100" smtClean="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Courier New" panose="02070309020205020404" pitchFamily="49" charset="0"/>
                      </a:endParaRPr>
                    </a:p>
                    <a:p>
                      <a:pPr marL="71755" algn="l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71755" algn="l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7003" marR="17003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9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705" y="3110230"/>
            <a:ext cx="2733040" cy="91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/>
          <p:nvPr>
            <p:custDataLst>
              <p:tags r:id="rId6"/>
            </p:custDataLst>
          </p:nvPr>
        </p:nvSpPr>
        <p:spPr>
          <a:xfrm>
            <a:off x="264160" y="4315460"/>
            <a:ext cx="2430145" cy="636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  <a:defRPr/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直线运动</a:t>
            </a:r>
            <a:endParaRPr lang="zh-CN" altLang="zh-CN" b="1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705" y="5582285"/>
            <a:ext cx="26619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  <a:spcAft>
                <a:spcPct val="0"/>
              </a:spcAft>
            </a:pPr>
            <a:r>
              <a:rPr lang="en-US" i="1" kern="100" smtClean="0">
                <a:effectLst/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M</a:t>
            </a:r>
            <a:r>
              <a:rPr lang="zh-CN" kern="100" smtClean="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i="1" kern="100" smtClean="0">
                <a:effectLst/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zh-CN" kern="1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kern="100">
                <a:effectLst/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2 m</a:t>
            </a:r>
            <a:endParaRPr lang="en-US" altLang="en-US" kern="100">
              <a:effectLst/>
              <a:latin typeface="Times New Roman" panose="02020603050405020304" pitchFamily="18" charset="0"/>
              <a:ea typeface="微软雅黑" panose="020B050302020402020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806450" y="506476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直线坐标系</a:t>
            </a:r>
            <a:endParaRPr lang="zh-CN" altLang="en-US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8865" y="2454910"/>
            <a:ext cx="1610995" cy="192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012440" y="5525135"/>
            <a:ext cx="3075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1755" algn="l">
              <a:lnSpc>
                <a:spcPct val="150000"/>
              </a:lnSpc>
              <a:spcAft>
                <a:spcPct val="0"/>
              </a:spcAft>
            </a:pPr>
            <a:r>
              <a:rPr lang="en-US" i="1" kern="100" smtClean="0">
                <a:effectLst/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N</a:t>
            </a:r>
            <a:r>
              <a:rPr lang="zh-CN" kern="100" smtClean="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i="1" kern="100" smtClean="0">
                <a:effectLst/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zh-CN" kern="1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kern="100">
                <a:effectLst/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3 m</a:t>
            </a:r>
            <a:r>
              <a:rPr lang="zh-CN" kern="1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i="1" kern="100">
                <a:effectLst/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y</a:t>
            </a:r>
            <a:r>
              <a:rPr lang="zh-CN" kern="1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kern="100">
                <a:effectLst/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4 m</a:t>
            </a:r>
            <a:endParaRPr lang="en-US" altLang="en-US" kern="100">
              <a:effectLst/>
              <a:latin typeface="Times New Roman" panose="02020603050405020304" pitchFamily="18" charset="0"/>
              <a:ea typeface="微软雅黑" panose="020B050302020402020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1" name="TextBox 50"/>
          <p:cNvSpPr txBox="1"/>
          <p:nvPr>
            <p:custDataLst>
              <p:tags r:id="rId9"/>
            </p:custDataLst>
          </p:nvPr>
        </p:nvSpPr>
        <p:spPr>
          <a:xfrm>
            <a:off x="2784605" y="4546981"/>
            <a:ext cx="33040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zh-CN" altLang="en-US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平面内做曲</a:t>
            </a:r>
            <a:r>
              <a:rPr lang="zh-CN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线运动</a:t>
            </a:r>
            <a:endParaRPr lang="zh-CN" altLang="zh-CN" b="1" kern="10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1" name="TextBox 54"/>
          <p:cNvSpPr txBox="1"/>
          <p:nvPr>
            <p:custDataLst>
              <p:tags r:id="rId10"/>
            </p:custDataLst>
          </p:nvPr>
        </p:nvSpPr>
        <p:spPr>
          <a:xfrm>
            <a:off x="3532978" y="5095886"/>
            <a:ext cx="203423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平</a:t>
            </a:r>
            <a:r>
              <a:rPr lang="zh-CN" altLang="en-US" b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面坐标系</a:t>
            </a:r>
            <a:endParaRPr lang="zh-CN" altLang="en-US" b="1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91885" y="5479415"/>
            <a:ext cx="25514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1755" algn="l">
              <a:lnSpc>
                <a:spcPct val="100000"/>
              </a:lnSpc>
              <a:spcAft>
                <a:spcPct val="0"/>
              </a:spcAft>
            </a:pPr>
            <a:r>
              <a:rPr lang="en-US" i="1" kern="100">
                <a:effectLst/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P</a:t>
            </a:r>
            <a:r>
              <a:rPr lang="zh-CN" kern="1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i="1" kern="100">
                <a:effectLst/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zh-CN" kern="1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kern="100" smtClean="0">
                <a:effectLst/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2m</a:t>
            </a:r>
            <a:r>
              <a:rPr lang="zh-CN" kern="100" smtClean="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i="1" kern="100" smtClean="0">
                <a:effectLst/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y</a:t>
            </a:r>
            <a:r>
              <a:rPr lang="zh-CN" kern="1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kern="100">
                <a:effectLst/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3 m</a:t>
            </a:r>
            <a:r>
              <a:rPr lang="zh-CN" kern="1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i="1" kern="100">
                <a:effectLst/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z</a:t>
            </a:r>
            <a:r>
              <a:rPr lang="zh-CN" kern="1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kern="100">
                <a:effectLst/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4 m</a:t>
            </a:r>
            <a:endParaRPr lang="en-US" altLang="en-US" kern="100">
              <a:effectLst/>
              <a:latin typeface="Times New Roman" panose="02020603050405020304" pitchFamily="18" charset="0"/>
              <a:ea typeface="微软雅黑" panose="020B0503020204020204" charset="-122"/>
              <a:cs typeface="Courier New" panose="02070309020205020404" pitchFamily="49" charset="0"/>
              <a:sym typeface="+mn-ea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5585" y="2320290"/>
            <a:ext cx="1883410" cy="217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>
            <p:custDataLst>
              <p:tags r:id="rId13"/>
            </p:custDataLst>
          </p:nvPr>
        </p:nvSpPr>
        <p:spPr>
          <a:xfrm>
            <a:off x="5921375" y="4547235"/>
            <a:ext cx="3119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zh-CN" altLang="en-US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空间内做</a:t>
            </a:r>
            <a:r>
              <a:rPr lang="zh-CN" altLang="en-US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曲</a:t>
            </a:r>
            <a:r>
              <a:rPr lang="zh-CN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线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运</a:t>
            </a:r>
            <a:r>
              <a:rPr lang="zh-CN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动</a:t>
            </a:r>
            <a:endParaRPr lang="zh-CN" altLang="zh-CN" b="1" kern="10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5" name="TextBox 54"/>
          <p:cNvSpPr txBox="1"/>
          <p:nvPr>
            <p:custDataLst>
              <p:tags r:id="rId14"/>
            </p:custDataLst>
          </p:nvPr>
        </p:nvSpPr>
        <p:spPr>
          <a:xfrm>
            <a:off x="6509800" y="5013500"/>
            <a:ext cx="203423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空间坐标系</a:t>
            </a:r>
            <a:endParaRPr lang="zh-CN" altLang="en-US" b="1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4" grpId="0"/>
      <p:bldP spid="4" grpId="1"/>
      <p:bldP spid="3" grpId="0"/>
      <p:bldP spid="3" grpId="1"/>
      <p:bldP spid="51" grpId="0"/>
      <p:bldP spid="51" grpId="1"/>
      <p:bldP spid="31" grpId="0"/>
      <p:bldP spid="31" grpId="1"/>
      <p:bldP spid="6" grpId="0"/>
      <p:bldP spid="6" grpId="1"/>
      <p:bldP spid="53" grpId="0"/>
      <p:bldP spid="53" grpId="1"/>
      <p:bldP spid="45" grpId="0"/>
      <p:bldP spid="45" grpId="1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2" name="矩形 4101"/>
          <p:cNvSpPr/>
          <p:nvPr>
            <p:custDataLst>
              <p:tags r:id="rId1"/>
            </p:custDataLst>
          </p:nvPr>
        </p:nvSpPr>
        <p:spPr>
          <a:xfrm>
            <a:off x="179388" y="772160"/>
            <a:ext cx="196405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2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路程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位移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290" name="文本框 12289"/>
          <p:cNvSpPr txBox="1"/>
          <p:nvPr>
            <p:custDataLst>
              <p:tags r:id="rId2"/>
            </p:custDataLst>
          </p:nvPr>
        </p:nvSpPr>
        <p:spPr>
          <a:xfrm>
            <a:off x="153988" y="163513"/>
            <a:ext cx="2626360" cy="4603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二、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位置和位移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495" y="720090"/>
            <a:ext cx="3505200" cy="4184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>
            <p:custDataLst>
              <p:tags r:id="rId5"/>
            </p:custDataLst>
          </p:nvPr>
        </p:nvCxnSpPr>
        <p:spPr>
          <a:xfrm flipH="1">
            <a:off x="7416066" y="1051575"/>
            <a:ext cx="671195" cy="36347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1305" y="1379855"/>
            <a:ext cx="4062730" cy="47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896" tIns="54448" rIns="108896" bIns="54448">
            <a:spAutoFit/>
          </a:bodyPr>
          <a:p>
            <a:pPr algn="l">
              <a:spcBef>
                <a:spcPct val="50000"/>
              </a:spcBef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路程：物体运动轨迹的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长度</a:t>
            </a:r>
            <a:endParaRPr kumimoji="1"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305" y="1972310"/>
            <a:ext cx="4858385" cy="846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08896" tIns="54448" rIns="108896" bIns="54448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/>
                <a:ea typeface="黑体" panose="02010609060101010101" pitchFamily="49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/>
                <a:ea typeface="黑体" panose="02010609060101010101" pitchFamily="49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/>
                <a:ea typeface="黑体" panose="02010609060101010101" pitchFamily="49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/>
                <a:ea typeface="黑体" panose="02010609060101010101" pitchFamily="49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/>
                <a:ea typeface="黑体" panose="02010609060101010101" pitchFamily="49" charset="-122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/>
                <a:ea typeface="黑体" panose="02010609060101010101" pitchFamily="49" charset="-122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/>
                <a:ea typeface="黑体" panose="02010609060101010101" pitchFamily="49" charset="-122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/>
                <a:ea typeface="黑体" panose="02010609060101010101" pitchFamily="49" charset="-122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/>
                <a:ea typeface="黑体" panose="02010609060101010101" pitchFamily="49" charset="-122"/>
              </a:defRPr>
            </a:lvl9pPr>
          </a:lstStyle>
          <a:p>
            <a:pPr algn="l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位移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：描述物体的</a:t>
            </a:r>
            <a:r>
              <a:rPr kumimoji="1"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位置变化</a:t>
            </a:r>
            <a:r>
              <a:rPr kumimoji="1"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的物</a:t>
            </a:r>
            <a:endParaRPr kumimoji="1"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kumimoji="1"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           </a:t>
            </a:r>
            <a:r>
              <a:rPr kumimoji="1"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理量。</a:t>
            </a:r>
            <a:endParaRPr kumimoji="1"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>
            <a:off x="281305" y="2810510"/>
            <a:ext cx="4481195" cy="9772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  <a:buClr>
                <a:schemeClr val="folHlink"/>
              </a:buClr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表示：由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初位置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指向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末位置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有向线段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来表示位移。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8300" y="3731895"/>
            <a:ext cx="4583430" cy="55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08896" tIns="54448" rIns="108896" bIns="54448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</a:rPr>
              <a:t>大小：初、末位置间线段的距离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9730" y="4338320"/>
            <a:ext cx="457200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sym typeface="+mn-ea"/>
              </a:rPr>
              <a:t>方向：初位置指向末位置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sym typeface="+mn-ea"/>
            </a:endParaRPr>
          </a:p>
        </p:txBody>
      </p:sp>
      <p:sp>
        <p:nvSpPr>
          <p:cNvPr id="9226" name="文本框 9225"/>
          <p:cNvSpPr txBox="1"/>
          <p:nvPr>
            <p:custDataLst>
              <p:tags r:id="rId10"/>
            </p:custDataLst>
          </p:nvPr>
        </p:nvSpPr>
        <p:spPr>
          <a:xfrm>
            <a:off x="1958023" y="2361248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（矢量）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9222" name="文本框 9221"/>
          <p:cNvSpPr txBox="1"/>
          <p:nvPr>
            <p:custDataLst>
              <p:tags r:id="rId11"/>
            </p:custDataLst>
          </p:nvPr>
        </p:nvSpPr>
        <p:spPr>
          <a:xfrm>
            <a:off x="3960813" y="1379538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（标量）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12"/>
            </p:custDataLst>
          </p:nvPr>
        </p:nvCxnSpPr>
        <p:spPr>
          <a:xfrm rot="10800000" flipH="1">
            <a:off x="7416066" y="1051575"/>
            <a:ext cx="671195" cy="363474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>
            <p:custDataLst>
              <p:tags r:id="rId13"/>
            </p:custDataLst>
          </p:nvPr>
        </p:nvSpPr>
        <p:spPr>
          <a:xfrm>
            <a:off x="153988" y="4996180"/>
            <a:ext cx="21850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3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、</a:t>
            </a:r>
            <a:r>
              <a:rPr lang="zh-CN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矢量和标量</a:t>
            </a:r>
            <a:endParaRPr lang="zh-CN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51155" y="5456555"/>
            <a:ext cx="5523865" cy="55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08896" tIns="54448" rIns="108896" bIns="54448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</a:rPr>
              <a:t>矢量：既又大小、又有方向的物理量。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</a:endParaRPr>
          </a:p>
        </p:txBody>
      </p:sp>
      <p:sp>
        <p:nvSpPr>
          <p:cNvPr id="9228" name="左大括号 9227"/>
          <p:cNvSpPr/>
          <p:nvPr>
            <p:custDataLst>
              <p:tags r:id="rId15"/>
            </p:custDataLst>
          </p:nvPr>
        </p:nvSpPr>
        <p:spPr>
          <a:xfrm>
            <a:off x="280988" y="3993198"/>
            <a:ext cx="69850" cy="674687"/>
          </a:xfrm>
          <a:prstGeom prst="leftBrace">
            <a:avLst>
              <a:gd name="adj1" fmla="val 80492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" name="Text Box 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79730" y="6073140"/>
            <a:ext cx="5523865" cy="55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08896" tIns="54448" rIns="108896" bIns="54448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</a:rPr>
              <a:t>标量：只有大小，没有方向的物理量。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3" grpId="0" bldLvl="0" animBg="1"/>
      <p:bldP spid="4" grpId="0" bldLvl="0" animBg="1"/>
      <p:bldP spid="24" grpId="0"/>
      <p:bldP spid="5" grpId="0" bldLvl="0" animBg="1"/>
      <p:bldP spid="9226" grpId="0"/>
      <p:bldP spid="9222" grpId="0"/>
      <p:bldP spid="8" grpId="0"/>
      <p:bldP spid="9" grpId="0" bldLvl="0" animBg="1"/>
      <p:bldP spid="10" grpId="0" bldLvl="0" animBg="1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文本框 12290"/>
          <p:cNvSpPr txBox="1"/>
          <p:nvPr/>
        </p:nvSpPr>
        <p:spPr>
          <a:xfrm>
            <a:off x="179388" y="501333"/>
            <a:ext cx="8820150" cy="1990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例如：一个物体沿直线运动，我们以该直线为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轴建立直线坐标系，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时刻物体在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位置，其坐标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=10m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，一段时间后，在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时刻到达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位置，坐标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=30m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，那么这段时间内，物体位置的变化（即位移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△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）可表示为：　　　　　　</a:t>
            </a:r>
            <a:endParaRPr lang="zh-CN" altLang="el-GR" dirty="0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292" name="文本框 12291"/>
          <p:cNvSpPr txBox="1"/>
          <p:nvPr/>
        </p:nvSpPr>
        <p:spPr>
          <a:xfrm>
            <a:off x="4291013" y="2611755"/>
            <a:ext cx="1079500" cy="457200"/>
          </a:xfrm>
          <a:prstGeom prst="rect">
            <a:avLst/>
          </a:prstGeom>
          <a:noFill/>
          <a:ln w="762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l-GR" altLang="zh-CN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Δ</a:t>
            </a:r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</a:t>
            </a:r>
            <a:endParaRPr lang="en-US" altLang="zh-CN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文本框 12292"/>
          <p:cNvSpPr txBox="1"/>
          <p:nvPr/>
        </p:nvSpPr>
        <p:spPr>
          <a:xfrm>
            <a:off x="3781425" y="2466975"/>
            <a:ext cx="790575" cy="457200"/>
          </a:xfrm>
          <a:prstGeom prst="rect">
            <a:avLst/>
          </a:prstGeom>
          <a:noFill/>
          <a:ln w="76200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000" baseline="-250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１</a:t>
            </a:r>
            <a:endParaRPr lang="zh-CN" altLang="en-US" sz="2000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4" name="文本框 12293"/>
          <p:cNvSpPr txBox="1"/>
          <p:nvPr/>
        </p:nvSpPr>
        <p:spPr>
          <a:xfrm>
            <a:off x="5653088" y="2492375"/>
            <a:ext cx="790575" cy="457200"/>
          </a:xfrm>
          <a:prstGeom prst="rect">
            <a:avLst/>
          </a:prstGeom>
          <a:noFill/>
          <a:ln w="76200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000" baseline="-250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２</a:t>
            </a:r>
            <a:endParaRPr lang="zh-CN" altLang="en-US" sz="2000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6" name="直接连接符 12295"/>
          <p:cNvSpPr/>
          <p:nvPr/>
        </p:nvSpPr>
        <p:spPr>
          <a:xfrm flipV="1">
            <a:off x="468313" y="3187700"/>
            <a:ext cx="7345362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2297" name="文本框 12296"/>
          <p:cNvSpPr txBox="1"/>
          <p:nvPr/>
        </p:nvSpPr>
        <p:spPr>
          <a:xfrm>
            <a:off x="7453313" y="3187700"/>
            <a:ext cx="1295400" cy="457200"/>
          </a:xfrm>
          <a:prstGeom prst="rect">
            <a:avLst/>
          </a:prstGeom>
          <a:noFill/>
          <a:ln w="762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err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x/m</a:t>
            </a:r>
            <a:endParaRPr lang="en-US" altLang="zh-CN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8" name="直接连接符 12297"/>
          <p:cNvSpPr/>
          <p:nvPr/>
        </p:nvSpPr>
        <p:spPr>
          <a:xfrm>
            <a:off x="1189038" y="2898775"/>
            <a:ext cx="0" cy="287338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9" name="直接连接符 12298"/>
          <p:cNvSpPr/>
          <p:nvPr/>
        </p:nvSpPr>
        <p:spPr>
          <a:xfrm>
            <a:off x="2125663" y="2898775"/>
            <a:ext cx="0" cy="287338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0" name="直接连接符 12299"/>
          <p:cNvSpPr/>
          <p:nvPr/>
        </p:nvSpPr>
        <p:spPr>
          <a:xfrm>
            <a:off x="3062288" y="2898775"/>
            <a:ext cx="0" cy="287338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1" name="直接连接符 12300"/>
          <p:cNvSpPr/>
          <p:nvPr/>
        </p:nvSpPr>
        <p:spPr>
          <a:xfrm>
            <a:off x="3997325" y="2898775"/>
            <a:ext cx="0" cy="287338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2" name="直接连接符 12301"/>
          <p:cNvSpPr/>
          <p:nvPr/>
        </p:nvSpPr>
        <p:spPr>
          <a:xfrm>
            <a:off x="4933950" y="2898775"/>
            <a:ext cx="0" cy="287338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3" name="直接连接符 12302"/>
          <p:cNvSpPr/>
          <p:nvPr/>
        </p:nvSpPr>
        <p:spPr>
          <a:xfrm>
            <a:off x="5870575" y="2898775"/>
            <a:ext cx="0" cy="287338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4" name="直接连接符 12303"/>
          <p:cNvSpPr/>
          <p:nvPr/>
        </p:nvSpPr>
        <p:spPr>
          <a:xfrm>
            <a:off x="6805613" y="2898775"/>
            <a:ext cx="0" cy="287338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6" name="文本框 12305"/>
          <p:cNvSpPr txBox="1"/>
          <p:nvPr/>
        </p:nvSpPr>
        <p:spPr>
          <a:xfrm>
            <a:off x="2771775" y="3157538"/>
            <a:ext cx="790575" cy="530225"/>
          </a:xfrm>
          <a:prstGeom prst="rect">
            <a:avLst/>
          </a:prstGeom>
          <a:noFill/>
          <a:ln w="76200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Ｏ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07" name="椭圆 12306"/>
          <p:cNvSpPr/>
          <p:nvPr/>
        </p:nvSpPr>
        <p:spPr>
          <a:xfrm>
            <a:off x="1116013" y="3114675"/>
            <a:ext cx="144462" cy="144463"/>
          </a:xfrm>
          <a:prstGeom prst="ellipse">
            <a:avLst/>
          </a:prstGeom>
          <a:solidFill>
            <a:srgbClr val="993300"/>
          </a:solidFill>
          <a:ln w="9525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09" name="直接连接符 12308"/>
          <p:cNvSpPr/>
          <p:nvPr/>
        </p:nvSpPr>
        <p:spPr>
          <a:xfrm>
            <a:off x="4067175" y="3211513"/>
            <a:ext cx="1800225" cy="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10" name="矩形 12309"/>
          <p:cNvSpPr/>
          <p:nvPr/>
        </p:nvSpPr>
        <p:spPr>
          <a:xfrm>
            <a:off x="849630" y="3832543"/>
            <a:ext cx="2212975" cy="6048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l-GR" altLang="zh-CN" sz="2800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Δ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＝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－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l-GR" sz="2800" baseline="-25000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11" name="文本框 12310"/>
          <p:cNvSpPr txBox="1"/>
          <p:nvPr/>
        </p:nvSpPr>
        <p:spPr>
          <a:xfrm>
            <a:off x="302895" y="4622800"/>
            <a:ext cx="3621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l-GR" altLang="zh-CN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Δ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可正可负，当物体的：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312" name="文本框 12311"/>
          <p:cNvSpPr txBox="1"/>
          <p:nvPr/>
        </p:nvSpPr>
        <p:spPr>
          <a:xfrm>
            <a:off x="250825" y="5363845"/>
            <a:ext cx="1309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l-GR" altLang="zh-CN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Δ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 &gt;0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，</a:t>
            </a:r>
            <a:endParaRPr lang="zh-CN" altLang="en-US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313" name="矩形 12312"/>
          <p:cNvSpPr/>
          <p:nvPr/>
        </p:nvSpPr>
        <p:spPr>
          <a:xfrm>
            <a:off x="265113" y="6011545"/>
            <a:ext cx="1309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l-GR" altLang="zh-CN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Δ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 &lt;0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，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314" name="文本框 12313"/>
          <p:cNvSpPr txBox="1"/>
          <p:nvPr/>
        </p:nvSpPr>
        <p:spPr>
          <a:xfrm>
            <a:off x="1273175" y="5330508"/>
            <a:ext cx="475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表明位移方向与ｘ轴正方向相同，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315" name="文本框 12314"/>
          <p:cNvSpPr txBox="1"/>
          <p:nvPr/>
        </p:nvSpPr>
        <p:spPr>
          <a:xfrm>
            <a:off x="1281113" y="5978208"/>
            <a:ext cx="475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表明位移方向与ｘ轴正方向相反，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317" name="文本框 12316"/>
          <p:cNvSpPr txBox="1"/>
          <p:nvPr/>
        </p:nvSpPr>
        <p:spPr>
          <a:xfrm>
            <a:off x="1600200" y="3259138"/>
            <a:ext cx="828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－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10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318" name="文本框 12317"/>
          <p:cNvSpPr txBox="1"/>
          <p:nvPr/>
        </p:nvSpPr>
        <p:spPr>
          <a:xfrm>
            <a:off x="684213" y="3259138"/>
            <a:ext cx="828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－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20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319" name="矩形 12318"/>
          <p:cNvSpPr/>
          <p:nvPr/>
        </p:nvSpPr>
        <p:spPr>
          <a:xfrm>
            <a:off x="3708400" y="33321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10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320" name="矩形 12319"/>
          <p:cNvSpPr/>
          <p:nvPr/>
        </p:nvSpPr>
        <p:spPr>
          <a:xfrm>
            <a:off x="4662488" y="32591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20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321" name="矩形 12320"/>
          <p:cNvSpPr/>
          <p:nvPr/>
        </p:nvSpPr>
        <p:spPr>
          <a:xfrm>
            <a:off x="5580063" y="32591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30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322" name="矩形 12321"/>
          <p:cNvSpPr/>
          <p:nvPr/>
        </p:nvSpPr>
        <p:spPr>
          <a:xfrm>
            <a:off x="6515100" y="32591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40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323" name="椭圆 12322"/>
          <p:cNvSpPr/>
          <p:nvPr/>
        </p:nvSpPr>
        <p:spPr>
          <a:xfrm>
            <a:off x="3924300" y="3114675"/>
            <a:ext cx="144463" cy="144463"/>
          </a:xfrm>
          <a:prstGeom prst="ellipse">
            <a:avLst/>
          </a:prstGeom>
          <a:solidFill>
            <a:srgbClr val="993300"/>
          </a:solidFill>
          <a:ln w="9525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24" name="椭圆 12323"/>
          <p:cNvSpPr/>
          <p:nvPr/>
        </p:nvSpPr>
        <p:spPr>
          <a:xfrm>
            <a:off x="5795963" y="3114675"/>
            <a:ext cx="144462" cy="144463"/>
          </a:xfrm>
          <a:prstGeom prst="ellipse">
            <a:avLst/>
          </a:prstGeom>
          <a:solidFill>
            <a:srgbClr val="993300"/>
          </a:solidFill>
          <a:ln w="9525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25" name="文本框 12324"/>
          <p:cNvSpPr txBox="1"/>
          <p:nvPr/>
        </p:nvSpPr>
        <p:spPr>
          <a:xfrm>
            <a:off x="973138" y="2492375"/>
            <a:ext cx="790575" cy="457200"/>
          </a:xfrm>
          <a:prstGeom prst="rect">
            <a:avLst/>
          </a:prstGeom>
          <a:noFill/>
          <a:ln w="76200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 baseline="-2500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00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26" name="文本框 12325"/>
          <p:cNvSpPr txBox="1"/>
          <p:nvPr/>
        </p:nvSpPr>
        <p:spPr>
          <a:xfrm>
            <a:off x="3635375" y="275590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A</a:t>
            </a:r>
            <a:endParaRPr lang="en-US" altLang="zh-CN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327" name="文本框 12326"/>
          <p:cNvSpPr txBox="1"/>
          <p:nvPr/>
        </p:nvSpPr>
        <p:spPr>
          <a:xfrm>
            <a:off x="638175" y="2636838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C</a:t>
            </a:r>
            <a:endParaRPr lang="en-US" altLang="zh-CN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328" name="文本框 12327"/>
          <p:cNvSpPr txBox="1"/>
          <p:nvPr/>
        </p:nvSpPr>
        <p:spPr>
          <a:xfrm>
            <a:off x="5435600" y="275590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B</a:t>
            </a:r>
            <a:endParaRPr lang="en-US" altLang="zh-CN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329" name="文本框 12328"/>
          <p:cNvSpPr txBox="1"/>
          <p:nvPr/>
        </p:nvSpPr>
        <p:spPr>
          <a:xfrm>
            <a:off x="3455988" y="3979863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（位移）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330" name="文本框 12329"/>
          <p:cNvSpPr txBox="1"/>
          <p:nvPr/>
        </p:nvSpPr>
        <p:spPr>
          <a:xfrm>
            <a:off x="4643438" y="4005263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＝（末位置）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331" name="文本框 12330"/>
          <p:cNvSpPr txBox="1"/>
          <p:nvPr/>
        </p:nvSpPr>
        <p:spPr>
          <a:xfrm>
            <a:off x="6372225" y="4005263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－（初位置）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332" name="左大括号 12331"/>
          <p:cNvSpPr/>
          <p:nvPr/>
        </p:nvSpPr>
        <p:spPr>
          <a:xfrm>
            <a:off x="179388" y="5533708"/>
            <a:ext cx="71437" cy="792162"/>
          </a:xfrm>
          <a:prstGeom prst="leftBrace">
            <a:avLst>
              <a:gd name="adj1" fmla="val 92407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dirty="0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333" name="矩形 12332"/>
          <p:cNvSpPr/>
          <p:nvPr/>
        </p:nvSpPr>
        <p:spPr>
          <a:xfrm>
            <a:off x="4069080" y="2298700"/>
            <a:ext cx="400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en-US" altLang="zh-CN" baseline="-25000" dirty="0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334" name="矩形 12333"/>
          <p:cNvSpPr/>
          <p:nvPr/>
        </p:nvSpPr>
        <p:spPr>
          <a:xfrm>
            <a:off x="5971858" y="2298700"/>
            <a:ext cx="400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en-US" altLang="zh-CN" baseline="-25000" dirty="0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335" name="矩形 12334"/>
          <p:cNvSpPr/>
          <p:nvPr/>
        </p:nvSpPr>
        <p:spPr>
          <a:xfrm>
            <a:off x="1292225" y="2492375"/>
            <a:ext cx="3975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en-US" altLang="zh-CN" baseline="-25000" dirty="0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336" name="矩形 12335"/>
          <p:cNvSpPr/>
          <p:nvPr/>
        </p:nvSpPr>
        <p:spPr>
          <a:xfrm>
            <a:off x="5911850" y="5317808"/>
            <a:ext cx="323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即它向ｘ轴正方向运动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337" name="矩形 12336"/>
          <p:cNvSpPr/>
          <p:nvPr/>
        </p:nvSpPr>
        <p:spPr>
          <a:xfrm>
            <a:off x="5803900" y="6011545"/>
            <a:ext cx="323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即它向ｘ轴负方向运动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179388" y="67945"/>
            <a:ext cx="27959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3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、</a:t>
            </a:r>
            <a:r>
              <a:rPr lang="zh-CN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直线运动的位移</a:t>
            </a:r>
            <a:endParaRPr lang="zh-CN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23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12293" grpId="0"/>
      <p:bldP spid="12294" grpId="0"/>
      <p:bldP spid="12297" grpId="0"/>
      <p:bldP spid="12306" grpId="0"/>
      <p:bldP spid="12310" grpId="0"/>
      <p:bldP spid="12312" grpId="0"/>
      <p:bldP spid="12313" grpId="0"/>
      <p:bldP spid="12314" grpId="0"/>
      <p:bldP spid="12315" grpId="0"/>
      <p:bldP spid="12317" grpId="0"/>
      <p:bldP spid="12318" grpId="0"/>
      <p:bldP spid="12319" grpId="0"/>
      <p:bldP spid="12320" grpId="0"/>
      <p:bldP spid="12321" grpId="0"/>
      <p:bldP spid="12322" grpId="0"/>
      <p:bldP spid="12325" grpId="0"/>
      <p:bldP spid="12326" grpId="0"/>
      <p:bldP spid="12327" grpId="0"/>
      <p:bldP spid="12328" grpId="0"/>
      <p:bldP spid="12329" grpId="0"/>
      <p:bldP spid="12330" grpId="0"/>
      <p:bldP spid="12331" grpId="0"/>
      <p:bldP spid="12332" grpId="0" bldLvl="0" animBg="1"/>
      <p:bldP spid="12333" grpId="0"/>
      <p:bldP spid="12334" grpId="0"/>
      <p:bldP spid="12335" grpId="1"/>
      <p:bldP spid="12336" grpId="0"/>
      <p:bldP spid="123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35" name="矩形 9234"/>
          <p:cNvSpPr/>
          <p:nvPr>
            <p:custDataLst>
              <p:tags r:id="rId1"/>
            </p:custDataLst>
          </p:nvPr>
        </p:nvSpPr>
        <p:spPr>
          <a:xfrm>
            <a:off x="121285" y="109220"/>
            <a:ext cx="8795385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例</a:t>
            </a: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2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、</a:t>
            </a: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①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质点由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A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出发沿半径为</a:t>
            </a: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r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的圆周运动到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B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，求该过程的路程和位移？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     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     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145" y="1087755"/>
            <a:ext cx="84950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 </a:t>
            </a: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②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若质点由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B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出发沿圆周运动到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C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，求该过程的路程和位移？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415" y="1603375"/>
            <a:ext cx="885317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  </a:t>
            </a: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③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若质点由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A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出发沿圆周运动到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C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求该过程的路程和位移？运动一周呢？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sym typeface="+mn-ea"/>
            </a:endParaRPr>
          </a:p>
        </p:txBody>
      </p:sp>
      <p:graphicFrame>
        <p:nvGraphicFramePr>
          <p:cNvPr id="9234" name="对象 9233"/>
          <p:cNvGraphicFramePr/>
          <p:nvPr>
            <p:custDataLst>
              <p:tags r:id="rId2"/>
            </p:custDataLst>
          </p:nvPr>
        </p:nvGraphicFramePr>
        <p:xfrm>
          <a:off x="5311775" y="2580323"/>
          <a:ext cx="3454400" cy="310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714500" imgH="1543050" progId="Visio.Drawing.11">
                  <p:embed/>
                </p:oleObj>
              </mc:Choice>
              <mc:Fallback>
                <p:oleObj name="" r:id="rId3" imgW="1714500" imgH="154305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1775" y="2580323"/>
                        <a:ext cx="3454400" cy="310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" name="文本框 105"/>
          <p:cNvSpPr txBox="1"/>
          <p:nvPr/>
        </p:nvSpPr>
        <p:spPr>
          <a:xfrm>
            <a:off x="259715" y="189230"/>
            <a:ext cx="8513445" cy="2749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下列关于位移和温度的说法中，正确的是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　　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)A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．两运动物体的位移大小均为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30 m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，这两个位移一定相同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B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．做直线运动的两物体位移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x</a:t>
            </a:r>
            <a:r>
              <a:rPr lang="zh-CN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甲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＝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3 m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，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x</a:t>
            </a:r>
            <a:r>
              <a:rPr lang="zh-CN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乙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＝－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5 m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，则甲的位移大于乙的位移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C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．温度计读数有正有负，其正、负号表示温度的方向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D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．温度计读数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t</a:t>
            </a:r>
            <a:r>
              <a:rPr lang="en-US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＝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3 ℃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，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t</a:t>
            </a:r>
            <a:r>
              <a:rPr lang="en-US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＝－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5 ℃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，则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t</a:t>
            </a:r>
            <a:r>
              <a:rPr lang="en-US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＞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t</a:t>
            </a:r>
            <a:r>
              <a:rPr lang="en-US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</a:t>
            </a:r>
            <a:endParaRPr lang="en-US" altLang="en-US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734810" y="189230"/>
            <a:ext cx="704850" cy="4718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D</a:t>
            </a:r>
            <a:endParaRPr lang="en-US" alt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矩形 11265"/>
          <p:cNvSpPr/>
          <p:nvPr/>
        </p:nvSpPr>
        <p:spPr>
          <a:xfrm>
            <a:off x="107950" y="115888"/>
            <a:ext cx="8530590" cy="9772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例</a:t>
            </a: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4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、一质点在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X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轴上运动，共运动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5s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钟，已知各时刻质点位置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如图，请回答下列问题？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1267" name="直接连接符 11266"/>
          <p:cNvSpPr/>
          <p:nvPr/>
        </p:nvSpPr>
        <p:spPr>
          <a:xfrm>
            <a:off x="228600" y="2154238"/>
            <a:ext cx="861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8" name="直接连接符 11267"/>
          <p:cNvSpPr/>
          <p:nvPr/>
        </p:nvSpPr>
        <p:spPr>
          <a:xfrm>
            <a:off x="609600" y="2078038"/>
            <a:ext cx="0" cy="76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69" name="直接连接符 11268"/>
          <p:cNvSpPr/>
          <p:nvPr/>
        </p:nvSpPr>
        <p:spPr>
          <a:xfrm>
            <a:off x="1214438" y="2078038"/>
            <a:ext cx="0" cy="76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0" name="直接连接符 11269"/>
          <p:cNvSpPr/>
          <p:nvPr/>
        </p:nvSpPr>
        <p:spPr>
          <a:xfrm>
            <a:off x="1820863" y="2078038"/>
            <a:ext cx="0" cy="76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1" name="直接连接符 11270"/>
          <p:cNvSpPr/>
          <p:nvPr/>
        </p:nvSpPr>
        <p:spPr>
          <a:xfrm>
            <a:off x="2427288" y="2078038"/>
            <a:ext cx="0" cy="76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2" name="直接连接符 11271"/>
          <p:cNvSpPr/>
          <p:nvPr/>
        </p:nvSpPr>
        <p:spPr>
          <a:xfrm>
            <a:off x="3032125" y="2078038"/>
            <a:ext cx="0" cy="76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3" name="直接连接符 11272"/>
          <p:cNvSpPr/>
          <p:nvPr/>
        </p:nvSpPr>
        <p:spPr>
          <a:xfrm>
            <a:off x="3638550" y="2078038"/>
            <a:ext cx="0" cy="76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4" name="直接连接符 11273"/>
          <p:cNvSpPr/>
          <p:nvPr/>
        </p:nvSpPr>
        <p:spPr>
          <a:xfrm>
            <a:off x="4260850" y="2078038"/>
            <a:ext cx="0" cy="76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5" name="直接连接符 11274"/>
          <p:cNvSpPr/>
          <p:nvPr/>
        </p:nvSpPr>
        <p:spPr>
          <a:xfrm>
            <a:off x="4849813" y="2078038"/>
            <a:ext cx="0" cy="76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6" name="直接连接符 11275"/>
          <p:cNvSpPr/>
          <p:nvPr/>
        </p:nvSpPr>
        <p:spPr>
          <a:xfrm>
            <a:off x="5456238" y="2078038"/>
            <a:ext cx="0" cy="76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7" name="直接连接符 11276"/>
          <p:cNvSpPr/>
          <p:nvPr/>
        </p:nvSpPr>
        <p:spPr>
          <a:xfrm>
            <a:off x="6062663" y="2078038"/>
            <a:ext cx="0" cy="76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8" name="直接连接符 11277"/>
          <p:cNvSpPr/>
          <p:nvPr/>
        </p:nvSpPr>
        <p:spPr>
          <a:xfrm>
            <a:off x="6667500" y="2078038"/>
            <a:ext cx="0" cy="76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9" name="直接连接符 11278"/>
          <p:cNvSpPr/>
          <p:nvPr/>
        </p:nvSpPr>
        <p:spPr>
          <a:xfrm>
            <a:off x="7273925" y="2078038"/>
            <a:ext cx="0" cy="76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0" name="直接连接符 11279"/>
          <p:cNvSpPr/>
          <p:nvPr/>
        </p:nvSpPr>
        <p:spPr>
          <a:xfrm>
            <a:off x="7880350" y="2078038"/>
            <a:ext cx="0" cy="76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1" name="文本框 11280"/>
          <p:cNvSpPr txBox="1"/>
          <p:nvPr/>
        </p:nvSpPr>
        <p:spPr>
          <a:xfrm>
            <a:off x="8153400" y="2078038"/>
            <a:ext cx="990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X/m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2" name="文本框 11281"/>
          <p:cNvSpPr txBox="1"/>
          <p:nvPr/>
        </p:nvSpPr>
        <p:spPr>
          <a:xfrm>
            <a:off x="381000" y="2154238"/>
            <a:ext cx="609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-7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3" name="文本框 11282"/>
          <p:cNvSpPr txBox="1"/>
          <p:nvPr/>
        </p:nvSpPr>
        <p:spPr>
          <a:xfrm>
            <a:off x="914400" y="2154238"/>
            <a:ext cx="609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-6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4" name="文本框 11283"/>
          <p:cNvSpPr txBox="1"/>
          <p:nvPr/>
        </p:nvSpPr>
        <p:spPr>
          <a:xfrm>
            <a:off x="1524000" y="2154238"/>
            <a:ext cx="609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-5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5" name="文本框 11284"/>
          <p:cNvSpPr txBox="1"/>
          <p:nvPr/>
        </p:nvSpPr>
        <p:spPr>
          <a:xfrm>
            <a:off x="2133600" y="2154238"/>
            <a:ext cx="609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-4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6" name="文本框 11285"/>
          <p:cNvSpPr txBox="1"/>
          <p:nvPr/>
        </p:nvSpPr>
        <p:spPr>
          <a:xfrm>
            <a:off x="2743200" y="2154238"/>
            <a:ext cx="609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-3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7" name="文本框 11286"/>
          <p:cNvSpPr txBox="1"/>
          <p:nvPr/>
        </p:nvSpPr>
        <p:spPr>
          <a:xfrm>
            <a:off x="3352800" y="2154238"/>
            <a:ext cx="609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8" name="文本框 11287"/>
          <p:cNvSpPr txBox="1"/>
          <p:nvPr/>
        </p:nvSpPr>
        <p:spPr>
          <a:xfrm>
            <a:off x="3962400" y="2154238"/>
            <a:ext cx="609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9" name="文本框 11288"/>
          <p:cNvSpPr txBox="1"/>
          <p:nvPr/>
        </p:nvSpPr>
        <p:spPr>
          <a:xfrm>
            <a:off x="4648200" y="2154238"/>
            <a:ext cx="609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0" name="文本框 11289"/>
          <p:cNvSpPr txBox="1"/>
          <p:nvPr/>
        </p:nvSpPr>
        <p:spPr>
          <a:xfrm>
            <a:off x="5334000" y="2154238"/>
            <a:ext cx="609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1" name="文本框 11290"/>
          <p:cNvSpPr txBox="1"/>
          <p:nvPr/>
        </p:nvSpPr>
        <p:spPr>
          <a:xfrm>
            <a:off x="5867400" y="2154238"/>
            <a:ext cx="609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2" name="文本框 11291"/>
          <p:cNvSpPr txBox="1"/>
          <p:nvPr/>
        </p:nvSpPr>
        <p:spPr>
          <a:xfrm>
            <a:off x="6477000" y="2154238"/>
            <a:ext cx="609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3" name="文本框 11292"/>
          <p:cNvSpPr txBox="1"/>
          <p:nvPr/>
        </p:nvSpPr>
        <p:spPr>
          <a:xfrm>
            <a:off x="7086600" y="2154238"/>
            <a:ext cx="609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4" name="文本框 11293"/>
          <p:cNvSpPr txBox="1"/>
          <p:nvPr/>
        </p:nvSpPr>
        <p:spPr>
          <a:xfrm>
            <a:off x="7696200" y="2154238"/>
            <a:ext cx="609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5" name="直接连接符 11294"/>
          <p:cNvSpPr/>
          <p:nvPr/>
        </p:nvSpPr>
        <p:spPr>
          <a:xfrm flipH="1">
            <a:off x="4256088" y="1287463"/>
            <a:ext cx="25400" cy="790575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6" name="文本框 11295"/>
          <p:cNvSpPr txBox="1"/>
          <p:nvPr/>
        </p:nvSpPr>
        <p:spPr>
          <a:xfrm>
            <a:off x="3886200" y="8778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t=3s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7" name="直接连接符 11296"/>
          <p:cNvSpPr/>
          <p:nvPr/>
        </p:nvSpPr>
        <p:spPr>
          <a:xfrm flipH="1">
            <a:off x="7885113" y="1620838"/>
            <a:ext cx="11112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8" name="文本框 11297"/>
          <p:cNvSpPr txBox="1"/>
          <p:nvPr/>
        </p:nvSpPr>
        <p:spPr>
          <a:xfrm>
            <a:off x="7515225" y="116363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t=1s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9" name="直接连接符 11298"/>
          <p:cNvSpPr/>
          <p:nvPr/>
        </p:nvSpPr>
        <p:spPr>
          <a:xfrm flipH="1">
            <a:off x="2422525" y="1630363"/>
            <a:ext cx="11113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00" name="文本框 11299"/>
          <p:cNvSpPr txBox="1"/>
          <p:nvPr/>
        </p:nvSpPr>
        <p:spPr>
          <a:xfrm>
            <a:off x="2066925" y="1173163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t=2s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01" name="直接连接符 11300"/>
          <p:cNvSpPr/>
          <p:nvPr/>
        </p:nvSpPr>
        <p:spPr>
          <a:xfrm flipH="1">
            <a:off x="603250" y="1639888"/>
            <a:ext cx="11113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02" name="文本框 11301"/>
          <p:cNvSpPr txBox="1"/>
          <p:nvPr/>
        </p:nvSpPr>
        <p:spPr>
          <a:xfrm>
            <a:off x="247650" y="11826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t=4s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03" name="直接连接符 11302"/>
          <p:cNvSpPr/>
          <p:nvPr/>
        </p:nvSpPr>
        <p:spPr>
          <a:xfrm flipH="1">
            <a:off x="4851400" y="1616075"/>
            <a:ext cx="11113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04" name="文本框 11303"/>
          <p:cNvSpPr txBox="1"/>
          <p:nvPr/>
        </p:nvSpPr>
        <p:spPr>
          <a:xfrm>
            <a:off x="4495800" y="1216025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t=0s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05" name="直接连接符 11304"/>
          <p:cNvSpPr/>
          <p:nvPr/>
        </p:nvSpPr>
        <p:spPr>
          <a:xfrm flipH="1">
            <a:off x="5465763" y="1282700"/>
            <a:ext cx="25400" cy="790575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06" name="文本框 11305"/>
          <p:cNvSpPr txBox="1"/>
          <p:nvPr/>
        </p:nvSpPr>
        <p:spPr>
          <a:xfrm>
            <a:off x="5095875" y="873125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t=5s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09" name="文本框 11308"/>
          <p:cNvSpPr txBox="1"/>
          <p:nvPr/>
        </p:nvSpPr>
        <p:spPr>
          <a:xfrm>
            <a:off x="250825" y="4143375"/>
            <a:ext cx="60277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① 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质点在前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3s 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内的位移和路程： 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310" name="文本框 11309"/>
          <p:cNvSpPr txBox="1"/>
          <p:nvPr/>
        </p:nvSpPr>
        <p:spPr>
          <a:xfrm>
            <a:off x="107950" y="5321300"/>
            <a:ext cx="55245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② 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质点在最后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秒内的位移和路程：</a:t>
            </a:r>
            <a:endParaRPr lang="zh-CN" altLang="en-US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314" name="文本框 11313"/>
          <p:cNvSpPr txBox="1"/>
          <p:nvPr/>
        </p:nvSpPr>
        <p:spPr>
          <a:xfrm>
            <a:off x="5012373" y="5321300"/>
            <a:ext cx="43005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③ 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质点在第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___s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内位移最大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315" name="文本框 11314"/>
          <p:cNvSpPr txBox="1"/>
          <p:nvPr/>
        </p:nvSpPr>
        <p:spPr>
          <a:xfrm>
            <a:off x="735013" y="4625975"/>
            <a:ext cx="22431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1m</a:t>
            </a:r>
            <a:endParaRPr lang="en-US" altLang="zh-CN" sz="32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19" name="文本框 11318"/>
          <p:cNvSpPr txBox="1"/>
          <p:nvPr/>
        </p:nvSpPr>
        <p:spPr>
          <a:xfrm>
            <a:off x="6750050" y="5265738"/>
            <a:ext cx="6143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en-US" altLang="zh-CN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321" name="文本框 11320"/>
          <p:cNvSpPr txBox="1"/>
          <p:nvPr/>
        </p:nvSpPr>
        <p:spPr>
          <a:xfrm>
            <a:off x="5867083" y="5874068"/>
            <a:ext cx="22431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△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Ⅱ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9m</a:t>
            </a:r>
            <a:endParaRPr lang="en-US" altLang="zh-CN" sz="32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22" name="文本框 11321"/>
          <p:cNvSpPr txBox="1"/>
          <p:nvPr/>
        </p:nvSpPr>
        <p:spPr>
          <a:xfrm>
            <a:off x="3182938" y="4699000"/>
            <a:ext cx="1416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S</a:t>
            </a:r>
            <a:r>
              <a:rPr lang="en-US" altLang="zh-CN" baseline="-250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3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＝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17m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1323" name="文本框 11322"/>
          <p:cNvSpPr txBox="1"/>
          <p:nvPr/>
        </p:nvSpPr>
        <p:spPr>
          <a:xfrm>
            <a:off x="2822575" y="5996305"/>
            <a:ext cx="1246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S</a:t>
            </a:r>
            <a:r>
              <a:rPr lang="en-US" altLang="zh-CN" baseline="-250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5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＝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8m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1324" name="文本框 11323"/>
          <p:cNvSpPr txBox="1"/>
          <p:nvPr/>
        </p:nvSpPr>
        <p:spPr>
          <a:xfrm>
            <a:off x="579438" y="5934710"/>
            <a:ext cx="22431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=8m</a:t>
            </a:r>
            <a:endParaRPr lang="en-US" altLang="zh-CN" sz="32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25" name="直接连接符 11324"/>
          <p:cNvSpPr/>
          <p:nvPr/>
        </p:nvSpPr>
        <p:spPr>
          <a:xfrm>
            <a:off x="4859338" y="2924175"/>
            <a:ext cx="302577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26" name="直接连接符 11325"/>
          <p:cNvSpPr/>
          <p:nvPr/>
        </p:nvSpPr>
        <p:spPr>
          <a:xfrm flipH="1">
            <a:off x="2411413" y="3140075"/>
            <a:ext cx="540067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27" name="直接连接符 11326"/>
          <p:cNvSpPr/>
          <p:nvPr/>
        </p:nvSpPr>
        <p:spPr>
          <a:xfrm>
            <a:off x="2411413" y="3429000"/>
            <a:ext cx="18732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28" name="直接连接符 11327"/>
          <p:cNvSpPr/>
          <p:nvPr/>
        </p:nvSpPr>
        <p:spPr>
          <a:xfrm flipH="1">
            <a:off x="611188" y="3716338"/>
            <a:ext cx="367347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29" name="直接连接符 11328"/>
          <p:cNvSpPr/>
          <p:nvPr/>
        </p:nvSpPr>
        <p:spPr>
          <a:xfrm>
            <a:off x="611188" y="4005263"/>
            <a:ext cx="475297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30" name="直接连接符 11329"/>
          <p:cNvSpPr/>
          <p:nvPr/>
        </p:nvSpPr>
        <p:spPr>
          <a:xfrm>
            <a:off x="7812088" y="2924175"/>
            <a:ext cx="0" cy="288925"/>
          </a:xfrm>
          <a:prstGeom prst="line">
            <a:avLst/>
          </a:prstGeom>
          <a:ln w="381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1331" name="直接连接符 11330"/>
          <p:cNvSpPr/>
          <p:nvPr/>
        </p:nvSpPr>
        <p:spPr>
          <a:xfrm>
            <a:off x="2411413" y="3140075"/>
            <a:ext cx="0" cy="288925"/>
          </a:xfrm>
          <a:prstGeom prst="line">
            <a:avLst/>
          </a:prstGeom>
          <a:ln w="381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1332" name="直接连接符 11331"/>
          <p:cNvSpPr/>
          <p:nvPr/>
        </p:nvSpPr>
        <p:spPr>
          <a:xfrm>
            <a:off x="4211638" y="3429000"/>
            <a:ext cx="0" cy="288925"/>
          </a:xfrm>
          <a:prstGeom prst="line">
            <a:avLst/>
          </a:prstGeom>
          <a:ln w="381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1333" name="直接连接符 11332"/>
          <p:cNvSpPr/>
          <p:nvPr/>
        </p:nvSpPr>
        <p:spPr>
          <a:xfrm>
            <a:off x="611188" y="3716338"/>
            <a:ext cx="0" cy="288925"/>
          </a:xfrm>
          <a:prstGeom prst="line">
            <a:avLst/>
          </a:prstGeom>
          <a:ln w="381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1334" name="直接连接符 11333"/>
          <p:cNvSpPr/>
          <p:nvPr/>
        </p:nvSpPr>
        <p:spPr>
          <a:xfrm flipH="1">
            <a:off x="4211638" y="2781300"/>
            <a:ext cx="576262" cy="0"/>
          </a:xfrm>
          <a:prstGeom prst="line">
            <a:avLst/>
          </a:prstGeom>
          <a:ln w="5715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" grpId="0"/>
      <p:bldP spid="11319" grpId="0"/>
      <p:bldP spid="11321" grpId="0"/>
      <p:bldP spid="11322" grpId="0"/>
      <p:bldP spid="11323" grpId="0"/>
      <p:bldP spid="113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3573780" y="781685"/>
            <a:ext cx="1653540" cy="5219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defRPr/>
            </a:pPr>
            <a:r>
              <a:rPr altLang="en-US" sz="28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频闪相机</a:t>
            </a:r>
            <a:endParaRPr altLang="en-US" sz="280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290" name="文本框 12289"/>
          <p:cNvSpPr txBox="1"/>
          <p:nvPr>
            <p:custDataLst>
              <p:tags r:id="rId2"/>
            </p:custDataLst>
          </p:nvPr>
        </p:nvSpPr>
        <p:spPr>
          <a:xfrm>
            <a:off x="153988" y="98743"/>
            <a:ext cx="3237230" cy="4603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三、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位移和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时间的测量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2" name="Picture 4" descr="20110530092844-1558122549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305" y="1548765"/>
            <a:ext cx="8738235" cy="455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12289"/>
          <p:cNvSpPr txBox="1"/>
          <p:nvPr>
            <p:custDataLst>
              <p:tags r:id="rId1"/>
            </p:custDataLst>
          </p:nvPr>
        </p:nvSpPr>
        <p:spPr>
          <a:xfrm>
            <a:off x="153988" y="98743"/>
            <a:ext cx="3237230" cy="4603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三、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位移和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时间的测量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190" y="855345"/>
            <a:ext cx="4621530" cy="34315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96" tIns="54448" rIns="108896" bIns="54448">
            <a:spAutoFit/>
          </a:bodyPr>
          <a:p>
            <a:pPr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桌之间，一位同学手拿一支彩色画笔，另一位同学牵动一条长纸带，使纸带在笔下沿着直线缓慢向前移动，拿笔同学按照一定的时间间隔点击纸带（比如每秒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次）</a:t>
            </a:r>
            <a:endParaRPr lang="zh-CN" altLang="en-US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8" descr="图片2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24019"/>
          <a:stretch>
            <a:fillRect/>
          </a:stretch>
        </p:blipFill>
        <p:spPr bwMode="auto">
          <a:xfrm>
            <a:off x="4973955" y="1502080"/>
            <a:ext cx="3886200" cy="23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 bwMode="auto">
          <a:xfrm>
            <a:off x="324139" y="4751393"/>
            <a:ext cx="81534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462280" y="5791200"/>
            <a:ext cx="2276475" cy="46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defRPr/>
            </a:pPr>
            <a:r>
              <a:rPr altLang="en-US" sz="2400" smtClean="0">
                <a:latin typeface="微软雅黑" panose="020B0503020204020204" charset="-122"/>
                <a:ea typeface="微软雅黑" panose="020B0503020204020204" charset="-122"/>
              </a:rPr>
              <a:t>纸带上有什么？</a:t>
            </a:r>
            <a:endParaRPr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>
            <p:custDataLst>
              <p:tags r:id="rId8"/>
            </p:custDataLst>
          </p:nvPr>
        </p:nvSpPr>
        <p:spPr>
          <a:xfrm>
            <a:off x="3391528" y="5736285"/>
            <a:ext cx="2643206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altLang="en-US" sz="2000" b="1" smtClean="0">
                <a:latin typeface="微软雅黑" panose="020B0503020204020204" charset="-122"/>
                <a:ea typeface="微软雅黑" panose="020B0503020204020204" charset="-122"/>
              </a:rPr>
              <a:t>两点间的时间间隔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9"/>
            </p:custDataLst>
          </p:nvPr>
        </p:nvSpPr>
        <p:spPr>
          <a:xfrm>
            <a:off x="6262065" y="5735650"/>
            <a:ext cx="2214578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altLang="en-US" sz="2000" b="1" smtClean="0">
                <a:latin typeface="微软雅黑" panose="020B0503020204020204" charset="-122"/>
                <a:ea typeface="微软雅黑" panose="020B0503020204020204" charset="-122"/>
              </a:rPr>
              <a:t>两点间的位移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12289"/>
          <p:cNvSpPr txBox="1"/>
          <p:nvPr>
            <p:custDataLst>
              <p:tags r:id="rId1"/>
            </p:custDataLst>
          </p:nvPr>
        </p:nvSpPr>
        <p:spPr>
          <a:xfrm>
            <a:off x="153988" y="98743"/>
            <a:ext cx="3237230" cy="4603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三、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位移和时间的测量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388620" y="4662170"/>
            <a:ext cx="8153400" cy="86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462280" y="5791200"/>
            <a:ext cx="2276475" cy="46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defRPr/>
            </a:pPr>
            <a:r>
              <a:rPr altLang="en-US" sz="2400" smtClean="0">
                <a:latin typeface="微软雅黑" panose="020B0503020204020204" charset="-122"/>
                <a:ea typeface="微软雅黑" panose="020B0503020204020204" charset="-122"/>
              </a:rPr>
              <a:t>纸带上有什么？</a:t>
            </a:r>
            <a:endParaRPr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3391528" y="5736285"/>
            <a:ext cx="2643206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altLang="en-US" sz="2000" b="1" smtClean="0">
                <a:latin typeface="微软雅黑" panose="020B0503020204020204" charset="-122"/>
                <a:ea typeface="微软雅黑" panose="020B0503020204020204" charset="-122"/>
              </a:rPr>
              <a:t>两点间的时间间隔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6"/>
            </p:custDataLst>
          </p:nvPr>
        </p:nvSpPr>
        <p:spPr>
          <a:xfrm>
            <a:off x="6262065" y="5735650"/>
            <a:ext cx="2214578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altLang="en-US" sz="2000" b="1" smtClean="0">
                <a:latin typeface="微软雅黑" panose="020B0503020204020204" charset="-122"/>
                <a:ea typeface="微软雅黑" panose="020B0503020204020204" charset="-122"/>
              </a:rPr>
              <a:t>两点间的位移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1" name="图片 100"/>
          <p:cNvPicPr/>
          <p:nvPr>
            <p:custDataLst>
              <p:tags r:id="rId7"/>
            </p:custDataLst>
          </p:nvPr>
        </p:nvPicPr>
        <p:blipFill>
          <a:blip r:embed="rId8"/>
          <a:srcRect l="11903" r="4678" b="27987"/>
          <a:stretch>
            <a:fillRect/>
          </a:stretch>
        </p:blipFill>
        <p:spPr>
          <a:xfrm>
            <a:off x="2850515" y="944880"/>
            <a:ext cx="6145530" cy="3005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8" descr="图片2.jp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b="24019"/>
          <a:stretch>
            <a:fillRect/>
          </a:stretch>
        </p:blipFill>
        <p:spPr bwMode="auto">
          <a:xfrm>
            <a:off x="154305" y="1560195"/>
            <a:ext cx="2695575" cy="160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12289"/>
          <p:cNvSpPr txBox="1"/>
          <p:nvPr>
            <p:custDataLst>
              <p:tags r:id="rId1"/>
            </p:custDataLst>
          </p:nvPr>
        </p:nvSpPr>
        <p:spPr>
          <a:xfrm>
            <a:off x="153988" y="98743"/>
            <a:ext cx="3235960" cy="4603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四、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位移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时间图像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388620" y="896620"/>
            <a:ext cx="8153400" cy="86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13360" y="2095500"/>
          <a:ext cx="8328660" cy="1589405"/>
        </p:xfrm>
        <a:graphic>
          <a:graphicData uri="http://schemas.openxmlformats.org/drawingml/2006/table">
            <a:tbl>
              <a:tblPr/>
              <a:tblGrid>
                <a:gridCol w="3481070"/>
                <a:gridCol w="621030"/>
                <a:gridCol w="702945"/>
                <a:gridCol w="672465"/>
                <a:gridCol w="792480"/>
                <a:gridCol w="762635"/>
                <a:gridCol w="692785"/>
                <a:gridCol w="603250"/>
              </a:tblGrid>
              <a:tr h="519430"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计数点序号</a:t>
                      </a:r>
                      <a:endParaRPr lang="zh-CN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4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5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6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430"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计数点对应的时刻</a:t>
                      </a: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/s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华文细黑" panose="02010600040101010101" pitchFamily="2" charset="-122"/>
                      </a:endParaRPr>
                    </a:p>
                  </a:txBody>
                  <a:tcPr marL="58298" marR="58298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0.02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0.04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0.06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0.08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0.10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altLang="zh-CN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545">
                <a:tc>
                  <a:txBody>
                    <a:bodyPr wrap="square"/>
                    <a:p>
                      <a:pPr marL="71755"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计数点对应的位置坐标</a:t>
                      </a: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x/cm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华文细黑" panose="02010600040101010101" pitchFamily="2" charset="-122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0.85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2.05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3.59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5.19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7.10</a:t>
                      </a:r>
                      <a:endParaRPr lang="en-US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altLang="zh-CN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98" marR="58298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>
            <p:custDataLst>
              <p:tags r:id="rId5"/>
            </p:custDataLst>
          </p:nvPr>
        </p:nvCxnSpPr>
        <p:spPr>
          <a:xfrm>
            <a:off x="634237" y="5932261"/>
            <a:ext cx="28040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6"/>
            </p:custDataLst>
          </p:nvPr>
        </p:nvCxnSpPr>
        <p:spPr>
          <a:xfrm flipH="1" flipV="1">
            <a:off x="634237" y="4312466"/>
            <a:ext cx="0" cy="2098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301171" y="3872233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x/cm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4" name="直接连接符 23"/>
          <p:cNvCxnSpPr/>
          <p:nvPr>
            <p:custDataLst>
              <p:tags r:id="rId8"/>
            </p:custDataLst>
          </p:nvPr>
        </p:nvCxnSpPr>
        <p:spPr>
          <a:xfrm flipH="1">
            <a:off x="1130597" y="5778074"/>
            <a:ext cx="0" cy="169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9"/>
            </p:custDataLst>
          </p:nvPr>
        </p:nvCxnSpPr>
        <p:spPr>
          <a:xfrm flipH="1">
            <a:off x="1626957" y="5778074"/>
            <a:ext cx="0" cy="169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10"/>
            </p:custDataLst>
          </p:nvPr>
        </p:nvCxnSpPr>
        <p:spPr>
          <a:xfrm flipH="1">
            <a:off x="2123317" y="5778074"/>
            <a:ext cx="0" cy="169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1"/>
            </p:custDataLst>
          </p:nvPr>
        </p:nvCxnSpPr>
        <p:spPr>
          <a:xfrm flipH="1">
            <a:off x="2619677" y="5778074"/>
            <a:ext cx="0" cy="169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12"/>
            </p:custDataLst>
          </p:nvPr>
        </p:nvCxnSpPr>
        <p:spPr>
          <a:xfrm flipH="1">
            <a:off x="634237" y="5778074"/>
            <a:ext cx="0" cy="169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>
            <p:custDataLst>
              <p:tags r:id="rId13"/>
            </p:custDataLst>
          </p:nvPr>
        </p:nvCxnSpPr>
        <p:spPr>
          <a:xfrm flipH="1">
            <a:off x="3116037" y="5778074"/>
            <a:ext cx="0" cy="169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14"/>
            </p:custDataLst>
          </p:nvPr>
        </p:nvSpPr>
        <p:spPr>
          <a:xfrm>
            <a:off x="394668" y="5798656"/>
            <a:ext cx="239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</a:rPr>
              <a:t>0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34" name="文本框 33"/>
          <p:cNvSpPr txBox="1"/>
          <p:nvPr>
            <p:custDataLst>
              <p:tags r:id="rId15"/>
            </p:custDataLst>
          </p:nvPr>
        </p:nvSpPr>
        <p:spPr>
          <a:xfrm>
            <a:off x="853825" y="5932261"/>
            <a:ext cx="590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</a:rPr>
              <a:t>0.02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39" name="文本框 38"/>
          <p:cNvSpPr txBox="1"/>
          <p:nvPr>
            <p:custDataLst>
              <p:tags r:id="rId16"/>
            </p:custDataLst>
          </p:nvPr>
        </p:nvSpPr>
        <p:spPr>
          <a:xfrm>
            <a:off x="1346004" y="5948189"/>
            <a:ext cx="590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</a:rPr>
              <a:t>0.04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40" name="文本框 39"/>
          <p:cNvSpPr txBox="1"/>
          <p:nvPr>
            <p:custDataLst>
              <p:tags r:id="rId17"/>
            </p:custDataLst>
          </p:nvPr>
        </p:nvSpPr>
        <p:spPr>
          <a:xfrm>
            <a:off x="1868406" y="5933748"/>
            <a:ext cx="590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</a:rPr>
              <a:t>0.06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41" name="文本框 40"/>
          <p:cNvSpPr txBox="1"/>
          <p:nvPr>
            <p:custDataLst>
              <p:tags r:id="rId18"/>
            </p:custDataLst>
          </p:nvPr>
        </p:nvSpPr>
        <p:spPr>
          <a:xfrm>
            <a:off x="2349391" y="5941378"/>
            <a:ext cx="590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</a:rPr>
              <a:t>0.08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42" name="文本框 41"/>
          <p:cNvSpPr txBox="1"/>
          <p:nvPr>
            <p:custDataLst>
              <p:tags r:id="rId19"/>
            </p:custDataLst>
          </p:nvPr>
        </p:nvSpPr>
        <p:spPr>
          <a:xfrm>
            <a:off x="2864778" y="5921767"/>
            <a:ext cx="590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</a:rPr>
              <a:t>0.10</a:t>
            </a:r>
            <a:endParaRPr lang="zh-CN" altLang="en-US" sz="1400">
              <a:solidFill>
                <a:srgbClr val="0070C0"/>
              </a:solidFill>
            </a:endParaRPr>
          </a:p>
        </p:txBody>
      </p:sp>
      <p:cxnSp>
        <p:nvCxnSpPr>
          <p:cNvPr id="43" name="直接连接符 42"/>
          <p:cNvCxnSpPr/>
          <p:nvPr>
            <p:custDataLst>
              <p:tags r:id="rId20"/>
            </p:custDataLst>
          </p:nvPr>
        </p:nvCxnSpPr>
        <p:spPr>
          <a:xfrm flipH="1">
            <a:off x="627847" y="5001878"/>
            <a:ext cx="1523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1"/>
            </p:custDataLst>
          </p:nvPr>
        </p:nvCxnSpPr>
        <p:spPr>
          <a:xfrm flipH="1">
            <a:off x="627847" y="5188546"/>
            <a:ext cx="1523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>
            <p:custDataLst>
              <p:tags r:id="rId22"/>
            </p:custDataLst>
          </p:nvPr>
        </p:nvCxnSpPr>
        <p:spPr>
          <a:xfrm flipH="1">
            <a:off x="627847" y="5375214"/>
            <a:ext cx="1523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>
            <p:custDataLst>
              <p:tags r:id="rId23"/>
            </p:custDataLst>
          </p:nvPr>
        </p:nvCxnSpPr>
        <p:spPr>
          <a:xfrm flipH="1">
            <a:off x="627847" y="5561882"/>
            <a:ext cx="1523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>
            <p:custDataLst>
              <p:tags r:id="rId24"/>
            </p:custDataLst>
          </p:nvPr>
        </p:nvCxnSpPr>
        <p:spPr>
          <a:xfrm flipH="1">
            <a:off x="627847" y="5748550"/>
            <a:ext cx="1523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>
            <p:custDataLst>
              <p:tags r:id="rId25"/>
            </p:custDataLst>
          </p:nvPr>
        </p:nvCxnSpPr>
        <p:spPr>
          <a:xfrm flipH="1">
            <a:off x="627847" y="4815210"/>
            <a:ext cx="1523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>
            <p:custDataLst>
              <p:tags r:id="rId26"/>
            </p:custDataLst>
          </p:nvPr>
        </p:nvCxnSpPr>
        <p:spPr>
          <a:xfrm flipH="1">
            <a:off x="627847" y="4628542"/>
            <a:ext cx="1523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>
            <p:custDataLst>
              <p:tags r:id="rId27"/>
            </p:custDataLst>
          </p:nvPr>
        </p:nvCxnSpPr>
        <p:spPr>
          <a:xfrm flipH="1">
            <a:off x="627847" y="5935220"/>
            <a:ext cx="1523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>
            <p:custDataLst>
              <p:tags r:id="rId28"/>
            </p:custDataLst>
          </p:nvPr>
        </p:nvSpPr>
        <p:spPr>
          <a:xfrm>
            <a:off x="362054" y="5034657"/>
            <a:ext cx="239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</a:rPr>
              <a:t>4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29"/>
            </p:custDataLst>
          </p:nvPr>
        </p:nvSpPr>
        <p:spPr>
          <a:xfrm>
            <a:off x="391473" y="4467957"/>
            <a:ext cx="239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</a:rPr>
              <a:t>7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57" name="椭圆 56"/>
          <p:cNvSpPr/>
          <p:nvPr>
            <p:custDataLst>
              <p:tags r:id="rId30"/>
            </p:custDataLst>
          </p:nvPr>
        </p:nvSpPr>
        <p:spPr>
          <a:xfrm flipV="1">
            <a:off x="1080857" y="5749076"/>
            <a:ext cx="93513" cy="93513"/>
          </a:xfrm>
          <a:prstGeom prst="ellipse">
            <a:avLst/>
          </a:prstGeom>
          <a:solidFill>
            <a:srgbClr val="DF212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>
            <p:custDataLst>
              <p:tags r:id="rId31"/>
            </p:custDataLst>
          </p:nvPr>
        </p:nvSpPr>
        <p:spPr>
          <a:xfrm flipV="1">
            <a:off x="1580200" y="5541755"/>
            <a:ext cx="93513" cy="93513"/>
          </a:xfrm>
          <a:prstGeom prst="ellipse">
            <a:avLst/>
          </a:prstGeom>
          <a:solidFill>
            <a:srgbClr val="DF212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椭圆 58"/>
          <p:cNvSpPr/>
          <p:nvPr>
            <p:custDataLst>
              <p:tags r:id="rId32"/>
            </p:custDataLst>
          </p:nvPr>
        </p:nvSpPr>
        <p:spPr>
          <a:xfrm flipV="1">
            <a:off x="2076560" y="5280223"/>
            <a:ext cx="93513" cy="93513"/>
          </a:xfrm>
          <a:prstGeom prst="ellipse">
            <a:avLst/>
          </a:prstGeom>
          <a:solidFill>
            <a:srgbClr val="DF212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椭圆 59"/>
          <p:cNvSpPr/>
          <p:nvPr>
            <p:custDataLst>
              <p:tags r:id="rId33"/>
            </p:custDataLst>
          </p:nvPr>
        </p:nvSpPr>
        <p:spPr>
          <a:xfrm flipV="1">
            <a:off x="2552291" y="4960619"/>
            <a:ext cx="93513" cy="93513"/>
          </a:xfrm>
          <a:prstGeom prst="ellipse">
            <a:avLst/>
          </a:prstGeom>
          <a:solidFill>
            <a:srgbClr val="DF212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>
            <p:custDataLst>
              <p:tags r:id="rId34"/>
            </p:custDataLst>
          </p:nvPr>
        </p:nvSpPr>
        <p:spPr>
          <a:xfrm flipV="1">
            <a:off x="2996397" y="4535848"/>
            <a:ext cx="93513" cy="93513"/>
          </a:xfrm>
          <a:prstGeom prst="ellipse">
            <a:avLst/>
          </a:prstGeom>
          <a:solidFill>
            <a:srgbClr val="DF212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任意多边形: 形状 61"/>
          <p:cNvSpPr/>
          <p:nvPr>
            <p:custDataLst>
              <p:tags r:id="rId35"/>
            </p:custDataLst>
          </p:nvPr>
        </p:nvSpPr>
        <p:spPr>
          <a:xfrm>
            <a:off x="625383" y="4208391"/>
            <a:ext cx="2654953" cy="1739798"/>
          </a:xfrm>
          <a:custGeom>
            <a:avLst/>
            <a:gdLst>
              <a:gd name="connsiteX0" fmla="*/ 0 w 2621390"/>
              <a:gd name="connsiteY0" fmla="*/ 1695746 h 1695746"/>
              <a:gd name="connsiteX1" fmla="*/ 513806 w 2621390"/>
              <a:gd name="connsiteY1" fmla="*/ 1565118 h 1695746"/>
              <a:gd name="connsiteX2" fmla="*/ 1018903 w 2621390"/>
              <a:gd name="connsiteY2" fmla="*/ 1356112 h 1695746"/>
              <a:gd name="connsiteX3" fmla="*/ 1497875 w 2621390"/>
              <a:gd name="connsiteY3" fmla="*/ 1077438 h 1695746"/>
              <a:gd name="connsiteX4" fmla="*/ 2019619 w 2621390"/>
              <a:gd name="connsiteY4" fmla="*/ 736702 h 1695746"/>
              <a:gd name="connsiteX5" fmla="*/ 2373182 w 2621390"/>
              <a:gd name="connsiteY5" fmla="*/ 381546 h 1695746"/>
              <a:gd name="connsiteX6" fmla="*/ 2621390 w 2621390"/>
              <a:gd name="connsiteY6" fmla="*/ 0 h 1695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1390" h="1695746">
                <a:moveTo>
                  <a:pt x="0" y="1695746"/>
                </a:moveTo>
                <a:cubicBezTo>
                  <a:pt x="171994" y="1658735"/>
                  <a:pt x="343989" y="1621724"/>
                  <a:pt x="513806" y="1565118"/>
                </a:cubicBezTo>
                <a:cubicBezTo>
                  <a:pt x="683623" y="1508512"/>
                  <a:pt x="854892" y="1437392"/>
                  <a:pt x="1018903" y="1356112"/>
                </a:cubicBezTo>
                <a:cubicBezTo>
                  <a:pt x="1182914" y="1274832"/>
                  <a:pt x="1331089" y="1180673"/>
                  <a:pt x="1497875" y="1077438"/>
                </a:cubicBezTo>
                <a:cubicBezTo>
                  <a:pt x="1664661" y="974203"/>
                  <a:pt x="1878034" y="854098"/>
                  <a:pt x="2019619" y="736702"/>
                </a:cubicBezTo>
                <a:cubicBezTo>
                  <a:pt x="2161204" y="619306"/>
                  <a:pt x="2268588" y="500085"/>
                  <a:pt x="2373182" y="381546"/>
                </a:cubicBezTo>
                <a:cubicBezTo>
                  <a:pt x="2477776" y="263007"/>
                  <a:pt x="2575723" y="62176"/>
                  <a:pt x="262139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36"/>
            </p:custDataLst>
          </p:nvPr>
        </p:nvSpPr>
        <p:spPr>
          <a:xfrm>
            <a:off x="3197860" y="5379720"/>
            <a:ext cx="612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t/s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7"/>
            </p:custDataLst>
          </p:nvPr>
        </p:nvSpPr>
        <p:spPr>
          <a:xfrm>
            <a:off x="4277995" y="3815715"/>
            <a:ext cx="2331085" cy="812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位置-时间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</a:rPr>
              <a:t>图像；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95775" y="5379720"/>
            <a:ext cx="457200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不是反映物体的运动轨迹。反映物体做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直线运动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。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38"/>
            </p:custDataLst>
          </p:nvPr>
        </p:nvSpPr>
        <p:spPr>
          <a:xfrm>
            <a:off x="4277995" y="4375785"/>
            <a:ext cx="3462020" cy="812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位移-时间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</a:rPr>
              <a:t>图像（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x-t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</a:rPr>
              <a:t>图像）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502" r="13119" b="85894"/>
          <a:stretch>
            <a:fillRect/>
          </a:stretch>
        </p:blipFill>
        <p:spPr>
          <a:xfrm>
            <a:off x="78740" y="0"/>
            <a:ext cx="8529320" cy="809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82700" y="708660"/>
            <a:ext cx="5287645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90625" y="1986915"/>
            <a:ext cx="5199380" cy="46012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" name="文本框 103"/>
          <p:cNvSpPr txBox="1"/>
          <p:nvPr/>
        </p:nvSpPr>
        <p:spPr>
          <a:xfrm>
            <a:off x="223520" y="191135"/>
            <a:ext cx="84213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5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一质点沿直线运动，其运动的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x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－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t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图像如图所示，则：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5161280" y="4177030"/>
            <a:ext cx="3115310" cy="2371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" name="文本框 104"/>
          <p:cNvSpPr txBox="1"/>
          <p:nvPr/>
        </p:nvSpPr>
        <p:spPr>
          <a:xfrm>
            <a:off x="223520" y="800100"/>
            <a:ext cx="8744585" cy="230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(1)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质点在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______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时间内离出发点越来越远；质点在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______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时间内离出发点越来越近；质点在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________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时间内没有运动．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A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0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～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20 s  	B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20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～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30 sC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30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～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40 s  	D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40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～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50 s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520" y="2792730"/>
            <a:ext cx="70269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(2)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质点离出发点的最远距离是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________ m.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  <a:p>
            <a:endParaRPr lang="en-US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520" y="3338195"/>
            <a:ext cx="874458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(3)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质点在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10 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时距离出发点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________ m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，质点在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________ 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时回到出发点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617345" y="651510"/>
            <a:ext cx="8528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AC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50430" y="593725"/>
            <a:ext cx="8528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D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0" y="1311275"/>
            <a:ext cx="8528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B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04690" y="2584450"/>
            <a:ext cx="8528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50</a:t>
            </a:r>
            <a:endParaRPr lang="zh-CN" alt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69410" y="3338195"/>
            <a:ext cx="8528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10</a:t>
            </a:r>
            <a:endParaRPr lang="zh-CN" alt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19290" y="3308350"/>
            <a:ext cx="8528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50</a:t>
            </a:r>
            <a:endParaRPr lang="zh-CN" alt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2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72" name="Text Box 1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5413" y="147638"/>
            <a:ext cx="1404620" cy="460375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R="0" defTabSz="914400">
              <a:buClrTx/>
              <a:buSzTx/>
              <a:buFontTx/>
              <a:defRPr/>
            </a:pPr>
            <a:r>
              <a:rPr kumimoji="0" lang="zh-CN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学以致用</a:t>
            </a:r>
            <a:endParaRPr kumimoji="0" lang="zh-CN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25730" y="746760"/>
            <a:ext cx="849566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判断下列说法的正误．(1)时刻就是一瞬间，即一段很短很短的时间间隔．</a:t>
            </a:r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 </a:t>
            </a:r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　</a:t>
            </a:r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   </a:t>
            </a:r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　)(2)上午第一节课8点上课，这里的8点指时刻．</a:t>
            </a:r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  </a:t>
            </a:r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　</a:t>
            </a:r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  </a:t>
            </a:r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　)(3)在800 m田径比赛中，李明以2分01秒46的成绩获得冠军，其中的2分01秒46指的是时间间隔，800 m指位移．</a:t>
            </a:r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  </a:t>
            </a:r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　</a:t>
            </a:r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   </a:t>
            </a:r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　)(4)物体在一条直线上运动时，路程和位移总是大小相等，且位移是矢量，路程是标量．</a:t>
            </a:r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  </a:t>
            </a:r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　</a:t>
            </a:r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   </a:t>
            </a:r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　)(5)一个物体的位移为零，路程也一定为零．</a:t>
            </a:r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   </a:t>
            </a:r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　</a:t>
            </a:r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     </a:t>
            </a:r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　)</a:t>
            </a:r>
            <a:endParaRPr 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706870" y="2008505"/>
            <a:ext cx="7143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rgbClr val="FF0000"/>
                </a:solidFill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√</a:t>
            </a:r>
            <a:endParaRPr lang="en-US" altLang="en-US" sz="2800">
              <a:solidFill>
                <a:srgbClr val="FF0000"/>
              </a:solidFill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305675" y="1406525"/>
            <a:ext cx="723265" cy="495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>
                <a:solidFill>
                  <a:srgbClr val="FF0000"/>
                </a:solidFill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×</a:t>
            </a:r>
            <a:endParaRPr lang="en-US" altLang="en-US" sz="2800">
              <a:solidFill>
                <a:srgbClr val="FF0000"/>
              </a:solidFill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506335" y="3084195"/>
            <a:ext cx="723265" cy="495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>
                <a:solidFill>
                  <a:srgbClr val="FF0000"/>
                </a:solidFill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×</a:t>
            </a:r>
            <a:endParaRPr lang="en-US" altLang="en-US" sz="2800">
              <a:solidFill>
                <a:srgbClr val="FF0000"/>
              </a:solidFill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210050" y="4170680"/>
            <a:ext cx="723265" cy="495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>
                <a:solidFill>
                  <a:srgbClr val="FF0000"/>
                </a:solidFill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×</a:t>
            </a:r>
            <a:endParaRPr lang="en-US" altLang="en-US" sz="2800">
              <a:solidFill>
                <a:srgbClr val="FF0000"/>
              </a:solidFill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582410" y="4665980"/>
            <a:ext cx="723265" cy="495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>
                <a:solidFill>
                  <a:srgbClr val="FF0000"/>
                </a:solidFill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×</a:t>
            </a:r>
            <a:endParaRPr lang="en-US" altLang="en-US" sz="2800">
              <a:solidFill>
                <a:srgbClr val="FF0000"/>
              </a:solidFill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4" grpId="0"/>
      <p:bldP spid="4" grpId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矩形 10241"/>
          <p:cNvSpPr/>
          <p:nvPr>
            <p:custDataLst>
              <p:tags r:id="rId1"/>
            </p:custDataLst>
          </p:nvPr>
        </p:nvSpPr>
        <p:spPr>
          <a:xfrm>
            <a:off x="171450" y="153035"/>
            <a:ext cx="8759825" cy="2749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例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5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、</a:t>
            </a:r>
            <a:r>
              <a:rPr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以下各种关于时间和时刻的说法中正确的是(　　)</a:t>
            </a:r>
            <a:endParaRPr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A．列车员说“火车8点42分到站”指的是时间间隔</a:t>
            </a:r>
            <a:endParaRPr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B．轮船船务员说“本班轮船离港时间为17点25分”指的是时间间隔</a:t>
            </a:r>
            <a:endParaRPr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C．“前3秒”“最后3秒”“第3秒内”指的都是时间间隔</a:t>
            </a:r>
            <a:endParaRPr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D．“第1秒末”“最后1秒”指的都是时刻</a:t>
            </a:r>
            <a:endParaRPr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965950" y="153035"/>
            <a:ext cx="7143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C</a:t>
            </a:r>
            <a:endParaRPr lang="en-US" alt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" name="文本框 104"/>
          <p:cNvSpPr txBox="1"/>
          <p:nvPr/>
        </p:nvSpPr>
        <p:spPr>
          <a:xfrm>
            <a:off x="104140" y="203200"/>
            <a:ext cx="88639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400">
                <a:effectLst>
                  <a:outerShdw blurRad="38100" dist="38100" dir="2700000">
                    <a:srgbClr val="C0C0C0"/>
                  </a:outerShdw>
                </a:effectLst>
              </a:rPr>
              <a:t>例</a:t>
            </a:r>
            <a:r>
              <a:rPr lang="en-US" altLang="zh-CN" sz="2400">
                <a:effectLst>
                  <a:outerShdw blurRad="38100" dist="38100" dir="2700000">
                    <a:srgbClr val="C0C0C0"/>
                  </a:outerShdw>
                </a:effectLst>
              </a:rPr>
              <a:t>6</a:t>
            </a:r>
            <a:r>
              <a:rPr lang="zh-CN" altLang="en-US" sz="2400">
                <a:effectLst>
                  <a:outerShdw blurRad="38100" dist="38100" dir="2700000">
                    <a:srgbClr val="C0C0C0"/>
                  </a:outerShdw>
                </a:effectLst>
              </a:rPr>
              <a:t>、</a:t>
            </a:r>
            <a:r>
              <a:rPr sz="2400">
                <a:effectLst>
                  <a:outerShdw blurRad="38100" dist="38100" dir="2700000">
                    <a:srgbClr val="C0C0C0"/>
                  </a:outerShdw>
                </a:effectLst>
              </a:rPr>
              <a:t>如图所示，从高为6 m处竖直向下抛出一个小球，小球在与地面相碰后弹起，竖直上升到高为2.5 m处被接住，则这段过程中(　　)</a:t>
            </a:r>
            <a:endParaRPr sz="240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5392420" y="3514090"/>
            <a:ext cx="3169285" cy="3008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" name="文本框 105"/>
          <p:cNvSpPr txBox="1"/>
          <p:nvPr/>
        </p:nvSpPr>
        <p:spPr>
          <a:xfrm>
            <a:off x="436245" y="1489075"/>
            <a:ext cx="8199755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sz="2400">
                <a:effectLst>
                  <a:outerShdw blurRad="38100" dist="38100" dir="2700000">
                    <a:srgbClr val="C0C0C0"/>
                  </a:outerShdw>
                </a:effectLst>
              </a:rPr>
              <a:t>A．小球的位移大小为3.5 m，方向竖直向下，路程为8.5 mB．小球的位移大小为8.5 m，方向竖直向上，路程为3.5 mC．小球的位移大小为3.5 m，方向竖直向下，路程为3.5 mD．小球的位移大小为7 m，方向竖直向上，路程为3 m</a:t>
            </a:r>
            <a:endParaRPr sz="240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852295" y="3695065"/>
            <a:ext cx="704850" cy="4718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A</a:t>
            </a:r>
            <a:endParaRPr lang="en-US" alt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" name="文本框 105"/>
          <p:cNvSpPr txBox="1"/>
          <p:nvPr/>
        </p:nvSpPr>
        <p:spPr>
          <a:xfrm>
            <a:off x="83820" y="-8890"/>
            <a:ext cx="8966835" cy="230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7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一辆汽车从天安门前经过，以北京长安街为坐标轴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x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，以天安门中心所对的长安街中心为坐标原点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O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，建立一维坐标系，取向右为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x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轴的正方向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如图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)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．在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t</a:t>
            </a:r>
            <a:r>
              <a:rPr lang="en-US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＝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0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时刻，汽车在长安街中心的左侧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50 m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处；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t</a:t>
            </a:r>
            <a:r>
              <a:rPr lang="en-US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＝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 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时，汽车到达长安街中心；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t</a:t>
            </a:r>
            <a:r>
              <a:rPr lang="en-US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3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＝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5 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时，汽车行驶到了长安街中心右侧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75 m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处．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汽车可视为质点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)</a:t>
            </a:r>
            <a:endParaRPr lang="en-US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724535" y="5256530"/>
            <a:ext cx="4819015" cy="13404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文本框 106"/>
          <p:cNvSpPr txBox="1"/>
          <p:nvPr/>
        </p:nvSpPr>
        <p:spPr>
          <a:xfrm>
            <a:off x="434975" y="2306320"/>
            <a:ext cx="71748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(1)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将汽车在三个观测时刻的位置坐标填入下表：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117600" y="2824480"/>
          <a:ext cx="6878320" cy="1324610"/>
        </p:xfrm>
        <a:graphic>
          <a:graphicData uri="http://schemas.openxmlformats.org/drawingml/2006/table">
            <a:tbl>
              <a:tblPr/>
              <a:tblGrid>
                <a:gridCol w="1448435"/>
                <a:gridCol w="2024380"/>
                <a:gridCol w="1458595"/>
                <a:gridCol w="1946910"/>
              </a:tblGrid>
              <a:tr h="7118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观测时刻</a:t>
                      </a:r>
                      <a:endParaRPr lang="en-US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t</a:t>
                      </a:r>
                      <a:r>
                        <a:rPr lang="en-US" sz="24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1</a:t>
                      </a:r>
                      <a:r>
                        <a:rPr 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＝0</a:t>
                      </a:r>
                      <a:endParaRPr lang="en-US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华文细黑" panose="0201060004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t</a:t>
                      </a:r>
                      <a:r>
                        <a:rPr lang="en-US" sz="24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2</a:t>
                      </a:r>
                      <a:r>
                        <a:rPr 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＝2 s</a:t>
                      </a:r>
                      <a:endParaRPr lang="en-US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华文细黑" panose="0201060004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t</a:t>
                      </a:r>
                      <a:r>
                        <a:rPr lang="en-US" sz="24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3</a:t>
                      </a:r>
                      <a:r>
                        <a:rPr 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＝5 s</a:t>
                      </a:r>
                      <a:endParaRPr lang="en-US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华文细黑" panose="0201060004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位置坐标</a:t>
                      </a:r>
                      <a:endParaRPr lang="en-US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x</a:t>
                      </a:r>
                      <a:r>
                        <a:rPr lang="en-US" sz="24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1</a:t>
                      </a:r>
                      <a:r>
                        <a:rPr 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＝____</a:t>
                      </a:r>
                      <a:endParaRPr lang="en-US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华文细黑" panose="0201060004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x</a:t>
                      </a:r>
                      <a:r>
                        <a:rPr lang="en-US" sz="24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2</a:t>
                      </a:r>
                      <a:r>
                        <a:rPr 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＝____</a:t>
                      </a:r>
                      <a:endParaRPr lang="en-US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华文细黑" panose="0201060004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x</a:t>
                      </a:r>
                      <a:r>
                        <a:rPr lang="en-US" sz="24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3</a:t>
                      </a:r>
                      <a:r>
                        <a:rPr 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华文细黑" panose="02010600040101010101" pitchFamily="2" charset="-122"/>
                        </a:rPr>
                        <a:t>＝____</a:t>
                      </a:r>
                      <a:endParaRPr lang="en-US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cs typeface="华文细黑" panose="0201060004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67640" y="4214495"/>
            <a:ext cx="879983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(2)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前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 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内、后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3 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内汽车的位移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Δx</a:t>
            </a:r>
            <a:r>
              <a:rPr lang="en-US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Δx</a:t>
            </a:r>
            <a:r>
              <a:rPr lang="en-US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分别为多少？这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5 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内的位移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Δx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又是多少？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448685" y="3515995"/>
            <a:ext cx="1147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-50m</a:t>
            </a:r>
            <a:endParaRPr lang="en-US" alt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191125" y="3515995"/>
            <a:ext cx="1147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0</a:t>
            </a:r>
            <a:endParaRPr lang="en-US" alt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933565" y="3515995"/>
            <a:ext cx="1147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75m</a:t>
            </a:r>
            <a:endParaRPr lang="en-US" alt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786120" y="4787265"/>
            <a:ext cx="30848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Δx</a:t>
            </a:r>
            <a:r>
              <a:rPr lang="en-US" sz="28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1</a:t>
            </a:r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=50m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，向右</a:t>
            </a:r>
            <a:endParaRPr lang="zh-CN" alt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5786120" y="5368290"/>
            <a:ext cx="30848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Δx</a:t>
            </a:r>
            <a:r>
              <a:rPr lang="en-US" sz="28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2</a:t>
            </a:r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=75m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，向右</a:t>
            </a:r>
            <a:endParaRPr lang="zh-CN" alt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5913120" y="6058535"/>
            <a:ext cx="30848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Δx=125m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，向右</a:t>
            </a:r>
            <a:endParaRPr lang="zh-CN" alt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" name="文本框 102"/>
          <p:cNvSpPr txBox="1"/>
          <p:nvPr/>
        </p:nvSpPr>
        <p:spPr>
          <a:xfrm>
            <a:off x="167005" y="194310"/>
            <a:ext cx="860615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针对训练　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多选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)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如图所示为甲、乙两物体相对于同一参考系的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x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－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t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图像．下列说法正确的是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　　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)</a:t>
            </a:r>
            <a:endParaRPr lang="en-US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5878195" y="2897505"/>
            <a:ext cx="2996565" cy="27895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文本框 103"/>
          <p:cNvSpPr txBox="1"/>
          <p:nvPr/>
        </p:nvSpPr>
        <p:spPr>
          <a:xfrm>
            <a:off x="859155" y="1238250"/>
            <a:ext cx="6214745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A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．甲、乙两物体的出发点相距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x</a:t>
            </a:r>
            <a:r>
              <a:rPr lang="en-US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B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．甲物体比乙物体早出发的时间为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t</a:t>
            </a:r>
            <a:r>
              <a:rPr lang="en-US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C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．甲、乙两物体同向运动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D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．甲、乙两物体在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t</a:t>
            </a:r>
            <a:r>
              <a:rPr lang="en-US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时刻相遇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245860" y="1171575"/>
            <a:ext cx="1249680" cy="6007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ABD</a:t>
            </a:r>
            <a:endParaRPr lang="en-US" alt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158115" y="208915"/>
            <a:ext cx="8807450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如图所示为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A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B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C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三列火车在一个车站的情况，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A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车上的乘客看到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B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车向东运动，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B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车上的乘客看到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C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车和站台都向东运动，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C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车上的乘客看到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A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车向西运动．站台上的人看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A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B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C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三列火车的运动情况正确的是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　　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)</a:t>
            </a:r>
            <a:endParaRPr lang="en-US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3020060" y="3622675"/>
            <a:ext cx="4583430" cy="25031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417195" y="2072640"/>
            <a:ext cx="79590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A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C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车一定是静止的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  	B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C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车一定向西运动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C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B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车向东运动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  	            D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A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车向西运动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538605" y="3778250"/>
            <a:ext cx="704850" cy="4718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D</a:t>
            </a:r>
            <a:endParaRPr lang="en-US" alt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6" name="矩形 59395"/>
          <p:cNvSpPr/>
          <p:nvPr/>
        </p:nvSpPr>
        <p:spPr>
          <a:xfrm>
            <a:off x="5248275" y="59055"/>
            <a:ext cx="3572510" cy="706755"/>
          </a:xfrm>
          <a:prstGeom prst="rect">
            <a:avLst/>
          </a:prstGeom>
          <a:ln w="28575" cap="flat" cmpd="sng">
            <a:noFill/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fontAlgn="base"/>
            <a:r>
              <a:rPr lang="en-US" altLang="zh-CN" sz="4000" strike="noStrike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草檀斋毛泽东字体" pitchFamily="2" charset="-122"/>
                <a:cs typeface="+mn-cs"/>
              </a:rPr>
              <a:t>《</a:t>
            </a:r>
            <a:r>
              <a:rPr lang="zh-CN" altLang="en-US" sz="4000" strike="noStrike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草檀斋毛泽东字体" pitchFamily="2" charset="-122"/>
                <a:cs typeface="+mn-cs"/>
              </a:rPr>
              <a:t>运动的描述</a:t>
            </a:r>
            <a:r>
              <a:rPr lang="en-US" altLang="zh-CN" sz="4000" strike="noStrike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草檀斋毛泽东字体" pitchFamily="2" charset="-122"/>
                <a:cs typeface="+mn-cs"/>
              </a:rPr>
              <a:t>》</a:t>
            </a:r>
            <a:endParaRPr lang="en-US" altLang="zh-CN" sz="4000" strike="noStrike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草檀斋毛泽东字体" pitchFamily="2" charset="-122"/>
              <a:cs typeface="+mn-cs"/>
            </a:endParaRPr>
          </a:p>
        </p:txBody>
      </p:sp>
      <p:sp>
        <p:nvSpPr>
          <p:cNvPr id="2050" name="直接连接符 59401"/>
          <p:cNvSpPr/>
          <p:nvPr/>
        </p:nvSpPr>
        <p:spPr>
          <a:xfrm>
            <a:off x="5651500" y="765175"/>
            <a:ext cx="22606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1" name="直接连接符 59403"/>
          <p:cNvSpPr/>
          <p:nvPr/>
        </p:nvSpPr>
        <p:spPr>
          <a:xfrm>
            <a:off x="0" y="1713230"/>
            <a:ext cx="5889625" cy="127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06" name="矩形 59405"/>
          <p:cNvSpPr/>
          <p:nvPr/>
        </p:nvSpPr>
        <p:spPr>
          <a:xfrm>
            <a:off x="2343468" y="823913"/>
            <a:ext cx="3846830" cy="829945"/>
          </a:xfrm>
          <a:prstGeom prst="rect">
            <a:avLst/>
          </a:prstGeom>
          <a:ln w="28575" cap="flat" cmpd="sng">
            <a:noFill/>
            <a:prstDash val="solid"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l" fontAlgn="base"/>
            <a:r>
              <a:rPr lang="en-US" altLang="zh-CN" sz="480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  <a:cs typeface="+mn-cs"/>
              </a:rPr>
              <a:t>1.2 </a:t>
            </a:r>
            <a:r>
              <a:rPr lang="zh-CN" altLang="en-US" sz="48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  <a:cs typeface="+mn-cs"/>
              </a:rPr>
              <a:t>时间</a:t>
            </a:r>
            <a:r>
              <a:rPr lang="en-US" altLang="zh-CN" sz="48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  <a:cs typeface="+mn-cs"/>
              </a:rPr>
              <a:t> </a:t>
            </a:r>
            <a:r>
              <a:rPr lang="zh-CN" altLang="en-US" sz="48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  <a:cs typeface="+mn-cs"/>
              </a:rPr>
              <a:t>位移</a:t>
            </a:r>
            <a:endParaRPr lang="zh-CN" altLang="en-US" sz="4800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华文彩云" panose="02010800040101010101" pitchFamily="2" charset="-122"/>
              <a:ea typeface="华文彩云" panose="02010800040101010101" pitchFamily="2" charset="-122"/>
              <a:cs typeface="+mn-cs"/>
            </a:endParaRPr>
          </a:p>
        </p:txBody>
      </p:sp>
      <p:sp>
        <p:nvSpPr>
          <p:cNvPr id="5149" name="矩形 5148"/>
          <p:cNvSpPr/>
          <p:nvPr/>
        </p:nvSpPr>
        <p:spPr>
          <a:xfrm>
            <a:off x="5491480" y="3149283"/>
            <a:ext cx="3513455" cy="1714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txBody>
          <a:bodyPr wrap="square" anchor="ctr" anchorCtr="0">
            <a:spAutoFit/>
          </a:bodyPr>
          <a:p>
            <a:pPr fontAlgn="base">
              <a:lnSpc>
                <a:spcPct val="110000"/>
              </a:lnSpc>
              <a:buNone/>
            </a:pPr>
            <a:r>
              <a:rPr lang="zh-CN" sz="3200" strike="noStrike" noProof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启体繁体" pitchFamily="65" charset="-122"/>
                <a:ea typeface="方正启体繁体" pitchFamily="65" charset="-122"/>
                <a:cs typeface="+mn-cs"/>
              </a:rPr>
              <a:t>不了解运动，就不了解自然</a:t>
            </a:r>
            <a:r>
              <a:rPr lang="en-US" altLang="zh-CN" sz="3200" strike="noStrike" noProof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启体繁体" pitchFamily="65" charset="-122"/>
                <a:ea typeface="方正启体繁体" pitchFamily="65" charset="-122"/>
                <a:cs typeface="+mn-cs"/>
              </a:rPr>
              <a:t>      </a:t>
            </a:r>
            <a:endParaRPr lang="en-US" altLang="zh-CN" sz="3200" strike="noStrike" noProof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方正启体繁体" pitchFamily="65" charset="-122"/>
              <a:ea typeface="方正启体繁体" pitchFamily="65" charset="-122"/>
              <a:cs typeface="+mn-cs"/>
            </a:endParaRPr>
          </a:p>
          <a:p>
            <a:pPr fontAlgn="base">
              <a:lnSpc>
                <a:spcPct val="110000"/>
              </a:lnSpc>
              <a:buNone/>
            </a:pPr>
            <a:r>
              <a:rPr lang="en-US" altLang="zh-CN" sz="3200" strike="noStrike" noProof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启体繁体" pitchFamily="65" charset="-122"/>
                <a:ea typeface="方正启体繁体" pitchFamily="65" charset="-122"/>
                <a:cs typeface="+mn-cs"/>
              </a:rPr>
              <a:t>  ——</a:t>
            </a:r>
            <a:r>
              <a:rPr lang="zh-CN" altLang="en-US" sz="3200" strike="noStrike" noProof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启体繁体" pitchFamily="65" charset="-122"/>
                <a:ea typeface="方正启体繁体" pitchFamily="65" charset="-122"/>
                <a:cs typeface="+mn-cs"/>
              </a:rPr>
              <a:t>亚里士多德</a:t>
            </a:r>
            <a:endParaRPr lang="zh-CN" altLang="en-US" sz="3200" strike="noStrike" noProof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方正启体繁体" pitchFamily="65" charset="-122"/>
              <a:ea typeface="方正启体繁体" pitchFamily="65" charset="-122"/>
              <a:cs typeface="+mn-cs"/>
            </a:endParaRPr>
          </a:p>
        </p:txBody>
      </p:sp>
      <p:pic>
        <p:nvPicPr>
          <p:cNvPr id="2" name="图片 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7195" y="1871345"/>
            <a:ext cx="4752340" cy="4829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50845" y="137160"/>
            <a:ext cx="2286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天问一号</a:t>
            </a:r>
            <a:endParaRPr lang="zh-CN" altLang="en-US" sz="3200"/>
          </a:p>
        </p:txBody>
      </p:sp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168275" y="1088390"/>
            <a:ext cx="4683760" cy="4887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kumimoj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2020年7月23号12</a:t>
            </a:r>
            <a:r>
              <a:rPr kumimoji="1" lang="zh-CN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时</a:t>
            </a:r>
            <a:r>
              <a:rPr kumimoj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41</a:t>
            </a:r>
            <a:r>
              <a:rPr kumimoji="1" lang="zh-CN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分</a:t>
            </a:r>
            <a:r>
              <a:rPr kumimoj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，中国在文昌航天发射场</a:t>
            </a:r>
            <a:r>
              <a:rPr kumimoji="1"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，</a:t>
            </a:r>
            <a:r>
              <a:rPr kumimoj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用长征5号运载火箭将中国首次火星探测任务</a:t>
            </a:r>
            <a:r>
              <a:rPr kumimoji="1"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“</a:t>
            </a:r>
            <a:r>
              <a:rPr kumimoj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天问一号</a:t>
            </a:r>
            <a:r>
              <a:rPr kumimoji="1"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”</a:t>
            </a:r>
            <a:r>
              <a:rPr kumimoj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探测器发射升空，飞行</a:t>
            </a:r>
            <a:r>
              <a:rPr kumimoj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2000多秒</a:t>
            </a:r>
            <a:r>
              <a:rPr kumimoj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后，成功将探测器送入预定轨道。</a:t>
            </a:r>
            <a:r>
              <a:rPr kumimoj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8月2日7</a:t>
            </a:r>
            <a:r>
              <a:rPr kumimoji="1" lang="zh-CN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时</a:t>
            </a:r>
            <a:r>
              <a:rPr kumimoj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整</a:t>
            </a:r>
            <a:r>
              <a:rPr kumimoj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，探测器发动机开机工作</a:t>
            </a:r>
            <a:r>
              <a:rPr kumimoj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20秒</a:t>
            </a:r>
            <a:r>
              <a:rPr kumimoj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，顺利完成第一次轨道中途的修正。探测器预计</a:t>
            </a:r>
            <a:r>
              <a:rPr kumimoj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2021年5月</a:t>
            </a:r>
            <a:r>
              <a:rPr kumimoj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lt"/>
              </a:rPr>
              <a:t>降落到火星的表面。</a:t>
            </a:r>
            <a:endParaRPr kumimoj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lt"/>
            </a:endParaRPr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042535" y="1924685"/>
            <a:ext cx="4003040" cy="2893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AutoShape 2" descr="https://p2.ssl.qhimgs1.com/sdr/400__/t01d4b11b88abb0c0a8.gif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100" name="矩形 4099"/>
          <p:cNvSpPr/>
          <p:nvPr>
            <p:custDataLst>
              <p:tags r:id="rId1"/>
            </p:custDataLst>
          </p:nvPr>
        </p:nvSpPr>
        <p:spPr>
          <a:xfrm>
            <a:off x="107950" y="115888"/>
            <a:ext cx="2927350" cy="4572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一、时刻和时间间隔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102" name="矩形 4101"/>
          <p:cNvSpPr/>
          <p:nvPr>
            <p:custDataLst>
              <p:tags r:id="rId2"/>
            </p:custDataLst>
          </p:nvPr>
        </p:nvSpPr>
        <p:spPr>
          <a:xfrm>
            <a:off x="179388" y="692150"/>
            <a:ext cx="18796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1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时间轴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：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7174" name="组合 7173"/>
          <p:cNvGrpSpPr/>
          <p:nvPr/>
        </p:nvGrpSpPr>
        <p:grpSpPr>
          <a:xfrm>
            <a:off x="1608138" y="4674235"/>
            <a:ext cx="6048375" cy="866775"/>
            <a:chOff x="1020" y="1697"/>
            <a:chExt cx="3810" cy="546"/>
          </a:xfrm>
        </p:grpSpPr>
        <p:sp>
          <p:nvSpPr>
            <p:cNvPr id="7175" name="直接连接符 7174"/>
            <p:cNvSpPr/>
            <p:nvPr>
              <p:custDataLst>
                <p:tags r:id="rId3"/>
              </p:custDataLst>
            </p:nvPr>
          </p:nvSpPr>
          <p:spPr>
            <a:xfrm flipV="1">
              <a:off x="1156" y="1833"/>
              <a:ext cx="3220" cy="9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7176" name="直接连接符 7175"/>
            <p:cNvSpPr/>
            <p:nvPr>
              <p:custDataLst>
                <p:tags r:id="rId4"/>
              </p:custDataLst>
            </p:nvPr>
          </p:nvSpPr>
          <p:spPr>
            <a:xfrm>
              <a:off x="1700" y="1697"/>
              <a:ext cx="0" cy="137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7" name="直接连接符 7176"/>
            <p:cNvSpPr/>
            <p:nvPr>
              <p:custDataLst>
                <p:tags r:id="rId5"/>
              </p:custDataLst>
            </p:nvPr>
          </p:nvSpPr>
          <p:spPr>
            <a:xfrm>
              <a:off x="2244" y="1697"/>
              <a:ext cx="0" cy="137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8" name="直接连接符 7177"/>
            <p:cNvSpPr/>
            <p:nvPr>
              <p:custDataLst>
                <p:tags r:id="rId6"/>
              </p:custDataLst>
            </p:nvPr>
          </p:nvSpPr>
          <p:spPr>
            <a:xfrm>
              <a:off x="2789" y="1697"/>
              <a:ext cx="0" cy="137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9" name="直接连接符 7178"/>
            <p:cNvSpPr/>
            <p:nvPr>
              <p:custDataLst>
                <p:tags r:id="rId7"/>
              </p:custDataLst>
            </p:nvPr>
          </p:nvSpPr>
          <p:spPr>
            <a:xfrm>
              <a:off x="3333" y="1697"/>
              <a:ext cx="0" cy="137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0" name="直接连接符 7179"/>
            <p:cNvSpPr/>
            <p:nvPr>
              <p:custDataLst>
                <p:tags r:id="rId8"/>
              </p:custDataLst>
            </p:nvPr>
          </p:nvSpPr>
          <p:spPr>
            <a:xfrm>
              <a:off x="1156" y="1697"/>
              <a:ext cx="0" cy="137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1" name="直接连接符 7180"/>
            <p:cNvSpPr/>
            <p:nvPr>
              <p:custDataLst>
                <p:tags r:id="rId9"/>
              </p:custDataLst>
            </p:nvPr>
          </p:nvSpPr>
          <p:spPr>
            <a:xfrm>
              <a:off x="3877" y="1697"/>
              <a:ext cx="0" cy="137"/>
            </a:xfrm>
            <a:prstGeom prst="line">
              <a:avLst/>
            </a:prstGeom>
            <a:ln w="444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2" name="文本框 7181"/>
            <p:cNvSpPr txBox="1"/>
            <p:nvPr>
              <p:custDataLst>
                <p:tags r:id="rId10"/>
              </p:custDataLst>
            </p:nvPr>
          </p:nvSpPr>
          <p:spPr>
            <a:xfrm>
              <a:off x="4104" y="1878"/>
              <a:ext cx="72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0" err="1">
                  <a:latin typeface="Verdana" panose="020B0604030504040204" pitchFamily="34" charset="0"/>
                  <a:ea typeface="宋体" panose="02010600030101010101" pitchFamily="2" charset="-122"/>
                </a:rPr>
                <a:t>t/s</a:t>
              </a:r>
              <a:endParaRPr lang="en-US" altLang="zh-CN" sz="32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3" name="文本框 7182"/>
            <p:cNvSpPr txBox="1"/>
            <p:nvPr>
              <p:custDataLst>
                <p:tags r:id="rId11"/>
              </p:custDataLst>
            </p:nvPr>
          </p:nvSpPr>
          <p:spPr>
            <a:xfrm>
              <a:off x="2109" y="1842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0"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32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4" name="文本框 7183"/>
            <p:cNvSpPr txBox="1"/>
            <p:nvPr>
              <p:custDataLst>
                <p:tags r:id="rId12"/>
              </p:custDataLst>
            </p:nvPr>
          </p:nvSpPr>
          <p:spPr>
            <a:xfrm>
              <a:off x="2654" y="1842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0"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32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5" name="文本框 7184"/>
            <p:cNvSpPr txBox="1"/>
            <p:nvPr>
              <p:custDataLst>
                <p:tags r:id="rId13"/>
              </p:custDataLst>
            </p:nvPr>
          </p:nvSpPr>
          <p:spPr>
            <a:xfrm>
              <a:off x="3743" y="1842"/>
              <a:ext cx="31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0">
                  <a:latin typeface="Verdana" panose="020B0604030504040204" pitchFamily="34" charset="0"/>
                  <a:ea typeface="宋体" panose="02010600030101010101" pitchFamily="2" charset="-122"/>
                </a:rPr>
                <a:t>5</a:t>
              </a:r>
              <a:endParaRPr lang="en-US" altLang="zh-CN" sz="32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6" name="文本框 7185"/>
            <p:cNvSpPr txBox="1"/>
            <p:nvPr>
              <p:custDataLst>
                <p:tags r:id="rId14"/>
              </p:custDataLst>
            </p:nvPr>
          </p:nvSpPr>
          <p:spPr>
            <a:xfrm>
              <a:off x="1565" y="1842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0"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32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7" name="文本框 7186"/>
            <p:cNvSpPr txBox="1"/>
            <p:nvPr>
              <p:custDataLst>
                <p:tags r:id="rId15"/>
              </p:custDataLst>
            </p:nvPr>
          </p:nvSpPr>
          <p:spPr>
            <a:xfrm>
              <a:off x="3198" y="1842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32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8" name="文本框 7187"/>
            <p:cNvSpPr txBox="1"/>
            <p:nvPr>
              <p:custDataLst>
                <p:tags r:id="rId16"/>
              </p:custDataLst>
            </p:nvPr>
          </p:nvSpPr>
          <p:spPr>
            <a:xfrm>
              <a:off x="1020" y="1842"/>
              <a:ext cx="31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32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17"/>
            </p:custDataLst>
          </p:nvPr>
        </p:nvSpPr>
        <p:spPr>
          <a:xfrm>
            <a:off x="199708" y="1205230"/>
            <a:ext cx="15741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2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时刻：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103" name="矩形 4102"/>
          <p:cNvSpPr/>
          <p:nvPr>
            <p:custDataLst>
              <p:tags r:id="rId18"/>
            </p:custDataLst>
          </p:nvPr>
        </p:nvSpPr>
        <p:spPr>
          <a:xfrm>
            <a:off x="1756410" y="1203960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是指某一瞬时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101" name="矩形 4100"/>
          <p:cNvSpPr/>
          <p:nvPr>
            <p:custDataLst>
              <p:tags r:id="rId19"/>
            </p:custDataLst>
          </p:nvPr>
        </p:nvSpPr>
        <p:spPr>
          <a:xfrm>
            <a:off x="3630295" y="1211580"/>
            <a:ext cx="536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，在表示时间的数轴上，用点来表示。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145" name="矩形 4144"/>
          <p:cNvSpPr/>
          <p:nvPr>
            <p:custDataLst>
              <p:tags r:id="rId20"/>
            </p:custDataLst>
          </p:nvPr>
        </p:nvSpPr>
        <p:spPr>
          <a:xfrm>
            <a:off x="200025" y="1732280"/>
            <a:ext cx="21850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3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时间间隔：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148" name="矩形 4147"/>
          <p:cNvSpPr/>
          <p:nvPr>
            <p:custDataLst>
              <p:tags r:id="rId21"/>
            </p:custDataLst>
          </p:nvPr>
        </p:nvSpPr>
        <p:spPr>
          <a:xfrm>
            <a:off x="757555" y="2283143"/>
            <a:ext cx="292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是指两时刻的间隔，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146" name="矩形 4145"/>
          <p:cNvSpPr/>
          <p:nvPr>
            <p:custDataLst>
              <p:tags r:id="rId22"/>
            </p:custDataLst>
          </p:nvPr>
        </p:nvSpPr>
        <p:spPr>
          <a:xfrm>
            <a:off x="3551555" y="2283143"/>
            <a:ext cx="536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在表示时间的数轴上，用线段来表示。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618740" y="4823460"/>
            <a:ext cx="138430" cy="13843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1" name="椭圆 10"/>
          <p:cNvSpPr/>
          <p:nvPr>
            <p:custDataLst>
              <p:tags r:id="rId23"/>
            </p:custDataLst>
          </p:nvPr>
        </p:nvSpPr>
        <p:spPr>
          <a:xfrm>
            <a:off x="3482975" y="4823460"/>
            <a:ext cx="138430" cy="13843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" name="椭圆 11"/>
          <p:cNvSpPr/>
          <p:nvPr>
            <p:custDataLst>
              <p:tags r:id="rId24"/>
            </p:custDataLst>
          </p:nvPr>
        </p:nvSpPr>
        <p:spPr>
          <a:xfrm>
            <a:off x="4347210" y="4823460"/>
            <a:ext cx="138430" cy="13843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833245" y="4898390"/>
            <a:ext cx="922655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>
            <p:custDataLst>
              <p:tags r:id="rId25"/>
            </p:custDataLst>
          </p:nvPr>
        </p:nvCxnSpPr>
        <p:spPr>
          <a:xfrm>
            <a:off x="2680335" y="4898390"/>
            <a:ext cx="922655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>
            <p:custDataLst>
              <p:tags r:id="rId26"/>
            </p:custDataLst>
          </p:nvPr>
        </p:nvCxnSpPr>
        <p:spPr>
          <a:xfrm>
            <a:off x="3557270" y="4892040"/>
            <a:ext cx="922655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4" name="直接连接符 4103"/>
          <p:cNvSpPr/>
          <p:nvPr>
            <p:custDataLst>
              <p:tags r:id="rId27"/>
            </p:custDataLst>
          </p:nvPr>
        </p:nvSpPr>
        <p:spPr>
          <a:xfrm>
            <a:off x="2687955" y="3766185"/>
            <a:ext cx="0" cy="792163"/>
          </a:xfrm>
          <a:prstGeom prst="line">
            <a:avLst/>
          </a:prstGeom>
          <a:ln w="44450" cap="flat" cmpd="sng">
            <a:solidFill>
              <a:srgbClr val="FF66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130" name="文本框 4129"/>
          <p:cNvSpPr txBox="1"/>
          <p:nvPr>
            <p:custDataLst>
              <p:tags r:id="rId28"/>
            </p:custDataLst>
          </p:nvPr>
        </p:nvSpPr>
        <p:spPr>
          <a:xfrm>
            <a:off x="2211705" y="3240405"/>
            <a:ext cx="14770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1s</a:t>
            </a:r>
            <a:r>
              <a:rPr lang="zh-CN" altLang="en-US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末</a:t>
            </a:r>
            <a:endParaRPr lang="zh-CN" altLang="en-US" sz="2000" dirty="0">
              <a:solidFill>
                <a:srgbClr val="00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29"/>
            </p:custDataLst>
          </p:nvPr>
        </p:nvSpPr>
        <p:spPr>
          <a:xfrm>
            <a:off x="2211705" y="2793365"/>
            <a:ext cx="14770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初</a:t>
            </a:r>
            <a:endParaRPr lang="zh-CN" altLang="en-US" sz="2000" dirty="0">
              <a:solidFill>
                <a:srgbClr val="00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直接连接符 16"/>
          <p:cNvSpPr/>
          <p:nvPr>
            <p:custDataLst>
              <p:tags r:id="rId30"/>
            </p:custDataLst>
          </p:nvPr>
        </p:nvSpPr>
        <p:spPr>
          <a:xfrm>
            <a:off x="5280025" y="3766185"/>
            <a:ext cx="0" cy="792163"/>
          </a:xfrm>
          <a:prstGeom prst="line">
            <a:avLst/>
          </a:prstGeom>
          <a:ln w="44450" cap="flat" cmpd="sng">
            <a:solidFill>
              <a:srgbClr val="FF66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8" name="文本框 17"/>
          <p:cNvSpPr txBox="1"/>
          <p:nvPr>
            <p:custDataLst>
              <p:tags r:id="rId31"/>
            </p:custDataLst>
          </p:nvPr>
        </p:nvSpPr>
        <p:spPr>
          <a:xfrm>
            <a:off x="4721860" y="3251835"/>
            <a:ext cx="14770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末</a:t>
            </a:r>
            <a:endParaRPr lang="zh-CN" altLang="en-US" sz="2000" dirty="0">
              <a:solidFill>
                <a:srgbClr val="00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32"/>
            </p:custDataLst>
          </p:nvPr>
        </p:nvSpPr>
        <p:spPr>
          <a:xfrm>
            <a:off x="4666615" y="2847975"/>
            <a:ext cx="14770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初</a:t>
            </a:r>
            <a:endParaRPr lang="zh-CN" altLang="en-US" sz="2000" dirty="0">
              <a:solidFill>
                <a:srgbClr val="00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Line 30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>
            <a:off x="1824355" y="4957463"/>
            <a:ext cx="0" cy="1152525"/>
          </a:xfrm>
          <a:prstGeom prst="line">
            <a:avLst/>
          </a:prstGeom>
          <a:noFill/>
          <a:ln w="44450">
            <a:solidFill>
              <a:srgbClr val="FF00FF"/>
            </a:solidFill>
            <a:prstDash val="dash"/>
            <a:round/>
            <a:tailEnd type="none" w="lg" len="lg"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20" name="Line 30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 flipH="1">
            <a:off x="4416425" y="4961908"/>
            <a:ext cx="0" cy="1152525"/>
          </a:xfrm>
          <a:prstGeom prst="line">
            <a:avLst/>
          </a:prstGeom>
          <a:noFill/>
          <a:ln w="44450">
            <a:solidFill>
              <a:srgbClr val="FF00FF"/>
            </a:solidFill>
            <a:prstDash val="dash"/>
            <a:round/>
            <a:tailEnd type="none" w="lg" len="lg"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H="1" flipV="1">
            <a:off x="1833245" y="5490210"/>
            <a:ext cx="2552065" cy="635"/>
          </a:xfrm>
          <a:prstGeom prst="line">
            <a:avLst/>
          </a:prstGeom>
          <a:noFill/>
          <a:ln w="44450">
            <a:solidFill>
              <a:srgbClr val="FF99CC"/>
            </a:solidFill>
            <a:round/>
            <a:headEnd type="stealth" w="lg" len="lg"/>
            <a:tailEnd type="stealth" w="lg" len="lg"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36"/>
            </p:custDataLst>
          </p:nvPr>
        </p:nvSpPr>
        <p:spPr>
          <a:xfrm>
            <a:off x="2473325" y="6014720"/>
            <a:ext cx="14770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内</a:t>
            </a:r>
            <a:endParaRPr lang="zh-CN" altLang="en-US" sz="2000" dirty="0">
              <a:solidFill>
                <a:srgbClr val="00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37"/>
            </p:custDataLst>
          </p:nvPr>
        </p:nvSpPr>
        <p:spPr>
          <a:xfrm>
            <a:off x="2436495" y="5615940"/>
            <a:ext cx="14770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前</a:t>
            </a:r>
            <a:r>
              <a:rPr lang="en-US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endParaRPr lang="zh-CN" altLang="en-US" sz="2000" dirty="0">
              <a:solidFill>
                <a:srgbClr val="00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Line 25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H="1">
            <a:off x="3551555" y="3406158"/>
            <a:ext cx="0" cy="1152525"/>
          </a:xfrm>
          <a:prstGeom prst="line">
            <a:avLst/>
          </a:prstGeom>
          <a:noFill/>
          <a:ln w="44450">
            <a:solidFill>
              <a:srgbClr val="FF00FF"/>
            </a:solidFill>
            <a:prstDash val="dash"/>
            <a:round/>
            <a:tailEnd type="none" w="lg" len="lg"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23" name="Line 25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H="1">
            <a:off x="4416425" y="3406158"/>
            <a:ext cx="0" cy="1152525"/>
          </a:xfrm>
          <a:prstGeom prst="line">
            <a:avLst/>
          </a:prstGeom>
          <a:noFill/>
          <a:ln w="44450">
            <a:solidFill>
              <a:srgbClr val="FF00FF"/>
            </a:solidFill>
            <a:prstDash val="dash"/>
            <a:round/>
            <a:tailEnd type="none" w="lg" len="lg"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H="1">
            <a:off x="3661410" y="4485658"/>
            <a:ext cx="685800" cy="0"/>
          </a:xfrm>
          <a:prstGeom prst="line">
            <a:avLst/>
          </a:prstGeom>
          <a:noFill/>
          <a:ln w="44450">
            <a:solidFill>
              <a:srgbClr val="FF99CC"/>
            </a:solidFill>
            <a:round/>
            <a:headEnd type="stealth" w="lg" len="lg"/>
            <a:tailEnd type="stealth" w="lg" len="lg"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41"/>
            </p:custDataLst>
          </p:nvPr>
        </p:nvSpPr>
        <p:spPr>
          <a:xfrm>
            <a:off x="3557270" y="3963035"/>
            <a:ext cx="8636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endParaRPr lang="zh-CN" altLang="en-US" sz="2000" dirty="0">
              <a:solidFill>
                <a:srgbClr val="00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42"/>
            </p:custDataLst>
          </p:nvPr>
        </p:nvSpPr>
        <p:spPr>
          <a:xfrm>
            <a:off x="3482975" y="3406140"/>
            <a:ext cx="11690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内</a:t>
            </a:r>
            <a:endParaRPr lang="zh-CN" altLang="en-US" sz="2000" dirty="0">
              <a:solidFill>
                <a:srgbClr val="00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8" grpId="0"/>
      <p:bldP spid="4103" grpId="0"/>
      <p:bldP spid="4101" grpId="0"/>
      <p:bldP spid="4145" grpId="0"/>
      <p:bldP spid="4146" grpId="0"/>
      <p:bldP spid="10" grpId="0" bldLvl="0" animBg="1"/>
      <p:bldP spid="10" grpId="1" animBg="1"/>
      <p:bldP spid="11" grpId="0" bldLvl="0" animBg="1"/>
      <p:bldP spid="11" grpId="1" animBg="1"/>
      <p:bldP spid="12" grpId="0" bldLvl="0" animBg="1"/>
      <p:bldP spid="12" grpId="1" animBg="1"/>
      <p:bldP spid="4130" grpId="0"/>
      <p:bldP spid="16" grpId="0"/>
      <p:bldP spid="18" grpId="0"/>
      <p:bldP spid="19" grpId="0"/>
      <p:bldP spid="30" grpId="0" bldLvl="0" animBg="1"/>
      <p:bldP spid="20" grpId="0" bldLvl="0" animBg="1"/>
      <p:bldP spid="32" grpId="0" bldLvl="0" animBg="1"/>
      <p:bldP spid="21" grpId="0"/>
      <p:bldP spid="22" grpId="0"/>
      <p:bldP spid="25" grpId="0" bldLvl="0" animBg="1"/>
      <p:bldP spid="23" grpId="0" bldLvl="0" animBg="1"/>
      <p:bldP spid="28" grpId="0" bldLvl="0" animBg="1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矩形 4099"/>
          <p:cNvSpPr/>
          <p:nvPr>
            <p:custDataLst>
              <p:tags r:id="rId1"/>
            </p:custDataLst>
          </p:nvPr>
        </p:nvSpPr>
        <p:spPr>
          <a:xfrm>
            <a:off x="107950" y="116523"/>
            <a:ext cx="2625725" cy="4603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“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时间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”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一词的含义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65760" y="820420"/>
            <a:ext cx="2663190" cy="5219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defRPr/>
            </a:pPr>
            <a:r>
              <a:rPr altLang="en-US" sz="2800" smtClean="0">
                <a:latin typeface="微软雅黑" panose="020B0503020204020204" charset="-122"/>
                <a:ea typeface="微软雅黑" panose="020B0503020204020204" charset="-122"/>
              </a:rPr>
              <a:t>它们有</a:t>
            </a:r>
            <a:r>
              <a:rPr lang="zh-CN" sz="2800" smtClean="0">
                <a:latin typeface="微软雅黑" panose="020B0503020204020204" charset="-122"/>
                <a:ea typeface="微软雅黑" panose="020B0503020204020204" charset="-122"/>
              </a:rPr>
              <a:t>区</a:t>
            </a:r>
            <a:r>
              <a:rPr altLang="en-US" sz="2800" smtClean="0">
                <a:latin typeface="微软雅黑" panose="020B0503020204020204" charset="-122"/>
                <a:ea typeface="微软雅黑" panose="020B0503020204020204" charset="-122"/>
              </a:rPr>
              <a:t>别吗？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786421" y="1707826"/>
            <a:ext cx="2172390" cy="5232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p>
            <a:r>
              <a:rPr altLang="en-US" sz="2800" smtClean="0"/>
              <a:t>上午</a:t>
            </a:r>
            <a:r>
              <a:rPr lang="en-US" altLang="zh-CN" sz="2800" smtClean="0"/>
              <a:t>8</a:t>
            </a:r>
            <a:r>
              <a:rPr altLang="en-US" sz="2800" smtClean="0"/>
              <a:t>时上课</a:t>
            </a:r>
            <a:endParaRPr lang="zh-CN" altLang="en-US" sz="2800"/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3207695" y="2402836"/>
            <a:ext cx="2372765" cy="5232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p>
            <a:r>
              <a:rPr altLang="en-US" sz="2800" smtClean="0"/>
              <a:t>一节课</a:t>
            </a:r>
            <a:r>
              <a:rPr lang="en-US" altLang="zh-CN" sz="2800" smtClean="0"/>
              <a:t>40</a:t>
            </a:r>
            <a:r>
              <a:rPr altLang="en-US" sz="2800" smtClean="0"/>
              <a:t>分钟</a:t>
            </a:r>
            <a:endParaRPr lang="zh-CN" altLang="en-US" sz="2800"/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4992058" y="1536690"/>
            <a:ext cx="2206053" cy="5232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p>
            <a:r>
              <a:rPr lang="en-US" altLang="zh-CN" sz="2800" smtClean="0"/>
              <a:t>8</a:t>
            </a:r>
            <a:r>
              <a:rPr altLang="en-US" sz="2800" smtClean="0"/>
              <a:t>时</a:t>
            </a:r>
            <a:r>
              <a:rPr lang="en-US" altLang="zh-CN" sz="2800" smtClean="0"/>
              <a:t>45</a:t>
            </a:r>
            <a:r>
              <a:rPr altLang="en-US" sz="2800" smtClean="0"/>
              <a:t>分下课</a:t>
            </a:r>
            <a:endParaRPr lang="zh-CN" altLang="en-US" sz="2800"/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6027109" y="2746059"/>
            <a:ext cx="2723823" cy="5232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p>
            <a:r>
              <a:rPr altLang="en-US" sz="2800" smtClean="0"/>
              <a:t>一场考试</a:t>
            </a:r>
            <a:r>
              <a:rPr lang="en-US" altLang="zh-CN" sz="2800" smtClean="0"/>
              <a:t>60</a:t>
            </a:r>
            <a:r>
              <a:rPr altLang="en-US" sz="2800" smtClean="0"/>
              <a:t>分钟</a:t>
            </a:r>
            <a:endParaRPr lang="zh-CN" altLang="en-US" sz="2800"/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366056" y="3268667"/>
            <a:ext cx="3275256" cy="5232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p>
            <a:r>
              <a:rPr altLang="en-US" sz="2800" smtClean="0"/>
              <a:t>上午</a:t>
            </a:r>
            <a:r>
              <a:rPr lang="en-US" altLang="zh-CN" sz="2800" smtClean="0"/>
              <a:t>9</a:t>
            </a:r>
            <a:r>
              <a:rPr altLang="en-US" sz="2800" smtClean="0"/>
              <a:t>点</a:t>
            </a:r>
            <a:r>
              <a:rPr lang="en-US" altLang="zh-CN" sz="2800" smtClean="0"/>
              <a:t>20</a:t>
            </a:r>
            <a:r>
              <a:rPr altLang="en-US" sz="2800" smtClean="0"/>
              <a:t>分到金华</a:t>
            </a:r>
            <a:endParaRPr lang="zh-CN" altLang="en-US" sz="2800"/>
          </a:p>
        </p:txBody>
      </p: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2959404" y="3955108"/>
            <a:ext cx="4312920" cy="52197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p>
            <a:r>
              <a:rPr altLang="en-US" sz="2800" smtClean="0"/>
              <a:t>从</a:t>
            </a:r>
            <a:r>
              <a:rPr lang="zh-CN" sz="2800" smtClean="0"/>
              <a:t>温州</a:t>
            </a:r>
            <a:r>
              <a:rPr altLang="en-US" sz="2800" smtClean="0"/>
              <a:t>到上海需要</a:t>
            </a:r>
            <a:r>
              <a:rPr lang="en-US" altLang="zh-CN" sz="2800" smtClean="0"/>
              <a:t>6</a:t>
            </a:r>
            <a:r>
              <a:rPr altLang="en-US" sz="2800" smtClean="0"/>
              <a:t>个小时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247015" y="5043170"/>
            <a:ext cx="87344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平时说的“时间”，有时指的是时刻，有时指的是时间间隔，要根据上下文认清它的含义。</a:t>
            </a:r>
            <a:endParaRPr lang="zh-CN" altLang="en-US" sz="2400" dirty="0">
              <a:effectLst>
                <a:outerShdw blurRad="38100" dist="38100" dir="2700000">
                  <a:srgbClr val="C0C0C0"/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45" name="矩形 4144"/>
          <p:cNvSpPr/>
          <p:nvPr>
            <p:custDataLst>
              <p:tags r:id="rId1"/>
            </p:custDataLst>
          </p:nvPr>
        </p:nvSpPr>
        <p:spPr>
          <a:xfrm>
            <a:off x="126365" y="163195"/>
            <a:ext cx="24904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4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时间的测量：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148" name="矩形 4147"/>
          <p:cNvSpPr/>
          <p:nvPr>
            <p:custDataLst>
              <p:tags r:id="rId2"/>
            </p:custDataLst>
          </p:nvPr>
        </p:nvSpPr>
        <p:spPr>
          <a:xfrm>
            <a:off x="655955" y="796608"/>
            <a:ext cx="56807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实验室常用计时仪器：秒表、打点计时器</a:t>
            </a:r>
            <a:endParaRPr lang="en-US" altLang="zh-CN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9220" name="Picture 4" descr="https://timgsa.baidu.com/timg?image&amp;quality=80&amp;size=b9999_10000&amp;sec=1597732547049&amp;di=d5383a6eb676d6b909d8dd5bdd33392e&amp;imgtype=0&amp;src=http%3A%2F%2Fgss0.baidu.com%2F-vo3dSag_xI4khGko9WTAnF6hhy%2Fzhidao%2Fpic%2Fitem%2Fbba1cd11728b471094095251c3cec3fdfc03230c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0" y="1870710"/>
            <a:ext cx="2616835" cy="2719070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53857" r="3267" b="32037"/>
          <a:stretch>
            <a:fillRect/>
          </a:stretch>
        </p:blipFill>
        <p:spPr>
          <a:xfrm>
            <a:off x="2422525" y="1710055"/>
            <a:ext cx="3094990" cy="33591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rcRect l="1627" t="37928" r="48980"/>
          <a:stretch>
            <a:fillRect/>
          </a:stretch>
        </p:blipFill>
        <p:spPr>
          <a:xfrm>
            <a:off x="5600700" y="1870710"/>
            <a:ext cx="3530600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>
            <p:custDataLst>
              <p:tags r:id="rId1"/>
            </p:custDataLst>
          </p:nvPr>
        </p:nvSpPr>
        <p:spPr>
          <a:xfrm>
            <a:off x="198120" y="152400"/>
            <a:ext cx="894588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  <a:buClrTx/>
              <a:buSzTx/>
              <a:buNone/>
            </a:pPr>
            <a:r>
              <a:rPr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例</a:t>
            </a:r>
            <a:r>
              <a:rPr lang="en-US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1</a:t>
            </a:r>
            <a:r>
              <a:rPr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、</a:t>
            </a:r>
            <a:r>
              <a:rPr>
                <a:effectLst>
                  <a:outerShdw blurRad="38100" dist="38100" dir="2700000">
                    <a:srgbClr val="C0C0C0"/>
                  </a:outerShdw>
                </a:effectLst>
              </a:rPr>
              <a:t>在时间轴上如何表示下述六项？</a:t>
            </a:r>
            <a:endParaRPr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>
              <a:lnSpc>
                <a:spcPct val="120000"/>
              </a:lnSpc>
              <a:buClrTx/>
              <a:buSzTx/>
              <a:buNone/>
            </a:pPr>
            <a:r>
              <a:rPr lang="en-US">
                <a:effectLst>
                  <a:outerShdw blurRad="38100" dist="38100" dir="2700000">
                    <a:srgbClr val="C0C0C0"/>
                  </a:outerShdw>
                </a:effectLst>
              </a:rPr>
              <a:t>         第六秒     第六秒内   </a:t>
            </a:r>
            <a:r>
              <a:rPr lang="zh-CN" altLang="en-US">
                <a:effectLst>
                  <a:outerShdw blurRad="38100" dist="38100" dir="2700000">
                    <a:srgbClr val="C0C0C0"/>
                  </a:outerShdw>
                </a:effectLst>
              </a:rPr>
              <a:t>第</a:t>
            </a:r>
            <a:r>
              <a:rPr lang="en-US">
                <a:effectLst>
                  <a:outerShdw blurRad="38100" dist="38100" dir="2700000">
                    <a:srgbClr val="C0C0C0"/>
                  </a:outerShdw>
                </a:effectLst>
              </a:rPr>
              <a:t>六秒</a:t>
            </a:r>
            <a:r>
              <a:rPr lang="zh-CN" altLang="en-US">
                <a:effectLst>
                  <a:outerShdw blurRad="38100" dist="38100" dir="2700000">
                    <a:srgbClr val="C0C0C0"/>
                  </a:outerShdw>
                </a:effectLst>
              </a:rPr>
              <a:t>初</a:t>
            </a:r>
            <a:r>
              <a:rPr lang="en-US">
                <a:effectLst>
                  <a:outerShdw blurRad="38100" dist="38100" dir="2700000">
                    <a:srgbClr val="C0C0C0"/>
                  </a:outerShdw>
                </a:effectLst>
              </a:rPr>
              <a:t>   </a:t>
            </a:r>
            <a:endParaRPr lang="en-US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>
              <a:lnSpc>
                <a:spcPct val="120000"/>
              </a:lnSpc>
              <a:buClrTx/>
              <a:buSzTx/>
              <a:buNone/>
            </a:pPr>
            <a:r>
              <a:rPr lang="en-US">
                <a:effectLst>
                  <a:outerShdw blurRad="38100" dist="38100" dir="2700000">
                    <a:srgbClr val="C0C0C0"/>
                  </a:outerShdw>
                </a:effectLst>
              </a:rPr>
              <a:t>         六秒</a:t>
            </a:r>
            <a:r>
              <a:rPr lang="zh-CN" altLang="en-US">
                <a:effectLst>
                  <a:outerShdw blurRad="38100" dist="38100" dir="2700000">
                    <a:srgbClr val="C0C0C0"/>
                  </a:outerShdw>
                </a:effectLst>
              </a:rPr>
              <a:t>内</a:t>
            </a:r>
            <a:r>
              <a:rPr lang="en-US">
                <a:effectLst>
                  <a:outerShdw blurRad="38100" dist="38100" dir="2700000">
                    <a:srgbClr val="C0C0C0"/>
                  </a:outerShdw>
                </a:effectLst>
              </a:rPr>
              <a:t>     </a:t>
            </a:r>
            <a:r>
              <a:rPr lang="zh-CN" altLang="en-US">
                <a:effectLst>
                  <a:outerShdw blurRad="38100" dist="38100" dir="2700000">
                    <a:srgbClr val="C0C0C0"/>
                  </a:outerShdw>
                </a:effectLst>
              </a:rPr>
              <a:t>前两秒</a:t>
            </a:r>
            <a:r>
              <a:rPr lang="en-US">
                <a:effectLst>
                  <a:outerShdw blurRad="38100" dist="38100" dir="2700000">
                    <a:srgbClr val="C0C0C0"/>
                  </a:outerShdw>
                </a:effectLst>
              </a:rPr>
              <a:t>       </a:t>
            </a:r>
            <a:r>
              <a:rPr lang="zh-CN" altLang="en-US">
                <a:effectLst>
                  <a:outerShdw blurRad="38100" dist="38100" dir="2700000">
                    <a:srgbClr val="C0C0C0"/>
                  </a:outerShdw>
                </a:effectLst>
              </a:rPr>
              <a:t>第六妙末</a:t>
            </a:r>
            <a:endParaRPr lang="zh-CN" altLang="en-US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1" name="云形标注 40"/>
          <p:cNvSpPr/>
          <p:nvPr>
            <p:custDataLst>
              <p:tags r:id="rId2"/>
            </p:custDataLst>
          </p:nvPr>
        </p:nvSpPr>
        <p:spPr>
          <a:xfrm>
            <a:off x="6184900" y="34925"/>
            <a:ext cx="2804795" cy="1537970"/>
          </a:xfrm>
          <a:prstGeom prst="cloudCallout">
            <a:avLst>
              <a:gd name="adj1" fmla="val -75492"/>
              <a:gd name="adj2" fmla="val 183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altLang="en-US" smtClean="0"/>
              <a:t>哪些是时间间隔？哪些是时刻？</a:t>
            </a:r>
            <a:endParaRPr lang="zh-CN" altLang="en-US"/>
          </a:p>
        </p:txBody>
      </p:sp>
      <p:sp>
        <p:nvSpPr>
          <p:cNvPr id="3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57020" y="3116281"/>
            <a:ext cx="4141788" cy="0"/>
          </a:xfrm>
          <a:prstGeom prst="line">
            <a:avLst/>
          </a:prstGeom>
          <a:noFill/>
          <a:ln w="85725">
            <a:solidFill>
              <a:srgbClr val="00FF00"/>
            </a:solidFill>
            <a:round/>
            <a:headEnd type="triangle" w="med" len="med"/>
            <a:tailEnd type="triangle" w="med" len="med"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33058" y="3116281"/>
            <a:ext cx="7200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triangle" w="med" len="med"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557020" y="2900381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2277745" y="2900381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3573145" y="2900381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4293870" y="2900381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2925445" y="2900381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4957445" y="2900381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5662295" y="2900381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12" name="Text Box 1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102158" y="3033731"/>
            <a:ext cx="50323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9" tIns="45715" rIns="91429" bIns="45715">
            <a:spAutoFit/>
          </a:bodyPr>
          <a:p>
            <a:pPr>
              <a:spcBef>
                <a:spcPct val="50000"/>
              </a:spcBef>
            </a:pPr>
            <a:r>
              <a:rPr lang="en-US" altLang="zh-CN"/>
              <a:t>t/s</a:t>
            </a:r>
            <a:endParaRPr lang="en-US" altLang="zh-CN"/>
          </a:p>
        </p:txBody>
      </p:sp>
      <p:sp>
        <p:nvSpPr>
          <p:cNvPr id="13" name="Text Box 1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383983" y="3060718"/>
            <a:ext cx="43338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9" tIns="45715" rIns="91429" bIns="45715">
            <a:spAutoFit/>
          </a:bodyPr>
          <a:p>
            <a:pPr>
              <a:spcBef>
                <a:spcPct val="50000"/>
              </a:spcBef>
            </a:pPr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14" name="Text Box 1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090420" y="3076593"/>
            <a:ext cx="5762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9" tIns="45715" rIns="91429" bIns="45715">
            <a:spAutoFit/>
          </a:bodyPr>
          <a:p>
            <a:pPr>
              <a:spcBef>
                <a:spcPct val="50000"/>
              </a:spcBef>
            </a:pPr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15" name="Text Box 1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739708" y="3076593"/>
            <a:ext cx="4318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9" tIns="45715" rIns="91429" bIns="45715">
            <a:spAutoFit/>
          </a:bodyPr>
          <a:p>
            <a:pPr>
              <a:spcBef>
                <a:spcPct val="50000"/>
              </a:spcBef>
            </a:pPr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16" name="Text Box 1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03283" y="3090881"/>
            <a:ext cx="4318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9" tIns="45715" rIns="91429" bIns="45715">
            <a:spAutoFit/>
          </a:bodyPr>
          <a:p>
            <a:pPr>
              <a:spcBef>
                <a:spcPct val="50000"/>
              </a:spcBef>
            </a:pPr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17" name="Text Box 1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109720" y="3078181"/>
            <a:ext cx="57626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9" tIns="45715" rIns="91429" bIns="45715">
            <a:spAutoFit/>
          </a:bodyPr>
          <a:p>
            <a:pPr>
              <a:spcBef>
                <a:spcPct val="50000"/>
              </a:spcBef>
            </a:pPr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18" name="Text Box 1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801870" y="3090881"/>
            <a:ext cx="4318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9" tIns="45715" rIns="91429" bIns="45715">
            <a:spAutoFit/>
          </a:bodyPr>
          <a:p>
            <a:pPr>
              <a:spcBef>
                <a:spcPct val="50000"/>
              </a:spcBef>
            </a:pPr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19" name="Text Box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508308" y="3063893"/>
            <a:ext cx="5048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9" tIns="45715" rIns="91429" bIns="45715">
            <a:spAutoFit/>
          </a:bodyPr>
          <a:p>
            <a:pPr>
              <a:spcBef>
                <a:spcPct val="50000"/>
              </a:spcBef>
            </a:pPr>
            <a:r>
              <a:rPr lang="en-US" altLang="zh-CN" sz="2400"/>
              <a:t>6</a:t>
            </a:r>
            <a:endParaRPr lang="en-US" altLang="zh-CN" sz="2400"/>
          </a:p>
        </p:txBody>
      </p:sp>
      <p:sp>
        <p:nvSpPr>
          <p:cNvPr id="20" name="Line 20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927283" y="3116281"/>
            <a:ext cx="720725" cy="0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868545" y="3044843"/>
            <a:ext cx="144463" cy="144463"/>
          </a:xfrm>
          <a:prstGeom prst="ellipse">
            <a:avLst/>
          </a:prstGeom>
          <a:solidFill>
            <a:srgbClr val="D60093"/>
          </a:solidFill>
          <a:ln w="9525">
            <a:solidFill>
              <a:schemeClr val="bg1"/>
            </a:solidFill>
            <a:round/>
          </a:ln>
        </p:spPr>
        <p:txBody>
          <a:bodyPr wrap="none" lIns="91429" tIns="45715" rIns="91429" bIns="45715" anchor="ctr"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589270" y="3044843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</a:ln>
        </p:spPr>
        <p:txBody>
          <a:bodyPr wrap="none" lIns="91429" tIns="45715" rIns="91429" bIns="45715" anchor="ctr"/>
          <a:p>
            <a:endParaRPr lang="zh-CN" altLang="en-US"/>
          </a:p>
        </p:txBody>
      </p:sp>
      <p:sp>
        <p:nvSpPr>
          <p:cNvPr id="23" name="Line 23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1579225" y="3116281"/>
            <a:ext cx="1389062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>
            <a:off x="4970145" y="3225818"/>
            <a:ext cx="0" cy="1152525"/>
          </a:xfrm>
          <a:prstGeom prst="line">
            <a:avLst/>
          </a:prstGeom>
          <a:noFill/>
          <a:ln w="44450">
            <a:solidFill>
              <a:srgbClr val="FF00FF"/>
            </a:solidFill>
            <a:prstDash val="dash"/>
            <a:round/>
            <a:tailEnd type="none" w="lg" len="lg"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5655945" y="3225818"/>
            <a:ext cx="0" cy="1152525"/>
          </a:xfrm>
          <a:prstGeom prst="line">
            <a:avLst/>
          </a:prstGeom>
          <a:noFill/>
          <a:ln w="44450">
            <a:solidFill>
              <a:srgbClr val="FF00FF"/>
            </a:solidFill>
            <a:prstDash val="dash"/>
            <a:round/>
            <a:tailEnd type="none" w="lg" len="lg"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27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741545" y="3683018"/>
            <a:ext cx="1447800" cy="430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9" tIns="45715" rIns="91429" bIns="45715">
            <a:spAutoFit/>
          </a:bodyPr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黑体" panose="02010609060101010101" pitchFamily="49" charset="-122"/>
              </a:rPr>
              <a:t>第六秒</a:t>
            </a:r>
            <a:endParaRPr lang="zh-CN" altLang="en-US" sz="2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28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4970145" y="4216418"/>
            <a:ext cx="685800" cy="0"/>
          </a:xfrm>
          <a:prstGeom prst="line">
            <a:avLst/>
          </a:prstGeom>
          <a:noFill/>
          <a:ln w="44450">
            <a:solidFill>
              <a:srgbClr val="FF99CC"/>
            </a:solidFill>
            <a:round/>
            <a:headEnd type="stealth" w="lg" len="lg"/>
            <a:tailEnd type="stealth" w="lg" len="lg"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29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741545" y="4368818"/>
            <a:ext cx="1524000" cy="430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9" tIns="45715" rIns="91429" bIns="45715">
            <a:spAutoFit/>
          </a:bodyPr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黑体" panose="02010609060101010101" pitchFamily="49" charset="-122"/>
              </a:rPr>
              <a:t>第六秒内</a:t>
            </a:r>
            <a:endParaRPr lang="zh-CN" altLang="en-US" sz="2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30" name="Line 3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1541145" y="1854218"/>
            <a:ext cx="0" cy="1152525"/>
          </a:xfrm>
          <a:prstGeom prst="line">
            <a:avLst/>
          </a:prstGeom>
          <a:noFill/>
          <a:ln w="44450">
            <a:solidFill>
              <a:srgbClr val="FF00FF"/>
            </a:solidFill>
            <a:prstDash val="dash"/>
            <a:round/>
            <a:tailEnd type="none" w="lg" len="lg"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H="1">
            <a:off x="5655945" y="1930418"/>
            <a:ext cx="0" cy="1152525"/>
          </a:xfrm>
          <a:prstGeom prst="line">
            <a:avLst/>
          </a:prstGeom>
          <a:noFill/>
          <a:ln w="44450">
            <a:solidFill>
              <a:srgbClr val="FF00FF"/>
            </a:solidFill>
            <a:prstDash val="dash"/>
            <a:round/>
            <a:tailEnd type="none" w="lg" len="lg"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flipH="1" flipV="1">
            <a:off x="1515745" y="2387618"/>
            <a:ext cx="4191000" cy="0"/>
          </a:xfrm>
          <a:prstGeom prst="line">
            <a:avLst/>
          </a:prstGeom>
          <a:noFill/>
          <a:ln w="44450">
            <a:solidFill>
              <a:srgbClr val="FF99CC"/>
            </a:solidFill>
            <a:round/>
            <a:headEnd type="stealth" w="lg" len="lg"/>
            <a:tailEnd type="stealth" w="lg" len="lg"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33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607945" y="1778018"/>
            <a:ext cx="1524000" cy="430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9" tIns="45715" rIns="91429" bIns="45715">
            <a:spAutoFit/>
          </a:bodyPr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黑体" panose="02010609060101010101" pitchFamily="49" charset="-122"/>
              </a:rPr>
              <a:t>六秒内</a:t>
            </a:r>
            <a:endParaRPr lang="zh-CN" altLang="en-US" sz="2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34" name="AutoShape 34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105150" y="4673600"/>
            <a:ext cx="1761490" cy="609600"/>
          </a:xfrm>
          <a:prstGeom prst="wedgeRoundRectCallout">
            <a:avLst>
              <a:gd name="adj1" fmla="val 47692"/>
              <a:gd name="adj2" fmla="val -274687"/>
              <a:gd name="adj3" fmla="val 16667"/>
            </a:avLst>
          </a:prstGeom>
          <a:solidFill>
            <a:schemeClr val="accent2"/>
          </a:solidFill>
          <a:ln w="38100" algn="ctr">
            <a:solidFill>
              <a:schemeClr val="bg1"/>
            </a:solidFill>
            <a:miter lim="800000"/>
          </a:ln>
        </p:spPr>
        <p:txBody>
          <a:bodyPr lIns="91429" tIns="45715" rIns="91429" bIns="45715" anchor="ctr"/>
          <a:p>
            <a:endParaRPr lang="zh-CN" altLang="en-US"/>
          </a:p>
        </p:txBody>
      </p:sp>
      <p:sp>
        <p:nvSpPr>
          <p:cNvPr id="35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17545" y="4767580"/>
            <a:ext cx="1524635" cy="43942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lIns="91429" tIns="45715" rIns="91429" bIns="45715">
            <a:noAutofit/>
          </a:bodyPr>
          <a:p>
            <a:r>
              <a:rPr lang="zh-CN" altLang="en-US" sz="220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200">
                <a:solidFill>
                  <a:schemeClr val="bg1"/>
                </a:solidFill>
                <a:latin typeface="黑体" panose="02010609060101010101" pitchFamily="49" charset="-122"/>
              </a:rPr>
              <a:t>第六秒初</a:t>
            </a:r>
            <a:endParaRPr lang="zh-CN" altLang="en-US" sz="22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38" name="Line 38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H="1">
            <a:off x="2912745" y="3149618"/>
            <a:ext cx="0" cy="2057400"/>
          </a:xfrm>
          <a:prstGeom prst="line">
            <a:avLst/>
          </a:prstGeom>
          <a:noFill/>
          <a:ln w="44450">
            <a:solidFill>
              <a:srgbClr val="FF00FF"/>
            </a:solidFill>
            <a:prstDash val="dash"/>
            <a:round/>
            <a:tailEnd type="none" w="lg" len="lg"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39" name="Line 39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flipH="1">
            <a:off x="1541145" y="3225818"/>
            <a:ext cx="0" cy="1981200"/>
          </a:xfrm>
          <a:prstGeom prst="line">
            <a:avLst/>
          </a:prstGeom>
          <a:noFill/>
          <a:ln w="44450">
            <a:solidFill>
              <a:srgbClr val="FF00FF"/>
            </a:solidFill>
            <a:prstDash val="dash"/>
            <a:round/>
            <a:tailEnd type="none" w="lg" len="lg"/>
          </a:ln>
        </p:spPr>
        <p:txBody>
          <a:bodyPr lIns="91429" tIns="45715" rIns="91429" bIns="45715"/>
          <a:p>
            <a:endParaRPr lang="zh-CN" altLang="en-US"/>
          </a:p>
        </p:txBody>
      </p:sp>
      <p:sp>
        <p:nvSpPr>
          <p:cNvPr id="40" name="Text Box 40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769745" y="4673618"/>
            <a:ext cx="1447800" cy="430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9" tIns="45715" rIns="91429" bIns="45715">
            <a:spAutoFit/>
          </a:bodyPr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黑体" panose="02010609060101010101" pitchFamily="49" charset="-122"/>
              </a:rPr>
              <a:t>前两秒</a:t>
            </a:r>
            <a:endParaRPr lang="zh-CN" altLang="en-US" sz="2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36" name="AutoShape 36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847205" y="1686578"/>
            <a:ext cx="2133600" cy="609600"/>
          </a:xfrm>
          <a:prstGeom prst="wedgeRoundRectCallout">
            <a:avLst>
              <a:gd name="adj1" fmla="val -102157"/>
              <a:gd name="adj2" fmla="val 165366"/>
              <a:gd name="adj3" fmla="val 16667"/>
            </a:avLst>
          </a:prstGeom>
          <a:solidFill>
            <a:schemeClr val="accent2"/>
          </a:solidFill>
          <a:ln w="38100" algn="ctr">
            <a:solidFill>
              <a:schemeClr val="bg1"/>
            </a:solidFill>
            <a:miter lim="800000"/>
          </a:ln>
        </p:spPr>
        <p:txBody>
          <a:bodyPr lIns="91429" tIns="45715" rIns="91429" bIns="45715" anchor="ctr"/>
          <a:p>
            <a:endParaRPr lang="zh-CN" altLang="en-US"/>
          </a:p>
        </p:txBody>
      </p:sp>
      <p:sp>
        <p:nvSpPr>
          <p:cNvPr id="37" name="Text Box 37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7048518" y="1746562"/>
            <a:ext cx="1752600" cy="4619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lIns="91429" tIns="45715" rIns="91429" bIns="45715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 </a:t>
            </a:r>
            <a:r>
              <a:rPr lang="zh-CN" altLang="en-US" sz="2400" smtClean="0">
                <a:solidFill>
                  <a:schemeClr val="bg1"/>
                </a:solidFill>
              </a:rPr>
              <a:t>第六秒末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TextBox 18"/>
          <p:cNvSpPr txBox="1"/>
          <p:nvPr>
            <p:custDataLst>
              <p:tags r:id="rId40"/>
            </p:custDataLst>
          </p:nvPr>
        </p:nvSpPr>
        <p:spPr>
          <a:xfrm>
            <a:off x="1087250" y="5549769"/>
            <a:ext cx="637270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400" b="1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b="1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秒初</a:t>
            </a:r>
            <a:r>
              <a:rPr lang="en-US" altLang="zh-CN" sz="2400" b="1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400" b="1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400" b="1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(n-1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b="1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秒末</a:t>
            </a:r>
            <a:endParaRPr lang="zh-CN" altLang="en-US" sz="2400" b="1" smtClean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>
            <p:custDataLst>
              <p:tags r:id="rId41"/>
            </p:custDataLst>
          </p:nvPr>
        </p:nvSpPr>
        <p:spPr>
          <a:xfrm>
            <a:off x="85196" y="5845679"/>
            <a:ext cx="94057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注意</a:t>
            </a:r>
            <a:endParaRPr lang="zh-CN" altLang="en-US" sz="2800" b="1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TextBox 23"/>
          <p:cNvSpPr txBox="1"/>
          <p:nvPr>
            <p:custDataLst>
              <p:tags r:id="rId42"/>
            </p:custDataLst>
          </p:nvPr>
        </p:nvSpPr>
        <p:spPr>
          <a:xfrm>
            <a:off x="1087120" y="6102350"/>
            <a:ext cx="8255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400" b="1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b="1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秒，表示的是时间间隔，在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时间轴上是从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n-1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的线段</a:t>
            </a:r>
            <a:endParaRPr lang="zh-CN" altLang="en-US" sz="24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3" grpId="0" bldLvl="0" animBg="1"/>
      <p:bldP spid="20" grpId="0" bldLvl="0" animBg="1"/>
      <p:bldP spid="22" grpId="0" bldLvl="0" animBg="1"/>
      <p:bldP spid="23" grpId="0" bldLvl="0" animBg="1"/>
      <p:bldP spid="23" grpId="1" bldLvl="0" animBg="1"/>
      <p:bldP spid="25" grpId="0" bldLvl="0" animBg="1"/>
      <p:bldP spid="26" grpId="0" bldLvl="0" animBg="1"/>
      <p:bldP spid="27" grpId="0"/>
      <p:bldP spid="28" grpId="0" bldLvl="0" animBg="1"/>
      <p:bldP spid="29" grpId="0"/>
      <p:bldP spid="30" grpId="0" bldLvl="0" animBg="1"/>
      <p:bldP spid="31" grpId="0" bldLvl="0" animBg="1"/>
      <p:bldP spid="32" grpId="0" bldLvl="0" animBg="1"/>
      <p:bldP spid="33" grpId="0"/>
      <p:bldP spid="34" grpId="0" bldLvl="0" animBg="1"/>
      <p:bldP spid="35" grpId="0" bldLvl="0" animBg="1"/>
      <p:bldP spid="38" grpId="0" bldLvl="0" animBg="1"/>
      <p:bldP spid="39" grpId="0" bldLvl="0" animBg="1"/>
      <p:bldP spid="40" grpId="0"/>
      <p:bldP spid="36" grpId="0" bldLvl="0" animBg="1"/>
      <p:bldP spid="37" grpId="0" bldLvl="0" animBg="1"/>
      <p:bldP spid="2" grpId="0"/>
      <p:bldP spid="24" grpId="0" bldLvl="0" animBg="1"/>
      <p:bldP spid="42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AS_UNIQUEID" val="39"/>
  <p:tag name="KSO_WM_BEAUTIFY_FLAG" val=""/>
</p:tagLst>
</file>

<file path=ppt/tags/tag101.xml><?xml version="1.0" encoding="utf-8"?>
<p:tagLst xmlns:p="http://schemas.openxmlformats.org/presentationml/2006/main">
  <p:tag name="AS_UNIQUEID" val="40"/>
  <p:tag name="KSO_WM_BEAUTIFY_FLAG" val=""/>
</p:tagLst>
</file>

<file path=ppt/tags/tag102.xml><?xml version="1.0" encoding="utf-8"?>
<p:tagLst xmlns:p="http://schemas.openxmlformats.org/presentationml/2006/main">
  <p:tag name="AS_UNIQUEID" val="36"/>
  <p:tag name="KSO_WM_BEAUTIFY_FLAG" val=""/>
</p:tagLst>
</file>

<file path=ppt/tags/tag103.xml><?xml version="1.0" encoding="utf-8"?>
<p:tagLst xmlns:p="http://schemas.openxmlformats.org/presentationml/2006/main">
  <p:tag name="AS_UNIQUEID" val="37"/>
  <p:tag name="KSO_WM_BEAUTIFY_FLAG" val=""/>
</p:tagLst>
</file>

<file path=ppt/tags/tag104.xml><?xml version="1.0" encoding="utf-8"?>
<p:tagLst xmlns:p="http://schemas.openxmlformats.org/presentationml/2006/main">
  <p:tag name="AS_UNIQUEID" val="3856"/>
  <p:tag name="KSO_WM_BEAUTIFY_FLAG" val=""/>
</p:tagLst>
</file>

<file path=ppt/tags/tag105.xml><?xml version="1.0" encoding="utf-8"?>
<p:tagLst xmlns:p="http://schemas.openxmlformats.org/presentationml/2006/main">
  <p:tag name="AS_UNIQUEID" val="3857"/>
  <p:tag name="KSO_WM_BEAUTIFY_FLAG" val=""/>
</p:tagLst>
</file>

<file path=ppt/tags/tag106.xml><?xml version="1.0" encoding="utf-8"?>
<p:tagLst xmlns:p="http://schemas.openxmlformats.org/presentationml/2006/main">
  <p:tag name="AS_UNIQUEID" val="3858"/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AS_UNIQUEID" val="3890"/>
  <p:tag name="TABLE_ENDDRAG_ORIGIN_RECT" val="692*320"/>
  <p:tag name="TABLE_ENDDRAG_RECT" val="12*130*692*320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AS_UNIQUEID" val="3891"/>
</p:tagLst>
</file>

<file path=ppt/tags/tag111.xml><?xml version="1.0" encoding="utf-8"?>
<p:tagLst xmlns:p="http://schemas.openxmlformats.org/presentationml/2006/main">
  <p:tag name="AS_UNIQUEID" val="3892"/>
</p:tagLst>
</file>

<file path=ppt/tags/tag112.xml><?xml version="1.0" encoding="utf-8"?>
<p:tagLst xmlns:p="http://schemas.openxmlformats.org/presentationml/2006/main">
  <p:tag name="AS_UNIQUEID" val="3893"/>
</p:tagLst>
</file>

<file path=ppt/tags/tag113.xml><?xml version="1.0" encoding="utf-8"?>
<p:tagLst xmlns:p="http://schemas.openxmlformats.org/presentationml/2006/main">
  <p:tag name="AS_UNIQUEID" val="3894"/>
</p:tagLst>
</file>

<file path=ppt/tags/tag114.xml><?xml version="1.0" encoding="utf-8"?>
<p:tagLst xmlns:p="http://schemas.openxmlformats.org/presentationml/2006/main">
  <p:tag name="AS_UNIQUEID" val="3882"/>
</p:tagLst>
</file>

<file path=ppt/tags/tag115.xml><?xml version="1.0" encoding="utf-8"?>
<p:tagLst xmlns:p="http://schemas.openxmlformats.org/presentationml/2006/main">
  <p:tag name="AS_UNIQUEID" val="3895"/>
</p:tagLst>
</file>

<file path=ppt/tags/tag116.xml><?xml version="1.0" encoding="utf-8"?>
<p:tagLst xmlns:p="http://schemas.openxmlformats.org/presentationml/2006/main">
  <p:tag name="AS_UNIQUEID" val="3896"/>
</p:tagLst>
</file>

<file path=ppt/tags/tag117.xml><?xml version="1.0" encoding="utf-8"?>
<p:tagLst xmlns:p="http://schemas.openxmlformats.org/presentationml/2006/main">
  <p:tag name="AS_UNIQUEID" val="3887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AS_UNIQUEID" val="54"/>
  <p:tag name="KSO_WM_BEAUTIFY_FLAG" val=""/>
</p:tagLst>
</file>

<file path=ppt/tags/tag123.xml><?xml version="1.0" encoding="utf-8"?>
<p:tagLst xmlns:p="http://schemas.openxmlformats.org/presentationml/2006/main">
  <p:tag name="AS_UNIQUEID" val="55"/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AS_UNIQUEID" val="56"/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AS_UNIQUEID" val="56"/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AS_UNIQUEID" val="56"/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AS_UNIQUEID" val="231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AS_UNIQUEID" val="230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AS_UNIQUEID" val="274"/>
  <p:tag name="KSO_WM_BEAUTIFY_FLAG" val=""/>
</p:tagLst>
</file>

<file path=ppt/tags/tag142.xml><?xml version="1.0" encoding="utf-8"?>
<p:tagLst xmlns:p="http://schemas.openxmlformats.org/presentationml/2006/main">
  <p:tag name="AS_UNIQUEID" val="275"/>
  <p:tag name="KSO_WM_BEAUTIFY_FLAG" val=""/>
</p:tagLst>
</file>

<file path=ppt/tags/tag143.xml><?xml version="1.0" encoding="utf-8"?>
<p:tagLst xmlns:p="http://schemas.openxmlformats.org/presentationml/2006/main">
  <p:tag name="AS_UNIQUEID" val="276"/>
  <p:tag name="KSO_WM_BEAUTIFY_FLAG" val=""/>
</p:tagLst>
</file>

<file path=ppt/tags/tag144.xml><?xml version="1.0" encoding="utf-8"?>
<p:tagLst xmlns:p="http://schemas.openxmlformats.org/presentationml/2006/main">
  <p:tag name="AS_UNIQUEID" val="277"/>
  <p:tag name="KSO_WM_BEAUTIFY_FLAG" val=""/>
</p:tagLst>
</file>

<file path=ppt/tags/tag145.xml><?xml version="1.0" encoding="utf-8"?>
<p:tagLst xmlns:p="http://schemas.openxmlformats.org/presentationml/2006/main">
  <p:tag name="AS_UNIQUEID" val="278"/>
  <p:tag name="KSO_WM_BEAUTIFY_FLAG" val=""/>
</p:tagLst>
</file>

<file path=ppt/tags/tag146.xml><?xml version="1.0" encoding="utf-8"?>
<p:tagLst xmlns:p="http://schemas.openxmlformats.org/presentationml/2006/main">
  <p:tag name="AS_UNIQUEID" val="279"/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AS_UNIQUEID" val="276"/>
  <p:tag name="KSO_WM_BEAUTIFY_FLAG" val=""/>
</p:tagLst>
</file>

<file path=ppt/tags/tag149.xml><?xml version="1.0" encoding="utf-8"?>
<p:tagLst xmlns:p="http://schemas.openxmlformats.org/presentationml/2006/main">
  <p:tag name="AS_UNIQUEID" val="277"/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AS_UNIQUEID" val="278"/>
  <p:tag name="KSO_WM_BEAUTIFY_FLAG" val=""/>
</p:tagLst>
</file>

<file path=ppt/tags/tag151.xml><?xml version="1.0" encoding="utf-8"?>
<p:tagLst xmlns:p="http://schemas.openxmlformats.org/presentationml/2006/main">
  <p:tag name="AS_UNIQUEID" val="279"/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AS_UNIQUEID" val="275"/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AS_UNIQUEID" val="276"/>
  <p:tag name="KSO_WM_BEAUTIFY_FLAG" val=""/>
</p:tagLst>
</file>

<file path=ppt/tags/tag156.xml><?xml version="1.0" encoding="utf-8"?>
<p:tagLst xmlns:p="http://schemas.openxmlformats.org/presentationml/2006/main">
  <p:tag name="AS_UNIQUEID" val="3083"/>
  <p:tag name="KSO_WM_UNIT_TABLE_BEAUTIFY" val="smartTable{d256f4b8-9d48-4cc1-96b2-148883301ea1}"/>
  <p:tag name="KSO_WM_BEAUTIFY_FLAG" val=""/>
  <p:tag name="TABLE_ENDDRAG_ORIGIN_RECT" val="641*125"/>
  <p:tag name="TABLE_ENDDRAG_RECT" val="30*165*642*125"/>
</p:tagLst>
</file>

<file path=ppt/tags/tag157.xml><?xml version="1.0" encoding="utf-8"?>
<p:tagLst xmlns:p="http://schemas.openxmlformats.org/presentationml/2006/main">
  <p:tag name="AS_UNIQUEID" val="3358"/>
  <p:tag name="KSO_WM_BEAUTIFY_FLAG" val=""/>
</p:tagLst>
</file>

<file path=ppt/tags/tag158.xml><?xml version="1.0" encoding="utf-8"?>
<p:tagLst xmlns:p="http://schemas.openxmlformats.org/presentationml/2006/main">
  <p:tag name="AS_UNIQUEID" val="3359"/>
  <p:tag name="KSO_WM_BEAUTIFY_FLAG" val=""/>
</p:tagLst>
</file>

<file path=ppt/tags/tag159.xml><?xml version="1.0" encoding="utf-8"?>
<p:tagLst xmlns:p="http://schemas.openxmlformats.org/presentationml/2006/main">
  <p:tag name="AS_UNIQUEID" val="3360"/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AS_UNIQUEID" val="3362"/>
  <p:tag name="KSO_WM_BEAUTIFY_FLAG" val=""/>
</p:tagLst>
</file>

<file path=ppt/tags/tag161.xml><?xml version="1.0" encoding="utf-8"?>
<p:tagLst xmlns:p="http://schemas.openxmlformats.org/presentationml/2006/main">
  <p:tag name="AS_UNIQUEID" val="3363"/>
  <p:tag name="KSO_WM_BEAUTIFY_FLAG" val=""/>
</p:tagLst>
</file>

<file path=ppt/tags/tag162.xml><?xml version="1.0" encoding="utf-8"?>
<p:tagLst xmlns:p="http://schemas.openxmlformats.org/presentationml/2006/main">
  <p:tag name="AS_UNIQUEID" val="3364"/>
  <p:tag name="KSO_WM_BEAUTIFY_FLAG" val=""/>
</p:tagLst>
</file>

<file path=ppt/tags/tag163.xml><?xml version="1.0" encoding="utf-8"?>
<p:tagLst xmlns:p="http://schemas.openxmlformats.org/presentationml/2006/main">
  <p:tag name="AS_UNIQUEID" val="3365"/>
  <p:tag name="KSO_WM_BEAUTIFY_FLAG" val=""/>
</p:tagLst>
</file>

<file path=ppt/tags/tag164.xml><?xml version="1.0" encoding="utf-8"?>
<p:tagLst xmlns:p="http://schemas.openxmlformats.org/presentationml/2006/main">
  <p:tag name="AS_UNIQUEID" val="3366"/>
  <p:tag name="KSO_WM_BEAUTIFY_FLAG" val=""/>
</p:tagLst>
</file>

<file path=ppt/tags/tag165.xml><?xml version="1.0" encoding="utf-8"?>
<p:tagLst xmlns:p="http://schemas.openxmlformats.org/presentationml/2006/main">
  <p:tag name="AS_UNIQUEID" val="3367"/>
  <p:tag name="KSO_WM_BEAUTIFY_FLAG" val=""/>
</p:tagLst>
</file>

<file path=ppt/tags/tag166.xml><?xml version="1.0" encoding="utf-8"?>
<p:tagLst xmlns:p="http://schemas.openxmlformats.org/presentationml/2006/main">
  <p:tag name="AS_UNIQUEID" val="3368"/>
  <p:tag name="KSO_WM_BEAUTIFY_FLAG" val=""/>
</p:tagLst>
</file>

<file path=ppt/tags/tag167.xml><?xml version="1.0" encoding="utf-8"?>
<p:tagLst xmlns:p="http://schemas.openxmlformats.org/presentationml/2006/main">
  <p:tag name="AS_UNIQUEID" val="3369"/>
  <p:tag name="KSO_WM_BEAUTIFY_FLAG" val=""/>
</p:tagLst>
</file>

<file path=ppt/tags/tag168.xml><?xml version="1.0" encoding="utf-8"?>
<p:tagLst xmlns:p="http://schemas.openxmlformats.org/presentationml/2006/main">
  <p:tag name="AS_UNIQUEID" val="3370"/>
  <p:tag name="KSO_WM_BEAUTIFY_FLAG" val=""/>
</p:tagLst>
</file>

<file path=ppt/tags/tag169.xml><?xml version="1.0" encoding="utf-8"?>
<p:tagLst xmlns:p="http://schemas.openxmlformats.org/presentationml/2006/main">
  <p:tag name="AS_UNIQUEID" val="3371"/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AS_UNIQUEID" val="3372"/>
  <p:tag name="KSO_WM_BEAUTIFY_FLAG" val=""/>
</p:tagLst>
</file>

<file path=ppt/tags/tag171.xml><?xml version="1.0" encoding="utf-8"?>
<p:tagLst xmlns:p="http://schemas.openxmlformats.org/presentationml/2006/main">
  <p:tag name="AS_UNIQUEID" val="3373"/>
  <p:tag name="KSO_WM_BEAUTIFY_FLAG" val=""/>
</p:tagLst>
</file>

<file path=ppt/tags/tag172.xml><?xml version="1.0" encoding="utf-8"?>
<p:tagLst xmlns:p="http://schemas.openxmlformats.org/presentationml/2006/main">
  <p:tag name="AS_UNIQUEID" val="3374"/>
  <p:tag name="KSO_WM_BEAUTIFY_FLAG" val=""/>
</p:tagLst>
</file>

<file path=ppt/tags/tag173.xml><?xml version="1.0" encoding="utf-8"?>
<p:tagLst xmlns:p="http://schemas.openxmlformats.org/presentationml/2006/main">
  <p:tag name="AS_UNIQUEID" val="3375"/>
  <p:tag name="KSO_WM_BEAUTIFY_FLAG" val=""/>
</p:tagLst>
</file>

<file path=ppt/tags/tag174.xml><?xml version="1.0" encoding="utf-8"?>
<p:tagLst xmlns:p="http://schemas.openxmlformats.org/presentationml/2006/main">
  <p:tag name="AS_UNIQUEID" val="3376"/>
  <p:tag name="KSO_WM_BEAUTIFY_FLAG" val=""/>
</p:tagLst>
</file>

<file path=ppt/tags/tag175.xml><?xml version="1.0" encoding="utf-8"?>
<p:tagLst xmlns:p="http://schemas.openxmlformats.org/presentationml/2006/main">
  <p:tag name="AS_UNIQUEID" val="3377"/>
  <p:tag name="KSO_WM_BEAUTIFY_FLAG" val=""/>
</p:tagLst>
</file>

<file path=ppt/tags/tag176.xml><?xml version="1.0" encoding="utf-8"?>
<p:tagLst xmlns:p="http://schemas.openxmlformats.org/presentationml/2006/main">
  <p:tag name="AS_UNIQUEID" val="3378"/>
  <p:tag name="KSO_WM_BEAUTIFY_FLAG" val=""/>
</p:tagLst>
</file>

<file path=ppt/tags/tag177.xml><?xml version="1.0" encoding="utf-8"?>
<p:tagLst xmlns:p="http://schemas.openxmlformats.org/presentationml/2006/main">
  <p:tag name="AS_UNIQUEID" val="3379"/>
  <p:tag name="KSO_WM_BEAUTIFY_FLAG" val=""/>
</p:tagLst>
</file>

<file path=ppt/tags/tag178.xml><?xml version="1.0" encoding="utf-8"?>
<p:tagLst xmlns:p="http://schemas.openxmlformats.org/presentationml/2006/main">
  <p:tag name="AS_UNIQUEID" val="3380"/>
  <p:tag name="KSO_WM_BEAUTIFY_FLAG" val=""/>
</p:tagLst>
</file>

<file path=ppt/tags/tag179.xml><?xml version="1.0" encoding="utf-8"?>
<p:tagLst xmlns:p="http://schemas.openxmlformats.org/presentationml/2006/main">
  <p:tag name="AS_UNIQUEID" val="3381"/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AS_UNIQUEID" val="3382"/>
  <p:tag name="KSO_WM_BEAUTIFY_FLAG" val=""/>
</p:tagLst>
</file>

<file path=ppt/tags/tag181.xml><?xml version="1.0" encoding="utf-8"?>
<p:tagLst xmlns:p="http://schemas.openxmlformats.org/presentationml/2006/main">
  <p:tag name="AS_UNIQUEID" val="3383"/>
  <p:tag name="KSO_WM_BEAUTIFY_FLAG" val=""/>
</p:tagLst>
</file>

<file path=ppt/tags/tag182.xml><?xml version="1.0" encoding="utf-8"?>
<p:tagLst xmlns:p="http://schemas.openxmlformats.org/presentationml/2006/main">
  <p:tag name="AS_UNIQUEID" val="3384"/>
  <p:tag name="KSO_WM_BEAUTIFY_FLAG" val=""/>
</p:tagLst>
</file>

<file path=ppt/tags/tag183.xml><?xml version="1.0" encoding="utf-8"?>
<p:tagLst xmlns:p="http://schemas.openxmlformats.org/presentationml/2006/main">
  <p:tag name="AS_UNIQUEID" val="3385"/>
  <p:tag name="KSO_WM_BEAUTIFY_FLAG" val=""/>
</p:tagLst>
</file>

<file path=ppt/tags/tag184.xml><?xml version="1.0" encoding="utf-8"?>
<p:tagLst xmlns:p="http://schemas.openxmlformats.org/presentationml/2006/main">
  <p:tag name="AS_UNIQUEID" val="3386"/>
  <p:tag name="KSO_WM_BEAUTIFY_FLAG" val=""/>
</p:tagLst>
</file>

<file path=ppt/tags/tag185.xml><?xml version="1.0" encoding="utf-8"?>
<p:tagLst xmlns:p="http://schemas.openxmlformats.org/presentationml/2006/main">
  <p:tag name="AS_UNIQUEID" val="3387"/>
  <p:tag name="KSO_WM_BEAUTIFY_FLAG" val=""/>
</p:tagLst>
</file>

<file path=ppt/tags/tag186.xml><?xml version="1.0" encoding="utf-8"?>
<p:tagLst xmlns:p="http://schemas.openxmlformats.org/presentationml/2006/main">
  <p:tag name="AS_UNIQUEID" val="3388"/>
  <p:tag name="KSO_WM_BEAUTIFY_FLAG" val=""/>
</p:tagLst>
</file>

<file path=ppt/tags/tag187.xml><?xml version="1.0" encoding="utf-8"?>
<p:tagLst xmlns:p="http://schemas.openxmlformats.org/presentationml/2006/main">
  <p:tag name="AS_UNIQUEID" val="3389"/>
  <p:tag name="KSO_WM_BEAUTIFY_FLAG" val=""/>
</p:tagLst>
</file>

<file path=ppt/tags/tag188.xml><?xml version="1.0" encoding="utf-8"?>
<p:tagLst xmlns:p="http://schemas.openxmlformats.org/presentationml/2006/main">
  <p:tag name="AS_UNIQUEID" val="3361"/>
  <p:tag name="KSO_WM_BEAUTIFY_FLAG" val=""/>
</p:tagLst>
</file>

<file path=ppt/tags/tag189.xml><?xml version="1.0" encoding="utf-8"?>
<p:tagLst xmlns:p="http://schemas.openxmlformats.org/presentationml/2006/main">
  <p:tag name="AS_UNIQUEID" val="3391"/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AS_UNIQUEID" val="3391"/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UNIT_TABLE_BEAUTIFY" val="smartTable{fbd8b783-b938-45dd-81b3-6ee46bc41135}"/>
  <p:tag name="TABLE_ENDDRAG_ORIGIN_RECT" val="443*121"/>
  <p:tag name="TABLE_ENDDRAG_RECT" val="57*236*443*121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PP_MARK_KEY" val="15d972fc-c2db-45e0-8aff-9aedcbb42824"/>
  <p:tag name="COMMONDATA" val="eyJoZGlkIjoiNjkwNDdlNzU5NTdjZmM1ZGMwOTMwNTIyYzg5ODI0YTYifQ==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AS_UNIQUEID" val="30"/>
  <p:tag name="KSO_WM_BEAUTIFY_FLAG" val=""/>
</p:tagLst>
</file>

<file path=ppt/tags/tag43.xml><?xml version="1.0" encoding="utf-8"?>
<p:tagLst xmlns:p="http://schemas.openxmlformats.org/presentationml/2006/main">
  <p:tag name="AS_UNIQUEID" val="30"/>
  <p:tag name="KSO_WM_BEAUTIFY_FLAG" val=""/>
</p:tagLst>
</file>

<file path=ppt/tags/tag44.xml><?xml version="1.0" encoding="utf-8"?>
<p:tagLst xmlns:p="http://schemas.openxmlformats.org/presentationml/2006/main">
  <p:tag name="AS_UNIQUEID" val="32"/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AS_UNIQUEID" val="25"/>
  <p:tag name="KSO_WM_BEAUTIFY_FLAG" val=""/>
</p:tagLst>
</file>

<file path=ppt/tags/tag48.xml><?xml version="1.0" encoding="utf-8"?>
<p:tagLst xmlns:p="http://schemas.openxmlformats.org/presentationml/2006/main">
  <p:tag name="AS_UNIQUEID" val="25"/>
  <p:tag name="KSO_WM_BEAUTIFY_FLAG" val=""/>
</p:tagLst>
</file>

<file path=ppt/tags/tag49.xml><?xml version="1.0" encoding="utf-8"?>
<p:tagLst xmlns:p="http://schemas.openxmlformats.org/presentationml/2006/main">
  <p:tag name="AS_UNIQUEID" val="28"/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AS_UNIQUEID" val="445"/>
  <p:tag name="KSO_WM_BEAUTIFY_FLAG" val=""/>
</p:tagLst>
</file>

<file path=ppt/tags/tag54.xml><?xml version="1.0" encoding="utf-8"?>
<p:tagLst xmlns:p="http://schemas.openxmlformats.org/presentationml/2006/main">
  <p:tag name="AS_UNIQUEID" val="439"/>
  <p:tag name="KSO_WM_BEAUTIFY_FLAG" val=""/>
</p:tagLst>
</file>

<file path=ppt/tags/tag55.xml><?xml version="1.0" encoding="utf-8"?>
<p:tagLst xmlns:p="http://schemas.openxmlformats.org/presentationml/2006/main">
  <p:tag name="AS_UNIQUEID" val="440"/>
  <p:tag name="KSO_WM_BEAUTIFY_FLAG" val=""/>
</p:tagLst>
</file>

<file path=ppt/tags/tag56.xml><?xml version="1.0" encoding="utf-8"?>
<p:tagLst xmlns:p="http://schemas.openxmlformats.org/presentationml/2006/main">
  <p:tag name="AS_UNIQUEID" val="441"/>
  <p:tag name="KSO_WM_BEAUTIFY_FLAG" val=""/>
</p:tagLst>
</file>

<file path=ppt/tags/tag57.xml><?xml version="1.0" encoding="utf-8"?>
<p:tagLst xmlns:p="http://schemas.openxmlformats.org/presentationml/2006/main">
  <p:tag name="AS_UNIQUEID" val="442"/>
  <p:tag name="KSO_WM_BEAUTIFY_FLAG" val=""/>
</p:tagLst>
</file>

<file path=ppt/tags/tag58.xml><?xml version="1.0" encoding="utf-8"?>
<p:tagLst xmlns:p="http://schemas.openxmlformats.org/presentationml/2006/main">
  <p:tag name="AS_UNIQUEID" val="443"/>
  <p:tag name="KSO_WM_BEAUTIFY_FLAG" val=""/>
</p:tagLst>
</file>

<file path=ppt/tags/tag59.xml><?xml version="1.0" encoding="utf-8"?>
<p:tagLst xmlns:p="http://schemas.openxmlformats.org/presentationml/2006/main">
  <p:tag name="AS_UNIQUEID" val="444"/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AS_UNIQUEID" val="223"/>
</p:tagLst>
</file>

<file path=ppt/tags/tag63.xml><?xml version="1.0" encoding="utf-8"?>
<p:tagLst xmlns:p="http://schemas.openxmlformats.org/presentationml/2006/main">
  <p:tag name="AS_UNIQUEID" val="3344"/>
</p:tagLst>
</file>

<file path=ppt/tags/tag64.xml><?xml version="1.0" encoding="utf-8"?>
<p:tagLst xmlns:p="http://schemas.openxmlformats.org/presentationml/2006/main">
  <p:tag name="AS_UNIQUEID" val="33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AS_UNIQUEID" val="41"/>
  <p:tag name="KSO_WM_BEAUTIFY_FLAG" val=""/>
</p:tagLst>
</file>

<file path=ppt/tags/tag67.xml><?xml version="1.0" encoding="utf-8"?>
<p:tagLst xmlns:p="http://schemas.openxmlformats.org/presentationml/2006/main">
  <p:tag name="AS_UNIQUEID" val="3"/>
  <p:tag name="KSO_WM_BEAUTIFY_FLAG" val=""/>
</p:tagLst>
</file>

<file path=ppt/tags/tag68.xml><?xml version="1.0" encoding="utf-8"?>
<p:tagLst xmlns:p="http://schemas.openxmlformats.org/presentationml/2006/main">
  <p:tag name="AS_UNIQUEID" val="4"/>
  <p:tag name="KSO_WM_BEAUTIFY_FLAG" val=""/>
</p:tagLst>
</file>

<file path=ppt/tags/tag69.xml><?xml version="1.0" encoding="utf-8"?>
<p:tagLst xmlns:p="http://schemas.openxmlformats.org/presentationml/2006/main">
  <p:tag name="AS_UNIQUEID" val="5"/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AS_UNIQUEID" val="6"/>
  <p:tag name="KSO_WM_BEAUTIFY_FLAG" val=""/>
</p:tagLst>
</file>

<file path=ppt/tags/tag71.xml><?xml version="1.0" encoding="utf-8"?>
<p:tagLst xmlns:p="http://schemas.openxmlformats.org/presentationml/2006/main">
  <p:tag name="AS_UNIQUEID" val="7"/>
  <p:tag name="KSO_WM_BEAUTIFY_FLAG" val=""/>
</p:tagLst>
</file>

<file path=ppt/tags/tag72.xml><?xml version="1.0" encoding="utf-8"?>
<p:tagLst xmlns:p="http://schemas.openxmlformats.org/presentationml/2006/main">
  <p:tag name="AS_UNIQUEID" val="8"/>
  <p:tag name="KSO_WM_BEAUTIFY_FLAG" val=""/>
</p:tagLst>
</file>

<file path=ppt/tags/tag73.xml><?xml version="1.0" encoding="utf-8"?>
<p:tagLst xmlns:p="http://schemas.openxmlformats.org/presentationml/2006/main">
  <p:tag name="AS_UNIQUEID" val="9"/>
  <p:tag name="KSO_WM_BEAUTIFY_FLAG" val=""/>
</p:tagLst>
</file>

<file path=ppt/tags/tag74.xml><?xml version="1.0" encoding="utf-8"?>
<p:tagLst xmlns:p="http://schemas.openxmlformats.org/presentationml/2006/main">
  <p:tag name="AS_UNIQUEID" val="10"/>
  <p:tag name="KSO_WM_BEAUTIFY_FLAG" val=""/>
</p:tagLst>
</file>

<file path=ppt/tags/tag75.xml><?xml version="1.0" encoding="utf-8"?>
<p:tagLst xmlns:p="http://schemas.openxmlformats.org/presentationml/2006/main">
  <p:tag name="AS_UNIQUEID" val="11"/>
  <p:tag name="KSO_WM_BEAUTIFY_FLAG" val=""/>
</p:tagLst>
</file>

<file path=ppt/tags/tag76.xml><?xml version="1.0" encoding="utf-8"?>
<p:tagLst xmlns:p="http://schemas.openxmlformats.org/presentationml/2006/main">
  <p:tag name="AS_UNIQUEID" val="12"/>
  <p:tag name="KSO_WM_BEAUTIFY_FLAG" val=""/>
</p:tagLst>
</file>

<file path=ppt/tags/tag77.xml><?xml version="1.0" encoding="utf-8"?>
<p:tagLst xmlns:p="http://schemas.openxmlformats.org/presentationml/2006/main">
  <p:tag name="AS_UNIQUEID" val="13"/>
  <p:tag name="KSO_WM_BEAUTIFY_FLAG" val=""/>
</p:tagLst>
</file>

<file path=ppt/tags/tag78.xml><?xml version="1.0" encoding="utf-8"?>
<p:tagLst xmlns:p="http://schemas.openxmlformats.org/presentationml/2006/main">
  <p:tag name="AS_UNIQUEID" val="14"/>
  <p:tag name="KSO_WM_BEAUTIFY_FLAG" val=""/>
</p:tagLst>
</file>

<file path=ppt/tags/tag79.xml><?xml version="1.0" encoding="utf-8"?>
<p:tagLst xmlns:p="http://schemas.openxmlformats.org/presentationml/2006/main">
  <p:tag name="AS_UNIQUEID" val="15"/>
  <p:tag name="KSO_WM_BEAUTIFY_FLAG" val=""/>
</p:tagLst>
</file>

<file path=ppt/tags/tag8.xml><?xml version="1.0" encoding="utf-8"?>
<p:tagLst xmlns:p="http://schemas.openxmlformats.org/presentationml/2006/main">
  <p:tag name="AS_UNIQUEID" val="3142"/>
  <p:tag name="KSO_WM_BEAUTIFY_FLAG" val=""/>
</p:tagLst>
</file>

<file path=ppt/tags/tag80.xml><?xml version="1.0" encoding="utf-8"?>
<p:tagLst xmlns:p="http://schemas.openxmlformats.org/presentationml/2006/main">
  <p:tag name="AS_UNIQUEID" val="16"/>
  <p:tag name="KSO_WM_BEAUTIFY_FLAG" val=""/>
</p:tagLst>
</file>

<file path=ppt/tags/tag81.xml><?xml version="1.0" encoding="utf-8"?>
<p:tagLst xmlns:p="http://schemas.openxmlformats.org/presentationml/2006/main">
  <p:tag name="AS_UNIQUEID" val="17"/>
  <p:tag name="KSO_WM_BEAUTIFY_FLAG" val=""/>
</p:tagLst>
</file>

<file path=ppt/tags/tag82.xml><?xml version="1.0" encoding="utf-8"?>
<p:tagLst xmlns:p="http://schemas.openxmlformats.org/presentationml/2006/main">
  <p:tag name="AS_UNIQUEID" val="18"/>
  <p:tag name="KSO_WM_BEAUTIFY_FLAG" val=""/>
</p:tagLst>
</file>

<file path=ppt/tags/tag83.xml><?xml version="1.0" encoding="utf-8"?>
<p:tagLst xmlns:p="http://schemas.openxmlformats.org/presentationml/2006/main">
  <p:tag name="AS_UNIQUEID" val="19"/>
  <p:tag name="KSO_WM_BEAUTIFY_FLAG" val=""/>
</p:tagLst>
</file>

<file path=ppt/tags/tag84.xml><?xml version="1.0" encoding="utf-8"?>
<p:tagLst xmlns:p="http://schemas.openxmlformats.org/presentationml/2006/main">
  <p:tag name="AS_UNIQUEID" val="20"/>
  <p:tag name="KSO_WM_BEAUTIFY_FLAG" val=""/>
</p:tagLst>
</file>

<file path=ppt/tags/tag85.xml><?xml version="1.0" encoding="utf-8"?>
<p:tagLst xmlns:p="http://schemas.openxmlformats.org/presentationml/2006/main">
  <p:tag name="AS_UNIQUEID" val="21"/>
  <p:tag name="KSO_WM_BEAUTIFY_FLAG" val=""/>
</p:tagLst>
</file>

<file path=ppt/tags/tag86.xml><?xml version="1.0" encoding="utf-8"?>
<p:tagLst xmlns:p="http://schemas.openxmlformats.org/presentationml/2006/main">
  <p:tag name="AS_UNIQUEID" val="22"/>
  <p:tag name="KSO_WM_BEAUTIFY_FLAG" val=""/>
</p:tagLst>
</file>

<file path=ppt/tags/tag87.xml><?xml version="1.0" encoding="utf-8"?>
<p:tagLst xmlns:p="http://schemas.openxmlformats.org/presentationml/2006/main">
  <p:tag name="AS_UNIQUEID" val="23"/>
  <p:tag name="KSO_WM_BEAUTIFY_FLAG" val=""/>
</p:tagLst>
</file>

<file path=ppt/tags/tag88.xml><?xml version="1.0" encoding="utf-8"?>
<p:tagLst xmlns:p="http://schemas.openxmlformats.org/presentationml/2006/main">
  <p:tag name="AS_UNIQUEID" val="25"/>
  <p:tag name="KSO_WM_BEAUTIFY_FLAG" val=""/>
</p:tagLst>
</file>

<file path=ppt/tags/tag89.xml><?xml version="1.0" encoding="utf-8"?>
<p:tagLst xmlns:p="http://schemas.openxmlformats.org/presentationml/2006/main">
  <p:tag name="AS_UNIQUEID" val="26"/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AS_UNIQUEID" val="27"/>
  <p:tag name="KSO_WM_BEAUTIFY_FLAG" val=""/>
</p:tagLst>
</file>

<file path=ppt/tags/tag91.xml><?xml version="1.0" encoding="utf-8"?>
<p:tagLst xmlns:p="http://schemas.openxmlformats.org/presentationml/2006/main">
  <p:tag name="AS_UNIQUEID" val="28"/>
  <p:tag name="KSO_WM_BEAUTIFY_FLAG" val=""/>
</p:tagLst>
</file>

<file path=ppt/tags/tag92.xml><?xml version="1.0" encoding="utf-8"?>
<p:tagLst xmlns:p="http://schemas.openxmlformats.org/presentationml/2006/main">
  <p:tag name="AS_UNIQUEID" val="29"/>
  <p:tag name="KSO_WM_BEAUTIFY_FLAG" val=""/>
</p:tagLst>
</file>

<file path=ppt/tags/tag93.xml><?xml version="1.0" encoding="utf-8"?>
<p:tagLst xmlns:p="http://schemas.openxmlformats.org/presentationml/2006/main">
  <p:tag name="AS_UNIQUEID" val="30"/>
  <p:tag name="KSO_WM_BEAUTIFY_FLAG" val=""/>
</p:tagLst>
</file>

<file path=ppt/tags/tag94.xml><?xml version="1.0" encoding="utf-8"?>
<p:tagLst xmlns:p="http://schemas.openxmlformats.org/presentationml/2006/main">
  <p:tag name="AS_UNIQUEID" val="31"/>
  <p:tag name="KSO_WM_BEAUTIFY_FLAG" val=""/>
</p:tagLst>
</file>

<file path=ppt/tags/tag95.xml><?xml version="1.0" encoding="utf-8"?>
<p:tagLst xmlns:p="http://schemas.openxmlformats.org/presentationml/2006/main">
  <p:tag name="AS_UNIQUEID" val="32"/>
  <p:tag name="KSO_WM_BEAUTIFY_FLAG" val=""/>
</p:tagLst>
</file>

<file path=ppt/tags/tag96.xml><?xml version="1.0" encoding="utf-8"?>
<p:tagLst xmlns:p="http://schemas.openxmlformats.org/presentationml/2006/main">
  <p:tag name="AS_UNIQUEID" val="33"/>
  <p:tag name="KSO_WM_BEAUTIFY_FLAG" val=""/>
</p:tagLst>
</file>

<file path=ppt/tags/tag97.xml><?xml version="1.0" encoding="utf-8"?>
<p:tagLst xmlns:p="http://schemas.openxmlformats.org/presentationml/2006/main">
  <p:tag name="AS_UNIQUEID" val="34"/>
  <p:tag name="KSO_WM_BEAUTIFY_FLAG" val=""/>
</p:tagLst>
</file>

<file path=ppt/tags/tag98.xml><?xml version="1.0" encoding="utf-8"?>
<p:tagLst xmlns:p="http://schemas.openxmlformats.org/presentationml/2006/main">
  <p:tag name="AS_UNIQUEID" val="35"/>
  <p:tag name="KSO_WM_BEAUTIFY_FLAG" val=""/>
</p:tagLst>
</file>

<file path=ppt/tags/tag99.xml><?xml version="1.0" encoding="utf-8"?>
<p:tagLst xmlns:p="http://schemas.openxmlformats.org/presentationml/2006/main">
  <p:tag name="AS_UNIQUEID" val="38"/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3224</Words>
  <Application>WPS 演示</Application>
  <PresentationFormat>全屏显示(4:3)</PresentationFormat>
  <Paragraphs>523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Arial</vt:lpstr>
      <vt:lpstr>宋体</vt:lpstr>
      <vt:lpstr>Wingdings</vt:lpstr>
      <vt:lpstr>华文细黑</vt:lpstr>
      <vt:lpstr>草檀斋毛泽东字体</vt:lpstr>
      <vt:lpstr>华文彩云</vt:lpstr>
      <vt:lpstr>方正启体繁体</vt:lpstr>
      <vt:lpstr>Verdana</vt:lpstr>
      <vt:lpstr>微软雅黑</vt:lpstr>
      <vt:lpstr>黑体</vt:lpstr>
      <vt:lpstr>Courier New</vt:lpstr>
      <vt:lpstr>Times New Roman</vt:lpstr>
      <vt:lpstr>Arial</vt:lpstr>
      <vt:lpstr>Arial Unicode MS</vt:lpstr>
      <vt:lpstr>Calibri</vt:lpstr>
      <vt:lpstr>楷体_GB2312</vt:lpstr>
      <vt:lpstr>新宋体</vt:lpstr>
      <vt:lpstr>默认设计模板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温州第二高级中学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WZEG_Teacher</dc:creator>
  <cp:lastModifiedBy>周星</cp:lastModifiedBy>
  <cp:revision>60</cp:revision>
  <dcterms:created xsi:type="dcterms:W3CDTF">2007-08-21T06:34:00Z</dcterms:created>
  <dcterms:modified xsi:type="dcterms:W3CDTF">2023-07-11T03:41:39Z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410C8D11392F4E1E907A91B84616C060_12</vt:lpwstr>
  </property>
</Properties>
</file>