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gif" ContentType="image/gi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99" r:id="rId3"/>
    <p:sldId id="557" r:id="rId4"/>
    <p:sldId id="633" r:id="rId5"/>
    <p:sldId id="632" r:id="rId6"/>
    <p:sldId id="565" r:id="rId7"/>
    <p:sldId id="619" r:id="rId8"/>
    <p:sldId id="620" r:id="rId9"/>
    <p:sldId id="579" r:id="rId10"/>
    <p:sldId id="613" r:id="rId11"/>
    <p:sldId id="566" r:id="rId12"/>
    <p:sldId id="518" r:id="rId13"/>
    <p:sldId id="567" r:id="rId14"/>
    <p:sldId id="614" r:id="rId15"/>
    <p:sldId id="615" r:id="rId16"/>
    <p:sldId id="616" r:id="rId17"/>
    <p:sldId id="617" r:id="rId18"/>
    <p:sldId id="568" r:id="rId19"/>
    <p:sldId id="638" r:id="rId20"/>
    <p:sldId id="634" r:id="rId21"/>
    <p:sldId id="635" r:id="rId22"/>
    <p:sldId id="636" r:id="rId23"/>
    <p:sldId id="637" r:id="rId24"/>
    <p:sldId id="639" r:id="rId25"/>
    <p:sldId id="640" r:id="rId26"/>
    <p:sldId id="618" r:id="rId27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3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-1854" y="-84"/>
      </p:cViewPr>
      <p:guideLst>
        <p:guide orient="horz" pos="2173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78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C414DD-F05F-43E8-8F49-D51A81ECC891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effectLst/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effectLst/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tags" Target="../tags/tag1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tags" Target="../tags/tag1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tags" Target="../tags/tag127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2" Type="http://schemas.openxmlformats.org/officeDocument/2006/relationships/slideLayout" Target="../slideLayouts/slideLayout7.xml"/><Relationship Id="rId41" Type="http://schemas.openxmlformats.org/officeDocument/2006/relationships/tags" Target="../tags/tag170.xml"/><Relationship Id="rId40" Type="http://schemas.openxmlformats.org/officeDocument/2006/relationships/tags" Target="../tags/tag169.xml"/><Relationship Id="rId4" Type="http://schemas.openxmlformats.org/officeDocument/2006/relationships/tags" Target="../tags/tag133.xml"/><Relationship Id="rId39" Type="http://schemas.openxmlformats.org/officeDocument/2006/relationships/tags" Target="../tags/tag168.xml"/><Relationship Id="rId38" Type="http://schemas.openxmlformats.org/officeDocument/2006/relationships/tags" Target="../tags/tag167.xml"/><Relationship Id="rId37" Type="http://schemas.openxmlformats.org/officeDocument/2006/relationships/tags" Target="../tags/tag166.xml"/><Relationship Id="rId36" Type="http://schemas.openxmlformats.org/officeDocument/2006/relationships/tags" Target="../tags/tag165.xml"/><Relationship Id="rId35" Type="http://schemas.openxmlformats.org/officeDocument/2006/relationships/tags" Target="../tags/tag164.xml"/><Relationship Id="rId34" Type="http://schemas.openxmlformats.org/officeDocument/2006/relationships/tags" Target="../tags/tag163.xml"/><Relationship Id="rId33" Type="http://schemas.openxmlformats.org/officeDocument/2006/relationships/tags" Target="../tags/tag162.xml"/><Relationship Id="rId32" Type="http://schemas.openxmlformats.org/officeDocument/2006/relationships/tags" Target="../tags/tag161.xml"/><Relationship Id="rId31" Type="http://schemas.openxmlformats.org/officeDocument/2006/relationships/tags" Target="../tags/tag160.xml"/><Relationship Id="rId30" Type="http://schemas.openxmlformats.org/officeDocument/2006/relationships/tags" Target="../tags/tag159.xml"/><Relationship Id="rId3" Type="http://schemas.openxmlformats.org/officeDocument/2006/relationships/tags" Target="../tags/tag132.xml"/><Relationship Id="rId29" Type="http://schemas.openxmlformats.org/officeDocument/2006/relationships/tags" Target="../tags/tag158.xml"/><Relationship Id="rId28" Type="http://schemas.openxmlformats.org/officeDocument/2006/relationships/tags" Target="../tags/tag157.xml"/><Relationship Id="rId27" Type="http://schemas.openxmlformats.org/officeDocument/2006/relationships/tags" Target="../tags/tag156.xml"/><Relationship Id="rId26" Type="http://schemas.openxmlformats.org/officeDocument/2006/relationships/tags" Target="../tags/tag155.xml"/><Relationship Id="rId25" Type="http://schemas.openxmlformats.org/officeDocument/2006/relationships/tags" Target="../tags/tag154.xml"/><Relationship Id="rId24" Type="http://schemas.openxmlformats.org/officeDocument/2006/relationships/tags" Target="../tags/tag153.xml"/><Relationship Id="rId23" Type="http://schemas.openxmlformats.org/officeDocument/2006/relationships/tags" Target="../tags/tag152.xml"/><Relationship Id="rId22" Type="http://schemas.openxmlformats.org/officeDocument/2006/relationships/tags" Target="../tags/tag151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tags" Target="../tags/tag131.xml"/><Relationship Id="rId19" Type="http://schemas.openxmlformats.org/officeDocument/2006/relationships/tags" Target="../tags/tag148.xml"/><Relationship Id="rId18" Type="http://schemas.openxmlformats.org/officeDocument/2006/relationships/tags" Target="../tags/tag147.xml"/><Relationship Id="rId17" Type="http://schemas.openxmlformats.org/officeDocument/2006/relationships/tags" Target="../tags/tag146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tags" Target="../tags/tag130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wmf"/><Relationship Id="rId8" Type="http://schemas.openxmlformats.org/officeDocument/2006/relationships/oleObject" Target="../embeddings/oleObject1.bin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0" Type="http://schemas.openxmlformats.org/officeDocument/2006/relationships/vmlDrawing" Target="../drawings/vmlDrawing1.vml"/><Relationship Id="rId5" Type="http://schemas.openxmlformats.org/officeDocument/2006/relationships/tags" Target="../tags/tag6.xml"/><Relationship Id="rId49" Type="http://schemas.openxmlformats.org/officeDocument/2006/relationships/slideLayout" Target="../slideLayouts/slideLayout7.xml"/><Relationship Id="rId48" Type="http://schemas.openxmlformats.org/officeDocument/2006/relationships/tags" Target="../tags/tag41.xml"/><Relationship Id="rId47" Type="http://schemas.openxmlformats.org/officeDocument/2006/relationships/tags" Target="../tags/tag40.xml"/><Relationship Id="rId46" Type="http://schemas.openxmlformats.org/officeDocument/2006/relationships/tags" Target="../tags/tag39.xml"/><Relationship Id="rId45" Type="http://schemas.openxmlformats.org/officeDocument/2006/relationships/tags" Target="../tags/tag38.xml"/><Relationship Id="rId44" Type="http://schemas.openxmlformats.org/officeDocument/2006/relationships/tags" Target="../tags/tag37.xml"/><Relationship Id="rId43" Type="http://schemas.openxmlformats.org/officeDocument/2006/relationships/tags" Target="../tags/tag36.xml"/><Relationship Id="rId42" Type="http://schemas.openxmlformats.org/officeDocument/2006/relationships/tags" Target="../tags/tag35.xml"/><Relationship Id="rId41" Type="http://schemas.openxmlformats.org/officeDocument/2006/relationships/tags" Target="../tags/tag34.xml"/><Relationship Id="rId40" Type="http://schemas.openxmlformats.org/officeDocument/2006/relationships/tags" Target="../tags/tag33.xml"/><Relationship Id="rId4" Type="http://schemas.openxmlformats.org/officeDocument/2006/relationships/tags" Target="../tags/tag5.xml"/><Relationship Id="rId39" Type="http://schemas.openxmlformats.org/officeDocument/2006/relationships/tags" Target="../tags/tag32.xml"/><Relationship Id="rId38" Type="http://schemas.openxmlformats.org/officeDocument/2006/relationships/tags" Target="../tags/tag31.xml"/><Relationship Id="rId37" Type="http://schemas.openxmlformats.org/officeDocument/2006/relationships/tags" Target="../tags/tag30.xml"/><Relationship Id="rId36" Type="http://schemas.openxmlformats.org/officeDocument/2006/relationships/tags" Target="../tags/tag29.xml"/><Relationship Id="rId35" Type="http://schemas.openxmlformats.org/officeDocument/2006/relationships/tags" Target="../tags/tag28.xml"/><Relationship Id="rId34" Type="http://schemas.openxmlformats.org/officeDocument/2006/relationships/tags" Target="../tags/tag27.xml"/><Relationship Id="rId33" Type="http://schemas.openxmlformats.org/officeDocument/2006/relationships/tags" Target="../tags/tag26.xml"/><Relationship Id="rId32" Type="http://schemas.openxmlformats.org/officeDocument/2006/relationships/tags" Target="../tags/tag25.xml"/><Relationship Id="rId31" Type="http://schemas.openxmlformats.org/officeDocument/2006/relationships/image" Target="../media/image5.wmf"/><Relationship Id="rId30" Type="http://schemas.openxmlformats.org/officeDocument/2006/relationships/oleObject" Target="../embeddings/oleObject4.bin"/><Relationship Id="rId3" Type="http://schemas.openxmlformats.org/officeDocument/2006/relationships/tags" Target="../tags/tag4.xml"/><Relationship Id="rId29" Type="http://schemas.openxmlformats.org/officeDocument/2006/relationships/tags" Target="../tags/tag24.xml"/><Relationship Id="rId28" Type="http://schemas.openxmlformats.org/officeDocument/2006/relationships/image" Target="../media/image4.wmf"/><Relationship Id="rId27" Type="http://schemas.openxmlformats.org/officeDocument/2006/relationships/oleObject" Target="../embeddings/oleObject3.bin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tags" Target="../tags/tag3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image" Target="../media/image3.wmf"/><Relationship Id="rId16" Type="http://schemas.openxmlformats.org/officeDocument/2006/relationships/oleObject" Target="../embeddings/oleObject2.bin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1.xml"/><Relationship Id="rId1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2.xml"/><Relationship Id="rId1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5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77.xml"/><Relationship Id="rId2" Type="http://schemas.openxmlformats.org/officeDocument/2006/relationships/image" Target="../media/image30.png"/><Relationship Id="rId1" Type="http://schemas.openxmlformats.org/officeDocument/2006/relationships/tags" Target="../tags/tag17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4" Type="http://schemas.openxmlformats.org/officeDocument/2006/relationships/slideLayout" Target="../slideLayouts/slideLayout7.xml"/><Relationship Id="rId63" Type="http://schemas.openxmlformats.org/officeDocument/2006/relationships/tags" Target="../tags/tag104.xml"/><Relationship Id="rId62" Type="http://schemas.openxmlformats.org/officeDocument/2006/relationships/tags" Target="../tags/tag103.xml"/><Relationship Id="rId61" Type="http://schemas.openxmlformats.org/officeDocument/2006/relationships/tags" Target="../tags/tag102.xml"/><Relationship Id="rId60" Type="http://schemas.openxmlformats.org/officeDocument/2006/relationships/tags" Target="../tags/tag101.xml"/><Relationship Id="rId6" Type="http://schemas.openxmlformats.org/officeDocument/2006/relationships/tags" Target="../tags/tag47.xml"/><Relationship Id="rId59" Type="http://schemas.openxmlformats.org/officeDocument/2006/relationships/tags" Target="../tags/tag100.xml"/><Relationship Id="rId58" Type="http://schemas.openxmlformats.org/officeDocument/2006/relationships/tags" Target="../tags/tag99.xml"/><Relationship Id="rId57" Type="http://schemas.openxmlformats.org/officeDocument/2006/relationships/tags" Target="../tags/tag98.xml"/><Relationship Id="rId56" Type="http://schemas.openxmlformats.org/officeDocument/2006/relationships/tags" Target="../tags/tag97.xml"/><Relationship Id="rId55" Type="http://schemas.openxmlformats.org/officeDocument/2006/relationships/tags" Target="../tags/tag96.xml"/><Relationship Id="rId54" Type="http://schemas.openxmlformats.org/officeDocument/2006/relationships/tags" Target="../tags/tag95.xml"/><Relationship Id="rId53" Type="http://schemas.openxmlformats.org/officeDocument/2006/relationships/tags" Target="../tags/tag94.xml"/><Relationship Id="rId52" Type="http://schemas.openxmlformats.org/officeDocument/2006/relationships/tags" Target="../tags/tag93.xml"/><Relationship Id="rId51" Type="http://schemas.openxmlformats.org/officeDocument/2006/relationships/tags" Target="../tags/tag92.xml"/><Relationship Id="rId50" Type="http://schemas.openxmlformats.org/officeDocument/2006/relationships/tags" Target="../tags/tag91.xml"/><Relationship Id="rId5" Type="http://schemas.openxmlformats.org/officeDocument/2006/relationships/tags" Target="../tags/tag46.xml"/><Relationship Id="rId49" Type="http://schemas.openxmlformats.org/officeDocument/2006/relationships/tags" Target="../tags/tag90.xml"/><Relationship Id="rId48" Type="http://schemas.openxmlformats.org/officeDocument/2006/relationships/tags" Target="../tags/tag89.xml"/><Relationship Id="rId47" Type="http://schemas.openxmlformats.org/officeDocument/2006/relationships/tags" Target="../tags/tag88.xml"/><Relationship Id="rId46" Type="http://schemas.openxmlformats.org/officeDocument/2006/relationships/tags" Target="../tags/tag87.xml"/><Relationship Id="rId45" Type="http://schemas.openxmlformats.org/officeDocument/2006/relationships/tags" Target="../tags/tag86.xml"/><Relationship Id="rId44" Type="http://schemas.openxmlformats.org/officeDocument/2006/relationships/tags" Target="../tags/tag85.xml"/><Relationship Id="rId43" Type="http://schemas.openxmlformats.org/officeDocument/2006/relationships/tags" Target="../tags/tag84.xml"/><Relationship Id="rId42" Type="http://schemas.openxmlformats.org/officeDocument/2006/relationships/tags" Target="../tags/tag83.xml"/><Relationship Id="rId41" Type="http://schemas.openxmlformats.org/officeDocument/2006/relationships/tags" Target="../tags/tag82.xml"/><Relationship Id="rId40" Type="http://schemas.openxmlformats.org/officeDocument/2006/relationships/tags" Target="../tags/tag81.xml"/><Relationship Id="rId4" Type="http://schemas.openxmlformats.org/officeDocument/2006/relationships/tags" Target="../tags/tag45.xml"/><Relationship Id="rId39" Type="http://schemas.openxmlformats.org/officeDocument/2006/relationships/tags" Target="../tags/tag80.xml"/><Relationship Id="rId38" Type="http://schemas.openxmlformats.org/officeDocument/2006/relationships/tags" Target="../tags/tag79.xml"/><Relationship Id="rId37" Type="http://schemas.openxmlformats.org/officeDocument/2006/relationships/tags" Target="../tags/tag78.xml"/><Relationship Id="rId36" Type="http://schemas.openxmlformats.org/officeDocument/2006/relationships/tags" Target="../tags/tag77.xml"/><Relationship Id="rId35" Type="http://schemas.openxmlformats.org/officeDocument/2006/relationships/tags" Target="../tags/tag76.xml"/><Relationship Id="rId34" Type="http://schemas.openxmlformats.org/officeDocument/2006/relationships/tags" Target="../tags/tag75.xml"/><Relationship Id="rId33" Type="http://schemas.openxmlformats.org/officeDocument/2006/relationships/tags" Target="../tags/tag74.xml"/><Relationship Id="rId32" Type="http://schemas.openxmlformats.org/officeDocument/2006/relationships/tags" Target="../tags/tag73.xml"/><Relationship Id="rId31" Type="http://schemas.openxmlformats.org/officeDocument/2006/relationships/tags" Target="../tags/tag72.xml"/><Relationship Id="rId30" Type="http://schemas.openxmlformats.org/officeDocument/2006/relationships/tags" Target="../tags/tag71.xml"/><Relationship Id="rId3" Type="http://schemas.openxmlformats.org/officeDocument/2006/relationships/tags" Target="../tags/tag44.xml"/><Relationship Id="rId29" Type="http://schemas.openxmlformats.org/officeDocument/2006/relationships/tags" Target="../tags/tag70.xml"/><Relationship Id="rId28" Type="http://schemas.openxmlformats.org/officeDocument/2006/relationships/tags" Target="../tags/tag69.xml"/><Relationship Id="rId27" Type="http://schemas.openxmlformats.org/officeDocument/2006/relationships/tags" Target="../tags/tag68.xml"/><Relationship Id="rId26" Type="http://schemas.openxmlformats.org/officeDocument/2006/relationships/tags" Target="../tags/tag67.xml"/><Relationship Id="rId25" Type="http://schemas.openxmlformats.org/officeDocument/2006/relationships/tags" Target="../tags/tag66.xml"/><Relationship Id="rId24" Type="http://schemas.openxmlformats.org/officeDocument/2006/relationships/tags" Target="../tags/tag65.xml"/><Relationship Id="rId23" Type="http://schemas.openxmlformats.org/officeDocument/2006/relationships/tags" Target="../tags/tag64.xml"/><Relationship Id="rId22" Type="http://schemas.openxmlformats.org/officeDocument/2006/relationships/tags" Target="../tags/tag63.xml"/><Relationship Id="rId21" Type="http://schemas.openxmlformats.org/officeDocument/2006/relationships/tags" Target="../tags/tag62.xml"/><Relationship Id="rId20" Type="http://schemas.openxmlformats.org/officeDocument/2006/relationships/tags" Target="../tags/tag61.xml"/><Relationship Id="rId2" Type="http://schemas.openxmlformats.org/officeDocument/2006/relationships/tags" Target="../tags/tag43.xml"/><Relationship Id="rId19" Type="http://schemas.openxmlformats.org/officeDocument/2006/relationships/tags" Target="../tags/tag60.xml"/><Relationship Id="rId18" Type="http://schemas.openxmlformats.org/officeDocument/2006/relationships/tags" Target="../tags/tag59.xml"/><Relationship Id="rId17" Type="http://schemas.openxmlformats.org/officeDocument/2006/relationships/tags" Target="../tags/tag58.xml"/><Relationship Id="rId16" Type="http://schemas.openxmlformats.org/officeDocument/2006/relationships/tags" Target="../tags/tag57.xml"/><Relationship Id="rId15" Type="http://schemas.openxmlformats.org/officeDocument/2006/relationships/tags" Target="../tags/tag56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tags" Target="../tags/tag4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7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4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6" name="矩形 59395"/>
          <p:cNvSpPr/>
          <p:nvPr/>
        </p:nvSpPr>
        <p:spPr>
          <a:xfrm>
            <a:off x="5248275" y="59055"/>
            <a:ext cx="3572510" cy="706755"/>
          </a:xfrm>
          <a:prstGeom prst="rect">
            <a:avLst/>
          </a:prstGeom>
          <a:ln w="28575" cap="flat" cmpd="sng">
            <a:noFill/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fontAlgn="base"/>
            <a:r>
              <a:rPr lang="en-US" altLang="zh-CN" sz="4000" strike="noStrike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草檀斋毛泽东字体" pitchFamily="2" charset="-122"/>
                <a:cs typeface="+mn-cs"/>
              </a:rPr>
              <a:t>《</a:t>
            </a:r>
            <a:r>
              <a:rPr lang="zh-CN" altLang="en-US" sz="4000" strike="noStrike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草檀斋毛泽东字体" pitchFamily="2" charset="-122"/>
                <a:cs typeface="+mn-cs"/>
              </a:rPr>
              <a:t>运动的描述</a:t>
            </a:r>
            <a:r>
              <a:rPr lang="en-US" altLang="zh-CN" sz="4000" strike="noStrike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草檀斋毛泽东字体" pitchFamily="2" charset="-122"/>
                <a:cs typeface="+mn-cs"/>
              </a:rPr>
              <a:t>》</a:t>
            </a:r>
            <a:endParaRPr lang="en-US" altLang="zh-CN" sz="4000" strike="noStrike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草檀斋毛泽东字体" pitchFamily="2" charset="-122"/>
              <a:cs typeface="+mn-cs"/>
            </a:endParaRPr>
          </a:p>
        </p:txBody>
      </p:sp>
      <p:sp>
        <p:nvSpPr>
          <p:cNvPr id="2050" name="直接连接符 59401"/>
          <p:cNvSpPr/>
          <p:nvPr/>
        </p:nvSpPr>
        <p:spPr>
          <a:xfrm>
            <a:off x="5651500" y="765175"/>
            <a:ext cx="22606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1" name="直接连接符 59403"/>
          <p:cNvSpPr/>
          <p:nvPr/>
        </p:nvSpPr>
        <p:spPr>
          <a:xfrm>
            <a:off x="0" y="1713230"/>
            <a:ext cx="5889625" cy="127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06" name="矩形 59405"/>
          <p:cNvSpPr/>
          <p:nvPr/>
        </p:nvSpPr>
        <p:spPr>
          <a:xfrm>
            <a:off x="2566353" y="885508"/>
            <a:ext cx="3084830" cy="706755"/>
          </a:xfrm>
          <a:prstGeom prst="rect">
            <a:avLst/>
          </a:prstGeom>
          <a:ln w="28575" cap="flat" cmpd="sng">
            <a:noFill/>
            <a:prstDash val="solid"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l" fontAlgn="base"/>
            <a:r>
              <a:rPr lang="en-US" altLang="zh-CN" sz="4000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  <a:cs typeface="+mn-cs"/>
              </a:rPr>
              <a:t>1.4.1 </a:t>
            </a:r>
            <a:r>
              <a:rPr lang="zh-CN" altLang="en-US" sz="40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  <a:cs typeface="+mn-cs"/>
              </a:rPr>
              <a:t>加速度</a:t>
            </a:r>
            <a:endParaRPr lang="zh-CN" altLang="en-US" sz="4000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华文彩云" panose="02010800040101010101" pitchFamily="2" charset="-122"/>
              <a:ea typeface="华文彩云" panose="02010800040101010101" pitchFamily="2" charset="-122"/>
              <a:cs typeface="+mn-cs"/>
            </a:endParaRPr>
          </a:p>
        </p:txBody>
      </p:sp>
      <p:sp>
        <p:nvSpPr>
          <p:cNvPr id="5149" name="矩形 5148"/>
          <p:cNvSpPr/>
          <p:nvPr/>
        </p:nvSpPr>
        <p:spPr>
          <a:xfrm>
            <a:off x="5491480" y="3149283"/>
            <a:ext cx="3513455" cy="1714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txBody>
          <a:bodyPr wrap="square" anchor="ctr" anchorCtr="0">
            <a:spAutoFit/>
          </a:bodyPr>
          <a:p>
            <a:pPr fontAlgn="base">
              <a:lnSpc>
                <a:spcPct val="110000"/>
              </a:lnSpc>
              <a:buNone/>
            </a:pPr>
            <a:r>
              <a:rPr lang="zh-CN" sz="3200" strike="noStrike" noProof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启体繁体" pitchFamily="65" charset="-122"/>
                <a:ea typeface="方正启体繁体" pitchFamily="65" charset="-122"/>
                <a:cs typeface="+mn-cs"/>
              </a:rPr>
              <a:t>不了解运动，就不了解自然</a:t>
            </a:r>
            <a:r>
              <a:rPr lang="en-US" altLang="zh-CN" sz="3200" strike="noStrike" noProof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启体繁体" pitchFamily="65" charset="-122"/>
                <a:ea typeface="方正启体繁体" pitchFamily="65" charset="-122"/>
                <a:cs typeface="+mn-cs"/>
              </a:rPr>
              <a:t>      </a:t>
            </a:r>
            <a:endParaRPr lang="en-US" altLang="zh-CN" sz="3200" strike="noStrike" noProof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方正启体繁体" pitchFamily="65" charset="-122"/>
              <a:ea typeface="方正启体繁体" pitchFamily="65" charset="-122"/>
              <a:cs typeface="+mn-cs"/>
            </a:endParaRPr>
          </a:p>
          <a:p>
            <a:pPr fontAlgn="base">
              <a:lnSpc>
                <a:spcPct val="110000"/>
              </a:lnSpc>
              <a:buNone/>
            </a:pPr>
            <a:r>
              <a:rPr lang="en-US" altLang="zh-CN" sz="3200" strike="noStrike" noProof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启体繁体" pitchFamily="65" charset="-122"/>
                <a:ea typeface="方正启体繁体" pitchFamily="65" charset="-122"/>
                <a:cs typeface="+mn-cs"/>
              </a:rPr>
              <a:t>  ——</a:t>
            </a:r>
            <a:r>
              <a:rPr lang="zh-CN" altLang="en-US" sz="3200" strike="noStrike" noProof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启体繁体" pitchFamily="65" charset="-122"/>
                <a:ea typeface="方正启体繁体" pitchFamily="65" charset="-122"/>
                <a:cs typeface="+mn-cs"/>
              </a:rPr>
              <a:t>亚里士多德</a:t>
            </a:r>
            <a:endParaRPr lang="zh-CN" altLang="en-US" sz="3200" strike="noStrike" noProof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方正启体繁体" pitchFamily="65" charset="-122"/>
              <a:ea typeface="方正启体繁体" pitchFamily="65" charset="-122"/>
              <a:cs typeface="+mn-cs"/>
            </a:endParaRPr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rcRect t="2089" b="5470"/>
          <a:stretch>
            <a:fillRect/>
          </a:stretch>
        </p:blipFill>
        <p:spPr>
          <a:xfrm>
            <a:off x="57150" y="2435225"/>
            <a:ext cx="5434330" cy="36379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文本框 6145"/>
          <p:cNvSpPr txBox="1"/>
          <p:nvPr/>
        </p:nvSpPr>
        <p:spPr>
          <a:xfrm>
            <a:off x="190500" y="163513"/>
            <a:ext cx="73774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例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、判断下列说法是否正确，若不正确请说明理由？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47" name="文本框 6146"/>
          <p:cNvSpPr txBox="1"/>
          <p:nvPr/>
        </p:nvSpPr>
        <p:spPr>
          <a:xfrm>
            <a:off x="468313" y="765175"/>
            <a:ext cx="49815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、加速度就是增加或者减小的速度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48" name="文本框 6147"/>
          <p:cNvSpPr txBox="1"/>
          <p:nvPr/>
        </p:nvSpPr>
        <p:spPr>
          <a:xfrm>
            <a:off x="468313" y="1268413"/>
            <a:ext cx="52355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、速度大的物体，加速度也一定较大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49" name="文本框 6148"/>
          <p:cNvSpPr txBox="1"/>
          <p:nvPr/>
        </p:nvSpPr>
        <p:spPr>
          <a:xfrm>
            <a:off x="468313" y="1844675"/>
            <a:ext cx="5308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、速度小的物体，加速度就可能很大</a:t>
            </a:r>
            <a:endParaRPr lang="zh-CN" altLang="en-US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50" name="文本框 6149"/>
          <p:cNvSpPr txBox="1"/>
          <p:nvPr/>
        </p:nvSpPr>
        <p:spPr>
          <a:xfrm>
            <a:off x="468313" y="2420938"/>
            <a:ext cx="5287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、速度的变化量越大，加速度就越大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51" name="文本框 6150"/>
          <p:cNvSpPr txBox="1"/>
          <p:nvPr/>
        </p:nvSpPr>
        <p:spPr>
          <a:xfrm>
            <a:off x="468313" y="2997200"/>
            <a:ext cx="46148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、速度变化越慢，加速度就越小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52" name="文本框 6151"/>
          <p:cNvSpPr txBox="1"/>
          <p:nvPr/>
        </p:nvSpPr>
        <p:spPr>
          <a:xfrm>
            <a:off x="468313" y="3543300"/>
            <a:ext cx="6272212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F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、三个加速度：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en-US" altLang="zh-CN" baseline="-2500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＝－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5m/s</a:t>
            </a:r>
            <a:r>
              <a:rPr lang="en-US" altLang="zh-CN" baseline="3000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en-US" altLang="zh-CN" baseline="-2500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＝－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3m/s</a:t>
            </a:r>
            <a:r>
              <a:rPr lang="en-US" altLang="zh-CN" baseline="3000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en-US" altLang="zh-CN" baseline="3000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     a</a:t>
            </a:r>
            <a:r>
              <a:rPr lang="en-US" altLang="zh-CN" baseline="-2500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＝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4m/s</a:t>
            </a:r>
            <a:r>
              <a:rPr lang="en-US" altLang="zh-CN" baseline="3000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，加速度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en-US" altLang="zh-CN" baseline="-2500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最大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07" name="图片 106"/>
          <p:cNvPicPr/>
          <p:nvPr/>
        </p:nvPicPr>
        <p:blipFill>
          <a:blip r:embed="rId1"/>
          <a:srcRect l="27876" t="8172" b="7185"/>
          <a:stretch>
            <a:fillRect/>
          </a:stretch>
        </p:blipFill>
        <p:spPr>
          <a:xfrm>
            <a:off x="6105525" y="995045"/>
            <a:ext cx="2670175" cy="2174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/>
      <p:bldP spid="6149" grpId="0"/>
      <p:bldP spid="6150" grpId="0"/>
      <p:bldP spid="6151" grpId="0"/>
      <p:bldP spid="61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" name="文本框 107"/>
          <p:cNvSpPr txBox="1"/>
          <p:nvPr/>
        </p:nvSpPr>
        <p:spPr>
          <a:xfrm>
            <a:off x="194945" y="152400"/>
            <a:ext cx="8688070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5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、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(1)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做加速运动的火车，在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40 s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内速度从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10 m/s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增加到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20 m/s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，求火车的加速度大小；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(2)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汽车紧急刹车时做减速运动，在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 s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内速度从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10 m/s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减小到零，求汽车的加速度大小．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49435"/>
          <a:stretch>
            <a:fillRect/>
          </a:stretch>
        </p:blipFill>
        <p:spPr>
          <a:xfrm>
            <a:off x="2143125" y="2766695"/>
            <a:ext cx="4265295" cy="1077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8430" y="2089150"/>
            <a:ext cx="868807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（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）以火车初速度方向为正方向，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185" y="3844290"/>
            <a:ext cx="868807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（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）以汽车初速度方向为正方向，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720" y="4511675"/>
            <a:ext cx="4809490" cy="962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6460" y="559943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楷体_GB2312" charset="0"/>
              </a:rPr>
              <a:t>负号表示与初速度方向相反。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文本框 6145"/>
          <p:cNvSpPr txBox="1"/>
          <p:nvPr/>
        </p:nvSpPr>
        <p:spPr>
          <a:xfrm>
            <a:off x="131445" y="188595"/>
            <a:ext cx="8769350" cy="3192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一个小球以5 m/s的速度垂直撞到墙壁上，又以4 m/s的速度垂直墙壁反弹，若小球与墙壁接触的时间为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0.</a:t>
            </a: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 s，在这一过程中，下列说法正确的是(　　)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A．小球的速度变化量为－1 m/s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B．小球的速度变化的方向与初速度方向相同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C．小球的加速度大小为5 m/s</a:t>
            </a:r>
            <a:r>
              <a:rPr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D．小球的加速度的方向与反弹速度方向相同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283200" y="1137285"/>
            <a:ext cx="836930" cy="694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D</a:t>
            </a:r>
            <a:endParaRPr kumimoji="0" lang="en-US" altLang="zh-CN" sz="3200" u="none" strike="noStrike" kern="1200" cap="none" spc="0" normalizeH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" name="文本框 107"/>
          <p:cNvSpPr txBox="1"/>
          <p:nvPr/>
        </p:nvSpPr>
        <p:spPr>
          <a:xfrm>
            <a:off x="125730" y="752475"/>
            <a:ext cx="8688070" cy="3192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3.</a:t>
            </a: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(2021·温州市高一期中)某同学从网上找到几幅照片，请你根据照片所示情景判断下列说法正确的是(　　)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A．如图甲，谢文骏在110 m栏跨栏起跑瞬间加速度为零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B．如图乙，高速行驶的复兴号列车的加速度可能为零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C．如图丙，轿车紧急刹车时速度变化很快，但加速度可以很小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D．如图丁，当火药爆炸炮弹还没发生运动瞬间，炮弹的加速度一定为零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5413" y="147638"/>
            <a:ext cx="793750" cy="460375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作业</a:t>
            </a:r>
            <a:endParaRPr kumimoji="0" lang="zh-CN" alt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2" name="图片 -214748259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5730" y="4241800"/>
            <a:ext cx="8484870" cy="17703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" name="文本框 107"/>
          <p:cNvSpPr txBox="1"/>
          <p:nvPr/>
        </p:nvSpPr>
        <p:spPr>
          <a:xfrm>
            <a:off x="125730" y="124460"/>
            <a:ext cx="8836025" cy="3192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5.</a:t>
            </a: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(2022·金华市高一期末)2020年11月10日，中国“奋斗者号”载人潜水器在马里亚纳海沟成功坐底，坐底深度10 909米，创造中国载人深潜新纪录．在某次下潜任务中，假设某段时间可视为加速直线下潜，若在这段时间内6 s末的速度比2 s初的速度大5 m/s，则“奋斗者号”在该段时间内的平均加速度大小为(　　)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A．1 m/s</a:t>
            </a:r>
            <a:r>
              <a:rPr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</a:t>
            </a: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  	B．1.25 m/s</a:t>
            </a:r>
            <a:r>
              <a:rPr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C．2 m/s</a:t>
            </a:r>
            <a:r>
              <a:rPr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 </a:t>
            </a: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 	D．3 m/s</a:t>
            </a:r>
            <a:r>
              <a:rPr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</a:t>
            </a:r>
            <a:endParaRPr baseline="30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pic>
        <p:nvPicPr>
          <p:cNvPr id="2" name="图片 -214748259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06570" y="3122295"/>
            <a:ext cx="3698875" cy="2546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" name="文本框 107"/>
          <p:cNvSpPr txBox="1"/>
          <p:nvPr/>
        </p:nvSpPr>
        <p:spPr>
          <a:xfrm>
            <a:off x="125730" y="124460"/>
            <a:ext cx="8836025" cy="40786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6.</a:t>
            </a: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(多选)(2021·杭州市高一期中)2020年2月2日，在2020乒乓球德国公开赛女单决赛中，陈梦以4∶1击败丁宁夺得女单冠军．如图所示，比赛中接触球拍前乒乓球的速度是90 km/h，陈梦将乒乓球反方向回击后速度大小变为126 km/h，设球与球拍的作用时间为0.002 s．对于此次回球过程，下列说法正确的是(　　)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A．乒乓球的速度变化大小为10 m/s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B．乒乓球的速度变化大小为60 m/s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C．乒乓球被击打时的加速度大小为5 000 m/s2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D．乒乓球被击打时的加速度大小为30 000 m/s2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pic>
        <p:nvPicPr>
          <p:cNvPr id="2" name="图片 -214748259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71115" y="4260215"/>
            <a:ext cx="3945255" cy="2404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" name="文本框 107"/>
          <p:cNvSpPr txBox="1"/>
          <p:nvPr/>
        </p:nvSpPr>
        <p:spPr>
          <a:xfrm>
            <a:off x="125730" y="69215"/>
            <a:ext cx="8836025" cy="3192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12.</a:t>
            </a: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某同学为了测定气垫导轨上滑块的加速度(可视为恒定)，他在滑块上安装了宽度d＝2 cm的遮光条，如图所示．然后利用气垫导轨和数字计时器记录了遮光条通过光电门1所用的时间为Δt1＝0.1 s，通过光电门2所用的时间为Δt</a:t>
            </a:r>
            <a:r>
              <a:rPr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</a:t>
            </a: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＝0.05 s，遮光条从开始遮住光电门1到开始遮住光电门2的时间为t＝2 s，则滑块的加速度大小为多少？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pic>
        <p:nvPicPr>
          <p:cNvPr id="2" name="图片 -214748258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94230" y="2461260"/>
            <a:ext cx="5325745" cy="26536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72" name="Text Box 1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5413" y="147638"/>
            <a:ext cx="2896870" cy="460375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从</a:t>
            </a:r>
            <a:r>
              <a:rPr kumimoji="0" lang="en-US" altLang="zh-CN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v—t</a:t>
            </a:r>
            <a:r>
              <a:rPr kumimoji="0" lang="zh-CN" alt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图像看加速度</a:t>
            </a:r>
            <a:endParaRPr kumimoji="0" lang="zh-CN" alt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2" name="图片 -214748260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02275" y="114300"/>
            <a:ext cx="3354070" cy="3055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352425" y="1787525"/>
            <a:ext cx="43129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</a:rPr>
              <a:t>斜率的大小表示加速度的大小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425" y="239268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</a:rPr>
              <a:t>斜率的正负表示加速度的方向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19062" y="808291"/>
                <a:ext cx="2505075" cy="7791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𝒂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∆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𝒗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∆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𝒕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𝒗</m:t>
                          </m:r>
                          <m:r>
                            <a:rPr lang="en-US" altLang="zh-CN" i="1" baseline="-250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−𝒗</m:t>
                          </m:r>
                          <m:r>
                            <a:rPr lang="en-US" altLang="zh-CN" i="1" baseline="-250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𝒕</m:t>
                          </m:r>
                          <m:r>
                            <a:rPr lang="en-US" altLang="zh-CN" i="1" baseline="-250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−𝒕</m:t>
                          </m:r>
                          <m:r>
                            <a:rPr lang="en-US" altLang="zh-CN" i="1" baseline="-250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altLang="zh-CN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62" y="808291"/>
                <a:ext cx="2505075" cy="779145"/>
              </a:xfrm>
              <a:prstGeom prst="rect">
                <a:avLst/>
              </a:prstGeom>
              <a:blipFill rotWithShape="1">
                <a:blip r:embed="rId4"/>
                <a:stretch>
                  <a:fillRect l="-23" t="-73" r="23" b="-1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图片 49"/>
          <p:cNvPicPr>
            <a:picLocks noChangeAspect="1"/>
          </p:cNvPicPr>
          <p:nvPr/>
        </p:nvPicPr>
        <p:blipFill>
          <a:blip r:embed="rId5"/>
          <a:srcRect l="55542"/>
          <a:stretch>
            <a:fillRect/>
          </a:stretch>
        </p:blipFill>
        <p:spPr>
          <a:xfrm>
            <a:off x="5394325" y="3429000"/>
            <a:ext cx="3219450" cy="31095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352425" y="3427095"/>
            <a:ext cx="50793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</a:rPr>
              <a:t>曲线上某点的切线的斜率表示加速度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4325" y="4110990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</a:rPr>
              <a:t>图线c：物体做加速度逐渐增大的加速运动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14325" y="5066665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</a:rPr>
              <a:t>图线d：物体做加速度逐渐减小的加速运动</a:t>
            </a:r>
            <a:endParaRPr 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3" grpId="0"/>
      <p:bldP spid="3" grpId="1"/>
      <p:bldP spid="103" grpId="0"/>
      <p:bldP spid="103" grpId="1"/>
      <p:bldP spid="51" grpId="0"/>
      <p:bldP spid="51" grpId="1"/>
      <p:bldP spid="52" grpId="0"/>
      <p:bldP spid="5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8" name="组合 47"/>
          <p:cNvGrpSpPr/>
          <p:nvPr/>
        </p:nvGrpSpPr>
        <p:grpSpPr>
          <a:xfrm>
            <a:off x="161925" y="266700"/>
            <a:ext cx="2891790" cy="3742690"/>
            <a:chOff x="593" y="4731"/>
            <a:chExt cx="4554" cy="5894"/>
          </a:xfrm>
        </p:grpSpPr>
        <p:grpSp>
          <p:nvGrpSpPr>
            <p:cNvPr id="47" name="组合 46"/>
            <p:cNvGrpSpPr/>
            <p:nvPr/>
          </p:nvGrpSpPr>
          <p:grpSpPr>
            <a:xfrm>
              <a:off x="593" y="4731"/>
              <a:ext cx="4555" cy="5864"/>
              <a:chOff x="593" y="4731"/>
              <a:chExt cx="4555" cy="5864"/>
            </a:xfrm>
          </p:grpSpPr>
          <p:sp>
            <p:nvSpPr>
              <p:cNvPr id="43" name="文本框 4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4608" y="4976"/>
                <a:ext cx="54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593" y="4731"/>
                <a:ext cx="4450" cy="5864"/>
                <a:chOff x="593" y="4731"/>
                <a:chExt cx="4450" cy="5864"/>
              </a:xfrm>
            </p:grpSpPr>
            <p:grpSp>
              <p:nvGrpSpPr>
                <p:cNvPr id="7" name="组合 6"/>
                <p:cNvGrpSpPr/>
                <p:nvPr>
                  <p:custDataLst>
                    <p:tags r:id="rId2"/>
                  </p:custDataLst>
                </p:nvPr>
              </p:nvGrpSpPr>
              <p:grpSpPr>
                <a:xfrm>
                  <a:off x="593" y="4731"/>
                  <a:ext cx="4451" cy="5864"/>
                  <a:chOff x="8704" y="2616"/>
                  <a:chExt cx="4451" cy="5864"/>
                </a:xfrm>
              </p:grpSpPr>
              <p:grpSp>
                <p:nvGrpSpPr>
                  <p:cNvPr id="8" name="Group 45"/>
                  <p:cNvGrpSpPr/>
                  <p:nvPr>
                    <p:custDataLst>
                      <p:tags r:id="rId3"/>
                    </p:custDataLst>
                  </p:nvPr>
                </p:nvGrpSpPr>
                <p:grpSpPr>
                  <a:xfrm>
                    <a:off x="8704" y="2616"/>
                    <a:ext cx="4009" cy="5864"/>
                    <a:chOff x="118" y="114"/>
                    <a:chExt cx="2138" cy="3130"/>
                  </a:xfrm>
                </p:grpSpPr>
                <p:grpSp>
                  <p:nvGrpSpPr>
                    <p:cNvPr id="9" name="Group 46"/>
                    <p:cNvGrpSpPr/>
                    <p:nvPr>
                      <p:custDataLst>
                        <p:tags r:id="rId4"/>
                      </p:custDataLst>
                    </p:nvPr>
                  </p:nvGrpSpPr>
                  <p:grpSpPr>
                    <a:xfrm>
                      <a:off x="384" y="192"/>
                      <a:ext cx="1872" cy="3052"/>
                      <a:chOff x="0" y="0"/>
                      <a:chExt cx="1872" cy="3052"/>
                    </a:xfrm>
                  </p:grpSpPr>
                  <p:grpSp>
                    <p:nvGrpSpPr>
                      <p:cNvPr id="10" name="Group 47"/>
                      <p:cNvGrpSpPr/>
                      <p:nvPr>
                        <p:custDataLst>
                          <p:tags r:id="rId5"/>
                        </p:custDataLst>
                      </p:nvPr>
                    </p:nvGrpSpPr>
                    <p:grpSpPr>
                      <a:xfrm>
                        <a:off x="0" y="0"/>
                        <a:ext cx="1872" cy="3052"/>
                        <a:chOff x="0" y="0"/>
                        <a:chExt cx="1872" cy="3052"/>
                      </a:xfrm>
                    </p:grpSpPr>
                    <p:sp>
                      <p:nvSpPr>
                        <p:cNvPr id="11" name="Line 48"/>
                        <p:cNvSpPr/>
                        <p:nvPr>
                          <p:custDataLst>
                            <p:tags r:id="rId6"/>
                          </p:custDataLst>
                        </p:nvPr>
                      </p:nvSpPr>
                      <p:spPr>
                        <a:xfrm flipH="1" flipV="1">
                          <a:off x="0" y="0"/>
                          <a:ext cx="0" cy="3052"/>
                        </a:xfrm>
                        <a:prstGeom prst="line">
                          <a:avLst/>
                        </a:prstGeom>
                        <a:ln w="3810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med" len="med"/>
                        </a:ln>
                      </p:spPr>
                      <p:txBody>
                        <a:bodyPr/>
                        <a:p/>
                      </p:txBody>
                    </p:sp>
                    <p:sp>
                      <p:nvSpPr>
                        <p:cNvPr id="12" name="Line 49"/>
                        <p:cNvSpPr/>
                        <p:nvPr>
                          <p:custDataLst>
                            <p:tags r:id="rId7"/>
                          </p:custDataLst>
                        </p:nvPr>
                      </p:nvSpPr>
                      <p:spPr>
                        <a:xfrm>
                          <a:off x="0" y="1920"/>
                          <a:ext cx="1872" cy="0"/>
                        </a:xfrm>
                        <a:prstGeom prst="line">
                          <a:avLst/>
                        </a:prstGeom>
                        <a:ln w="3810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med" len="med"/>
                        </a:ln>
                      </p:spPr>
                      <p:txBody>
                        <a:bodyPr/>
                        <a:p/>
                      </p:txBody>
                    </p:sp>
                  </p:grpSp>
                  <p:sp>
                    <p:nvSpPr>
                      <p:cNvPr id="13" name="Line 50"/>
                      <p:cNvSpPr/>
                      <p:nvPr>
                        <p:custDataLst>
                          <p:tags r:id="rId8"/>
                        </p:custDataLst>
                      </p:nvPr>
                    </p:nvSpPr>
                    <p:spPr>
                      <a:xfrm flipH="1">
                        <a:off x="384" y="1824"/>
                        <a:ext cx="0" cy="96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/>
                    </p:txBody>
                  </p:sp>
                  <p:sp>
                    <p:nvSpPr>
                      <p:cNvPr id="14" name="Line 51"/>
                      <p:cNvSpPr/>
                      <p:nvPr>
                        <p:custDataLst>
                          <p:tags r:id="rId9"/>
                        </p:custDataLst>
                      </p:nvPr>
                    </p:nvSpPr>
                    <p:spPr>
                      <a:xfrm flipH="1">
                        <a:off x="768" y="1824"/>
                        <a:ext cx="0" cy="96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/>
                    </p:txBody>
                  </p:sp>
                  <p:sp>
                    <p:nvSpPr>
                      <p:cNvPr id="15" name="Line 52"/>
                      <p:cNvSpPr/>
                      <p:nvPr>
                        <p:custDataLst>
                          <p:tags r:id="rId10"/>
                        </p:custDataLst>
                      </p:nvPr>
                    </p:nvSpPr>
                    <p:spPr>
                      <a:xfrm flipH="1">
                        <a:off x="1152" y="1824"/>
                        <a:ext cx="0" cy="96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/>
                    </p:txBody>
                  </p:sp>
                  <p:sp>
                    <p:nvSpPr>
                      <p:cNvPr id="16" name="Line 53"/>
                      <p:cNvSpPr/>
                      <p:nvPr>
                        <p:custDataLst>
                          <p:tags r:id="rId11"/>
                        </p:custDataLst>
                      </p:nvPr>
                    </p:nvSpPr>
                    <p:spPr>
                      <a:xfrm flipH="1">
                        <a:off x="1536" y="1824"/>
                        <a:ext cx="0" cy="96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FFFF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/>
                    </p:txBody>
                  </p:sp>
                  <p:sp>
                    <p:nvSpPr>
                      <p:cNvPr id="17" name="Line 54"/>
                      <p:cNvSpPr/>
                      <p:nvPr>
                        <p:custDataLst>
                          <p:tags r:id="rId12"/>
                        </p:custDataLst>
                      </p:nvPr>
                    </p:nvSpPr>
                    <p:spPr>
                      <a:xfrm>
                        <a:off x="0" y="1584"/>
                        <a:ext cx="96" cy="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/>
                    </p:txBody>
                  </p:sp>
                  <p:sp>
                    <p:nvSpPr>
                      <p:cNvPr id="18" name="Line 55"/>
                      <p:cNvSpPr/>
                      <p:nvPr>
                        <p:custDataLst>
                          <p:tags r:id="rId13"/>
                        </p:custDataLst>
                      </p:nvPr>
                    </p:nvSpPr>
                    <p:spPr>
                      <a:xfrm>
                        <a:off x="0" y="912"/>
                        <a:ext cx="96" cy="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/>
                    </p:txBody>
                  </p:sp>
                  <p:sp>
                    <p:nvSpPr>
                      <p:cNvPr id="19" name="Line 56"/>
                      <p:cNvSpPr/>
                      <p:nvPr>
                        <p:custDataLst>
                          <p:tags r:id="rId14"/>
                        </p:custDataLst>
                      </p:nvPr>
                    </p:nvSpPr>
                    <p:spPr>
                      <a:xfrm>
                        <a:off x="0" y="1248"/>
                        <a:ext cx="96" cy="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/>
                    </p:txBody>
                  </p:sp>
                  <p:sp>
                    <p:nvSpPr>
                      <p:cNvPr id="20" name="Line 57"/>
                      <p:cNvSpPr/>
                      <p:nvPr>
                        <p:custDataLst>
                          <p:tags r:id="rId15"/>
                        </p:custDataLst>
                      </p:nvPr>
                    </p:nvSpPr>
                    <p:spPr>
                      <a:xfrm>
                        <a:off x="0" y="576"/>
                        <a:ext cx="96" cy="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FFFF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/>
                    </p:txBody>
                  </p:sp>
                </p:grpSp>
                <p:sp>
                  <p:nvSpPr>
                    <p:cNvPr id="21" name="Text Box 58"/>
                    <p:cNvSpPr txBox="1"/>
                    <p:nvPr>
                      <p:custDataLst>
                        <p:tags r:id="rId16"/>
                      </p:custDataLst>
                    </p:nvPr>
                  </p:nvSpPr>
                  <p:spPr>
                    <a:xfrm>
                      <a:off x="434" y="114"/>
                      <a:ext cx="766" cy="31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>
                      <a:spAutoFit/>
                    </a:bodyPr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8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v(m/s)</a:t>
                      </a:r>
                      <a:endParaRPr lang="en-US" altLang="zh-CN" sz="18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2" name="Text Box 59"/>
                    <p:cNvSpPr txBox="1"/>
                    <p:nvPr>
                      <p:custDataLst>
                        <p:tags r:id="rId17"/>
                      </p:custDataLst>
                    </p:nvPr>
                  </p:nvSpPr>
                  <p:spPr>
                    <a:xfrm>
                      <a:off x="128" y="632"/>
                      <a:ext cx="233" cy="31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>
                      <a:spAutoFit/>
                    </a:bodyPr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" name="Text Box 60"/>
                    <p:cNvSpPr txBox="1"/>
                    <p:nvPr>
                      <p:custDataLst>
                        <p:tags r:id="rId18"/>
                      </p:custDataLst>
                    </p:nvPr>
                  </p:nvSpPr>
                  <p:spPr>
                    <a:xfrm>
                      <a:off x="128" y="959"/>
                      <a:ext cx="192" cy="31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>
                      <a:spAutoFit/>
                    </a:bodyPr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4" name="Text Box 61"/>
                    <p:cNvSpPr txBox="1"/>
                    <p:nvPr>
                      <p:custDataLst>
                        <p:tags r:id="rId19"/>
                      </p:custDataLst>
                    </p:nvPr>
                  </p:nvSpPr>
                  <p:spPr>
                    <a:xfrm>
                      <a:off x="118" y="1294"/>
                      <a:ext cx="202" cy="31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>
                      <a:spAutoFit/>
                    </a:bodyPr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5" name="Text Box 62"/>
                    <p:cNvSpPr txBox="1"/>
                    <p:nvPr>
                      <p:custDataLst>
                        <p:tags r:id="rId20"/>
                      </p:custDataLst>
                    </p:nvPr>
                  </p:nvSpPr>
                  <p:spPr>
                    <a:xfrm>
                      <a:off x="128" y="1633"/>
                      <a:ext cx="222" cy="31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>
                      <a:spAutoFit/>
                    </a:bodyPr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" name="Text Box 63"/>
                    <p:cNvSpPr txBox="1"/>
                    <p:nvPr>
                      <p:custDataLst>
                        <p:tags r:id="rId21"/>
                      </p:custDataLst>
                    </p:nvPr>
                  </p:nvSpPr>
                  <p:spPr>
                    <a:xfrm>
                      <a:off x="192" y="2016"/>
                      <a:ext cx="384" cy="31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t">
                      <a:spAutoFit/>
                    </a:bodyPr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7" name="Text Box 64"/>
                    <p:cNvSpPr txBox="1"/>
                    <p:nvPr>
                      <p:custDataLst>
                        <p:tags r:id="rId22"/>
                      </p:custDataLst>
                    </p:nvPr>
                  </p:nvSpPr>
                  <p:spPr>
                    <a:xfrm>
                      <a:off x="672" y="2112"/>
                      <a:ext cx="288" cy="31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t">
                      <a:spAutoFit/>
                    </a:bodyPr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8" name="Text Box 65"/>
                    <p:cNvSpPr txBox="1"/>
                    <p:nvPr>
                      <p:custDataLst>
                        <p:tags r:id="rId23"/>
                      </p:custDataLst>
                    </p:nvPr>
                  </p:nvSpPr>
                  <p:spPr>
                    <a:xfrm>
                      <a:off x="994" y="2124"/>
                      <a:ext cx="370" cy="31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>
                      <a:spAutoFit/>
                    </a:bodyPr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9" name="Text Box 66"/>
                    <p:cNvSpPr txBox="1"/>
                    <p:nvPr>
                      <p:custDataLst>
                        <p:tags r:id="rId24"/>
                      </p:custDataLst>
                    </p:nvPr>
                  </p:nvSpPr>
                  <p:spPr>
                    <a:xfrm>
                      <a:off x="1392" y="2112"/>
                      <a:ext cx="480" cy="31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t">
                      <a:spAutoFit/>
                    </a:bodyPr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0" name="Text Box 67"/>
                    <p:cNvSpPr txBox="1"/>
                    <p:nvPr>
                      <p:custDataLst>
                        <p:tags r:id="rId25"/>
                      </p:custDataLst>
                    </p:nvPr>
                  </p:nvSpPr>
                  <p:spPr>
                    <a:xfrm>
                      <a:off x="1759" y="2101"/>
                      <a:ext cx="405" cy="31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>
                      <a:spAutoFit/>
                    </a:bodyPr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31" name="Text Box 68"/>
                  <p:cNvSpPr txBox="1"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12345" y="6359"/>
                    <a:ext cx="810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t/s</a:t>
                    </a:r>
                    <a:endParaRPr lang="en-US" altLang="zh-CN" sz="1800" 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" name="Line 42"/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 flipV="1">
                    <a:off x="9237" y="3472"/>
                    <a:ext cx="3330" cy="2878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/>
                </p:txBody>
              </p:sp>
              <p:sp>
                <p:nvSpPr>
                  <p:cNvPr id="33" name="Line 35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 flipV="1">
                    <a:off x="11363" y="6381"/>
                    <a:ext cx="1" cy="1995"/>
                  </a:xfrm>
                  <a:prstGeom prst="line">
                    <a:avLst/>
                  </a:prstGeom>
                  <a:ln w="9525" cap="rnd" cmpd="sng">
                    <a:solidFill>
                      <a:schemeClr val="tx1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/>
                </p:txBody>
              </p:sp>
              <p:sp>
                <p:nvSpPr>
                  <p:cNvPr id="34" name="Line 31"/>
                  <p:cNvSpPr/>
                  <p:nvPr>
                    <p:custDataLst>
                      <p:tags r:id="rId29"/>
                    </p:custDataLst>
                  </p:nvPr>
                </p:nvSpPr>
                <p:spPr>
                  <a:xfrm flipH="1" flipV="1">
                    <a:off x="10643" y="5120"/>
                    <a:ext cx="0" cy="1079"/>
                  </a:xfrm>
                  <a:prstGeom prst="line">
                    <a:avLst/>
                  </a:prstGeom>
                  <a:ln w="9525" cap="rnd" cmpd="sng">
                    <a:solidFill>
                      <a:schemeClr val="tx1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/>
                </p:txBody>
              </p:sp>
              <p:grpSp>
                <p:nvGrpSpPr>
                  <p:cNvPr id="35" name="Group 38"/>
                  <p:cNvGrpSpPr/>
                  <p:nvPr>
                    <p:custDataLst>
                      <p:tags r:id="rId30"/>
                    </p:custDataLst>
                  </p:nvPr>
                </p:nvGrpSpPr>
                <p:grpSpPr>
                  <a:xfrm>
                    <a:off x="9296" y="3867"/>
                    <a:ext cx="2790" cy="2428"/>
                    <a:chOff x="0" y="0"/>
                    <a:chExt cx="1488" cy="1296"/>
                  </a:xfrm>
                </p:grpSpPr>
                <p:sp>
                  <p:nvSpPr>
                    <p:cNvPr id="36" name="Line 39"/>
                    <p:cNvSpPr/>
                    <p:nvPr>
                      <p:custDataLst>
                        <p:tags r:id="rId31"/>
                      </p:custDataLst>
                    </p:nvPr>
                  </p:nvSpPr>
                  <p:spPr>
                    <a:xfrm flipH="1" flipV="1">
                      <a:off x="1488" y="0"/>
                      <a:ext cx="0" cy="1296"/>
                    </a:xfrm>
                    <a:prstGeom prst="line">
                      <a:avLst/>
                    </a:prstGeom>
                    <a:ln w="9525" cap="rnd" cmpd="sng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/>
                  </p:txBody>
                </p:sp>
                <p:sp>
                  <p:nvSpPr>
                    <p:cNvPr id="37" name="Line 40"/>
                    <p:cNvSpPr/>
                    <p:nvPr>
                      <p:custDataLst>
                        <p:tags r:id="rId32"/>
                      </p:custDataLst>
                    </p:nvPr>
                  </p:nvSpPr>
                  <p:spPr>
                    <a:xfrm>
                      <a:off x="0" y="0"/>
                      <a:ext cx="1488" cy="0"/>
                    </a:xfrm>
                    <a:prstGeom prst="line">
                      <a:avLst/>
                    </a:prstGeom>
                    <a:ln w="9525" cap="rnd" cmpd="sng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/>
                  </p:txBody>
                </p:sp>
              </p:grpSp>
              <p:grpSp>
                <p:nvGrpSpPr>
                  <p:cNvPr id="38" name="Group 48"/>
                  <p:cNvGrpSpPr/>
                  <p:nvPr>
                    <p:custDataLst>
                      <p:tags r:id="rId33"/>
                    </p:custDataLst>
                  </p:nvPr>
                </p:nvGrpSpPr>
                <p:grpSpPr>
                  <a:xfrm>
                    <a:off x="9161" y="3363"/>
                    <a:ext cx="2897" cy="3019"/>
                    <a:chOff x="-105" y="-308"/>
                    <a:chExt cx="3865" cy="4029"/>
                  </a:xfrm>
                </p:grpSpPr>
                <p:sp>
                  <p:nvSpPr>
                    <p:cNvPr id="39" name="Line 49"/>
                    <p:cNvSpPr/>
                    <p:nvPr>
                      <p:custDataLst>
                        <p:tags r:id="rId34"/>
                      </p:custDataLst>
                    </p:nvPr>
                  </p:nvSpPr>
                  <p:spPr>
                    <a:xfrm>
                      <a:off x="0" y="351"/>
                      <a:ext cx="3760" cy="3370"/>
                    </a:xfrm>
                    <a:prstGeom prst="line">
                      <a:avLst/>
                    </a:prstGeom>
                    <a:ln w="444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/>
                  </p:txBody>
                </p:sp>
                <p:sp>
                  <p:nvSpPr>
                    <p:cNvPr id="40" name="Text Box 50"/>
                    <p:cNvSpPr txBox="1"/>
                    <p:nvPr>
                      <p:custDataLst>
                        <p:tags r:id="rId35"/>
                      </p:custDataLst>
                    </p:nvPr>
                  </p:nvSpPr>
                  <p:spPr>
                    <a:xfrm>
                      <a:off x="-105" y="-308"/>
                      <a:ext cx="1015" cy="179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lIns="67627" tIns="35242" rIns="67627" bIns="35242" anchor="t">
                      <a:spAutoFit/>
                    </a:bodyPr>
                    <a:p>
                      <a:r>
                        <a:rPr lang="zh-CN" altLang="en-US" sz="1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rPr>
                        <a:t>B</a:t>
                      </a:r>
                      <a:endParaRPr lang="zh-CN" altLang="en-US" sz="1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楷体" panose="02010609060101010101" charset="-122"/>
                      </a:endParaRPr>
                    </a:p>
                  </p:txBody>
                </p:sp>
              </p:grpSp>
              <p:sp>
                <p:nvSpPr>
                  <p:cNvPr id="41" name="Line 49"/>
                  <p:cNvSpPr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9233" y="6383"/>
                    <a:ext cx="2129" cy="1995"/>
                  </a:xfrm>
                  <a:prstGeom prst="line">
                    <a:avLst/>
                  </a:prstGeom>
                  <a:ln w="44450" cap="flat" cmpd="sng">
                    <a:solidFill>
                      <a:srgbClr val="00B0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/>
                </p:txBody>
              </p:sp>
              <p:sp>
                <p:nvSpPr>
                  <p:cNvPr id="42" name="文本框 5"/>
                  <p:cNvSpPr txBox="1"/>
                  <p:nvPr>
                    <p:custDataLst>
                      <p:tags r:id="rId37"/>
                    </p:custDataLst>
                  </p:nvPr>
                </p:nvSpPr>
                <p:spPr>
                  <a:xfrm>
                    <a:off x="11507" y="8147"/>
                    <a:ext cx="504" cy="1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>
                    <a:spAutoFit/>
                  </a:bodyPr>
                  <a:p>
                    <a:r>
                      <a:rPr lang="en-US" altLang="zh-CN" sz="10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C</a:t>
                    </a:r>
                    <a:endParaRPr lang="en-US" altLang="zh-CN" sz="100">
                      <a:solidFill>
                        <a:srgbClr val="00B0F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44" name="文本框 43"/>
                <p:cNvSpPr txBox="1"/>
                <p:nvPr>
                  <p:custDataLst>
                    <p:tags r:id="rId38"/>
                  </p:custDataLst>
                </p:nvPr>
              </p:nvSpPr>
              <p:spPr>
                <a:xfrm>
                  <a:off x="3252" y="7215"/>
                  <a:ext cx="541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b</a:t>
                  </a:r>
                  <a:endParaRPr lang="en-US" altLang="zh-CN"/>
                </a:p>
              </p:txBody>
            </p:sp>
          </p:grpSp>
        </p:grpSp>
        <p:sp>
          <p:nvSpPr>
            <p:cNvPr id="45" name="文本框 44"/>
            <p:cNvSpPr txBox="1"/>
            <p:nvPr>
              <p:custDataLst>
                <p:tags r:id="rId39"/>
              </p:custDataLst>
            </p:nvPr>
          </p:nvSpPr>
          <p:spPr>
            <a:xfrm>
              <a:off x="2081" y="9901"/>
              <a:ext cx="5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</p:grpSp>
      <p:sp>
        <p:nvSpPr>
          <p:cNvPr id="5122" name="文本框 2"/>
          <p:cNvSpPr txBox="1"/>
          <p:nvPr>
            <p:custDataLst>
              <p:tags r:id="rId40"/>
            </p:custDataLst>
          </p:nvPr>
        </p:nvSpPr>
        <p:spPr>
          <a:xfrm>
            <a:off x="3225800" y="618490"/>
            <a:ext cx="512000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（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）速度的方向：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①速度图像在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t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轴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上方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，速度为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正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；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②速度图像在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t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轴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下方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，速度为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负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。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49" name="文本框 48"/>
          <p:cNvSpPr txBox="1"/>
          <p:nvPr>
            <p:custDataLst>
              <p:tags r:id="rId41"/>
            </p:custDataLst>
          </p:nvPr>
        </p:nvSpPr>
        <p:spPr>
          <a:xfrm>
            <a:off x="3320415" y="2225040"/>
            <a:ext cx="506857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（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）加速度方向：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①速度图像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向上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倾斜，加速度为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正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；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②速度图像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向下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倾斜，加速度为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负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。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02870" y="43815"/>
            <a:ext cx="82638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、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如图是做直线运动的某质点的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v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－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t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图像，请分析：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491490" y="1471930"/>
            <a:ext cx="2976245" cy="24707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491490" y="494665"/>
            <a:ext cx="816165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(1)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质点在图中各段时间内分别做什么运动？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(2)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在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0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～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4 s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、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8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～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10 s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、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10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～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12 s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内质点的加速度各是多少？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75660" y="147193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）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0~4s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，</a:t>
            </a:r>
            <a:r>
              <a:rPr 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正向加速直线运动</a:t>
            </a:r>
            <a:endParaRPr lang="zh-CN" altLang="zh-CN" sz="24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28770" y="203073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4~8s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，</a:t>
            </a:r>
            <a:r>
              <a:rPr 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正向匀速直线运动</a:t>
            </a:r>
            <a:endParaRPr lang="zh-CN" sz="24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28770" y="258953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8~10s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，</a:t>
            </a:r>
            <a:r>
              <a:rPr 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正向减速直线运动</a:t>
            </a:r>
            <a:endParaRPr lang="zh-CN" sz="24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64000" y="316293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10~12s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，</a:t>
            </a:r>
            <a:r>
              <a:rPr 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负向加速直线运动</a:t>
            </a:r>
            <a:endParaRPr lang="zh-CN" sz="24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05" y="4110355"/>
            <a:ext cx="5239385" cy="9410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6715" y="4260850"/>
            <a:ext cx="11391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（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）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05" y="5051425"/>
            <a:ext cx="5366385" cy="8324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020" y="5946775"/>
            <a:ext cx="5690870" cy="763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43" name="矩形 4142"/>
          <p:cNvSpPr/>
          <p:nvPr/>
        </p:nvSpPr>
        <p:spPr>
          <a:xfrm>
            <a:off x="107950" y="76200"/>
            <a:ext cx="1573213" cy="457200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、定义：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144" name="矩形 4143"/>
          <p:cNvSpPr/>
          <p:nvPr/>
        </p:nvSpPr>
        <p:spPr>
          <a:xfrm>
            <a:off x="-304165" y="533400"/>
            <a:ext cx="9351645" cy="570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        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运动物体的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速度变化量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△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v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跟发生这一变化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所用时间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△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t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的比值。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076" name="文本框 3075"/>
          <p:cNvSpPr txBox="1"/>
          <p:nvPr>
            <p:custDataLst>
              <p:tags r:id="rId1"/>
            </p:custDataLst>
          </p:nvPr>
        </p:nvSpPr>
        <p:spPr>
          <a:xfrm>
            <a:off x="95885" y="1216343"/>
            <a:ext cx="1878013" cy="457200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、定义式：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79" name="文本框 3078"/>
          <p:cNvSpPr txBox="1"/>
          <p:nvPr>
            <p:custDataLst>
              <p:tags r:id="rId2"/>
            </p:custDataLst>
          </p:nvPr>
        </p:nvSpPr>
        <p:spPr>
          <a:xfrm>
            <a:off x="4704398" y="1424305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（矢量式）</a:t>
            </a:r>
            <a:endParaRPr lang="zh-CN" altLang="en-US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80" name="文本框 3079"/>
          <p:cNvSpPr txBox="1"/>
          <p:nvPr>
            <p:custDataLst>
              <p:tags r:id="rId3"/>
            </p:custDataLst>
          </p:nvPr>
        </p:nvSpPr>
        <p:spPr>
          <a:xfrm>
            <a:off x="245110" y="2487930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其中：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81" name="左大括号 3080"/>
          <p:cNvSpPr/>
          <p:nvPr>
            <p:custDataLst>
              <p:tags r:id="rId4"/>
            </p:custDataLst>
          </p:nvPr>
        </p:nvSpPr>
        <p:spPr>
          <a:xfrm>
            <a:off x="1198880" y="2418080"/>
            <a:ext cx="144463" cy="647700"/>
          </a:xfrm>
          <a:prstGeom prst="leftBrace">
            <a:avLst>
              <a:gd name="adj1" fmla="val 37362"/>
              <a:gd name="adj2" fmla="val 50000"/>
            </a:avLst>
          </a:prstGeom>
          <a:noFill/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82" name="文本框 3081"/>
          <p:cNvSpPr txBox="1"/>
          <p:nvPr>
            <p:custDataLst>
              <p:tags r:id="rId5"/>
            </p:custDataLst>
          </p:nvPr>
        </p:nvSpPr>
        <p:spPr>
          <a:xfrm>
            <a:off x="1379855" y="2200593"/>
            <a:ext cx="23399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V</a:t>
            </a:r>
            <a:r>
              <a:rPr lang="en-US" altLang="zh-CN" baseline="-2500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－－初速度；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83" name="文本框 3082"/>
          <p:cNvSpPr txBox="1"/>
          <p:nvPr>
            <p:custDataLst>
              <p:tags r:id="rId6"/>
            </p:custDataLst>
          </p:nvPr>
        </p:nvSpPr>
        <p:spPr>
          <a:xfrm>
            <a:off x="3862705" y="2200593"/>
            <a:ext cx="19224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V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－－末速度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3084" name="对象 3083"/>
          <p:cNvGraphicFramePr/>
          <p:nvPr>
            <p:custDataLst>
              <p:tags r:id="rId7"/>
            </p:custDataLst>
          </p:nvPr>
        </p:nvGraphicFramePr>
        <p:xfrm>
          <a:off x="1414780" y="2719705"/>
          <a:ext cx="20764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673100" imgH="228600" progId="Equation.DSMT4">
                  <p:embed/>
                </p:oleObj>
              </mc:Choice>
              <mc:Fallback>
                <p:oleObj name="" r:id="rId8" imgW="673100" imgH="2286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14780" y="2719705"/>
                        <a:ext cx="207645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文本框 3084"/>
          <p:cNvSpPr txBox="1"/>
          <p:nvPr>
            <p:custDataLst>
              <p:tags r:id="rId10"/>
            </p:custDataLst>
          </p:nvPr>
        </p:nvSpPr>
        <p:spPr>
          <a:xfrm>
            <a:off x="3648393" y="2791143"/>
            <a:ext cx="3232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－－速度的变化（量）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86" name="文本框 3085"/>
          <p:cNvSpPr txBox="1"/>
          <p:nvPr>
            <p:custDataLst>
              <p:tags r:id="rId11"/>
            </p:custDataLst>
          </p:nvPr>
        </p:nvSpPr>
        <p:spPr>
          <a:xfrm>
            <a:off x="6744018" y="2791143"/>
            <a:ext cx="15732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△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v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为矢量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87" name="文本框 3086"/>
          <p:cNvSpPr txBox="1"/>
          <p:nvPr>
            <p:custDataLst>
              <p:tags r:id="rId12"/>
            </p:custDataLst>
          </p:nvPr>
        </p:nvSpPr>
        <p:spPr>
          <a:xfrm>
            <a:off x="280035" y="4722813"/>
            <a:ext cx="25257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加速度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矢量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88" name="左大括号 3087"/>
          <p:cNvSpPr/>
          <p:nvPr>
            <p:custDataLst>
              <p:tags r:id="rId13"/>
            </p:custDataLst>
          </p:nvPr>
        </p:nvSpPr>
        <p:spPr>
          <a:xfrm>
            <a:off x="2654935" y="4676775"/>
            <a:ext cx="217488" cy="654050"/>
          </a:xfrm>
          <a:prstGeom prst="leftBrace">
            <a:avLst>
              <a:gd name="adj1" fmla="val 25060"/>
              <a:gd name="adj2" fmla="val 50000"/>
            </a:avLst>
          </a:prstGeom>
          <a:noFill/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89" name="文本框 3088"/>
          <p:cNvSpPr txBox="1"/>
          <p:nvPr>
            <p:custDataLst>
              <p:tags r:id="rId14"/>
            </p:custDataLst>
          </p:nvPr>
        </p:nvSpPr>
        <p:spPr>
          <a:xfrm>
            <a:off x="2872423" y="4435475"/>
            <a:ext cx="2622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方向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与速度变化量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3090" name="对象 3089"/>
          <p:cNvGraphicFramePr/>
          <p:nvPr>
            <p:custDataLst>
              <p:tags r:id="rId15"/>
            </p:custDataLst>
          </p:nvPr>
        </p:nvGraphicFramePr>
        <p:xfrm>
          <a:off x="5536248" y="4416425"/>
          <a:ext cx="539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6" imgW="215265" imgH="177800" progId="Equation.3">
                  <p:embed/>
                </p:oleObj>
              </mc:Choice>
              <mc:Fallback>
                <p:oleObj name="" r:id="rId16" imgW="215265" imgH="177800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36248" y="4416425"/>
                        <a:ext cx="53975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文本框 3090"/>
          <p:cNvSpPr txBox="1"/>
          <p:nvPr>
            <p:custDataLst>
              <p:tags r:id="rId18"/>
            </p:custDataLst>
          </p:nvPr>
        </p:nvSpPr>
        <p:spPr>
          <a:xfrm>
            <a:off x="6055360" y="4435475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方向相同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92" name="文本框 3091"/>
          <p:cNvSpPr txBox="1"/>
          <p:nvPr>
            <p:custDataLst>
              <p:tags r:id="rId19"/>
            </p:custDataLst>
          </p:nvPr>
        </p:nvSpPr>
        <p:spPr>
          <a:xfrm>
            <a:off x="2872423" y="5035550"/>
            <a:ext cx="5670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大小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等于单位时间内速度的变化量的大小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95" name="文本框 3094"/>
          <p:cNvSpPr txBox="1"/>
          <p:nvPr>
            <p:custDataLst>
              <p:tags r:id="rId20"/>
            </p:custDataLst>
          </p:nvPr>
        </p:nvSpPr>
        <p:spPr>
          <a:xfrm>
            <a:off x="116523" y="5951220"/>
            <a:ext cx="1573212" cy="457200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、单位：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96" name="文本框 3095"/>
          <p:cNvSpPr txBox="1"/>
          <p:nvPr>
            <p:custDataLst>
              <p:tags r:id="rId21"/>
            </p:custDataLst>
          </p:nvPr>
        </p:nvSpPr>
        <p:spPr>
          <a:xfrm>
            <a:off x="1992948" y="5592445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国际单位：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97" name="文本框 3096"/>
          <p:cNvSpPr txBox="1"/>
          <p:nvPr>
            <p:custDataLst>
              <p:tags r:id="rId22"/>
            </p:custDataLst>
          </p:nvPr>
        </p:nvSpPr>
        <p:spPr>
          <a:xfrm>
            <a:off x="3648710" y="5592445"/>
            <a:ext cx="1962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m/s</a:t>
            </a:r>
            <a:r>
              <a:rPr lang="en-US" altLang="zh-CN" baseline="3000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或 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·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r>
              <a:rPr lang="en-US" altLang="zh-CN" baseline="3000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-2</a:t>
            </a:r>
            <a:endParaRPr lang="en-US" altLang="zh-CN" baseline="3000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98" name="文本框 3097"/>
          <p:cNvSpPr txBox="1"/>
          <p:nvPr>
            <p:custDataLst>
              <p:tags r:id="rId23"/>
            </p:custDataLst>
          </p:nvPr>
        </p:nvSpPr>
        <p:spPr>
          <a:xfrm>
            <a:off x="5758498" y="5592445"/>
            <a:ext cx="292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读作：米每二次方秒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99" name="左大括号 3098"/>
          <p:cNvSpPr/>
          <p:nvPr>
            <p:custDataLst>
              <p:tags r:id="rId24"/>
            </p:custDataLst>
          </p:nvPr>
        </p:nvSpPr>
        <p:spPr>
          <a:xfrm>
            <a:off x="1772285" y="5878195"/>
            <a:ext cx="215900" cy="603250"/>
          </a:xfrm>
          <a:prstGeom prst="leftBrace">
            <a:avLst>
              <a:gd name="adj1" fmla="val 23284"/>
              <a:gd name="adj2" fmla="val 50000"/>
            </a:avLst>
          </a:prstGeom>
          <a:noFill/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00" name="文本框 3099"/>
          <p:cNvSpPr txBox="1"/>
          <p:nvPr>
            <p:custDataLst>
              <p:tags r:id="rId25"/>
            </p:custDataLst>
          </p:nvPr>
        </p:nvSpPr>
        <p:spPr>
          <a:xfrm>
            <a:off x="1992948" y="6240145"/>
            <a:ext cx="2555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常用单位：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cm/s</a:t>
            </a:r>
            <a:r>
              <a:rPr lang="en-US" altLang="zh-CN" baseline="3000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en-US" altLang="zh-CN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3101" name="对象 3100"/>
          <p:cNvGraphicFramePr/>
          <p:nvPr>
            <p:custDataLst>
              <p:tags r:id="rId26"/>
            </p:custDataLst>
          </p:nvPr>
        </p:nvGraphicFramePr>
        <p:xfrm>
          <a:off x="2038668" y="1103948"/>
          <a:ext cx="1296987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7" imgW="481965" imgH="405765" progId="Equation.DSMT4">
                  <p:embed/>
                </p:oleObj>
              </mc:Choice>
              <mc:Fallback>
                <p:oleObj name="" r:id="rId27" imgW="481965" imgH="405765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038668" y="1103948"/>
                        <a:ext cx="1296987" cy="1093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" name="对象 3101"/>
          <p:cNvGraphicFramePr/>
          <p:nvPr>
            <p:custDataLst>
              <p:tags r:id="rId29"/>
            </p:custDataLst>
          </p:nvPr>
        </p:nvGraphicFramePr>
        <p:xfrm>
          <a:off x="3335338" y="1103948"/>
          <a:ext cx="144145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0" imgW="532765" imgH="405765" progId="Equation.DSMT4">
                  <p:embed/>
                </p:oleObj>
              </mc:Choice>
              <mc:Fallback>
                <p:oleObj name="" r:id="rId30" imgW="532765" imgH="405765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335338" y="1103948"/>
                        <a:ext cx="1441450" cy="1096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3" name="文本框 3102"/>
          <p:cNvSpPr txBox="1"/>
          <p:nvPr>
            <p:custDataLst>
              <p:tags r:id="rId32"/>
            </p:custDataLst>
          </p:nvPr>
        </p:nvSpPr>
        <p:spPr>
          <a:xfrm>
            <a:off x="6587173" y="1424305"/>
            <a:ext cx="1717675" cy="466725"/>
          </a:xfrm>
          <a:prstGeom prst="rect">
            <a:avLst/>
          </a:prstGeom>
          <a:noFill/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比值定义法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3104" name="组合 3103"/>
          <p:cNvGrpSpPr/>
          <p:nvPr/>
        </p:nvGrpSpPr>
        <p:grpSpPr>
          <a:xfrm>
            <a:off x="2630488" y="3351213"/>
            <a:ext cx="1236662" cy="608012"/>
            <a:chOff x="2970" y="721"/>
            <a:chExt cx="779" cy="383"/>
          </a:xfrm>
        </p:grpSpPr>
        <p:sp>
          <p:nvSpPr>
            <p:cNvPr id="3105" name="文本框 3104"/>
            <p:cNvSpPr txBox="1"/>
            <p:nvPr>
              <p:custDataLst>
                <p:tags r:id="rId33"/>
              </p:custDataLst>
            </p:nvPr>
          </p:nvSpPr>
          <p:spPr>
            <a:xfrm>
              <a:off x="2970" y="739"/>
              <a:ext cx="58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l-GR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endPara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06" name="文本框 3105"/>
            <p:cNvSpPr txBox="1"/>
            <p:nvPr>
              <p:custDataLst>
                <p:tags r:id="rId34"/>
              </p:custDataLst>
            </p:nvPr>
          </p:nvSpPr>
          <p:spPr>
            <a:xfrm>
              <a:off x="3160" y="721"/>
              <a:ext cx="58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07" name="椭圆 3106"/>
          <p:cNvSpPr/>
          <p:nvPr>
            <p:custDataLst>
              <p:tags r:id="rId35"/>
            </p:custDataLst>
          </p:nvPr>
        </p:nvSpPr>
        <p:spPr>
          <a:xfrm>
            <a:off x="903288" y="3863975"/>
            <a:ext cx="142875" cy="14287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08" name="直接连接符 3107"/>
          <p:cNvSpPr/>
          <p:nvPr>
            <p:custDataLst>
              <p:tags r:id="rId36"/>
            </p:custDataLst>
          </p:nvPr>
        </p:nvSpPr>
        <p:spPr>
          <a:xfrm>
            <a:off x="1046163" y="3962400"/>
            <a:ext cx="2663825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109" name="直接连接符 3108"/>
          <p:cNvSpPr/>
          <p:nvPr>
            <p:custDataLst>
              <p:tags r:id="rId37"/>
            </p:custDataLst>
          </p:nvPr>
        </p:nvSpPr>
        <p:spPr>
          <a:xfrm flipV="1">
            <a:off x="2593975" y="3875088"/>
            <a:ext cx="1104900" cy="952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110" name="文本框 3109"/>
          <p:cNvSpPr txBox="1"/>
          <p:nvPr>
            <p:custDataLst>
              <p:tags r:id="rId38"/>
            </p:custDataLst>
          </p:nvPr>
        </p:nvSpPr>
        <p:spPr>
          <a:xfrm>
            <a:off x="1360488" y="3286125"/>
            <a:ext cx="9350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32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1" name="文本框 3110"/>
          <p:cNvSpPr txBox="1"/>
          <p:nvPr>
            <p:custDataLst>
              <p:tags r:id="rId39"/>
            </p:custDataLst>
          </p:nvPr>
        </p:nvSpPr>
        <p:spPr>
          <a:xfrm>
            <a:off x="2703513" y="3816350"/>
            <a:ext cx="9350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i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32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2" name="直接连接符 3111"/>
          <p:cNvSpPr/>
          <p:nvPr>
            <p:custDataLst>
              <p:tags r:id="rId40"/>
            </p:custDataLst>
          </p:nvPr>
        </p:nvSpPr>
        <p:spPr>
          <a:xfrm>
            <a:off x="1038225" y="3887788"/>
            <a:ext cx="1584325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</p:sp>
      <p:grpSp>
        <p:nvGrpSpPr>
          <p:cNvPr id="3113" name="组合 3112"/>
          <p:cNvGrpSpPr/>
          <p:nvPr/>
        </p:nvGrpSpPr>
        <p:grpSpPr>
          <a:xfrm>
            <a:off x="6794500" y="3856038"/>
            <a:ext cx="1236663" cy="608012"/>
            <a:chOff x="2970" y="721"/>
            <a:chExt cx="779" cy="383"/>
          </a:xfrm>
        </p:grpSpPr>
        <p:sp>
          <p:nvSpPr>
            <p:cNvPr id="3114" name="文本框 3113"/>
            <p:cNvSpPr txBox="1"/>
            <p:nvPr>
              <p:custDataLst>
                <p:tags r:id="rId41"/>
              </p:custDataLst>
            </p:nvPr>
          </p:nvSpPr>
          <p:spPr>
            <a:xfrm>
              <a:off x="2970" y="739"/>
              <a:ext cx="58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l-GR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endPara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15" name="文本框 3114"/>
            <p:cNvSpPr txBox="1"/>
            <p:nvPr>
              <p:custDataLst>
                <p:tags r:id="rId42"/>
              </p:custDataLst>
            </p:nvPr>
          </p:nvSpPr>
          <p:spPr>
            <a:xfrm>
              <a:off x="3160" y="721"/>
              <a:ext cx="58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16" name="椭圆 3115"/>
          <p:cNvSpPr/>
          <p:nvPr>
            <p:custDataLst>
              <p:tags r:id="rId43"/>
            </p:custDataLst>
          </p:nvPr>
        </p:nvSpPr>
        <p:spPr>
          <a:xfrm>
            <a:off x="4935538" y="3862388"/>
            <a:ext cx="144462" cy="144462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17" name="直接连接符 3116"/>
          <p:cNvSpPr/>
          <p:nvPr>
            <p:custDataLst>
              <p:tags r:id="rId44"/>
            </p:custDataLst>
          </p:nvPr>
        </p:nvSpPr>
        <p:spPr>
          <a:xfrm>
            <a:off x="5078413" y="3898900"/>
            <a:ext cx="2663825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118" name="直接连接符 3117"/>
          <p:cNvSpPr/>
          <p:nvPr>
            <p:custDataLst>
              <p:tags r:id="rId45"/>
            </p:custDataLst>
          </p:nvPr>
        </p:nvSpPr>
        <p:spPr>
          <a:xfrm flipH="1" flipV="1">
            <a:off x="6646863" y="4002088"/>
            <a:ext cx="10795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119" name="文本框 3118"/>
          <p:cNvSpPr txBox="1"/>
          <p:nvPr>
            <p:custDataLst>
              <p:tags r:id="rId46"/>
            </p:custDataLst>
          </p:nvPr>
        </p:nvSpPr>
        <p:spPr>
          <a:xfrm>
            <a:off x="6303963" y="3286125"/>
            <a:ext cx="9350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32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20" name="文本框 3119"/>
          <p:cNvSpPr txBox="1"/>
          <p:nvPr>
            <p:custDataLst>
              <p:tags r:id="rId47"/>
            </p:custDataLst>
          </p:nvPr>
        </p:nvSpPr>
        <p:spPr>
          <a:xfrm>
            <a:off x="5584825" y="3816350"/>
            <a:ext cx="9350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i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200" baseline="-25000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32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21" name="直接连接符 3120"/>
          <p:cNvSpPr/>
          <p:nvPr>
            <p:custDataLst>
              <p:tags r:id="rId48"/>
            </p:custDataLst>
          </p:nvPr>
        </p:nvSpPr>
        <p:spPr>
          <a:xfrm>
            <a:off x="5070475" y="3994150"/>
            <a:ext cx="1584325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3" grpId="0" bldLvl="0" animBg="1"/>
      <p:bldP spid="4144" grpId="0"/>
      <p:bldP spid="3079" grpId="0"/>
      <p:bldP spid="3080" grpId="0"/>
      <p:bldP spid="3082" grpId="0"/>
      <p:bldP spid="3083" grpId="0"/>
      <p:bldP spid="3085" grpId="0"/>
      <p:bldP spid="3086" grpId="0"/>
      <p:bldP spid="3087" grpId="0"/>
      <p:bldP spid="3089" grpId="0"/>
      <p:bldP spid="3091" grpId="0"/>
      <p:bldP spid="3092" grpId="0"/>
      <p:bldP spid="3095" grpId="0" bldLvl="0" animBg="1"/>
      <p:bldP spid="3096" grpId="0"/>
      <p:bldP spid="3097" grpId="0"/>
      <p:bldP spid="3098" grpId="0"/>
      <p:bldP spid="3100" grpId="0"/>
      <p:bldP spid="3103" grpId="0" bldLvl="0" animBg="1"/>
      <p:bldP spid="3110" grpId="0"/>
      <p:bldP spid="3111" grpId="0"/>
      <p:bldP spid="3119" grpId="0"/>
      <p:bldP spid="31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213995" y="149225"/>
            <a:ext cx="86696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、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(2021·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浙江省东阳市第二高级中学高一开学考试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)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如图所示为一质点运动的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v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－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t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图像，下列说法正确的是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　　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)</a:t>
            </a:r>
            <a:endParaRPr lang="en-US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4218940" y="3119755"/>
            <a:ext cx="3667125" cy="22059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675640" y="979170"/>
            <a:ext cx="733171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A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．该图像表示质点做曲线运动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B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10 s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末质点离出发点最远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C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．前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10 s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内质点的加速度方向与速度方向可能相反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D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0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～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20 s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内质点的加速度先减小后增大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966460" y="979170"/>
            <a:ext cx="836930" cy="694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D</a:t>
            </a:r>
            <a:endParaRPr kumimoji="0" lang="en-US" altLang="zh-CN" sz="3200" u="none" strike="noStrike" kern="1200" cap="none" spc="0" normalizeH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167640" y="193040"/>
            <a:ext cx="86798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、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多选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)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两质点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A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、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B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从同一地点开始运动的速度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—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时间图像如图所示，下列说法正确的是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　　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)</a:t>
            </a:r>
            <a:endParaRPr lang="en-US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4117975" y="2748280"/>
            <a:ext cx="4019550" cy="212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629285" y="1022985"/>
            <a:ext cx="788543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A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．质点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A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的加速度大小为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0.5 m/s</a:t>
            </a:r>
            <a:r>
              <a:rPr lang="en-US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B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t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＝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 s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时，质点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B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的运动方向发生改变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C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t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＝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 s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时，质点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B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的加速度方向不变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D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．第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 s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内，质点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B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的速度方向与加速度方向相同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966460" y="979170"/>
            <a:ext cx="836930" cy="694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AC</a:t>
            </a:r>
            <a:endParaRPr kumimoji="0" lang="en-US" altLang="zh-CN" sz="3200" u="none" strike="noStrike" kern="1200" cap="none" spc="0" normalizeH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4305" y="87630"/>
            <a:ext cx="8835390" cy="2749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4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、</a:t>
            </a: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某物体沿直线运动,其v-t图像如图所示,则下列说法中正确的是(    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    </a:t>
            </a: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  )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A．第3 s内和第5 s内速度方向相反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B．第3 s内和第5 s内加速度方向相反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C．第5 s内速度和加速度方向相反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D．第7 s内速度和加速度方向相反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262370" y="1031875"/>
            <a:ext cx="1092200" cy="525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思源黑体 CN Light" panose="020B0400000000000000" pitchFamily="34" charset="-122"/>
                <a:cs typeface="Times New Roman" panose="02020603050405020304" pitchFamily="18" charset="0"/>
              </a:rPr>
              <a:t>BCD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思源黑体 CN Light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100003" descr="@@@d4b275c9-ab3b-4873-849b-6d126deac30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31690" y="3049905"/>
            <a:ext cx="3338830" cy="2745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" name="文本框 102"/>
          <p:cNvSpPr txBox="1"/>
          <p:nvPr/>
        </p:nvSpPr>
        <p:spPr>
          <a:xfrm>
            <a:off x="-200660" y="115570"/>
            <a:ext cx="921385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95910" indent="-295910"/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     </a:t>
            </a:r>
            <a:r>
              <a:rPr lang="zh-CN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例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5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、</a:t>
            </a:r>
            <a:r>
              <a:rPr lang="zh-CN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有些国家的交通管理部门为了交通安全，特别制定了死亡加速度为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5000m/s</a:t>
            </a:r>
            <a:r>
              <a:rPr lang="en-US" baseline="300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</a:t>
            </a:r>
            <a:r>
              <a:rPr lang="zh-CN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，以警醒世人，意思是如果行车的加速度超过此值，人将有生命危险。这么大的加速度，一般车辆是达不到的，但是在发生交通事故时，将有可能达到这一数值。（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</a:t>
            </a:r>
            <a:r>
              <a:rPr lang="zh-CN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）若两辆汽车以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72km/h</a:t>
            </a:r>
            <a:r>
              <a:rPr lang="zh-CN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相向发生碰撞，作用时间为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2×10</a:t>
            </a:r>
            <a:r>
              <a:rPr lang="en-US" baseline="300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-3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s</a:t>
            </a:r>
            <a:r>
              <a:rPr lang="zh-CN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，驾驶员是否有生命危险？（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</a:t>
            </a:r>
            <a:r>
              <a:rPr lang="zh-CN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）若汽车内都装有安全气囊，两辆汽车以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72km/h</a:t>
            </a:r>
            <a:r>
              <a:rPr lang="zh-CN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相向而发生碰撞，而缓冲时间变为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1×10</a:t>
            </a:r>
            <a:r>
              <a:rPr lang="en-US" baseline="300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-2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s</a:t>
            </a:r>
            <a:r>
              <a:rPr lang="zh-CN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，汽车驾驶员是否有生命危险？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 </a:t>
            </a:r>
            <a:endParaRPr lang="en-US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" name="文本框 102"/>
          <p:cNvSpPr txBox="1"/>
          <p:nvPr/>
        </p:nvSpPr>
        <p:spPr>
          <a:xfrm>
            <a:off x="278130" y="141605"/>
            <a:ext cx="870712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95910" indent="-295910"/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例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6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、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A</a:t>
            </a:r>
            <a:r>
              <a:rPr lang="zh-CN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、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B</a:t>
            </a:r>
            <a:r>
              <a:rPr lang="zh-CN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、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C</a:t>
            </a:r>
            <a:r>
              <a:rPr lang="zh-CN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、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D</a:t>
            </a:r>
            <a:r>
              <a:rPr lang="zh-CN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四个物体从不同地点沿直线运动，其运动的</a:t>
            </a:r>
            <a:endParaRPr lang="zh-CN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  <a:p>
            <a:pPr marL="295910" indent="-295910"/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x—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t</a:t>
            </a:r>
            <a:r>
              <a:rPr lang="zh-CN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图像（标度值相同）如图所示，则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t</a:t>
            </a:r>
            <a:r>
              <a:rPr lang="en-US" baseline="-250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0</a:t>
            </a:r>
            <a:r>
              <a:rPr lang="zh-CN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时刻物体离坐标原点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O</a:t>
            </a: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  <a:p>
            <a:pPr marL="295910" indent="-295910"/>
            <a:r>
              <a:rPr lang="zh-CN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最远的是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  <a:p>
            <a:pPr marL="295910" indent="-295910"/>
            <a:endParaRPr lang="en-US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2032000" y="2348230"/>
            <a:ext cx="53340" cy="45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69365" y="1534795"/>
            <a:ext cx="5217795" cy="22358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971550" y="4084320"/>
            <a:ext cx="5812790" cy="2372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262370" y="1031875"/>
            <a:ext cx="1092200" cy="525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思源黑体 CN Light" panose="020B0400000000000000" pitchFamily="34" charset="-122"/>
                <a:cs typeface="Times New Roman" panose="02020603050405020304" pitchFamily="18" charset="0"/>
              </a:rPr>
              <a:t>D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思源黑体 CN Light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文本框 19457"/>
          <p:cNvSpPr txBox="1"/>
          <p:nvPr/>
        </p:nvSpPr>
        <p:spPr>
          <a:xfrm>
            <a:off x="3635375" y="0"/>
            <a:ext cx="23764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课堂小结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59" name="文本框 19458"/>
          <p:cNvSpPr txBox="1"/>
          <p:nvPr/>
        </p:nvSpPr>
        <p:spPr>
          <a:xfrm>
            <a:off x="395288" y="1700213"/>
            <a:ext cx="23764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速度的改变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60" name="文本框 19459"/>
          <p:cNvSpPr txBox="1"/>
          <p:nvPr/>
        </p:nvSpPr>
        <p:spPr>
          <a:xfrm>
            <a:off x="466725" y="693738"/>
            <a:ext cx="12255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速度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61" name="文本框 19460"/>
          <p:cNvSpPr txBox="1"/>
          <p:nvPr/>
        </p:nvSpPr>
        <p:spPr>
          <a:xfrm>
            <a:off x="466725" y="2925763"/>
            <a:ext cx="23764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加速度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62" name="直接连接符 19461"/>
          <p:cNvSpPr/>
          <p:nvPr/>
        </p:nvSpPr>
        <p:spPr>
          <a:xfrm>
            <a:off x="1546225" y="1052513"/>
            <a:ext cx="273685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63" name="文本框 19462"/>
          <p:cNvSpPr txBox="1"/>
          <p:nvPr/>
        </p:nvSpPr>
        <p:spPr>
          <a:xfrm>
            <a:off x="1546225" y="549275"/>
            <a:ext cx="2736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表示运动的快慢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64" name="直接连接符 19463"/>
          <p:cNvSpPr/>
          <p:nvPr/>
        </p:nvSpPr>
        <p:spPr>
          <a:xfrm>
            <a:off x="2338388" y="2060575"/>
            <a:ext cx="273685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65" name="文本框 19464"/>
          <p:cNvSpPr txBox="1"/>
          <p:nvPr/>
        </p:nvSpPr>
        <p:spPr>
          <a:xfrm>
            <a:off x="2338388" y="1557338"/>
            <a:ext cx="2736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表示速度的变化</a:t>
            </a:r>
            <a:endParaRPr lang="zh-CN" altLang="en-US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66" name="直接连接符 19465"/>
          <p:cNvSpPr/>
          <p:nvPr/>
        </p:nvSpPr>
        <p:spPr>
          <a:xfrm>
            <a:off x="1978025" y="3213100"/>
            <a:ext cx="2736850" cy="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67" name="文本框 19466"/>
          <p:cNvSpPr txBox="1"/>
          <p:nvPr/>
        </p:nvSpPr>
        <p:spPr>
          <a:xfrm>
            <a:off x="1978025" y="2709863"/>
            <a:ext cx="3025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表示速度变化的快慢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68" name="文本框 19467"/>
          <p:cNvSpPr txBox="1"/>
          <p:nvPr/>
        </p:nvSpPr>
        <p:spPr>
          <a:xfrm>
            <a:off x="4354513" y="739775"/>
            <a:ext cx="1441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v</a:t>
            </a:r>
            <a:endParaRPr lang="en-US" altLang="zh-CN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69" name="文本框 19468"/>
          <p:cNvSpPr txBox="1"/>
          <p:nvPr/>
        </p:nvSpPr>
        <p:spPr>
          <a:xfrm>
            <a:off x="5146675" y="1747838"/>
            <a:ext cx="26654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err="1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Δv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＝</a:t>
            </a:r>
            <a:r>
              <a:rPr lang="en-US" altLang="zh-CN" err="1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vt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－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v0</a:t>
            </a:r>
            <a:endParaRPr lang="en-US" altLang="zh-CN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71" name="文本框 19470"/>
          <p:cNvSpPr txBox="1"/>
          <p:nvPr/>
        </p:nvSpPr>
        <p:spPr>
          <a:xfrm>
            <a:off x="1296988" y="3717925"/>
            <a:ext cx="78120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、定义：速度的改变跟发生这一改变所用的时间的比值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72" name="文本框 19471"/>
          <p:cNvSpPr txBox="1"/>
          <p:nvPr/>
        </p:nvSpPr>
        <p:spPr>
          <a:xfrm>
            <a:off x="1296988" y="4294188"/>
            <a:ext cx="1800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、公式：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73" name="文本框 19472"/>
          <p:cNvSpPr txBox="1"/>
          <p:nvPr/>
        </p:nvSpPr>
        <p:spPr>
          <a:xfrm>
            <a:off x="1262063" y="5419725"/>
            <a:ext cx="70564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、矢量性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加速度的方向与速度变化的方向相同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74" name="文本框 19473"/>
          <p:cNvSpPr txBox="1"/>
          <p:nvPr/>
        </p:nvSpPr>
        <p:spPr>
          <a:xfrm>
            <a:off x="1262063" y="5995988"/>
            <a:ext cx="70564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、匀变速直线运动的特点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加速度是恒定的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77" name="文本框 19476"/>
          <p:cNvSpPr txBox="1"/>
          <p:nvPr/>
        </p:nvSpPr>
        <p:spPr>
          <a:xfrm>
            <a:off x="1262380" y="4942205"/>
            <a:ext cx="27368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、单位：</a:t>
            </a:r>
            <a:r>
              <a:rPr lang="en-US" altLang="zh-CN" err="1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m/s</a:t>
            </a:r>
            <a:r>
              <a:rPr lang="en-US" altLang="zh-CN" baseline="30000" err="1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en-US" altLang="zh-CN" baseline="3000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79" name="左大括号 19478"/>
          <p:cNvSpPr/>
          <p:nvPr/>
        </p:nvSpPr>
        <p:spPr>
          <a:xfrm>
            <a:off x="1117600" y="3933825"/>
            <a:ext cx="144463" cy="2374900"/>
          </a:xfrm>
          <a:prstGeom prst="leftBrace">
            <a:avLst>
              <a:gd name="adj1" fmla="val 136995"/>
              <a:gd name="adj2" fmla="val 50000"/>
            </a:avLst>
          </a:prstGeom>
          <a:noFill/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80" name="直接连接符 19479"/>
          <p:cNvSpPr/>
          <p:nvPr/>
        </p:nvSpPr>
        <p:spPr>
          <a:xfrm>
            <a:off x="935038" y="1268413"/>
            <a:ext cx="0" cy="504825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81" name="直接连接符 19480"/>
          <p:cNvSpPr/>
          <p:nvPr/>
        </p:nvSpPr>
        <p:spPr>
          <a:xfrm>
            <a:off x="935038" y="2276475"/>
            <a:ext cx="0" cy="504825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9482" name="组合 19481"/>
          <p:cNvGrpSpPr/>
          <p:nvPr/>
        </p:nvGrpSpPr>
        <p:grpSpPr>
          <a:xfrm>
            <a:off x="757238" y="3544888"/>
            <a:ext cx="358775" cy="1584325"/>
            <a:chOff x="295" y="2160"/>
            <a:chExt cx="226" cy="1134"/>
          </a:xfrm>
        </p:grpSpPr>
        <p:sp>
          <p:nvSpPr>
            <p:cNvPr id="19483" name="直接连接符 19482"/>
            <p:cNvSpPr/>
            <p:nvPr/>
          </p:nvSpPr>
          <p:spPr>
            <a:xfrm>
              <a:off x="295" y="2160"/>
              <a:ext cx="0" cy="1134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4" name="直接连接符 19483"/>
            <p:cNvSpPr/>
            <p:nvPr/>
          </p:nvSpPr>
          <p:spPr>
            <a:xfrm>
              <a:off x="295" y="3294"/>
              <a:ext cx="226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triangle" w="med" len="med"/>
            </a:ln>
          </p:spPr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74920" y="2566035"/>
            <a:ext cx="2737485" cy="104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71775" y="4161155"/>
            <a:ext cx="2202180" cy="842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44" name="文本框 22543"/>
          <p:cNvSpPr txBox="1"/>
          <p:nvPr/>
        </p:nvSpPr>
        <p:spPr>
          <a:xfrm>
            <a:off x="539750" y="2035175"/>
            <a:ext cx="1306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加速度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en-US" altLang="zh-CN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545" name="文本框 22544"/>
          <p:cNvSpPr txBox="1"/>
          <p:nvPr/>
        </p:nvSpPr>
        <p:spPr>
          <a:xfrm>
            <a:off x="5364163" y="2035175"/>
            <a:ext cx="3232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它表示速度变化的快慢</a:t>
            </a:r>
            <a:endParaRPr lang="zh-CN" altLang="en-US" dirty="0">
              <a:solidFill>
                <a:srgbClr val="0000CC"/>
              </a:solidFill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546" name="文本框 22545"/>
          <p:cNvSpPr txBox="1"/>
          <p:nvPr/>
        </p:nvSpPr>
        <p:spPr>
          <a:xfrm>
            <a:off x="179388" y="188913"/>
            <a:ext cx="1878012" cy="457200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、变化率：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2547" name="矩形 22546"/>
          <p:cNvSpPr/>
          <p:nvPr/>
        </p:nvSpPr>
        <p:spPr>
          <a:xfrm>
            <a:off x="6399213" y="188913"/>
            <a:ext cx="2557780" cy="460375"/>
          </a:xfrm>
          <a:prstGeom prst="rect">
            <a:avLst/>
          </a:prstGeom>
          <a:noFill/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  <a:sym typeface="Wingdings" panose="05000000000000000000" pitchFamily="2" charset="2"/>
              </a:rPr>
              <a:t>P29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  <a:sym typeface="Wingdings" panose="05000000000000000000" pitchFamily="2" charset="2"/>
              </a:rPr>
              <a:t>科学漫步）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22548" name="文本框 22547"/>
          <p:cNvSpPr txBox="1"/>
          <p:nvPr/>
        </p:nvSpPr>
        <p:spPr>
          <a:xfrm>
            <a:off x="539750" y="2684463"/>
            <a:ext cx="9636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速度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v</a:t>
            </a:r>
            <a:endParaRPr lang="en-US" altLang="zh-CN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549" name="文本框 22548"/>
          <p:cNvSpPr txBox="1"/>
          <p:nvPr/>
        </p:nvSpPr>
        <p:spPr>
          <a:xfrm>
            <a:off x="5722938" y="2659063"/>
            <a:ext cx="3232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它表示位置变化的快慢</a:t>
            </a:r>
            <a:endParaRPr lang="zh-CN" altLang="en-US" dirty="0">
              <a:solidFill>
                <a:srgbClr val="0000CC"/>
              </a:solidFill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551" name="矩形 22550"/>
          <p:cNvSpPr/>
          <p:nvPr/>
        </p:nvSpPr>
        <p:spPr>
          <a:xfrm>
            <a:off x="1738313" y="2035175"/>
            <a:ext cx="3841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又叫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速度随时间的变化率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，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2553" name="矩形 22552"/>
          <p:cNvSpPr/>
          <p:nvPr/>
        </p:nvSpPr>
        <p:spPr>
          <a:xfrm>
            <a:off x="1476375" y="2659063"/>
            <a:ext cx="4451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又叫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位置坐标随时间的变化率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，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2554" name="文本框 22553"/>
          <p:cNvSpPr txBox="1"/>
          <p:nvPr/>
        </p:nvSpPr>
        <p:spPr>
          <a:xfrm>
            <a:off x="658813" y="693738"/>
            <a:ext cx="8245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自然界中某一个量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D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变化量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△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D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，与发生这个变化所用时间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2555" name="矩形 22554"/>
          <p:cNvSpPr/>
          <p:nvPr/>
        </p:nvSpPr>
        <p:spPr>
          <a:xfrm>
            <a:off x="250825" y="1290638"/>
            <a:ext cx="2419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△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t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的比值，即：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2556" name="矩形 22555"/>
          <p:cNvSpPr/>
          <p:nvPr/>
        </p:nvSpPr>
        <p:spPr>
          <a:xfrm>
            <a:off x="3132138" y="1290638"/>
            <a:ext cx="4451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，叫做这个量随时间的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变化率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。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aphicFrame>
        <p:nvGraphicFramePr>
          <p:cNvPr id="22557" name="对象 22556"/>
          <p:cNvGraphicFramePr/>
          <p:nvPr/>
        </p:nvGraphicFramePr>
        <p:xfrm>
          <a:off x="2484438" y="1052513"/>
          <a:ext cx="6429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279400" imgH="405765" progId="Equation.DSMT4">
                  <p:embed/>
                </p:oleObj>
              </mc:Choice>
              <mc:Fallback>
                <p:oleObj name="" r:id="rId1" imgW="279400" imgH="405765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1052513"/>
                        <a:ext cx="642937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" name="矩形 22557"/>
          <p:cNvSpPr/>
          <p:nvPr/>
        </p:nvSpPr>
        <p:spPr>
          <a:xfrm>
            <a:off x="2051050" y="188913"/>
            <a:ext cx="40687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－－反映</a:t>
            </a:r>
            <a:r>
              <a:rPr lang="en-US" altLang="zh-CN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随时间变化的快慢</a:t>
            </a:r>
            <a:endParaRPr lang="zh-CN" altLang="en-US" dirty="0">
              <a:solidFill>
                <a:srgbClr val="0000CC"/>
              </a:solidFill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559" name="文本框 22558"/>
          <p:cNvSpPr txBox="1"/>
          <p:nvPr/>
        </p:nvSpPr>
        <p:spPr>
          <a:xfrm>
            <a:off x="7596188" y="1290638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例如：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文本框 22529"/>
          <p:cNvSpPr txBox="1"/>
          <p:nvPr>
            <p:custDataLst>
              <p:tags r:id="rId1"/>
            </p:custDataLst>
          </p:nvPr>
        </p:nvSpPr>
        <p:spPr>
          <a:xfrm>
            <a:off x="86678" y="115253"/>
            <a:ext cx="4933950" cy="460375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变速直线运动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中的加速度的方向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41980" y="186673"/>
            <a:ext cx="2829560" cy="553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8843" tIns="54422" rIns="108843" bIns="54422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900" b="1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900" b="1" smtClean="0">
                <a:latin typeface="黑体" panose="02010609060101010101" pitchFamily="49" charset="-122"/>
                <a:ea typeface="黑体" panose="02010609060101010101" pitchFamily="49" charset="-122"/>
              </a:rPr>
              <a:t>方向</a:t>
            </a:r>
            <a:r>
              <a:rPr lang="zh-CN" altLang="en-US" sz="2900" b="1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kumimoji="1" lang="zh-CN" altLang="en-US" sz="2900" b="1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ebdings" panose="05030102010509060703" pitchFamily="18" charset="2"/>
              </a:rPr>
              <a:t>△</a:t>
            </a:r>
            <a:r>
              <a:rPr kumimoji="1" lang="en-US" altLang="zh-CN" sz="2900" b="1" i="1">
                <a:solidFill>
                  <a:srgbClr val="CC6600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kumimoji="1" lang="zh-CN" altLang="en-US" sz="2900" b="1" smtClean="0">
                <a:latin typeface="黑体" panose="02010609060101010101" pitchFamily="49" charset="-122"/>
                <a:ea typeface="黑体" panose="02010609060101010101" pitchFamily="49" charset="-122"/>
              </a:rPr>
              <a:t>一致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1130" y="2052307"/>
            <a:ext cx="406400" cy="304800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000000"/>
            </a:solidFill>
            <a:miter lim="800000"/>
          </a:ln>
        </p:spPr>
        <p:txBody>
          <a:bodyPr wrap="none" lIns="108843" tIns="54422" rIns="108843" bIns="54422" anchor="ctr"/>
          <a:lstStyle/>
          <a:p>
            <a:endParaRPr lang="zh-CN" altLang="en-US"/>
          </a:p>
        </p:txBody>
      </p:sp>
      <p:sp>
        <p:nvSpPr>
          <p:cNvPr id="40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67030" y="2204707"/>
            <a:ext cx="711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tailEnd type="triangle" w="med" len="med"/>
          </a:ln>
        </p:spPr>
        <p:txBody>
          <a:bodyPr lIns="108843" tIns="54422" rIns="108843" bIns="54422"/>
          <a:lstStyle/>
          <a:p>
            <a:endParaRPr lang="zh-CN" altLang="en-US"/>
          </a:p>
        </p:txBody>
      </p:sp>
      <p:sp>
        <p:nvSpPr>
          <p:cNvPr id="41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1830" y="1607811"/>
            <a:ext cx="1580515" cy="553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8843" tIns="54422" rIns="108843" bIns="54422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900" b="1" i="1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900" b="1" baseline="-25000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9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=4 m/s</a:t>
            </a:r>
            <a:endParaRPr lang="zh-CN" altLang="en-US" sz="29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6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08618" y="2055478"/>
            <a:ext cx="406400" cy="304800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000000"/>
            </a:solidFill>
            <a:miter lim="800000"/>
          </a:ln>
        </p:spPr>
        <p:txBody>
          <a:bodyPr wrap="none" lIns="108843" tIns="54422" rIns="108843" bIns="54422" anchor="ctr"/>
          <a:lstStyle/>
          <a:p>
            <a:endParaRPr lang="zh-CN" altLang="en-US"/>
          </a:p>
        </p:txBody>
      </p:sp>
      <p:sp>
        <p:nvSpPr>
          <p:cNvPr id="57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7630" y="2357107"/>
            <a:ext cx="4676775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</a:ln>
        </p:spPr>
        <p:txBody>
          <a:bodyPr lIns="108843" tIns="54422" rIns="108843" bIns="54422"/>
          <a:lstStyle/>
          <a:p>
            <a:endParaRPr lang="zh-CN" altLang="en-US"/>
          </a:p>
        </p:txBody>
      </p:sp>
      <p:sp>
        <p:nvSpPr>
          <p:cNvPr id="60" name="Line 1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111818" y="2204707"/>
            <a:ext cx="1627187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tailEnd type="triangle" w="med" len="med"/>
          </a:ln>
        </p:spPr>
        <p:txBody>
          <a:bodyPr lIns="108843" tIns="54422" rIns="108843" bIns="54422"/>
          <a:lstStyle/>
          <a:p>
            <a:endParaRPr lang="zh-CN" altLang="en-US"/>
          </a:p>
        </p:txBody>
      </p:sp>
      <p:sp>
        <p:nvSpPr>
          <p:cNvPr id="61" name="Text Box 1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7325" y="4541502"/>
            <a:ext cx="2033588" cy="553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8843" tIns="54422" rIns="108843" bIns="54422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900" b="1" i="1"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9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9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en-US" altLang="zh-CN" sz="29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8m/s</a:t>
            </a:r>
            <a:endParaRPr lang="zh-CN" altLang="en-US" sz="29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64" name="Group 98"/>
          <p:cNvGrpSpPr/>
          <p:nvPr>
            <p:custDataLst>
              <p:tags r:id="rId10"/>
            </p:custDataLst>
          </p:nvPr>
        </p:nvGrpSpPr>
        <p:grpSpPr>
          <a:xfrm>
            <a:off x="3192780" y="1455411"/>
            <a:ext cx="731838" cy="571501"/>
            <a:chOff x="1670" y="984"/>
            <a:chExt cx="346" cy="360"/>
          </a:xfrm>
        </p:grpSpPr>
        <p:sp>
          <p:nvSpPr>
            <p:cNvPr id="65" name="Text Box 97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670" y="984"/>
              <a:ext cx="240" cy="3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342900" indent="-342900" algn="l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900" i="1">
                  <a:solidFill>
                    <a:srgbClr val="000000"/>
                  </a:solidFill>
                  <a:latin typeface="Book Antiqua" panose="02040602050305030304" pitchFamily="18" charset="0"/>
                  <a:ea typeface="黑体" panose="02010609060101010101" pitchFamily="49" charset="-122"/>
                  <a:sym typeface="+mn-ea"/>
                </a:rPr>
                <a:t>v</a:t>
              </a:r>
              <a:r>
                <a:rPr lang="en-US" altLang="zh-CN" sz="2900" baseline="-25000">
                  <a:solidFill>
                    <a:srgbClr val="000000"/>
                  </a:solidFill>
                  <a:latin typeface="Book Antiqua" panose="02040602050305030304" pitchFamily="18" charset="0"/>
                  <a:ea typeface="黑体" panose="02010609060101010101" pitchFamily="49" charset="-122"/>
                  <a:sym typeface="+mn-ea"/>
                </a:rPr>
                <a:t>0</a:t>
              </a:r>
              <a:endParaRPr kumimoji="1" lang="zh-CN" altLang="en-US" sz="2900" b="1" baseline="-250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6" name="Line 16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680" y="1344"/>
              <a:ext cx="336" cy="0"/>
            </a:xfrm>
            <a:prstGeom prst="line">
              <a:avLst/>
            </a:prstGeom>
            <a:noFill/>
            <a:ln w="57150">
              <a:solidFill>
                <a:srgbClr val="00A249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Line 17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924618" y="2038025"/>
            <a:ext cx="814387" cy="0"/>
          </a:xfrm>
          <a:prstGeom prst="line">
            <a:avLst/>
          </a:prstGeom>
          <a:noFill/>
          <a:ln w="57150">
            <a:solidFill>
              <a:srgbClr val="FF99FF"/>
            </a:solidFill>
            <a:round/>
            <a:tailEnd type="triangle" w="med" len="med"/>
          </a:ln>
        </p:spPr>
        <p:txBody>
          <a:bodyPr lIns="108843" tIns="54422" rIns="108843" bIns="54422"/>
          <a:lstStyle/>
          <a:p>
            <a:endParaRPr lang="zh-CN" altLang="en-US"/>
          </a:p>
        </p:txBody>
      </p:sp>
      <p:sp>
        <p:nvSpPr>
          <p:cNvPr id="68" name="Text Box 1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913188" y="1607811"/>
            <a:ext cx="1525587" cy="557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8843" tIns="54422" rIns="108843" bIns="54422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900" b="1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Δ</a:t>
            </a:r>
            <a:r>
              <a:rPr kumimoji="1" lang="en-US" altLang="zh-CN" sz="2900" b="1" i="1" err="1"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endParaRPr kumimoji="1" lang="zh-CN" altLang="en-US" sz="2900" b="1" i="1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69" name="Text Box 2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21095" y="1300480"/>
            <a:ext cx="4518660" cy="5930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8843" tIns="54422" rIns="108843" bIns="54422">
            <a:no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900" i="1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900" baseline="-25000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9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＞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900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9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900" b="1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Δ</a:t>
            </a:r>
            <a:r>
              <a:rPr kumimoji="1" lang="en-US" altLang="zh-CN" sz="2900" b="1" i="1" err="1"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9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＞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900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9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" name="AutoShape 2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748780" y="2128507"/>
            <a:ext cx="812800" cy="228600"/>
          </a:xfrm>
          <a:prstGeom prst="rightArrow">
            <a:avLst>
              <a:gd name="adj1" fmla="val 50000"/>
              <a:gd name="adj2" fmla="val 66650"/>
            </a:avLst>
          </a:prstGeom>
          <a:solidFill>
            <a:srgbClr val="CCECFF"/>
          </a:solidFill>
          <a:ln w="9525" algn="ctr">
            <a:solidFill>
              <a:srgbClr val="000000"/>
            </a:solidFill>
            <a:miter lim="800000"/>
          </a:ln>
        </p:spPr>
        <p:txBody>
          <a:bodyPr wrap="none" lIns="108843" tIns="54422" rIns="108843" bIns="54422" anchor="ctr"/>
          <a:lstStyle/>
          <a:p>
            <a:endParaRPr lang="zh-CN" altLang="en-US"/>
          </a:p>
        </p:txBody>
      </p:sp>
      <p:sp>
        <p:nvSpPr>
          <p:cNvPr id="71" name="Line 35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151130" y="3442957"/>
            <a:ext cx="4676775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</a:ln>
        </p:spPr>
        <p:txBody>
          <a:bodyPr lIns="108843" tIns="54422" rIns="108843" bIns="54422"/>
          <a:lstStyle/>
          <a:p>
            <a:endParaRPr lang="zh-CN" altLang="en-US"/>
          </a:p>
        </p:txBody>
      </p:sp>
      <p:sp>
        <p:nvSpPr>
          <p:cNvPr id="72" name="Line 36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1000125" y="4655802"/>
            <a:ext cx="4676775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</a:ln>
        </p:spPr>
        <p:txBody>
          <a:bodyPr lIns="108843" tIns="54422" rIns="108843" bIns="54422"/>
          <a:lstStyle/>
          <a:p>
            <a:endParaRPr lang="zh-CN" altLang="en-US"/>
          </a:p>
        </p:txBody>
      </p:sp>
      <p:sp>
        <p:nvSpPr>
          <p:cNvPr id="73" name="Line 37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1143635" y="5924532"/>
            <a:ext cx="4676775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</a:ln>
        </p:spPr>
        <p:txBody>
          <a:bodyPr lIns="108843" tIns="54422" rIns="108843" bIns="54422"/>
          <a:lstStyle/>
          <a:p>
            <a:endParaRPr lang="zh-CN" altLang="en-US"/>
          </a:p>
        </p:txBody>
      </p:sp>
      <p:sp>
        <p:nvSpPr>
          <p:cNvPr id="74" name="Rectangle 38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51130" y="3138157"/>
            <a:ext cx="406400" cy="304800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000000"/>
            </a:solidFill>
            <a:miter lim="800000"/>
          </a:ln>
        </p:spPr>
        <p:txBody>
          <a:bodyPr wrap="none" lIns="108843" tIns="54422" rIns="108843" bIns="54422" anchor="ctr"/>
          <a:lstStyle/>
          <a:p>
            <a:endParaRPr lang="zh-CN" altLang="en-US"/>
          </a:p>
        </p:txBody>
      </p:sp>
      <p:sp>
        <p:nvSpPr>
          <p:cNvPr id="75" name="Rectangle 3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509713" y="4351002"/>
            <a:ext cx="406400" cy="304800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000000"/>
            </a:solidFill>
            <a:miter lim="800000"/>
          </a:ln>
        </p:spPr>
        <p:txBody>
          <a:bodyPr wrap="none" lIns="108843" tIns="54422" rIns="108843" bIns="54422" anchor="ctr"/>
          <a:lstStyle/>
          <a:p>
            <a:endParaRPr lang="zh-CN" altLang="en-US"/>
          </a:p>
        </p:txBody>
      </p:sp>
      <p:sp>
        <p:nvSpPr>
          <p:cNvPr id="76" name="Rectangle 4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754823" y="5619732"/>
            <a:ext cx="406400" cy="304800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000000"/>
            </a:solidFill>
            <a:miter lim="800000"/>
          </a:ln>
        </p:spPr>
        <p:txBody>
          <a:bodyPr wrap="none" lIns="108843" tIns="54422" rIns="108843" bIns="54422" anchor="ctr"/>
          <a:lstStyle/>
          <a:p>
            <a:endParaRPr lang="zh-CN" altLang="en-US"/>
          </a:p>
        </p:txBody>
      </p:sp>
      <p:sp>
        <p:nvSpPr>
          <p:cNvPr id="77" name="Line 41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354330" y="3290557"/>
            <a:ext cx="1423988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tailEnd type="triangle" w="med" len="med"/>
          </a:ln>
        </p:spPr>
        <p:txBody>
          <a:bodyPr lIns="108843" tIns="54422" rIns="108843" bIns="54422"/>
          <a:lstStyle/>
          <a:p>
            <a:endParaRPr lang="zh-CN" altLang="en-US"/>
          </a:p>
        </p:txBody>
      </p:sp>
      <p:sp>
        <p:nvSpPr>
          <p:cNvPr id="78" name="Text Box 4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963930" y="2528557"/>
            <a:ext cx="1728788" cy="553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8843" tIns="54422" rIns="108843" bIns="54422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900" i="1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900" baseline="-25000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9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=8m/s</a:t>
            </a:r>
            <a:endParaRPr lang="zh-CN" altLang="en-US" sz="29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9" name="Text Box 4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37235" y="4981557"/>
            <a:ext cx="814388" cy="553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8843" tIns="54422" rIns="108843" bIns="54422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900" i="1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900" baseline="-25000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  <a:sym typeface="+mn-ea"/>
              </a:rPr>
              <a:t>0</a:t>
            </a:r>
            <a:endParaRPr kumimoji="1" lang="zh-CN" altLang="en-US" sz="2900" b="1" baseline="-250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80" name="Rectangle 4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997518" y="3138157"/>
            <a:ext cx="406400" cy="304800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000000"/>
            </a:solidFill>
            <a:miter lim="800000"/>
          </a:ln>
        </p:spPr>
        <p:txBody>
          <a:bodyPr wrap="none" lIns="108843" tIns="54422" rIns="108843" bIns="54422" anchor="ctr"/>
          <a:lstStyle/>
          <a:p>
            <a:endParaRPr lang="zh-CN" altLang="en-US"/>
          </a:p>
        </p:txBody>
      </p:sp>
      <p:sp>
        <p:nvSpPr>
          <p:cNvPr id="81" name="Line 4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200718" y="3290557"/>
            <a:ext cx="711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tailEnd type="triangle" w="med" len="med"/>
          </a:ln>
        </p:spPr>
        <p:txBody>
          <a:bodyPr lIns="108843" tIns="54422" rIns="108843" bIns="54422"/>
          <a:lstStyle/>
          <a:p>
            <a:endParaRPr lang="zh-CN" altLang="en-US"/>
          </a:p>
        </p:txBody>
      </p:sp>
      <p:sp>
        <p:nvSpPr>
          <p:cNvPr id="82" name="Text Box 5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726940" y="3048955"/>
            <a:ext cx="1828800" cy="553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8843" tIns="54422" rIns="108843" bIns="54422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900" b="1" i="1"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9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=4 m/s</a:t>
            </a:r>
            <a:endParaRPr lang="zh-CN" altLang="en-US" sz="29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3" name="Line 51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3200718" y="2985757"/>
            <a:ext cx="1423987" cy="0"/>
          </a:xfrm>
          <a:prstGeom prst="line">
            <a:avLst/>
          </a:prstGeom>
          <a:noFill/>
          <a:ln w="57150">
            <a:solidFill>
              <a:srgbClr val="00A249"/>
            </a:solidFill>
            <a:round/>
            <a:tailEnd type="triangle" w="med" len="med"/>
          </a:ln>
        </p:spPr>
        <p:txBody>
          <a:bodyPr lIns="108843" tIns="54422" rIns="108843" bIns="54422"/>
          <a:lstStyle/>
          <a:p>
            <a:endParaRPr lang="zh-CN" altLang="en-US"/>
          </a:p>
        </p:txBody>
      </p:sp>
      <p:sp>
        <p:nvSpPr>
          <p:cNvPr id="84" name="Text Box 5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625975" y="2576182"/>
            <a:ext cx="812800" cy="553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8843" tIns="54422" rIns="108843" bIns="54422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900" i="1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900" baseline="-25000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  <a:sym typeface="+mn-ea"/>
              </a:rPr>
              <a:t>0</a:t>
            </a:r>
            <a:endParaRPr lang="zh-CN" altLang="en-US" sz="2900" b="1" baseline="-25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5" name="Line 53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flipH="1">
            <a:off x="3911918" y="3290557"/>
            <a:ext cx="712787" cy="0"/>
          </a:xfrm>
          <a:prstGeom prst="line">
            <a:avLst/>
          </a:prstGeom>
          <a:noFill/>
          <a:ln w="57150">
            <a:solidFill>
              <a:srgbClr val="FF99FF"/>
            </a:solidFill>
            <a:round/>
            <a:tailEnd type="triangle" w="med" len="med"/>
          </a:ln>
        </p:spPr>
        <p:txBody>
          <a:bodyPr lIns="108843" tIns="54422" rIns="108843" bIns="54422"/>
          <a:lstStyle/>
          <a:p>
            <a:endParaRPr lang="zh-CN" altLang="en-US"/>
          </a:p>
        </p:txBody>
      </p:sp>
      <p:sp>
        <p:nvSpPr>
          <p:cNvPr id="86" name="Text Box 5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925249" y="3338182"/>
            <a:ext cx="914400" cy="555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8843" tIns="54422" rIns="108843" bIns="54422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900" b="1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Δ</a:t>
            </a:r>
            <a:r>
              <a:rPr kumimoji="1" lang="en-US" altLang="zh-CN" sz="2900" b="1" i="1" err="1"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endParaRPr kumimoji="1" lang="zh-CN" altLang="en-US" sz="2900" b="1" i="1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87" name="Line 55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2883218" y="1214737"/>
            <a:ext cx="1525588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tailEnd type="triangle" w="med" len="med"/>
          </a:ln>
        </p:spPr>
        <p:txBody>
          <a:bodyPr lIns="108843" tIns="54422" rIns="108843" bIns="54422"/>
          <a:lstStyle/>
          <a:p>
            <a:endParaRPr lang="zh-CN" altLang="en-US"/>
          </a:p>
        </p:txBody>
      </p:sp>
      <p:sp>
        <p:nvSpPr>
          <p:cNvPr id="88" name="Text Box 56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896553" y="657524"/>
            <a:ext cx="1830388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8843" tIns="54422" rIns="108843" bIns="54422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900" b="1">
                <a:latin typeface="黑体" panose="02010609060101010101" pitchFamily="49" charset="-122"/>
                <a:ea typeface="黑体" panose="02010609060101010101" pitchFamily="49" charset="-122"/>
              </a:rPr>
              <a:t>正方向</a:t>
            </a:r>
            <a:endParaRPr lang="zh-CN" altLang="en-US" sz="29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Text Box 57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249670" y="2666670"/>
            <a:ext cx="2911475" cy="5384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8843" tIns="54422" rIns="108843" bIns="54422"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altLang="zh-CN" sz="2800" i="1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kumimoji="1" lang="en-US" altLang="zh-CN" sz="2800" b="1" i="1">
                <a:latin typeface="Book Antiqua" panose="0204060205030503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latin typeface="Book Antiqua" panose="02040602050305030304" pitchFamily="18" charset="0"/>
                <a:ea typeface="黑体" panose="02010609060101010101" pitchFamily="49" charset="-122"/>
              </a:rPr>
              <a:t>＞</a:t>
            </a:r>
            <a:r>
              <a:rPr kumimoji="1" lang="zh-CN" altLang="en-US" sz="2800" b="1" i="1">
                <a:latin typeface="Book Antiqua" panose="0204060205030503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 i="1">
                <a:latin typeface="Book Antiqua" panose="02040602050305030304" pitchFamily="18" charset="0"/>
                <a:ea typeface="黑体" panose="02010609060101010101" pitchFamily="49" charset="-122"/>
              </a:rPr>
              <a:t>0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Δ</a:t>
            </a:r>
            <a:r>
              <a:rPr kumimoji="1" lang="en-US" altLang="zh-CN" sz="2800" b="1" i="1"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＜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" name="AutoShape 58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748780" y="3442957"/>
            <a:ext cx="812800" cy="228600"/>
          </a:xfrm>
          <a:prstGeom prst="rightArrow">
            <a:avLst>
              <a:gd name="adj1" fmla="val 50000"/>
              <a:gd name="adj2" fmla="val 66650"/>
            </a:avLst>
          </a:prstGeom>
          <a:solidFill>
            <a:srgbClr val="CCECFF"/>
          </a:solidFill>
          <a:ln w="9525" algn="ctr">
            <a:solidFill>
              <a:srgbClr val="000000"/>
            </a:solidFill>
            <a:miter lim="800000"/>
          </a:ln>
        </p:spPr>
        <p:txBody>
          <a:bodyPr wrap="none" lIns="108843" tIns="54422" rIns="108843" bIns="54422" anchor="ctr"/>
          <a:lstStyle/>
          <a:p>
            <a:endParaRPr lang="zh-CN" altLang="en-US"/>
          </a:p>
        </p:txBody>
      </p:sp>
      <p:sp>
        <p:nvSpPr>
          <p:cNvPr id="91" name="Text Box 63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731125" y="1894205"/>
            <a:ext cx="1343025" cy="558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8843" tIns="54422" rIns="108843" bIns="54422">
            <a:no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300" b="1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33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＞</a:t>
            </a:r>
            <a:r>
              <a:rPr lang="en-US" altLang="zh-CN" sz="2900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sz="29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" name="Text Box 64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7730808" y="3151175"/>
            <a:ext cx="1728787" cy="617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8843" tIns="54422" rIns="108843" bIns="54422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300" b="1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33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＜ </a:t>
            </a:r>
            <a:r>
              <a:rPr lang="en-US" altLang="zh-CN" sz="2900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sz="29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" name="Rectangle 65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270500" y="4351002"/>
            <a:ext cx="406400" cy="304800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000000"/>
            </a:solidFill>
            <a:miter lim="800000"/>
          </a:ln>
        </p:spPr>
        <p:txBody>
          <a:bodyPr wrap="none" lIns="108843" tIns="54422" rIns="108843" bIns="54422" anchor="ctr"/>
          <a:lstStyle/>
          <a:p>
            <a:endParaRPr lang="zh-CN" altLang="en-US"/>
          </a:p>
        </p:txBody>
      </p:sp>
      <p:sp>
        <p:nvSpPr>
          <p:cNvPr id="94" name="Rectangle 66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5515610" y="5619732"/>
            <a:ext cx="406400" cy="304800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000000"/>
            </a:solidFill>
            <a:miter lim="800000"/>
          </a:ln>
        </p:spPr>
        <p:txBody>
          <a:bodyPr wrap="none" lIns="108843" tIns="54422" rIns="108843" bIns="54422" anchor="ctr"/>
          <a:lstStyle/>
          <a:p>
            <a:endParaRPr lang="zh-CN" altLang="en-US"/>
          </a:p>
        </p:txBody>
      </p:sp>
      <p:sp>
        <p:nvSpPr>
          <p:cNvPr id="95" name="Line 67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flipH="1">
            <a:off x="4559300" y="4503402"/>
            <a:ext cx="812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tailEnd type="triangle" w="med" len="med"/>
          </a:ln>
        </p:spPr>
        <p:txBody>
          <a:bodyPr lIns="108843" tIns="54422" rIns="108843" bIns="54422"/>
          <a:lstStyle/>
          <a:p>
            <a:endParaRPr lang="zh-CN" altLang="en-US"/>
          </a:p>
        </p:txBody>
      </p:sp>
      <p:sp>
        <p:nvSpPr>
          <p:cNvPr id="96" name="Line 68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flipH="1">
            <a:off x="4193223" y="5772132"/>
            <a:ext cx="1525587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tailEnd type="triangle" w="med" len="med"/>
          </a:ln>
        </p:spPr>
        <p:txBody>
          <a:bodyPr lIns="108843" tIns="54422" rIns="108843" bIns="54422"/>
          <a:lstStyle/>
          <a:p>
            <a:endParaRPr lang="zh-CN" altLang="en-US"/>
          </a:p>
        </p:txBody>
      </p:sp>
      <p:sp>
        <p:nvSpPr>
          <p:cNvPr id="98" name="Line 71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 flipH="1">
            <a:off x="219045" y="4503402"/>
            <a:ext cx="1322388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tailEnd type="triangle" w="med" len="med"/>
          </a:ln>
        </p:spPr>
        <p:txBody>
          <a:bodyPr lIns="108843" tIns="54422" rIns="108843" bIns="54422"/>
          <a:lstStyle/>
          <a:p>
            <a:endParaRPr lang="zh-CN" altLang="en-US"/>
          </a:p>
        </p:txBody>
      </p:sp>
      <p:sp>
        <p:nvSpPr>
          <p:cNvPr id="99" name="Line 73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 flipH="1">
            <a:off x="796925" y="4274802"/>
            <a:ext cx="814388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tailEnd type="triangle" w="med" len="med"/>
          </a:ln>
        </p:spPr>
        <p:txBody>
          <a:bodyPr lIns="108843" tIns="54422" rIns="108843" bIns="54422"/>
          <a:lstStyle/>
          <a:p>
            <a:endParaRPr lang="zh-CN" altLang="en-US"/>
          </a:p>
        </p:txBody>
      </p:sp>
      <p:sp>
        <p:nvSpPr>
          <p:cNvPr id="100" name="Text Box 7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000102" y="3768093"/>
            <a:ext cx="542290" cy="553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8843" tIns="54422" rIns="108843" bIns="54422">
            <a:spAutoFit/>
          </a:bodyPr>
          <a:lstStyle/>
          <a:p>
            <a:pPr marL="342900" indent="-342900"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900" i="1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900" baseline="-25000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  <a:sym typeface="+mn-ea"/>
              </a:rPr>
              <a:t>0</a:t>
            </a:r>
            <a:endParaRPr lang="zh-CN" altLang="en-US" sz="2900" b="1" baseline="-250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" name="Line 75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 flipH="1">
            <a:off x="222225" y="4274802"/>
            <a:ext cx="711200" cy="0"/>
          </a:xfrm>
          <a:prstGeom prst="line">
            <a:avLst/>
          </a:prstGeom>
          <a:noFill/>
          <a:ln w="57150">
            <a:solidFill>
              <a:srgbClr val="FF99FF"/>
            </a:solidFill>
            <a:round/>
            <a:tailEnd type="triangle" w="med" len="med"/>
          </a:ln>
        </p:spPr>
        <p:txBody>
          <a:bodyPr lIns="108843" tIns="54422" rIns="108843" bIns="54422"/>
          <a:lstStyle/>
          <a:p>
            <a:endParaRPr lang="zh-CN" altLang="en-US"/>
          </a:p>
        </p:txBody>
      </p:sp>
      <p:sp>
        <p:nvSpPr>
          <p:cNvPr id="102" name="Line 76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 flipH="1">
            <a:off x="1245235" y="5772132"/>
            <a:ext cx="712788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tailEnd type="triangle" w="med" len="med"/>
          </a:ln>
        </p:spPr>
        <p:txBody>
          <a:bodyPr lIns="108843" tIns="54422" rIns="108843" bIns="54422"/>
          <a:lstStyle/>
          <a:p>
            <a:endParaRPr lang="zh-CN" altLang="en-US"/>
          </a:p>
        </p:txBody>
      </p:sp>
      <p:sp>
        <p:nvSpPr>
          <p:cNvPr id="103" name="Line 77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 flipH="1">
            <a:off x="178403" y="5467332"/>
            <a:ext cx="1525588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tailEnd type="triangle" w="med" len="med"/>
          </a:ln>
        </p:spPr>
        <p:txBody>
          <a:bodyPr lIns="108843" tIns="54422" rIns="108843" bIns="54422"/>
          <a:lstStyle/>
          <a:p>
            <a:endParaRPr lang="zh-CN" altLang="en-US"/>
          </a:p>
        </p:txBody>
      </p:sp>
      <p:sp>
        <p:nvSpPr>
          <p:cNvPr id="104" name="Text Box 79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744913" y="3995425"/>
            <a:ext cx="2135187" cy="553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8843" tIns="54422" rIns="108843" bIns="54422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900" i="1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900" baseline="-25000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9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9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en-US" altLang="zh-CN" sz="29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4m/s</a:t>
            </a:r>
            <a:endParaRPr lang="zh-CN" altLang="en-US" sz="29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5" name="Text Box 80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4714876" y="1895149"/>
            <a:ext cx="2033587" cy="553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8843" tIns="54422" rIns="108843" bIns="54422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900" b="1" i="1"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9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=8 m/s</a:t>
            </a:r>
            <a:endParaRPr lang="zh-CN" altLang="en-US" sz="29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6" name="Text Box 81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214282" y="3676336"/>
            <a:ext cx="928694" cy="555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8843" tIns="54422" rIns="108843" bIns="54422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9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Δ</a:t>
            </a:r>
            <a:r>
              <a:rPr kumimoji="1" lang="en-US" altLang="zh-CN" sz="2900" b="1" i="1"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endParaRPr kumimoji="1" lang="zh-CN" altLang="en-US" sz="2900" b="1" i="1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107" name="Text Box 82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3990023" y="5095222"/>
            <a:ext cx="1830387" cy="553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8843" tIns="54422" rIns="108843" bIns="54422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900" i="1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900" baseline="-25000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9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9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en-US" altLang="zh-CN" sz="29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8m/s</a:t>
            </a:r>
            <a:endParaRPr lang="zh-CN" altLang="en-US" sz="29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8" name="Text Box 83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964221" y="5895990"/>
            <a:ext cx="2338388" cy="55372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108843" tIns="54422" rIns="108843" bIns="54422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900" b="1" i="1"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9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9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en-US" altLang="zh-CN" sz="29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4m/s</a:t>
            </a:r>
            <a:endParaRPr lang="zh-CN" altLang="en-US" sz="29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9" name="Line 84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249841" y="5772132"/>
            <a:ext cx="1119188" cy="0"/>
          </a:xfrm>
          <a:prstGeom prst="line">
            <a:avLst/>
          </a:prstGeom>
          <a:noFill/>
          <a:ln w="57150">
            <a:solidFill>
              <a:srgbClr val="FF99FF"/>
            </a:solidFill>
            <a:round/>
            <a:tailEnd type="triangle" w="med" len="med"/>
          </a:ln>
        </p:spPr>
        <p:txBody>
          <a:bodyPr lIns="108843" tIns="54422" rIns="108843" bIns="54422"/>
          <a:lstStyle/>
          <a:p>
            <a:endParaRPr lang="zh-CN" altLang="en-US"/>
          </a:p>
        </p:txBody>
      </p:sp>
      <p:sp>
        <p:nvSpPr>
          <p:cNvPr id="110" name="Text Box 85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151130" y="5772132"/>
            <a:ext cx="914400" cy="555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8843" tIns="54422" rIns="108843" bIns="54422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9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Δ</a:t>
            </a:r>
            <a:r>
              <a:rPr lang="en-US" altLang="zh-CN" sz="2900" b="1" i="1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endParaRPr lang="zh-CN" altLang="en-US" sz="2900" b="1" i="1">
              <a:solidFill>
                <a:srgbClr val="000000"/>
              </a:solidFill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111" name="Text Box 86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068695" y="3950000"/>
            <a:ext cx="3151505" cy="553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8843" tIns="54422" rIns="108843" bIns="54422">
            <a:spAutoFit/>
          </a:bodyPr>
          <a:lstStyle/>
          <a:p>
            <a:pPr marL="342900" indent="-342900"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900" i="1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900" baseline="-25000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9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＜ </a:t>
            </a:r>
            <a:r>
              <a:rPr lang="en-US" altLang="zh-CN" sz="2900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9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9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Δ</a:t>
            </a:r>
            <a:r>
              <a:rPr kumimoji="1" lang="en-US" altLang="zh-CN" sz="2900" b="1" i="1"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9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＜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900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9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" name="Text Box 87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6068695" y="5216507"/>
            <a:ext cx="3455988" cy="553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8843" tIns="54422" rIns="108843" bIns="54422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900" i="1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  <a:sym typeface="+mn-ea"/>
              </a:rPr>
              <a:t>v</a:t>
            </a:r>
            <a:r>
              <a:rPr lang="en-US" altLang="zh-CN" sz="2900" baseline="-25000">
                <a:solidFill>
                  <a:srgbClr val="000000"/>
                </a:solidFill>
                <a:latin typeface="Book Antiqua" panose="0204060205030503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9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＜ </a:t>
            </a:r>
            <a:r>
              <a:rPr lang="en-US" altLang="zh-CN" sz="2900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9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9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Δ</a:t>
            </a:r>
            <a:r>
              <a:rPr kumimoji="1" lang="en-US" altLang="zh-CN" sz="2900" b="1" i="1"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9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＞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900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9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3" name="AutoShape 88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555740" y="6059152"/>
            <a:ext cx="914400" cy="228600"/>
          </a:xfrm>
          <a:prstGeom prst="rightArrow">
            <a:avLst>
              <a:gd name="adj1" fmla="val 50000"/>
              <a:gd name="adj2" fmla="val 74981"/>
            </a:avLst>
          </a:prstGeom>
          <a:solidFill>
            <a:srgbClr val="CCECFF"/>
          </a:solidFill>
          <a:ln w="9525" algn="ctr">
            <a:solidFill>
              <a:srgbClr val="000000"/>
            </a:solidFill>
            <a:miter lim="800000"/>
          </a:ln>
        </p:spPr>
        <p:txBody>
          <a:bodyPr wrap="none" lIns="108843" tIns="54422" rIns="108843" bIns="54422" anchor="ctr"/>
          <a:lstStyle/>
          <a:p>
            <a:endParaRPr lang="zh-CN" altLang="en-US"/>
          </a:p>
        </p:txBody>
      </p:sp>
      <p:sp>
        <p:nvSpPr>
          <p:cNvPr id="114" name="AutoShape 89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6748780" y="4684377"/>
            <a:ext cx="812800" cy="228600"/>
          </a:xfrm>
          <a:prstGeom prst="rightArrow">
            <a:avLst>
              <a:gd name="adj1" fmla="val 50000"/>
              <a:gd name="adj2" fmla="val 66650"/>
            </a:avLst>
          </a:prstGeom>
          <a:solidFill>
            <a:srgbClr val="CCECFF"/>
          </a:solidFill>
          <a:ln w="9525" algn="ctr">
            <a:solidFill>
              <a:srgbClr val="000000"/>
            </a:solidFill>
            <a:miter lim="800000"/>
          </a:ln>
        </p:spPr>
        <p:txBody>
          <a:bodyPr wrap="none" lIns="108843" tIns="54422" rIns="108843" bIns="54422" anchor="ctr"/>
          <a:lstStyle/>
          <a:p>
            <a:endParaRPr lang="zh-CN" altLang="en-US"/>
          </a:p>
        </p:txBody>
      </p:sp>
      <p:sp>
        <p:nvSpPr>
          <p:cNvPr id="115" name="Text Box 90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7561263" y="4446570"/>
            <a:ext cx="1627187" cy="617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8843" tIns="54422" rIns="108843" bIns="54422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300" b="1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33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＜ </a:t>
            </a:r>
            <a:r>
              <a:rPr lang="en-US" altLang="zh-CN" sz="2900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sz="29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" name="Text Box 91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730808" y="5833727"/>
            <a:ext cx="1627187" cy="617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8843" tIns="54422" rIns="108843" bIns="54422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300" b="1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33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＞</a:t>
            </a:r>
            <a:r>
              <a:rPr lang="en-US" altLang="zh-CN" sz="2900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sz="29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" name="圆角矩形 116"/>
          <p:cNvSpPr/>
          <p:nvPr>
            <p:custDataLst>
              <p:tags r:id="rId62"/>
            </p:custDataLst>
          </p:nvPr>
        </p:nvSpPr>
        <p:spPr>
          <a:xfrm>
            <a:off x="5540375" y="115570"/>
            <a:ext cx="2931795" cy="624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连接符 117"/>
          <p:cNvCxnSpPr/>
          <p:nvPr>
            <p:custDataLst>
              <p:tags r:id="rId63"/>
            </p:custDataLst>
          </p:nvPr>
        </p:nvCxnSpPr>
        <p:spPr>
          <a:xfrm>
            <a:off x="6221107" y="1079647"/>
            <a:ext cx="0" cy="5372100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ldLvl="0" animBg="1"/>
      <p:bldP spid="60" grpId="0" bldLvl="0" animBg="1"/>
      <p:bldP spid="61" grpId="0"/>
      <p:bldP spid="67" grpId="0" bldLvl="0" animBg="1"/>
      <p:bldP spid="68" grpId="0"/>
      <p:bldP spid="69" grpId="0"/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78" grpId="0"/>
      <p:bldP spid="79" grpId="0"/>
      <p:bldP spid="80" grpId="0" bldLvl="0" animBg="1"/>
      <p:bldP spid="81" grpId="0" bldLvl="0" animBg="1"/>
      <p:bldP spid="82" grpId="0"/>
      <p:bldP spid="83" grpId="0" bldLvl="0" animBg="1"/>
      <p:bldP spid="84" grpId="0"/>
      <p:bldP spid="85" grpId="0" bldLvl="0" animBg="1"/>
      <p:bldP spid="86" grpId="0"/>
      <p:bldP spid="86" grpId="1"/>
      <p:bldP spid="89" grpId="0"/>
      <p:bldP spid="90" grpId="0" bldLvl="0" animBg="1"/>
      <p:bldP spid="91" grpId="0"/>
      <p:bldP spid="92" grpId="0"/>
      <p:bldP spid="93" grpId="0" bldLvl="0" animBg="1"/>
      <p:bldP spid="94" grpId="0" bldLvl="0" animBg="1"/>
      <p:bldP spid="95" grpId="0" bldLvl="0" animBg="1"/>
      <p:bldP spid="96" grpId="0" bldLvl="0" animBg="1"/>
      <p:bldP spid="98" grpId="0" bldLvl="0" animBg="1"/>
      <p:bldP spid="99" grpId="0" bldLvl="0" animBg="1"/>
      <p:bldP spid="100" grpId="0"/>
      <p:bldP spid="101" grpId="0" bldLvl="0" animBg="1"/>
      <p:bldP spid="102" grpId="0" bldLvl="0" animBg="1"/>
      <p:bldP spid="103" grpId="0" bldLvl="0" animBg="1"/>
      <p:bldP spid="104" grpId="0"/>
      <p:bldP spid="105" grpId="0"/>
      <p:bldP spid="106" grpId="0"/>
      <p:bldP spid="107" grpId="0"/>
      <p:bldP spid="108" grpId="0"/>
      <p:bldP spid="109" grpId="0" bldLvl="0" animBg="1"/>
      <p:bldP spid="110" grpId="0"/>
      <p:bldP spid="111" grpId="0"/>
      <p:bldP spid="112" grpId="0"/>
      <p:bldP spid="113" grpId="0" bldLvl="0" animBg="1"/>
      <p:bldP spid="114" grpId="0" bldLvl="0" animBg="1"/>
      <p:bldP spid="115" grpId="0"/>
      <p:bldP spid="1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文本框 22529"/>
          <p:cNvSpPr txBox="1"/>
          <p:nvPr/>
        </p:nvSpPr>
        <p:spPr>
          <a:xfrm>
            <a:off x="160338" y="115253"/>
            <a:ext cx="4933950" cy="460375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变速直线运动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中的加速度的方向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531" name="文本框 22530"/>
          <p:cNvSpPr txBox="1"/>
          <p:nvPr/>
        </p:nvSpPr>
        <p:spPr>
          <a:xfrm>
            <a:off x="539750" y="691515"/>
            <a:ext cx="4429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规定以初速度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v</a:t>
            </a:r>
            <a:r>
              <a:rPr lang="en-US" altLang="zh-CN" baseline="-2500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的方向为正方向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532" name="文本框 22531"/>
          <p:cNvSpPr txBox="1"/>
          <p:nvPr/>
        </p:nvSpPr>
        <p:spPr>
          <a:xfrm>
            <a:off x="755650" y="1286828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若加速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22533" name="对象 22532"/>
          <p:cNvGraphicFramePr/>
          <p:nvPr/>
        </p:nvGraphicFramePr>
        <p:xfrm>
          <a:off x="1987550" y="1140778"/>
          <a:ext cx="117157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381000" imgH="228600" progId="Equation.DSMT4">
                  <p:embed/>
                </p:oleObj>
              </mc:Choice>
              <mc:Fallback>
                <p:oleObj name="" r:id="rId1" imgW="3810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7550" y="1140778"/>
                        <a:ext cx="1171575" cy="703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文本框 22533"/>
          <p:cNvSpPr txBox="1"/>
          <p:nvPr/>
        </p:nvSpPr>
        <p:spPr>
          <a:xfrm>
            <a:off x="3368675" y="1245553"/>
            <a:ext cx="16113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则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为正值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535" name="文本框 22534"/>
          <p:cNvSpPr txBox="1"/>
          <p:nvPr/>
        </p:nvSpPr>
        <p:spPr>
          <a:xfrm>
            <a:off x="5292725" y="1213803"/>
            <a:ext cx="1893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即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v</a:t>
            </a:r>
            <a:r>
              <a:rPr lang="en-US" altLang="zh-CN" baseline="-2500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同向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536" name="文本框 22535"/>
          <p:cNvSpPr txBox="1"/>
          <p:nvPr/>
        </p:nvSpPr>
        <p:spPr>
          <a:xfrm>
            <a:off x="755650" y="1890078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若减速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22537" name="对象 22536"/>
          <p:cNvGraphicFramePr/>
          <p:nvPr/>
        </p:nvGraphicFramePr>
        <p:xfrm>
          <a:off x="1987550" y="1771015"/>
          <a:ext cx="11715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381000" imgH="228600" progId="Equation.DSMT4">
                  <p:embed/>
                </p:oleObj>
              </mc:Choice>
              <mc:Fallback>
                <p:oleObj name="" r:id="rId3" imgW="381000" imgH="2286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7550" y="1771015"/>
                        <a:ext cx="1171575" cy="703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文本框 22537"/>
          <p:cNvSpPr txBox="1"/>
          <p:nvPr/>
        </p:nvSpPr>
        <p:spPr>
          <a:xfrm>
            <a:off x="3368675" y="1890078"/>
            <a:ext cx="16113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则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为负值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539" name="文本框 22538"/>
          <p:cNvSpPr txBox="1"/>
          <p:nvPr/>
        </p:nvSpPr>
        <p:spPr>
          <a:xfrm>
            <a:off x="5292725" y="1890078"/>
            <a:ext cx="1893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即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v</a:t>
            </a:r>
            <a:r>
              <a:rPr lang="en-US" altLang="zh-CN" baseline="-2500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反向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540" name="文本框 22539"/>
          <p:cNvSpPr txBox="1"/>
          <p:nvPr/>
        </p:nvSpPr>
        <p:spPr>
          <a:xfrm>
            <a:off x="395288" y="2418715"/>
            <a:ext cx="4637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或者说，若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v</a:t>
            </a:r>
            <a:r>
              <a:rPr lang="en-US" altLang="zh-CN" baseline="-2500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同向，物体加速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541" name="文本框 22540"/>
          <p:cNvSpPr txBox="1"/>
          <p:nvPr/>
        </p:nvSpPr>
        <p:spPr>
          <a:xfrm>
            <a:off x="4970463" y="2450465"/>
            <a:ext cx="3417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v</a:t>
            </a:r>
            <a:r>
              <a:rPr lang="en-US" altLang="zh-CN" baseline="-2500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反向，物体减速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560" name="矩形 22559"/>
          <p:cNvSpPr/>
          <p:nvPr/>
        </p:nvSpPr>
        <p:spPr>
          <a:xfrm>
            <a:off x="5003800" y="115253"/>
            <a:ext cx="2622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</a:rPr>
              <a:t>可用正、负号表示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2561" name="左大括号 22560"/>
          <p:cNvSpPr/>
          <p:nvPr/>
        </p:nvSpPr>
        <p:spPr>
          <a:xfrm>
            <a:off x="684213" y="1483678"/>
            <a:ext cx="71437" cy="647700"/>
          </a:xfrm>
          <a:prstGeom prst="leftBrace">
            <a:avLst>
              <a:gd name="adj1" fmla="val 75556"/>
              <a:gd name="adj2" fmla="val 50000"/>
            </a:avLst>
          </a:prstGeom>
          <a:noFill/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5605" y="3324225"/>
            <a:ext cx="25908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sym typeface="+mn-ea"/>
              </a:rPr>
              <a:t>（1）a与v同向（加速直线运动）</a:t>
            </a:r>
            <a:endParaRPr lang="zh-CN" altLang="en-US" sz="2400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sym typeface="+mn-ea"/>
            </a:endParaRPr>
          </a:p>
        </p:txBody>
      </p:sp>
      <p:sp>
        <p:nvSpPr>
          <p:cNvPr id="7" name="左大括号 6"/>
          <p:cNvSpPr/>
          <p:nvPr>
            <p:custDataLst>
              <p:tags r:id="rId5"/>
            </p:custDataLst>
          </p:nvPr>
        </p:nvSpPr>
        <p:spPr>
          <a:xfrm>
            <a:off x="2883535" y="3162935"/>
            <a:ext cx="366395" cy="136017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>
              <a:lnSpc>
                <a:spcPct val="150000"/>
              </a:lnSpc>
            </a:pPr>
            <a:endParaRPr lang="zh-CN" altLang="en-US" sz="2800" strike="noStrike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6" name="文本框 6"/>
          <p:cNvSpPr txBox="1"/>
          <p:nvPr>
            <p:custDataLst>
              <p:tags r:id="rId6"/>
            </p:custDataLst>
          </p:nvPr>
        </p:nvSpPr>
        <p:spPr>
          <a:xfrm>
            <a:off x="3285490" y="2875915"/>
            <a:ext cx="36887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</a:rPr>
              <a:t>a不变，v随时间均匀增加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</a:endParaRPr>
          </a:p>
        </p:txBody>
      </p:sp>
      <p:sp>
        <p:nvSpPr>
          <p:cNvPr id="5128" name="文本框 8"/>
          <p:cNvSpPr txBox="1"/>
          <p:nvPr>
            <p:custDataLst>
              <p:tags r:id="rId7"/>
            </p:custDataLst>
          </p:nvPr>
        </p:nvSpPr>
        <p:spPr>
          <a:xfrm>
            <a:off x="3285513" y="3450500"/>
            <a:ext cx="5645481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</a:rPr>
              <a:t>a减小，v增加的越来越慢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</a:endParaRPr>
          </a:p>
        </p:txBody>
      </p:sp>
      <p:sp>
        <p:nvSpPr>
          <p:cNvPr id="5127" name="文本框 7"/>
          <p:cNvSpPr txBox="1"/>
          <p:nvPr>
            <p:custDataLst>
              <p:tags r:id="rId8"/>
            </p:custDataLst>
          </p:nvPr>
        </p:nvSpPr>
        <p:spPr>
          <a:xfrm>
            <a:off x="3338572" y="4049446"/>
            <a:ext cx="5592422" cy="8108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 lvl="0" inden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</a:rPr>
              <a:t>a增大，v增加的越来越快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360" y="5211445"/>
            <a:ext cx="25908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sym typeface="+mn-ea"/>
              </a:rPr>
              <a:t>（</a:t>
            </a:r>
            <a:r>
              <a:rPr lang="en-US" altLang="zh-CN" sz="2400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sym typeface="+mn-ea"/>
              </a:rPr>
              <a:t>2</a:t>
            </a:r>
            <a:r>
              <a: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sym typeface="+mn-ea"/>
              </a:rPr>
              <a:t>）a与v反向（减速直线运动）</a:t>
            </a:r>
            <a:endParaRPr lang="zh-CN" altLang="en-US" sz="2400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sym typeface="+mn-ea"/>
            </a:endParaRPr>
          </a:p>
        </p:txBody>
      </p:sp>
      <p:sp>
        <p:nvSpPr>
          <p:cNvPr id="4" name="左大括号 3"/>
          <p:cNvSpPr/>
          <p:nvPr>
            <p:custDataLst>
              <p:tags r:id="rId9"/>
            </p:custDataLst>
          </p:nvPr>
        </p:nvSpPr>
        <p:spPr>
          <a:xfrm>
            <a:off x="2883535" y="5064125"/>
            <a:ext cx="366395" cy="136017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>
              <a:lnSpc>
                <a:spcPct val="150000"/>
              </a:lnSpc>
            </a:pPr>
            <a:endParaRPr lang="zh-CN" altLang="en-US" sz="2800" strike="noStrike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6"/>
          <p:cNvSpPr txBox="1"/>
          <p:nvPr>
            <p:custDataLst>
              <p:tags r:id="rId10"/>
            </p:custDataLst>
          </p:nvPr>
        </p:nvSpPr>
        <p:spPr>
          <a:xfrm>
            <a:off x="3285490" y="4721860"/>
            <a:ext cx="36887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</a:rPr>
              <a:t>a不变，v随时间均匀减小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</a:endParaRPr>
          </a:p>
        </p:txBody>
      </p:sp>
      <p:sp>
        <p:nvSpPr>
          <p:cNvPr id="6" name="文本框 8"/>
          <p:cNvSpPr txBox="1"/>
          <p:nvPr>
            <p:custDataLst>
              <p:tags r:id="rId11"/>
            </p:custDataLst>
          </p:nvPr>
        </p:nvSpPr>
        <p:spPr>
          <a:xfrm>
            <a:off x="3249953" y="5366930"/>
            <a:ext cx="5645481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</a:rPr>
              <a:t>a减小，v减小的越来越慢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2"/>
            </p:custDataLst>
          </p:nvPr>
        </p:nvSpPr>
        <p:spPr>
          <a:xfrm>
            <a:off x="3285232" y="6033821"/>
            <a:ext cx="5592422" cy="8108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 lvl="0" inden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</a:rPr>
              <a:t>a增大，v减小的越来越快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ldLvl="0" animBg="1"/>
      <p:bldP spid="22531" grpId="0"/>
      <p:bldP spid="22532" grpId="0"/>
      <p:bldP spid="22534" grpId="0"/>
      <p:bldP spid="22535" grpId="0"/>
      <p:bldP spid="22536" grpId="0"/>
      <p:bldP spid="22538" grpId="0"/>
      <p:bldP spid="22539" grpId="0"/>
      <p:bldP spid="22540" grpId="0"/>
      <p:bldP spid="22541" grpId="0"/>
      <p:bldP spid="22560" grpId="0"/>
      <p:bldP spid="2" grpId="0"/>
      <p:bldP spid="2" grpId="1"/>
      <p:bldP spid="7" grpId="0" animBg="1"/>
      <p:bldP spid="7" grpId="1" animBg="1"/>
      <p:bldP spid="5126" grpId="0"/>
      <p:bldP spid="5126" grpId="1"/>
      <p:bldP spid="5128" grpId="0"/>
      <p:bldP spid="5128" grpId="1"/>
      <p:bldP spid="5127" grpId="0"/>
      <p:bldP spid="5127" grpId="1"/>
      <p:bldP spid="3" grpId="0"/>
      <p:bldP spid="3" grpId="1"/>
      <p:bldP spid="4" grpId="0" animBg="1"/>
      <p:bldP spid="4" grpId="1" animBg="1"/>
      <p:bldP spid="5" grpId="0"/>
      <p:bldP spid="5" grpId="1"/>
      <p:bldP spid="6" grpId="0"/>
      <p:bldP spid="6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04470" y="106045"/>
            <a:ext cx="8762365" cy="2749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、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多选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)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下列说法正确的是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　　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)A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．物体速度为正值，加速度可能为负值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B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．物体的加速度为正值，物体一定加速，物体的加速度为负值，物体一定减速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C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．物体的加速度变大，速度可能变小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D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．物体的速度变大，加速度可能变小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827395" y="1831340"/>
            <a:ext cx="1408430" cy="694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ACD</a:t>
            </a:r>
            <a:endParaRPr kumimoji="0" lang="en-US" altLang="zh-CN" sz="3200" u="none" strike="noStrike" kern="1200" cap="none" spc="0" normalizeH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66040" y="99060"/>
            <a:ext cx="896620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、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(2021·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信阳市高一期中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)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我国自主研发的全海深载人潜水器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“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奋斗者号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”(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如图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)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，已在马里亚纳海沟正式投入常规科考应用．前期海试中，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“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奋斗者号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”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实现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8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次万米载人深潜，最大作业深度达到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10 909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米．在某次海试中，潜水器在某时刻的速度为负值，加速度也是负值并不断减小直到为零，则此过程中</a:t>
            </a:r>
            <a:endParaRPr lang="en-US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5078730" y="3782060"/>
            <a:ext cx="3263265" cy="26142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371475" y="2037080"/>
            <a:ext cx="849439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A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．该潜水器速度先增大后减小，直到加速度等于零为止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B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．该潜水器速度一直在增大，直到加速度等于零为止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C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．该潜水器位移先增大，后减小，直到加速度等于零为止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D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．该潜水器位移一直在增大，直到加速度为零后位移不再变化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698115" y="4222115"/>
            <a:ext cx="1408430" cy="694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B</a:t>
            </a:r>
            <a:endParaRPr kumimoji="0" lang="en-US" altLang="zh-CN" sz="3200" u="none" strike="noStrike" kern="1200" cap="none" spc="0" normalizeH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1" name="文本框 22530"/>
          <p:cNvSpPr txBox="1"/>
          <p:nvPr>
            <p:custDataLst>
              <p:tags r:id="rId1"/>
            </p:custDataLst>
          </p:nvPr>
        </p:nvSpPr>
        <p:spPr>
          <a:xfrm>
            <a:off x="1402080" y="217805"/>
            <a:ext cx="62096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一些物体加速度大小的数量级</a:t>
            </a:r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[a/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m·s</a:t>
            </a:r>
            <a:r>
              <a:rPr lang="en-US" altLang="zh-CN" baseline="30000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-2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]</a:t>
            </a:r>
            <a:endParaRPr lang="en-US" altLang="zh-CN" dirty="0">
              <a:effectLst>
                <a:outerShdw blurRad="38100" dist="38100" dir="2700000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944880" y="796925"/>
          <a:ext cx="7129145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735"/>
                <a:gridCol w="3661410"/>
              </a:tblGrid>
              <a:tr h="64008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物体</a:t>
                      </a:r>
                      <a:endParaRPr lang="zh-CN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加速度大小的数量级</a:t>
                      </a:r>
                      <a:endParaRPr lang="zh-CN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加速器中的质子</a:t>
                      </a:r>
                      <a:endParaRPr lang="zh-CN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10</a:t>
                      </a:r>
                      <a:r>
                        <a:rPr lang="en-US" altLang="zh-CN" sz="2400" b="1" baseline="30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15</a:t>
                      </a:r>
                      <a:endParaRPr lang="en-US" altLang="zh-CN" sz="2400" b="1" baseline="30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  <a:sym typeface="+mn-ea"/>
                        </a:rPr>
                        <a:t>击发后枪膛中的子弹</a:t>
                      </a:r>
                      <a:endParaRPr lang="zh-CN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10</a:t>
                      </a:r>
                      <a:r>
                        <a:rPr lang="en-US" altLang="zh-CN" sz="2400" b="1" baseline="30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5</a:t>
                      </a:r>
                      <a:endParaRPr lang="en-US" altLang="zh-CN" sz="2400" b="1" baseline="30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射出的箭</a:t>
                      </a:r>
                      <a:endParaRPr lang="zh-CN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10</a:t>
                      </a:r>
                      <a:r>
                        <a:rPr lang="en-US" altLang="zh-CN" sz="2400" b="1" baseline="30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3</a:t>
                      </a:r>
                      <a:endParaRPr lang="en-US" altLang="zh-CN" sz="2400" b="1" baseline="30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点击升空时的火箭</a:t>
                      </a:r>
                      <a:endParaRPr lang="zh-CN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10</a:t>
                      </a:r>
                      <a:r>
                        <a:rPr lang="en-US" altLang="zh-CN" sz="2400" b="1" baseline="30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</a:t>
                      </a:r>
                      <a:endParaRPr lang="en-US" altLang="zh-CN" sz="2400" b="1" baseline="30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地球上的自由落体</a:t>
                      </a:r>
                      <a:endParaRPr lang="zh-CN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10</a:t>
                      </a:r>
                      <a:endPara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月球上的自由落体</a:t>
                      </a:r>
                      <a:endParaRPr lang="zh-CN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10</a:t>
                      </a:r>
                      <a:r>
                        <a:rPr lang="en-US" altLang="zh-CN" sz="2400" b="1" baseline="30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0</a:t>
                      </a:r>
                      <a:endParaRPr lang="en-US" altLang="zh-CN" sz="2400" b="1" baseline="30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启动时的列车</a:t>
                      </a:r>
                      <a:endParaRPr lang="zh-CN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10</a:t>
                      </a:r>
                      <a:r>
                        <a:rPr lang="en-US" altLang="zh-CN" sz="2400" b="1" baseline="30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-1</a:t>
                      </a:r>
                      <a:endParaRPr lang="en-US" altLang="zh-CN" sz="2400" b="1" baseline="30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启航时的万吨货轮</a:t>
                      </a:r>
                      <a:endParaRPr lang="zh-CN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10</a:t>
                      </a:r>
                      <a:r>
                        <a:rPr lang="en-US" altLang="zh-CN" sz="2400" b="1" baseline="30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-2</a:t>
                      </a:r>
                      <a:endParaRPr lang="en-US" altLang="zh-CN" sz="2400" b="1" baseline="30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72" name="Text Box 1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5413" y="147638"/>
            <a:ext cx="1404620" cy="460375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R="0" defTabSz="914400">
              <a:buClrTx/>
              <a:buSzTx/>
              <a:buFontTx/>
              <a:defRPr/>
            </a:pPr>
            <a:r>
              <a:rPr kumimoji="0" lang="zh-CN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学以致用</a:t>
            </a:r>
            <a:endParaRPr kumimoji="0" lang="zh-CN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25730" y="746760"/>
            <a:ext cx="872617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判断下列说法的正误．</a:t>
            </a:r>
            <a:endParaRPr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(1)加速度是表示物体运动快慢的物理量．(　　)</a:t>
            </a:r>
            <a:endParaRPr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(2)物体速度变化越大，加速度越大．(　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      </a:t>
            </a:r>
            <a:r>
              <a: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)</a:t>
            </a:r>
            <a:endParaRPr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(3)物体速度变化越快，加速度越大．(　　)</a:t>
            </a:r>
            <a:endParaRPr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(4)物体A的加速度为2 m/s2，物体B的加速度为－3 m/s2，则A的加速度大于B的加速度．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(</a:t>
            </a:r>
            <a:r>
              <a: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　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    </a:t>
            </a:r>
            <a:r>
              <a: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cs typeface="华文细黑" panose="02010600040101010101" pitchFamily="2" charset="-122"/>
              </a:rPr>
              <a:t>　)</a:t>
            </a:r>
            <a:endParaRPr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285740" y="2530475"/>
            <a:ext cx="7143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rgbClr val="FF0000"/>
                </a:solidFill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√</a:t>
            </a:r>
            <a:endParaRPr lang="en-US" altLang="en-US" sz="2800">
              <a:solidFill>
                <a:srgbClr val="FF0000"/>
              </a:solidFill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859145" y="1406525"/>
            <a:ext cx="723265" cy="495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>
                <a:solidFill>
                  <a:srgbClr val="FF0000"/>
                </a:solidFill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×</a:t>
            </a:r>
            <a:endParaRPr lang="en-US" altLang="en-US" sz="2800">
              <a:solidFill>
                <a:srgbClr val="FF0000"/>
              </a:solidFill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5365115" y="1901825"/>
            <a:ext cx="723265" cy="495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>
                <a:solidFill>
                  <a:srgbClr val="FF0000"/>
                </a:solidFill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×</a:t>
            </a:r>
            <a:endParaRPr lang="en-US" altLang="en-US" sz="2800">
              <a:solidFill>
                <a:srgbClr val="FF0000"/>
              </a:solidFill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006850" y="3666490"/>
            <a:ext cx="723265" cy="495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>
                <a:solidFill>
                  <a:srgbClr val="FF0000"/>
                </a:solidFill>
                <a:latin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×</a:t>
            </a:r>
            <a:endParaRPr lang="en-US" altLang="en-US" sz="2800">
              <a:solidFill>
                <a:srgbClr val="FF0000"/>
              </a:solidFill>
              <a:latin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AS_UNIQUEID" val="202"/>
  <p:tag name="KSO_WM_BEAUTIFY_FLAG" val=""/>
</p:tagLst>
</file>

<file path=ppt/tags/tag101.xml><?xml version="1.0" encoding="utf-8"?>
<p:tagLst xmlns:p="http://schemas.openxmlformats.org/presentationml/2006/main">
  <p:tag name="AS_UNIQUEID" val="203"/>
  <p:tag name="KSO_WM_BEAUTIFY_FLAG" val=""/>
</p:tagLst>
</file>

<file path=ppt/tags/tag102.xml><?xml version="1.0" encoding="utf-8"?>
<p:tagLst xmlns:p="http://schemas.openxmlformats.org/presentationml/2006/main">
  <p:tag name="AS_UNIQUEID" val="204"/>
  <p:tag name="KSO_WM_BEAUTIFY_FLAG" val=""/>
</p:tagLst>
</file>

<file path=ppt/tags/tag103.xml><?xml version="1.0" encoding="utf-8"?>
<p:tagLst xmlns:p="http://schemas.openxmlformats.org/presentationml/2006/main">
  <p:tag name="AS_UNIQUEID" val="205"/>
  <p:tag name="KSO_WM_BEAUTIFY_FLAG" val=""/>
</p:tagLst>
</file>

<file path=ppt/tags/tag104.xml><?xml version="1.0" encoding="utf-8"?>
<p:tagLst xmlns:p="http://schemas.openxmlformats.org/presentationml/2006/main">
  <p:tag name="AS_UNIQUEID" val="206"/>
  <p:tag name="KSO_WM_BEAUTIFY_FLAG" val=""/>
</p:tagLst>
</file>

<file path=ppt/tags/tag105.xml><?xml version="1.0" encoding="utf-8"?>
<p:tagLst xmlns:p="http://schemas.openxmlformats.org/presentationml/2006/main">
  <p:tag name="AS_UNIQUEID" val="1225"/>
</p:tagLst>
</file>

<file path=ppt/tags/tag106.xml><?xml version="1.0" encoding="utf-8"?>
<p:tagLst xmlns:p="http://schemas.openxmlformats.org/presentationml/2006/main">
  <p:tag name="AS_UNIQUEID" val="1226"/>
</p:tagLst>
</file>

<file path=ppt/tags/tag107.xml><?xml version="1.0" encoding="utf-8"?>
<p:tagLst xmlns:p="http://schemas.openxmlformats.org/presentationml/2006/main">
  <p:tag name="AS_UNIQUEID" val="1228"/>
</p:tagLst>
</file>

<file path=ppt/tags/tag108.xml><?xml version="1.0" encoding="utf-8"?>
<p:tagLst xmlns:p="http://schemas.openxmlformats.org/presentationml/2006/main">
  <p:tag name="AS_UNIQUEID" val="1227"/>
</p:tagLst>
</file>

<file path=ppt/tags/tag109.xml><?xml version="1.0" encoding="utf-8"?>
<p:tagLst xmlns:p="http://schemas.openxmlformats.org/presentationml/2006/main">
  <p:tag name="AS_UNIQUEID" val="1225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AS_UNIQUEID" val="1226"/>
</p:tagLst>
</file>

<file path=ppt/tags/tag111.xml><?xml version="1.0" encoding="utf-8"?>
<p:tagLst xmlns:p="http://schemas.openxmlformats.org/presentationml/2006/main">
  <p:tag name="AS_UNIQUEID" val="1228"/>
</p:tagLst>
</file>

<file path=ppt/tags/tag112.xml><?xml version="1.0" encoding="utf-8"?>
<p:tagLst xmlns:p="http://schemas.openxmlformats.org/presentationml/2006/main">
  <p:tag name="AS_UNIQUEID" val="1227"/>
</p:tagLst>
</file>

<file path=ppt/tags/tag113.xml><?xml version="1.0" encoding="utf-8"?>
<p:tagLst xmlns:p="http://schemas.openxmlformats.org/presentationml/2006/main">
  <p:tag name="AS_UNIQUEID" val="33"/>
  <p:tag name="KSO_WM_BEAUTIFY_FLAG" val=""/>
</p:tagLst>
</file>

<file path=ppt/tags/tag114.xml><?xml version="1.0" encoding="utf-8"?>
<p:tagLst xmlns:p="http://schemas.openxmlformats.org/presentationml/2006/main">
  <p:tag name="AS_UNIQUEID" val="33"/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UNIT_TABLE_BEAUTIFY" val="smartTable{c2d9eae2-0449-44d6-b2b4-48d8928cf055}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AS_UNIQUEID" val="33"/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  <p:tag name="KSO_WM_UNIT_PLACING_PICTURE_USER_VIEWPORT" val="{&quot;height&quot;:5051,&quot;width&quot;:5544}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AS_UNIQUEID" val="1435"/>
</p:tagLst>
</file>

<file path=ppt/tags/tag132.xml><?xml version="1.0" encoding="utf-8"?>
<p:tagLst xmlns:p="http://schemas.openxmlformats.org/presentationml/2006/main">
  <p:tag name="AS_UNIQUEID" val="1436"/>
</p:tagLst>
</file>

<file path=ppt/tags/tag133.xml><?xml version="1.0" encoding="utf-8"?>
<p:tagLst xmlns:p="http://schemas.openxmlformats.org/presentationml/2006/main">
  <p:tag name="AS_UNIQUEID" val="1437"/>
</p:tagLst>
</file>

<file path=ppt/tags/tag134.xml><?xml version="1.0" encoding="utf-8"?>
<p:tagLst xmlns:p="http://schemas.openxmlformats.org/presentationml/2006/main">
  <p:tag name="AS_UNIQUEID" val="1438"/>
</p:tagLst>
</file>

<file path=ppt/tags/tag135.xml><?xml version="1.0" encoding="utf-8"?>
<p:tagLst xmlns:p="http://schemas.openxmlformats.org/presentationml/2006/main">
  <p:tag name="AS_UNIQUEID" val="1439"/>
  <p:tag name="KSO_WM_BEAUTIFY_FLAG" val=""/>
</p:tagLst>
</file>

<file path=ppt/tags/tag136.xml><?xml version="1.0" encoding="utf-8"?>
<p:tagLst xmlns:p="http://schemas.openxmlformats.org/presentationml/2006/main">
  <p:tag name="AS_UNIQUEID" val="1440"/>
  <p:tag name="KSO_WM_BEAUTIFY_FLAG" val=""/>
</p:tagLst>
</file>

<file path=ppt/tags/tag137.xml><?xml version="1.0" encoding="utf-8"?>
<p:tagLst xmlns:p="http://schemas.openxmlformats.org/presentationml/2006/main">
  <p:tag name="AS_UNIQUEID" val="1441"/>
  <p:tag name="KSO_WM_BEAUTIFY_FLAG" val=""/>
</p:tagLst>
</file>

<file path=ppt/tags/tag138.xml><?xml version="1.0" encoding="utf-8"?>
<p:tagLst xmlns:p="http://schemas.openxmlformats.org/presentationml/2006/main">
  <p:tag name="AS_UNIQUEID" val="1442"/>
  <p:tag name="KSO_WM_BEAUTIFY_FLAG" val=""/>
</p:tagLst>
</file>

<file path=ppt/tags/tag139.xml><?xml version="1.0" encoding="utf-8"?>
<p:tagLst xmlns:p="http://schemas.openxmlformats.org/presentationml/2006/main">
  <p:tag name="AS_UNIQUEID" val="1443"/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AS_UNIQUEID" val="1444"/>
  <p:tag name="KSO_WM_BEAUTIFY_FLAG" val=""/>
</p:tagLst>
</file>

<file path=ppt/tags/tag141.xml><?xml version="1.0" encoding="utf-8"?>
<p:tagLst xmlns:p="http://schemas.openxmlformats.org/presentationml/2006/main">
  <p:tag name="AS_UNIQUEID" val="1445"/>
  <p:tag name="KSO_WM_BEAUTIFY_FLAG" val=""/>
</p:tagLst>
</file>

<file path=ppt/tags/tag142.xml><?xml version="1.0" encoding="utf-8"?>
<p:tagLst xmlns:p="http://schemas.openxmlformats.org/presentationml/2006/main">
  <p:tag name="AS_UNIQUEID" val="1446"/>
  <p:tag name="KSO_WM_BEAUTIFY_FLAG" val=""/>
</p:tagLst>
</file>

<file path=ppt/tags/tag143.xml><?xml version="1.0" encoding="utf-8"?>
<p:tagLst xmlns:p="http://schemas.openxmlformats.org/presentationml/2006/main">
  <p:tag name="AS_UNIQUEID" val="1447"/>
  <p:tag name="KSO_WM_BEAUTIFY_FLAG" val=""/>
</p:tagLst>
</file>

<file path=ppt/tags/tag144.xml><?xml version="1.0" encoding="utf-8"?>
<p:tagLst xmlns:p="http://schemas.openxmlformats.org/presentationml/2006/main">
  <p:tag name="AS_UNIQUEID" val="1448"/>
  <p:tag name="KSO_WM_BEAUTIFY_FLAG" val=""/>
</p:tagLst>
</file>

<file path=ppt/tags/tag145.xml><?xml version="1.0" encoding="utf-8"?>
<p:tagLst xmlns:p="http://schemas.openxmlformats.org/presentationml/2006/main">
  <p:tag name="AS_UNIQUEID" val="1449"/>
  <p:tag name="KSO_WM_BEAUTIFY_FLAG" val=""/>
</p:tagLst>
</file>

<file path=ppt/tags/tag146.xml><?xml version="1.0" encoding="utf-8"?>
<p:tagLst xmlns:p="http://schemas.openxmlformats.org/presentationml/2006/main">
  <p:tag name="AS_UNIQUEID" val="1450"/>
  <p:tag name="KSO_WM_BEAUTIFY_FLAG" val=""/>
</p:tagLst>
</file>

<file path=ppt/tags/tag147.xml><?xml version="1.0" encoding="utf-8"?>
<p:tagLst xmlns:p="http://schemas.openxmlformats.org/presentationml/2006/main">
  <p:tag name="AS_UNIQUEID" val="1451"/>
  <p:tag name="KSO_WM_BEAUTIFY_FLAG" val=""/>
</p:tagLst>
</file>

<file path=ppt/tags/tag148.xml><?xml version="1.0" encoding="utf-8"?>
<p:tagLst xmlns:p="http://schemas.openxmlformats.org/presentationml/2006/main">
  <p:tag name="AS_UNIQUEID" val="1452"/>
  <p:tag name="KSO_WM_BEAUTIFY_FLAG" val=""/>
</p:tagLst>
</file>

<file path=ppt/tags/tag149.xml><?xml version="1.0" encoding="utf-8"?>
<p:tagLst xmlns:p="http://schemas.openxmlformats.org/presentationml/2006/main">
  <p:tag name="AS_UNIQUEID" val="1453"/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AS_UNIQUEID" val="1454"/>
  <p:tag name="KSO_WM_BEAUTIFY_FLAG" val=""/>
</p:tagLst>
</file>

<file path=ppt/tags/tag151.xml><?xml version="1.0" encoding="utf-8"?>
<p:tagLst xmlns:p="http://schemas.openxmlformats.org/presentationml/2006/main">
  <p:tag name="AS_UNIQUEID" val="1455"/>
  <p:tag name="KSO_WM_BEAUTIFY_FLAG" val=""/>
</p:tagLst>
</file>

<file path=ppt/tags/tag152.xml><?xml version="1.0" encoding="utf-8"?>
<p:tagLst xmlns:p="http://schemas.openxmlformats.org/presentationml/2006/main">
  <p:tag name="AS_UNIQUEID" val="1456"/>
  <p:tag name="KSO_WM_BEAUTIFY_FLAG" val=""/>
</p:tagLst>
</file>

<file path=ppt/tags/tag153.xml><?xml version="1.0" encoding="utf-8"?>
<p:tagLst xmlns:p="http://schemas.openxmlformats.org/presentationml/2006/main">
  <p:tag name="AS_UNIQUEID" val="1457"/>
  <p:tag name="KSO_WM_BEAUTIFY_FLAG" val=""/>
</p:tagLst>
</file>

<file path=ppt/tags/tag154.xml><?xml version="1.0" encoding="utf-8"?>
<p:tagLst xmlns:p="http://schemas.openxmlformats.org/presentationml/2006/main">
  <p:tag name="AS_UNIQUEID" val="1458"/>
  <p:tag name="KSO_WM_BEAUTIFY_FLAG" val=""/>
</p:tagLst>
</file>

<file path=ppt/tags/tag155.xml><?xml version="1.0" encoding="utf-8"?>
<p:tagLst xmlns:p="http://schemas.openxmlformats.org/presentationml/2006/main">
  <p:tag name="AS_UNIQUEID" val="1459"/>
  <p:tag name="KSO_WM_BEAUTIFY_FLAG" val=""/>
</p:tagLst>
</file>

<file path=ppt/tags/tag156.xml><?xml version="1.0" encoding="utf-8"?>
<p:tagLst xmlns:p="http://schemas.openxmlformats.org/presentationml/2006/main">
  <p:tag name="AS_UNIQUEID" val="1460"/>
  <p:tag name="KSO_WM_BEAUTIFY_FLAG" val=""/>
</p:tagLst>
</file>

<file path=ppt/tags/tag157.xml><?xml version="1.0" encoding="utf-8"?>
<p:tagLst xmlns:p="http://schemas.openxmlformats.org/presentationml/2006/main">
  <p:tag name="AS_UNIQUEID" val="1461"/>
  <p:tag name="KSO_WM_BEAUTIFY_FLAG" val=""/>
</p:tagLst>
</file>

<file path=ppt/tags/tag158.xml><?xml version="1.0" encoding="utf-8"?>
<p:tagLst xmlns:p="http://schemas.openxmlformats.org/presentationml/2006/main">
  <p:tag name="AS_UNIQUEID" val="1462"/>
  <p:tag name="KSO_WM_BEAUTIFY_FLAG" val=""/>
</p:tagLst>
</file>

<file path=ppt/tags/tag159.xml><?xml version="1.0" encoding="utf-8"?>
<p:tagLst xmlns:p="http://schemas.openxmlformats.org/presentationml/2006/main">
  <p:tag name="AS_UNIQUEID" val="1463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AS_UNIQUEID" val="1464"/>
  <p:tag name="KSO_WM_BEAUTIFY_FLAG" val=""/>
</p:tagLst>
</file>

<file path=ppt/tags/tag161.xml><?xml version="1.0" encoding="utf-8"?>
<p:tagLst xmlns:p="http://schemas.openxmlformats.org/presentationml/2006/main">
  <p:tag name="AS_UNIQUEID" val="1465"/>
  <p:tag name="KSO_WM_BEAUTIFY_FLAG" val=""/>
</p:tagLst>
</file>

<file path=ppt/tags/tag162.xml><?xml version="1.0" encoding="utf-8"?>
<p:tagLst xmlns:p="http://schemas.openxmlformats.org/presentationml/2006/main">
  <p:tag name="AS_UNIQUEID" val="1466"/>
</p:tagLst>
</file>

<file path=ppt/tags/tag163.xml><?xml version="1.0" encoding="utf-8"?>
<p:tagLst xmlns:p="http://schemas.openxmlformats.org/presentationml/2006/main">
  <p:tag name="AS_UNIQUEID" val="1467"/>
  <p:tag name="KSO_WM_BEAUTIFY_FLAG" val=""/>
</p:tagLst>
</file>

<file path=ppt/tags/tag164.xml><?xml version="1.0" encoding="utf-8"?>
<p:tagLst xmlns:p="http://schemas.openxmlformats.org/presentationml/2006/main">
  <p:tag name="AS_UNIQUEID" val="1468"/>
  <p:tag name="KSO_WM_BEAUTIFY_FLAG" val=""/>
</p:tagLst>
</file>

<file path=ppt/tags/tag165.xml><?xml version="1.0" encoding="utf-8"?>
<p:tagLst xmlns:p="http://schemas.openxmlformats.org/presentationml/2006/main">
  <p:tag name="AS_UNIQUEID" val="1469"/>
  <p:tag name="KSO_WM_BEAUTIFY_FLAG" val=""/>
</p:tagLst>
</file>

<file path=ppt/tags/tag166.xml><?xml version="1.0" encoding="utf-8"?>
<p:tagLst xmlns:p="http://schemas.openxmlformats.org/presentationml/2006/main">
  <p:tag name="AS_UNIQUEID" val="1470"/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AS_UNIQUEID" val="1433"/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AS_UNIQUEID" val="1434"/>
  <p:tag name="KSO_WM_BEAUTIFY_FLAG" val=""/>
</p:tagLst>
</file>

<file path=ppt/tags/tag171.xml><?xml version="1.0" encoding="utf-8"?>
<p:tagLst xmlns:p="http://schemas.openxmlformats.org/presentationml/2006/main">
  <p:tag name="AS_UNIQUEID" val="33"/>
  <p:tag name="KSO_WM_BEAUTIFY_FLAG" val=""/>
</p:tagLst>
</file>

<file path=ppt/tags/tag172.xml><?xml version="1.0" encoding="utf-8"?>
<p:tagLst xmlns:p="http://schemas.openxmlformats.org/presentationml/2006/main">
  <p:tag name="AS_UNIQUEID" val="33"/>
  <p:tag name="KSO_WM_BEAUTIFY_FLAG" val=""/>
</p:tagLst>
</file>

<file path=ppt/tags/tag173.xml><?xml version="1.0" encoding="utf-8"?>
<p:tagLst xmlns:p="http://schemas.openxmlformats.org/presentationml/2006/main">
  <p:tag name="AS_UNIQUEID" val="1516"/>
  <p:tag name="KSO_WM_BEAUTIFY_FLAG" val=""/>
</p:tagLst>
</file>

<file path=ppt/tags/tag174.xml><?xml version="1.0" encoding="utf-8"?>
<p:tagLst xmlns:p="http://schemas.openxmlformats.org/presentationml/2006/main">
  <p:tag name="AS_UNIQUEID" val="1517"/>
  <p:tag name="KSO_WM_BEAUTIFY_FLAG" val=""/>
</p:tagLst>
</file>

<file path=ppt/tags/tag175.xml><?xml version="1.0" encoding="utf-8"?>
<p:tagLst xmlns:p="http://schemas.openxmlformats.org/presentationml/2006/main">
  <p:tag name="AS_UNIQUEID" val="1516"/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PP_MARK_KEY" val="15d972fc-c2db-45e0-8aff-9aedcbb42824"/>
  <p:tag name="COMMONDATA" val="eyJoZGlkIjoiNjkwNDdlNzU5NTdjZmM1ZGMwOTMwNTIyYzg5ODI0YTYifQ==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AS_UNIQUEID" val="144"/>
  <p:tag name="KSO_WM_BEAUTIFY_FLAG" val=""/>
</p:tagLst>
</file>

<file path=ppt/tags/tag44.xml><?xml version="1.0" encoding="utf-8"?>
<p:tagLst xmlns:p="http://schemas.openxmlformats.org/presentationml/2006/main">
  <p:tag name="AS_UNIQUEID" val="145"/>
  <p:tag name="KSO_WM_BEAUTIFY_FLAG" val=""/>
</p:tagLst>
</file>

<file path=ppt/tags/tag45.xml><?xml version="1.0" encoding="utf-8"?>
<p:tagLst xmlns:p="http://schemas.openxmlformats.org/presentationml/2006/main">
  <p:tag name="AS_UNIQUEID" val="146"/>
  <p:tag name="KSO_WM_BEAUTIFY_FLAG" val=""/>
</p:tagLst>
</file>

<file path=ppt/tags/tag46.xml><?xml version="1.0" encoding="utf-8"?>
<p:tagLst xmlns:p="http://schemas.openxmlformats.org/presentationml/2006/main">
  <p:tag name="AS_UNIQUEID" val="147"/>
  <p:tag name="KSO_WM_BEAUTIFY_FLAG" val=""/>
</p:tagLst>
</file>

<file path=ppt/tags/tag47.xml><?xml version="1.0" encoding="utf-8"?>
<p:tagLst xmlns:p="http://schemas.openxmlformats.org/presentationml/2006/main">
  <p:tag name="AS_UNIQUEID" val="148"/>
  <p:tag name="KSO_WM_BEAUTIFY_FLAG" val=""/>
</p:tagLst>
</file>

<file path=ppt/tags/tag48.xml><?xml version="1.0" encoding="utf-8"?>
<p:tagLst xmlns:p="http://schemas.openxmlformats.org/presentationml/2006/main">
  <p:tag name="AS_UNIQUEID" val="149"/>
  <p:tag name="KSO_WM_BEAUTIFY_FLAG" val=""/>
</p:tagLst>
</file>

<file path=ppt/tags/tag49.xml><?xml version="1.0" encoding="utf-8"?>
<p:tagLst xmlns:p="http://schemas.openxmlformats.org/presentationml/2006/main">
  <p:tag name="AS_UNIQUEID" val="150"/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AS_UNIQUEID" val="151"/>
  <p:tag name="KSO_WM_BEAUTIFY_FLAG" val=""/>
</p:tagLst>
</file>

<file path=ppt/tags/tag51.xml><?xml version="1.0" encoding="utf-8"?>
<p:tagLst xmlns:p="http://schemas.openxmlformats.org/presentationml/2006/main">
  <p:tag name="AS_UNIQUEID" val="152"/>
</p:tagLst>
</file>

<file path=ppt/tags/tag52.xml><?xml version="1.0" encoding="utf-8"?>
<p:tagLst xmlns:p="http://schemas.openxmlformats.org/presentationml/2006/main">
  <p:tag name="AS_UNIQUEID" val="153"/>
  <p:tag name="KSO_WM_BEAUTIFY_FLAG" val=""/>
</p:tagLst>
</file>

<file path=ppt/tags/tag53.xml><?xml version="1.0" encoding="utf-8"?>
<p:tagLst xmlns:p="http://schemas.openxmlformats.org/presentationml/2006/main">
  <p:tag name="AS_UNIQUEID" val="154"/>
  <p:tag name="KSO_WM_BEAUTIFY_FLAG" val=""/>
</p:tagLst>
</file>

<file path=ppt/tags/tag54.xml><?xml version="1.0" encoding="utf-8"?>
<p:tagLst xmlns:p="http://schemas.openxmlformats.org/presentationml/2006/main">
  <p:tag name="AS_UNIQUEID" val="155"/>
  <p:tag name="KSO_WM_BEAUTIFY_FLAG" val=""/>
</p:tagLst>
</file>

<file path=ppt/tags/tag55.xml><?xml version="1.0" encoding="utf-8"?>
<p:tagLst xmlns:p="http://schemas.openxmlformats.org/presentationml/2006/main">
  <p:tag name="AS_UNIQUEID" val="156"/>
  <p:tag name="KSO_WM_BEAUTIFY_FLAG" val=""/>
</p:tagLst>
</file>

<file path=ppt/tags/tag56.xml><?xml version="1.0" encoding="utf-8"?>
<p:tagLst xmlns:p="http://schemas.openxmlformats.org/presentationml/2006/main">
  <p:tag name="AS_UNIQUEID" val="157"/>
  <p:tag name="KSO_WM_BEAUTIFY_FLAG" val=""/>
</p:tagLst>
</file>

<file path=ppt/tags/tag57.xml><?xml version="1.0" encoding="utf-8"?>
<p:tagLst xmlns:p="http://schemas.openxmlformats.org/presentationml/2006/main">
  <p:tag name="AS_UNIQUEID" val="158"/>
  <p:tag name="KSO_WM_BEAUTIFY_FLAG" val=""/>
</p:tagLst>
</file>

<file path=ppt/tags/tag58.xml><?xml version="1.0" encoding="utf-8"?>
<p:tagLst xmlns:p="http://schemas.openxmlformats.org/presentationml/2006/main">
  <p:tag name="AS_UNIQUEID" val="159"/>
  <p:tag name="KSO_WM_BEAUTIFY_FLAG" val=""/>
</p:tagLst>
</file>

<file path=ppt/tags/tag59.xml><?xml version="1.0" encoding="utf-8"?>
<p:tagLst xmlns:p="http://schemas.openxmlformats.org/presentationml/2006/main">
  <p:tag name="AS_UNIQUEID" val="160"/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AS_UNIQUEID" val="161"/>
  <p:tag name="KSO_WM_BEAUTIFY_FLAG" val=""/>
</p:tagLst>
</file>

<file path=ppt/tags/tag61.xml><?xml version="1.0" encoding="utf-8"?>
<p:tagLst xmlns:p="http://schemas.openxmlformats.org/presentationml/2006/main">
  <p:tag name="AS_UNIQUEID" val="162"/>
  <p:tag name="KSO_WM_BEAUTIFY_FLAG" val=""/>
</p:tagLst>
</file>

<file path=ppt/tags/tag62.xml><?xml version="1.0" encoding="utf-8"?>
<p:tagLst xmlns:p="http://schemas.openxmlformats.org/presentationml/2006/main">
  <p:tag name="AS_UNIQUEID" val="163"/>
  <p:tag name="KSO_WM_BEAUTIFY_FLAG" val=""/>
</p:tagLst>
</file>

<file path=ppt/tags/tag63.xml><?xml version="1.0" encoding="utf-8"?>
<p:tagLst xmlns:p="http://schemas.openxmlformats.org/presentationml/2006/main">
  <p:tag name="AS_UNIQUEID" val="164"/>
  <p:tag name="KSO_WM_BEAUTIFY_FLAG" val=""/>
</p:tagLst>
</file>

<file path=ppt/tags/tag64.xml><?xml version="1.0" encoding="utf-8"?>
<p:tagLst xmlns:p="http://schemas.openxmlformats.org/presentationml/2006/main">
  <p:tag name="AS_UNIQUEID" val="165"/>
  <p:tag name="KSO_WM_BEAUTIFY_FLAG" val=""/>
</p:tagLst>
</file>

<file path=ppt/tags/tag65.xml><?xml version="1.0" encoding="utf-8"?>
<p:tagLst xmlns:p="http://schemas.openxmlformats.org/presentationml/2006/main">
  <p:tag name="AS_UNIQUEID" val="166"/>
  <p:tag name="KSO_WM_BEAUTIFY_FLAG" val=""/>
</p:tagLst>
</file>

<file path=ppt/tags/tag66.xml><?xml version="1.0" encoding="utf-8"?>
<p:tagLst xmlns:p="http://schemas.openxmlformats.org/presentationml/2006/main">
  <p:tag name="AS_UNIQUEID" val="167"/>
  <p:tag name="KSO_WM_BEAUTIFY_FLAG" val=""/>
</p:tagLst>
</file>

<file path=ppt/tags/tag67.xml><?xml version="1.0" encoding="utf-8"?>
<p:tagLst xmlns:p="http://schemas.openxmlformats.org/presentationml/2006/main">
  <p:tag name="AS_UNIQUEID" val="168"/>
  <p:tag name="KSO_WM_BEAUTIFY_FLAG" val=""/>
</p:tagLst>
</file>

<file path=ppt/tags/tag68.xml><?xml version="1.0" encoding="utf-8"?>
<p:tagLst xmlns:p="http://schemas.openxmlformats.org/presentationml/2006/main">
  <p:tag name="AS_UNIQUEID" val="169"/>
  <p:tag name="KSO_WM_BEAUTIFY_FLAG" val=""/>
</p:tagLst>
</file>

<file path=ppt/tags/tag69.xml><?xml version="1.0" encoding="utf-8"?>
<p:tagLst xmlns:p="http://schemas.openxmlformats.org/presentationml/2006/main">
  <p:tag name="AS_UNIQUEID" val="170"/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AS_UNIQUEID" val="171"/>
  <p:tag name="KSO_WM_BEAUTIFY_FLAG" val=""/>
</p:tagLst>
</file>

<file path=ppt/tags/tag71.xml><?xml version="1.0" encoding="utf-8"?>
<p:tagLst xmlns:p="http://schemas.openxmlformats.org/presentationml/2006/main">
  <p:tag name="AS_UNIQUEID" val="172"/>
  <p:tag name="KSO_WM_BEAUTIFY_FLAG" val=""/>
</p:tagLst>
</file>

<file path=ppt/tags/tag72.xml><?xml version="1.0" encoding="utf-8"?>
<p:tagLst xmlns:p="http://schemas.openxmlformats.org/presentationml/2006/main">
  <p:tag name="AS_UNIQUEID" val="173"/>
  <p:tag name="KSO_WM_BEAUTIFY_FLAG" val=""/>
</p:tagLst>
</file>

<file path=ppt/tags/tag73.xml><?xml version="1.0" encoding="utf-8"?>
<p:tagLst xmlns:p="http://schemas.openxmlformats.org/presentationml/2006/main">
  <p:tag name="AS_UNIQUEID" val="174"/>
  <p:tag name="KSO_WM_BEAUTIFY_FLAG" val=""/>
</p:tagLst>
</file>

<file path=ppt/tags/tag74.xml><?xml version="1.0" encoding="utf-8"?>
<p:tagLst xmlns:p="http://schemas.openxmlformats.org/presentationml/2006/main">
  <p:tag name="AS_UNIQUEID" val="175"/>
  <p:tag name="KSO_WM_BEAUTIFY_FLAG" val=""/>
</p:tagLst>
</file>

<file path=ppt/tags/tag75.xml><?xml version="1.0" encoding="utf-8"?>
<p:tagLst xmlns:p="http://schemas.openxmlformats.org/presentationml/2006/main">
  <p:tag name="AS_UNIQUEID" val="176"/>
  <p:tag name="KSO_WM_BEAUTIFY_FLAG" val=""/>
</p:tagLst>
</file>

<file path=ppt/tags/tag76.xml><?xml version="1.0" encoding="utf-8"?>
<p:tagLst xmlns:p="http://schemas.openxmlformats.org/presentationml/2006/main">
  <p:tag name="AS_UNIQUEID" val="177"/>
  <p:tag name="KSO_WM_BEAUTIFY_FLAG" val=""/>
</p:tagLst>
</file>

<file path=ppt/tags/tag77.xml><?xml version="1.0" encoding="utf-8"?>
<p:tagLst xmlns:p="http://schemas.openxmlformats.org/presentationml/2006/main">
  <p:tag name="AS_UNIQUEID" val="178"/>
  <p:tag name="KSO_WM_BEAUTIFY_FLAG" val=""/>
</p:tagLst>
</file>

<file path=ppt/tags/tag78.xml><?xml version="1.0" encoding="utf-8"?>
<p:tagLst xmlns:p="http://schemas.openxmlformats.org/presentationml/2006/main">
  <p:tag name="AS_UNIQUEID" val="179"/>
  <p:tag name="KSO_WM_BEAUTIFY_FLAG" val=""/>
</p:tagLst>
</file>

<file path=ppt/tags/tag79.xml><?xml version="1.0" encoding="utf-8"?>
<p:tagLst xmlns:p="http://schemas.openxmlformats.org/presentationml/2006/main">
  <p:tag name="AS_UNIQUEID" val="180"/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AS_UNIQUEID" val="181"/>
  <p:tag name="KSO_WM_BEAUTIFY_FLAG" val=""/>
</p:tagLst>
</file>

<file path=ppt/tags/tag81.xml><?xml version="1.0" encoding="utf-8"?>
<p:tagLst xmlns:p="http://schemas.openxmlformats.org/presentationml/2006/main">
  <p:tag name="AS_UNIQUEID" val="182"/>
  <p:tag name="KSO_WM_BEAUTIFY_FLAG" val=""/>
</p:tagLst>
</file>

<file path=ppt/tags/tag82.xml><?xml version="1.0" encoding="utf-8"?>
<p:tagLst xmlns:p="http://schemas.openxmlformats.org/presentationml/2006/main">
  <p:tag name="AS_UNIQUEID" val="183"/>
  <p:tag name="KSO_WM_BEAUTIFY_FLAG" val=""/>
</p:tagLst>
</file>

<file path=ppt/tags/tag83.xml><?xml version="1.0" encoding="utf-8"?>
<p:tagLst xmlns:p="http://schemas.openxmlformats.org/presentationml/2006/main">
  <p:tag name="AS_UNIQUEID" val="184"/>
  <p:tag name="KSO_WM_BEAUTIFY_FLAG" val=""/>
</p:tagLst>
</file>

<file path=ppt/tags/tag84.xml><?xml version="1.0" encoding="utf-8"?>
<p:tagLst xmlns:p="http://schemas.openxmlformats.org/presentationml/2006/main">
  <p:tag name="AS_UNIQUEID" val="186"/>
  <p:tag name="KSO_WM_BEAUTIFY_FLAG" val=""/>
</p:tagLst>
</file>

<file path=ppt/tags/tag85.xml><?xml version="1.0" encoding="utf-8"?>
<p:tagLst xmlns:p="http://schemas.openxmlformats.org/presentationml/2006/main">
  <p:tag name="AS_UNIQUEID" val="187"/>
  <p:tag name="KSO_WM_BEAUTIFY_FLAG" val=""/>
</p:tagLst>
</file>

<file path=ppt/tags/tag86.xml><?xml version="1.0" encoding="utf-8"?>
<p:tagLst xmlns:p="http://schemas.openxmlformats.org/presentationml/2006/main">
  <p:tag name="AS_UNIQUEID" val="188"/>
  <p:tag name="KSO_WM_BEAUTIFY_FLAG" val=""/>
</p:tagLst>
</file>

<file path=ppt/tags/tag87.xml><?xml version="1.0" encoding="utf-8"?>
<p:tagLst xmlns:p="http://schemas.openxmlformats.org/presentationml/2006/main">
  <p:tag name="AS_UNIQUEID" val="189"/>
  <p:tag name="KSO_WM_BEAUTIFY_FLAG" val=""/>
</p:tagLst>
</file>

<file path=ppt/tags/tag88.xml><?xml version="1.0" encoding="utf-8"?>
<p:tagLst xmlns:p="http://schemas.openxmlformats.org/presentationml/2006/main">
  <p:tag name="AS_UNIQUEID" val="190"/>
  <p:tag name="KSO_WM_BEAUTIFY_FLAG" val=""/>
</p:tagLst>
</file>

<file path=ppt/tags/tag89.xml><?xml version="1.0" encoding="utf-8"?>
<p:tagLst xmlns:p="http://schemas.openxmlformats.org/presentationml/2006/main">
  <p:tag name="AS_UNIQUEID" val="191"/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AS_UNIQUEID" val="192"/>
  <p:tag name="KSO_WM_BEAUTIFY_FLAG" val=""/>
</p:tagLst>
</file>

<file path=ppt/tags/tag91.xml><?xml version="1.0" encoding="utf-8"?>
<p:tagLst xmlns:p="http://schemas.openxmlformats.org/presentationml/2006/main">
  <p:tag name="AS_UNIQUEID" val="193"/>
  <p:tag name="KSO_WM_BEAUTIFY_FLAG" val=""/>
</p:tagLst>
</file>

<file path=ppt/tags/tag92.xml><?xml version="1.0" encoding="utf-8"?>
<p:tagLst xmlns:p="http://schemas.openxmlformats.org/presentationml/2006/main">
  <p:tag name="AS_UNIQUEID" val="194"/>
  <p:tag name="KSO_WM_BEAUTIFY_FLAG" val=""/>
</p:tagLst>
</file>

<file path=ppt/tags/tag93.xml><?xml version="1.0" encoding="utf-8"?>
<p:tagLst xmlns:p="http://schemas.openxmlformats.org/presentationml/2006/main">
  <p:tag name="AS_UNIQUEID" val="195"/>
  <p:tag name="KSO_WM_BEAUTIFY_FLAG" val=""/>
</p:tagLst>
</file>

<file path=ppt/tags/tag94.xml><?xml version="1.0" encoding="utf-8"?>
<p:tagLst xmlns:p="http://schemas.openxmlformats.org/presentationml/2006/main">
  <p:tag name="AS_UNIQUEID" val="196"/>
  <p:tag name="KSO_WM_BEAUTIFY_FLAG" val=""/>
</p:tagLst>
</file>

<file path=ppt/tags/tag95.xml><?xml version="1.0" encoding="utf-8"?>
<p:tagLst xmlns:p="http://schemas.openxmlformats.org/presentationml/2006/main">
  <p:tag name="AS_UNIQUEID" val="197"/>
  <p:tag name="KSO_WM_BEAUTIFY_FLAG" val=""/>
</p:tagLst>
</file>

<file path=ppt/tags/tag96.xml><?xml version="1.0" encoding="utf-8"?>
<p:tagLst xmlns:p="http://schemas.openxmlformats.org/presentationml/2006/main">
  <p:tag name="AS_UNIQUEID" val="198"/>
  <p:tag name="KSO_WM_BEAUTIFY_FLAG" val=""/>
</p:tagLst>
</file>

<file path=ppt/tags/tag97.xml><?xml version="1.0" encoding="utf-8"?>
<p:tagLst xmlns:p="http://schemas.openxmlformats.org/presentationml/2006/main">
  <p:tag name="AS_UNIQUEID" val="199"/>
  <p:tag name="KSO_WM_BEAUTIFY_FLAG" val=""/>
</p:tagLst>
</file>

<file path=ppt/tags/tag98.xml><?xml version="1.0" encoding="utf-8"?>
<p:tagLst xmlns:p="http://schemas.openxmlformats.org/presentationml/2006/main">
  <p:tag name="AS_UNIQUEID" val="200"/>
  <p:tag name="KSO_WM_BEAUTIFY_FLAG" val=""/>
</p:tagLst>
</file>

<file path=ppt/tags/tag99.xml><?xml version="1.0" encoding="utf-8"?>
<p:tagLst xmlns:p="http://schemas.openxmlformats.org/presentationml/2006/main">
  <p:tag name="AS_UNIQUEID" val="201"/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3763</Words>
  <Application>WPS 演示</Application>
  <PresentationFormat>全屏显示(4:3)</PresentationFormat>
  <Paragraphs>438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25</vt:i4>
      </vt:variant>
    </vt:vector>
  </HeadingPairs>
  <TitlesOfParts>
    <vt:vector size="61" baseType="lpstr">
      <vt:lpstr>Arial</vt:lpstr>
      <vt:lpstr>宋体</vt:lpstr>
      <vt:lpstr>Wingdings</vt:lpstr>
      <vt:lpstr>华文细黑</vt:lpstr>
      <vt:lpstr>草檀斋毛泽东字体</vt:lpstr>
      <vt:lpstr>华文彩云</vt:lpstr>
      <vt:lpstr>方正启体繁体</vt:lpstr>
      <vt:lpstr>Times New Roman</vt:lpstr>
      <vt:lpstr>黑体</vt:lpstr>
      <vt:lpstr>楷体_GB2312</vt:lpstr>
      <vt:lpstr>新宋体</vt:lpstr>
      <vt:lpstr>微软雅黑</vt:lpstr>
      <vt:lpstr>Arial Unicode MS</vt:lpstr>
      <vt:lpstr>Calibri</vt:lpstr>
      <vt:lpstr>Webdings</vt:lpstr>
      <vt:lpstr>Book Antiqua</vt:lpstr>
      <vt:lpstr>楷体</vt:lpstr>
      <vt:lpstr>Cambria Math</vt:lpstr>
      <vt:lpstr>方正舒体</vt:lpstr>
      <vt:lpstr>华文隶书</vt:lpstr>
      <vt:lpstr>华文楷体</vt:lpstr>
      <vt:lpstr>华文仿宋</vt:lpstr>
      <vt:lpstr>MS Mincho</vt:lpstr>
      <vt:lpstr>细等线拼音字体</vt:lpstr>
      <vt:lpstr>Sitka Small</vt:lpstr>
      <vt:lpstr>Verdana</vt:lpstr>
      <vt:lpstr>思源黑体 CN Light</vt:lpstr>
      <vt:lpstr>Courier New</vt:lpstr>
      <vt:lpstr>默认设计模板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温州第二高级中学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WZEG_Teacher</dc:creator>
  <cp:lastModifiedBy>周星</cp:lastModifiedBy>
  <cp:revision>78</cp:revision>
  <dcterms:created xsi:type="dcterms:W3CDTF">2007-08-21T06:34:00Z</dcterms:created>
  <dcterms:modified xsi:type="dcterms:W3CDTF">2023-07-15T05:27:29Z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410C8D11392F4E1E907A91B84616C060_12</vt:lpwstr>
  </property>
</Properties>
</file>