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317" r:id="rId3"/>
    <p:sldId id="322" r:id="rId5"/>
    <p:sldId id="257" r:id="rId6"/>
    <p:sldId id="258" r:id="rId7"/>
    <p:sldId id="312" r:id="rId8"/>
    <p:sldId id="260" r:id="rId9"/>
    <p:sldId id="313" r:id="rId10"/>
    <p:sldId id="297" r:id="rId11"/>
    <p:sldId id="360" r:id="rId12"/>
    <p:sldId id="361" r:id="rId13"/>
    <p:sldId id="363" r:id="rId14"/>
    <p:sldId id="299" r:id="rId15"/>
    <p:sldId id="364" r:id="rId16"/>
    <p:sldId id="319" r:id="rId17"/>
    <p:sldId id="320" r:id="rId18"/>
    <p:sldId id="262" r:id="rId19"/>
    <p:sldId id="369" r:id="rId20"/>
    <p:sldId id="302" r:id="rId21"/>
    <p:sldId id="371" r:id="rId22"/>
    <p:sldId id="378" r:id="rId23"/>
    <p:sldId id="380" r:id="rId24"/>
    <p:sldId id="373" r:id="rId25"/>
    <p:sldId id="271" r:id="rId26"/>
    <p:sldId id="375" r:id="rId27"/>
    <p:sldId id="277" r:id="rId28"/>
    <p:sldId id="376" r:id="rId29"/>
    <p:sldId id="377" r:id="rId30"/>
    <p:sldId id="304" r:id="rId31"/>
  </p:sldIdLst>
  <p:sldSz cx="12192000" cy="6858000"/>
  <p:notesSz cx="6797675" cy="9928225"/>
  <p:custDataLst>
    <p:tags r:id="rId36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7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29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9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06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1194" y="1074"/>
      </p:cViewPr>
      <p:guideLst>
        <p:guide orient="horz" pos="2162"/>
        <p:guide pos="379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5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C95A-C0C1-4079-A5D4-FB9B56A267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5E713-44B4-4159-AB8E-7A43BCA15A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01D0F-2C51-4AD5-B78D-F85383ADEE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8BDE1-66B0-48F4-9FC0-D19D6BD754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3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2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9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06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3FAE-BFF9-467C-9FAC-6500006276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F005-9F4B-4AC9-B2B4-BF619367539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009D-5627-414D-B46C-FE10013C311B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CB6758-E5D3-4911-B8DE-FA769DD4425A}" type="slidenum">
              <a:rPr kumimoji="1" lang="en-US" altLang="zh-CN" smtClean="0">
                <a:solidFill>
                  <a:srgbClr val="000000"/>
                </a:solidFill>
              </a:rPr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438273"/>
            <a:ext cx="14020800" cy="159111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17600" y="7629739"/>
            <a:ext cx="3657600" cy="438272"/>
          </a:xfrm>
        </p:spPr>
        <p:txBody>
          <a:bodyPr/>
          <a:lstStyle>
            <a:lvl1pPr>
              <a:defRPr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384800" y="7629739"/>
            <a:ext cx="5486400" cy="438272"/>
          </a:xfrm>
        </p:spPr>
        <p:txBody>
          <a:bodyPr/>
          <a:lstStyle>
            <a:lvl1pPr>
              <a:defRPr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480800" y="7629739"/>
            <a:ext cx="3657600" cy="438272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CB6758-E5D3-4911-B8DE-FA769DD4425A}" type="slidenum">
              <a:rPr kumimoji="1" lang="en-US" altLang="zh-CN" smtClean="0">
                <a:solidFill>
                  <a:srgbClr val="000000"/>
                </a:solidFill>
              </a:rPr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438247"/>
            <a:ext cx="14020800" cy="1591029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176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384800" y="7629315"/>
            <a:ext cx="54864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4808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CB6758-E5D3-4911-B8DE-FA769DD4425A}" type="slidenum">
              <a:rPr kumimoji="1" lang="en-US" altLang="zh-CN" smtClean="0">
                <a:solidFill>
                  <a:srgbClr val="000000"/>
                </a:solidFill>
              </a:rPr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438247"/>
            <a:ext cx="14020800" cy="1591029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176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384800" y="7629315"/>
            <a:ext cx="54864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4808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CB6758-E5D3-4911-B8DE-FA769DD4425A}" type="slidenum">
              <a:rPr kumimoji="1" lang="en-US" altLang="zh-CN" smtClean="0">
                <a:solidFill>
                  <a:srgbClr val="000000"/>
                </a:solidFill>
              </a:rPr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438247"/>
            <a:ext cx="14020800" cy="1591029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176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384800" y="7629315"/>
            <a:ext cx="54864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4808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CB6758-E5D3-4911-B8DE-FA769DD4425A}" type="slidenum">
              <a:rPr kumimoji="1" lang="en-US" altLang="zh-CN" smtClean="0">
                <a:solidFill>
                  <a:srgbClr val="000000"/>
                </a:solidFill>
              </a:rPr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438247"/>
            <a:ext cx="14020800" cy="1591029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176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384800" y="7629315"/>
            <a:ext cx="54864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4808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CB6758-E5D3-4911-B8DE-FA769DD4425A}" type="slidenum">
              <a:rPr kumimoji="1" lang="en-US" altLang="zh-CN" smtClean="0">
                <a:solidFill>
                  <a:srgbClr val="000000"/>
                </a:solidFill>
              </a:rPr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438247"/>
            <a:ext cx="14020800" cy="1591029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176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384800" y="7629315"/>
            <a:ext cx="54864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4808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CB6758-E5D3-4911-B8DE-FA769DD4425A}" type="slidenum">
              <a:rPr kumimoji="1" lang="en-US" altLang="zh-CN" smtClean="0">
                <a:solidFill>
                  <a:srgbClr val="000000"/>
                </a:solidFill>
              </a:rPr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438247"/>
            <a:ext cx="14020800" cy="1591029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176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384800" y="7629315"/>
            <a:ext cx="54864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4808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CB6758-E5D3-4911-B8DE-FA769DD4425A}" type="slidenum">
              <a:rPr kumimoji="1" lang="en-US" altLang="zh-CN" smtClean="0">
                <a:solidFill>
                  <a:srgbClr val="000000"/>
                </a:solidFill>
              </a:rPr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438247"/>
            <a:ext cx="14020800" cy="1591029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176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384800" y="7629315"/>
            <a:ext cx="54864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480800" y="7629315"/>
            <a:ext cx="3657600" cy="43824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CB6758-E5D3-4911-B8DE-FA769DD4425A}" type="slidenum">
              <a:rPr kumimoji="1" lang="en-US" altLang="zh-CN" smtClean="0">
                <a:solidFill>
                  <a:srgbClr val="000000"/>
                </a:solidFill>
              </a:rPr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FD92-F7E4-4A49-86C9-86909D733FE4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CB6758-E5D3-4911-B8DE-FA769DD4425A}" type="slidenum">
              <a:rPr kumimoji="1" lang="en-US" altLang="zh-CN" smtClean="0">
                <a:solidFill>
                  <a:srgbClr val="000000"/>
                </a:solidFill>
              </a:rPr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F88E500-E80B-4AF6-B4F4-041B7BF33FC3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40E9-819C-42C4-81B4-D82327C453D2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63A3-24C9-4EEE-99FC-E04E2534CC72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CB5B-0175-4DE1-9655-3550BC066B0B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2706-627D-4930-91AB-6E5C36C57BD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804BE-6E0F-4C6C-8D45-73B646087891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2A11-5E11-4034-8604-7B6232EE048D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DE1-87A5-4C51-8147-6BFB75967DC2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file:///D:\qq&#25991;&#20214;\712321467\Image\C2C\Image2\%7b75232B38-A165-1FB7-499C-2E1C792CACB5%7d.png" TargetMode="External"/><Relationship Id="rId24" Type="http://schemas.openxmlformats.org/officeDocument/2006/relationships/image" Target="../media/image2.png"/><Relationship Id="rId23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CB6758-E5D3-4911-B8DE-FA769DD4425A}" type="slidenum">
              <a:rPr kumimoji="1" lang="en-US" altLang="zh-CN" smtClean="0">
                <a:solidFill>
                  <a:srgbClr val="000000"/>
                </a:solidFill>
              </a:rPr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24" r:link="rId2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8" name="图片 1073743875" descr="学科网 zxxk.com"/>
          <p:cNvPicPr>
            <a:picLocks noChangeAspect="1"/>
          </p:cNvPicPr>
          <p:nvPr/>
        </p:nvPicPr>
        <p:blipFill>
          <a:blip r:embed="rId24" r:link="rId2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0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5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6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9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0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1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2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3.xml"/><Relationship Id="rId5" Type="http://schemas.openxmlformats.org/officeDocument/2006/relationships/image" Target="../media/image5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6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35225" y="2538095"/>
            <a:ext cx="87376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字魂27号-布丁体" panose="00000500000000000000" charset="-122"/>
                <a:cs typeface="Times New Roman" panose="02020603050405020304" pitchFamily="18" charset="0"/>
              </a:rPr>
              <a:t>动词的时态和语态 </a:t>
            </a:r>
            <a:endParaRPr lang="zh-CN" altLang="en-US" sz="4400" b="1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latin typeface="Times New Roman" panose="02020603050405020304" pitchFamily="18" charset="0"/>
              <a:ea typeface="字魂27号-布丁体" panose="00000500000000000000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0308" y="4107731"/>
            <a:ext cx="4133622" cy="19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288233" y="1198246"/>
            <a:ext cx="97930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FontTx/>
              <a:buNone/>
            </a:pPr>
            <a:endParaRPr lang="zh-CN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78632" y="576380"/>
            <a:ext cx="10753281" cy="10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08965" indent="-60896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kumimoji="1"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kumimoji="1"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一般将来时</a:t>
            </a:r>
            <a:r>
              <a:rPr kumimoji="1"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The Simple Future Tense )</a:t>
            </a:r>
            <a:endParaRPr kumimoji="1" lang="en-US" altLang="zh-CN" sz="36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983432" y="1125374"/>
            <a:ext cx="9793088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1. will  do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2. </a:t>
            </a:r>
            <a:r>
              <a:rPr lang="zh-CN" altLang="en-US" b="1">
                <a:latin typeface="Times New Roman" panose="02020603050405020304" pitchFamily="18" charset="0"/>
              </a:rPr>
              <a:t>其他表达方式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983582" y="2348740"/>
            <a:ext cx="10065118" cy="25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④进行</a:t>
            </a:r>
            <a:r>
              <a:rPr lang="en-US" altLang="zh-CN" sz="3200" b="1">
                <a:latin typeface="Times New Roman" panose="02020603050405020304" pitchFamily="18" charset="0"/>
              </a:rPr>
              <a:t>时表示将来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c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ome; go; leave; arrive; fly;</a:t>
            </a:r>
            <a:r>
              <a:rPr lang="en-US" altLang="zh-CN" sz="3200" b="1">
                <a:latin typeface="Times New Roman" panose="02020603050405020304" pitchFamily="18" charset="0"/>
              </a:rPr>
              <a:t> return; start; begin; close; end; 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The bus is coming.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8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8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749" y="404664"/>
            <a:ext cx="11443433" cy="1143000"/>
          </a:xfrm>
        </p:spPr>
        <p:txBody>
          <a:bodyPr/>
          <a:lstStyle/>
          <a:p>
            <a:pPr algn="l"/>
            <a:r>
              <a:rPr lang="zh-CN" altLang="en-US" sz="3600" b="1" kern="1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四</a:t>
            </a:r>
            <a:r>
              <a:rPr lang="en-US" altLang="zh-CN" sz="3600" b="1" kern="1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.过去将来时</a:t>
            </a:r>
            <a:endParaRPr lang="en-US" altLang="zh-CN" sz="3600" b="1" kern="12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788035" y="2573020"/>
            <a:ext cx="11068685" cy="5212080"/>
          </a:xfrm>
        </p:spPr>
        <p:txBody>
          <a:bodyPr/>
          <a:lstStyle/>
          <a:p>
            <a:pPr marL="0" indent="0" algn="just" fontAlgn="auto"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2. </a:t>
            </a:r>
            <a:r>
              <a:rPr lang="zh-CN" altLang="en-US" b="1">
                <a:latin typeface="Times New Roman" panose="02020603050405020304" pitchFamily="18" charset="0"/>
              </a:rPr>
              <a:t>定义：表示在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过去某个时间</a:t>
            </a:r>
            <a:r>
              <a:rPr lang="zh-CN" altLang="en-US" b="1">
                <a:latin typeface="Times New Roman" panose="02020603050405020304" pitchFamily="18" charset="0"/>
              </a:rPr>
              <a:t>看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将要发生的动作</a:t>
            </a:r>
            <a:r>
              <a:rPr lang="zh-CN" altLang="en-US" b="1">
                <a:latin typeface="Times New Roman" panose="02020603050405020304" pitchFamily="18" charset="0"/>
              </a:rPr>
              <a:t>或存在的状态。</a:t>
            </a:r>
            <a:endParaRPr lang="zh-CN" altLang="en-US" b="1">
              <a:latin typeface="Times New Roman" panose="02020603050405020304" pitchFamily="18" charset="0"/>
            </a:endParaRPr>
          </a:p>
          <a:p>
            <a:pPr marL="0" indent="0" algn="just" fontAlgn="auto"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即过去将来时是“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立足过去,  着眼未来</a:t>
            </a:r>
            <a:r>
              <a:rPr lang="zh-CN" altLang="en-US" b="1">
                <a:latin typeface="Times New Roman" panose="02020603050405020304" pitchFamily="18" charset="0"/>
              </a:rPr>
              <a:t>”的一种时态,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常用于宾语从句</a:t>
            </a:r>
            <a:r>
              <a:rPr lang="zh-CN" altLang="en-US" b="1">
                <a:latin typeface="Times New Roman" panose="02020603050405020304" pitchFamily="18" charset="0"/>
              </a:rPr>
              <a:t>中。</a:t>
            </a:r>
            <a:endParaRPr lang="zh-CN" altLang="en-US" b="1">
              <a:latin typeface="Times New Roman" panose="02020603050405020304" pitchFamily="18" charset="0"/>
            </a:endParaRPr>
          </a:p>
          <a:p>
            <a:pPr marL="0" indent="0" algn="just" fontAlgn="auto">
              <a:buNone/>
            </a:pPr>
            <a:r>
              <a:rPr b="1">
                <a:latin typeface="Times New Roman" panose="02020603050405020304" pitchFamily="18" charset="0"/>
              </a:rPr>
              <a:t>The manager said that the shops </a:t>
            </a:r>
            <a:r>
              <a:rPr b="1">
                <a:solidFill>
                  <a:srgbClr val="FF0000"/>
                </a:solidFill>
                <a:latin typeface="Times New Roman" panose="02020603050405020304" pitchFamily="18" charset="0"/>
              </a:rPr>
              <a:t>would soon close</a:t>
            </a:r>
            <a:r>
              <a:rPr b="1">
                <a:latin typeface="Times New Roman" panose="02020603050405020304" pitchFamily="18" charset="0"/>
              </a:rPr>
              <a:t>. </a:t>
            </a:r>
            <a:endParaRPr b="1">
              <a:latin typeface="Times New Roman" panose="02020603050405020304" pitchFamily="18" charset="0"/>
            </a:endParaRPr>
          </a:p>
          <a:p>
            <a:pPr marL="0" indent="0" algn="just" fontAlgn="auto">
              <a:buNone/>
            </a:pPr>
            <a:r>
              <a:rPr b="1">
                <a:latin typeface="Times New Roman" panose="02020603050405020304" pitchFamily="18" charset="0"/>
              </a:rPr>
              <a:t>I didn’t expect that so many people </a:t>
            </a:r>
            <a:r>
              <a:rPr b="1">
                <a:solidFill>
                  <a:srgbClr val="FF0000"/>
                </a:solidFill>
                <a:latin typeface="Times New Roman" panose="02020603050405020304" pitchFamily="18" charset="0"/>
              </a:rPr>
              <a:t>would help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>
                <a:latin typeface="Times New Roman" panose="02020603050405020304" pitchFamily="18" charset="0"/>
              </a:rPr>
              <a:t>me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one day</a:t>
            </a:r>
            <a:r>
              <a:rPr b="1">
                <a:latin typeface="Times New Roman" panose="02020603050405020304" pitchFamily="18" charset="0"/>
              </a:rPr>
              <a:t>.</a:t>
            </a:r>
            <a:endParaRPr b="1">
              <a:latin typeface="Times New Roman" panose="02020603050405020304" pitchFamily="18" charset="0"/>
            </a:endParaRPr>
          </a:p>
          <a:p>
            <a:pPr marL="0" indent="0" algn="just" fontAlgn="auto">
              <a:buNone/>
            </a:pPr>
            <a:endParaRPr b="1">
              <a:latin typeface="Times New Roman" panose="02020603050405020304" pitchFamily="18" charset="0"/>
            </a:endParaRPr>
          </a:p>
          <a:p>
            <a:pPr marL="0" indent="0" algn="just" fontAlgn="auto">
              <a:buNone/>
            </a:pPr>
            <a:r>
              <a:rPr b="1">
                <a:latin typeface="Times New Roman" panose="02020603050405020304" pitchFamily="18" charset="0"/>
              </a:rPr>
              <a:t>By the day of the show,  more than 300 people had said they </a:t>
            </a:r>
            <a:r>
              <a:rPr lang="en-US" b="1">
                <a:latin typeface="Times New Roman" panose="02020603050405020304" pitchFamily="18" charset="0"/>
              </a:rPr>
              <a:t>___________</a:t>
            </a:r>
            <a:r>
              <a:rPr b="1">
                <a:latin typeface="Times New Roman" panose="02020603050405020304" pitchFamily="18" charset="0"/>
              </a:rPr>
              <a:t>______(attend). 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55370" y="1268730"/>
            <a:ext cx="9848850" cy="65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3200" b="1"/>
              <a:t>1.</a:t>
            </a:r>
            <a:r>
              <a:rPr lang="zh-CN" altLang="en-US" sz="3200" b="1"/>
              <a:t>结构</a:t>
            </a:r>
            <a:r>
              <a:rPr lang="en-US" altLang="zh-CN" sz="3200" b="1"/>
              <a:t>: </a:t>
            </a: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 will  do/ be going to do/ be about to do</a:t>
            </a:r>
            <a:endParaRPr lang="en-US" altLang="zh-CN" sz="3200" b="1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55370" y="1340485"/>
            <a:ext cx="3806825" cy="65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altLang="zh-CN" sz="3200" b="1">
                <a:highlight>
                  <a:srgbClr val="FFFF00"/>
                </a:highlight>
              </a:rPr>
              <a:t>1.</a:t>
            </a:r>
            <a:r>
              <a:rPr lang="zh-CN" altLang="en-US" sz="3200" b="1">
                <a:highlight>
                  <a:srgbClr val="FFFF00"/>
                </a:highlight>
              </a:rPr>
              <a:t>结构</a:t>
            </a:r>
            <a:r>
              <a:rPr lang="en-US" altLang="zh-CN" sz="3200" b="1">
                <a:highlight>
                  <a:srgbClr val="FFFF00"/>
                </a:highlight>
              </a:rPr>
              <a:t>: </a:t>
            </a:r>
            <a:r>
              <a:rPr lang="en-US" altLang="zh-CN" sz="3200" b="1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3200" b="1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①</a:t>
            </a:r>
            <a:r>
              <a:rPr lang="en-US" altLang="zh-CN" sz="3200" b="1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would  do</a:t>
            </a:r>
            <a:endParaRPr lang="en-US" altLang="zh-CN" sz="3200" b="1">
              <a:highlight>
                <a:srgbClr val="FFFF00"/>
              </a:highlight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727575" y="1340485"/>
            <a:ext cx="9848850" cy="65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3200" b="1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②</a:t>
            </a:r>
            <a:r>
              <a:rPr lang="en-US" altLang="zh-CN" sz="3200" b="1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was/ were going to do </a:t>
            </a:r>
            <a:endParaRPr lang="en-US" altLang="zh-CN" sz="3200" b="1">
              <a:highlight>
                <a:srgbClr val="FFFF00"/>
              </a:highlight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67305" y="1917065"/>
            <a:ext cx="9848850" cy="65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3200" b="1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③</a:t>
            </a:r>
            <a:r>
              <a:rPr lang="en-US" altLang="zh-CN" sz="3200" b="1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 was/were about to+ do</a:t>
            </a:r>
            <a:endParaRPr lang="en-US" altLang="zh-CN" sz="3200" b="1">
              <a:highlight>
                <a:srgbClr val="FFFF00"/>
              </a:highlight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9515" y="5445125"/>
            <a:ext cx="3058795" cy="58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attend</a:t>
            </a:r>
            <a:endParaRPr lang="en-US" altLang="zh-CN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5059" grpId="0" uiExpand="1" build="p"/>
      <p:bldP spid="5" grpId="0"/>
      <p:bldP spid="450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424" y="477054"/>
            <a:ext cx="11443433" cy="1143000"/>
          </a:xfrm>
        </p:spPr>
        <p:txBody>
          <a:bodyPr/>
          <a:lstStyle/>
          <a:p>
            <a:pPr algn="l"/>
            <a:r>
              <a:rPr lang="en-US" altLang="zh-CN" sz="3600" b="1" kern="1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Pratice:</a:t>
            </a:r>
            <a:endParaRPr lang="en-US" altLang="zh-CN" sz="3600" b="1" kern="12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19531" y="1413039"/>
            <a:ext cx="10752224" cy="5211763"/>
          </a:xfrm>
        </p:spPr>
        <p:txBody>
          <a:bodyPr>
            <a:normAutofit fontScale="90000" lnSpcReduction="10000"/>
          </a:bodyPr>
          <a:lstStyle/>
          <a:p>
            <a:pPr marL="608965" indent="-608965">
              <a:buNone/>
            </a:pPr>
            <a:r>
              <a:rPr b="1">
                <a:latin typeface="Times New Roman" panose="02020603050405020304" pitchFamily="18" charset="0"/>
              </a:rPr>
              <a:t>1.  There _______ six countries in SCO (上合组织) at first, but now the number has increased to eight.</a:t>
            </a:r>
            <a:endParaRPr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b="1">
                <a:latin typeface="Times New Roman" panose="02020603050405020304" pitchFamily="18" charset="0"/>
              </a:rPr>
              <a:t> A. is			B. are			C. were		D. will be</a:t>
            </a:r>
            <a:endParaRPr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b="1">
                <a:latin typeface="Times New Roman" panose="02020603050405020304" pitchFamily="18" charset="0"/>
              </a:rPr>
              <a:t>2.  —When is the school art festival?</a:t>
            </a:r>
            <a:endParaRPr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b="1">
                <a:latin typeface="Times New Roman" panose="02020603050405020304" pitchFamily="18" charset="0"/>
              </a:rPr>
              <a:t>—It will be held on time if it_______next Monday.</a:t>
            </a:r>
            <a:endParaRPr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b="1">
                <a:latin typeface="Times New Roman" panose="02020603050405020304" pitchFamily="18" charset="0"/>
              </a:rPr>
              <a:t>A. don’t rain		B. won’t rain		C. doesn’t rain	D. didn’t rain</a:t>
            </a:r>
            <a:endParaRPr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b="1">
                <a:latin typeface="Times New Roman" panose="02020603050405020304" pitchFamily="18" charset="0"/>
              </a:rPr>
              <a:t>3. They don't live here any longer. They______ to Chengdu last month.</a:t>
            </a:r>
            <a:endParaRPr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b="1">
                <a:latin typeface="Times New Roman" panose="02020603050405020304" pitchFamily="18" charset="0"/>
              </a:rPr>
              <a:t>A. move        B. moved        C. will move    D. are moving</a:t>
            </a:r>
            <a:endParaRPr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b="1">
                <a:latin typeface="Times New Roman" panose="02020603050405020304" pitchFamily="18" charset="0"/>
              </a:rPr>
              <a:t>4.  Before the sun ______, we need to get to the top of the mountain.</a:t>
            </a:r>
            <a:endParaRPr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b="1">
                <a:latin typeface="Times New Roman" panose="02020603050405020304" pitchFamily="18" charset="0"/>
              </a:rPr>
              <a:t>A. set	</a:t>
            </a:r>
            <a:r>
              <a:rPr lang="en-US" b="1">
                <a:latin typeface="Times New Roman" panose="02020603050405020304" pitchFamily="18" charset="0"/>
              </a:rPr>
              <a:t>              </a:t>
            </a:r>
            <a:r>
              <a:rPr b="1">
                <a:latin typeface="Times New Roman" panose="02020603050405020304" pitchFamily="18" charset="0"/>
              </a:rPr>
              <a:t>B. sets</a:t>
            </a:r>
            <a:r>
              <a:rPr lang="en-US" b="1">
                <a:latin typeface="Times New Roman" panose="02020603050405020304" pitchFamily="18" charset="0"/>
              </a:rPr>
              <a:t>             </a:t>
            </a:r>
            <a:r>
              <a:rPr b="1">
                <a:latin typeface="Times New Roman" panose="02020603050405020304" pitchFamily="18" charset="0"/>
              </a:rPr>
              <a:t>C. is setting			D. will set</a:t>
            </a:r>
            <a:endParaRPr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b="1">
                <a:latin typeface="Times New Roman" panose="02020603050405020304" pitchFamily="18" charset="0"/>
              </a:rPr>
              <a:t>5. The TV news reports that there ________ a storm the day after tomorrow. </a:t>
            </a:r>
            <a:endParaRPr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b="1">
                <a:latin typeface="Times New Roman" panose="02020603050405020304" pitchFamily="18" charset="0"/>
              </a:rPr>
              <a:t>A. is  			 B. was		C. will be 		D. has been</a:t>
            </a:r>
            <a:endParaRPr b="1">
              <a:latin typeface="Times New Roman" panose="02020603050405020304" pitchFamily="18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783528" y="755813"/>
            <a:ext cx="6928979" cy="58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C C B B  C</a:t>
            </a:r>
            <a:endParaRPr lang="en-US" sz="3200" b="1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749" y="404664"/>
            <a:ext cx="11443433" cy="1143000"/>
          </a:xfrm>
        </p:spPr>
        <p:txBody>
          <a:bodyPr/>
          <a:lstStyle/>
          <a:p>
            <a:pPr algn="l"/>
            <a:r>
              <a:rPr lang="zh-CN" altLang="en-US" sz="3600" b="1" kern="1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五</a:t>
            </a:r>
            <a:r>
              <a:rPr lang="en-US" altLang="zh-CN" sz="3600" b="1" kern="1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. </a:t>
            </a:r>
            <a:r>
              <a:rPr lang="zh-CN" altLang="en-US" sz="3600" b="1" kern="1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现在进行时</a:t>
            </a:r>
            <a:r>
              <a:rPr lang="en-US" altLang="zh-CN" sz="3600" b="1" kern="1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(The Present Continuous Tense)</a:t>
            </a:r>
            <a:endParaRPr lang="en-US" altLang="zh-CN" sz="3600" b="1" kern="12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199666" y="1700694"/>
            <a:ext cx="10752224" cy="5211763"/>
          </a:xfrm>
        </p:spPr>
        <p:txBody>
          <a:bodyPr/>
          <a:lstStyle/>
          <a:p>
            <a:pPr marL="608965" indent="-608965"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2. </a:t>
            </a:r>
            <a:r>
              <a:rPr lang="zh-CN" altLang="en-US" b="1">
                <a:latin typeface="Times New Roman" panose="02020603050405020304" pitchFamily="18" charset="0"/>
              </a:rPr>
              <a:t>用法：</a:t>
            </a:r>
            <a:endParaRPr lang="zh-CN" altLang="en-US"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1) </a:t>
            </a:r>
            <a:r>
              <a:rPr lang="zh-CN" altLang="en-US" b="1">
                <a:latin typeface="Times New Roman" panose="02020603050405020304" pitchFamily="18" charset="0"/>
              </a:rPr>
              <a:t>表示现在</a:t>
            </a:r>
            <a:r>
              <a:rPr lang="en-US" altLang="zh-CN" b="1">
                <a:latin typeface="Times New Roman" panose="02020603050405020304" pitchFamily="18" charset="0"/>
              </a:rPr>
              <a:t>( </a:t>
            </a:r>
            <a:r>
              <a:rPr lang="zh-CN" altLang="en-US" b="1">
                <a:latin typeface="Times New Roman" panose="02020603050405020304" pitchFamily="18" charset="0"/>
              </a:rPr>
              <a:t>指说话时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正在发生的事情。　</a:t>
            </a:r>
            <a:endParaRPr lang="zh-CN" altLang="en-US"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lang="en-US" altLang="zh-CN" b="1">
                <a:latin typeface="Times New Roman" panose="02020603050405020304" pitchFamily="18" charset="0"/>
              </a:rPr>
              <a:t>We are having English class now.</a:t>
            </a:r>
            <a:endParaRPr lang="en-US" altLang="zh-CN"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2) </a:t>
            </a:r>
            <a:r>
              <a:rPr lang="zh-CN" altLang="en-US" b="1">
                <a:latin typeface="Times New Roman" panose="02020603050405020304" pitchFamily="18" charset="0"/>
              </a:rPr>
              <a:t>表示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现阶段时间</a:t>
            </a:r>
            <a:r>
              <a:rPr lang="zh-CN" altLang="en-US" b="1">
                <a:latin typeface="Times New Roman" panose="02020603050405020304" pitchFamily="18" charset="0"/>
              </a:rPr>
              <a:t>内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正在进行</a:t>
            </a:r>
            <a:r>
              <a:rPr lang="zh-CN" altLang="en-US" b="1">
                <a:latin typeface="Times New Roman" panose="02020603050405020304" pitchFamily="18" charset="0"/>
              </a:rPr>
              <a:t>的动作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但说话时动作未必正在进行</a:t>
            </a:r>
            <a:r>
              <a:rPr lang="zh-CN" altLang="en-US" b="1">
                <a:latin typeface="Times New Roman" panose="02020603050405020304" pitchFamily="18" charset="0"/>
              </a:rPr>
              <a:t>。</a:t>
            </a:r>
            <a:endParaRPr lang="zh-CN" altLang="en-US"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lang="en-US" altLang="zh-CN" b="1">
                <a:latin typeface="Times New Roman" panose="02020603050405020304" pitchFamily="18" charset="0"/>
                <a:sym typeface="+mn-ea"/>
              </a:rPr>
              <a:t>We are having English homework these days.</a:t>
            </a:r>
            <a:endParaRPr lang="en-US" altLang="zh-CN" b="1"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 lang="en-US" altLang="zh-CN" b="1">
                <a:latin typeface="Times New Roman" panose="02020603050405020304" pitchFamily="18" charset="0"/>
                <a:sym typeface="+mn-ea"/>
              </a:rPr>
              <a:t>3. </a:t>
            </a:r>
            <a:r>
              <a:rPr lang="zh-CN" altLang="en-US" b="1">
                <a:latin typeface="Times New Roman" panose="02020603050405020304" pitchFamily="18" charset="0"/>
                <a:sym typeface="+mn-ea"/>
              </a:rPr>
              <a:t>注意：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与always,  constantly,  often,  forever,  continually等副词连用，表示反复发生的或习惯性的动作,常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表示不满,抱怨,赞赏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等.  </a:t>
            </a:r>
            <a:endParaRPr lang="en-US" altLang="zh-CN" b="1">
              <a:latin typeface="Times New Roman" panose="02020603050405020304" pitchFamily="18" charset="0"/>
              <a:sym typeface="+mn-ea"/>
            </a:endParaRPr>
          </a:p>
          <a:p>
            <a:pPr marL="608965" indent="-608965">
              <a:buNone/>
            </a:pPr>
            <a:r>
              <a:rPr lang="en-US" altLang="zh-CN" b="1">
                <a:latin typeface="Times New Roman" panose="02020603050405020304" pitchFamily="18" charset="0"/>
                <a:sym typeface="+mn-ea"/>
              </a:rPr>
              <a:t>She is always finding fault with others</a:t>
            </a:r>
            <a:endParaRPr lang="en-US" altLang="zh-CN" b="1">
              <a:latin typeface="Times New Roman" panose="02020603050405020304" pitchFamily="18" charset="0"/>
              <a:sym typeface="+mn-ea"/>
            </a:endParaRPr>
          </a:p>
          <a:p>
            <a:pPr marL="608965" indent="-608965">
              <a:buNone/>
            </a:pPr>
            <a:endParaRPr lang="en-US" altLang="zh-CN" b="1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198568" y="1197138"/>
            <a:ext cx="6928979" cy="58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r>
              <a:rPr lang="en-US" altLang="zh-CN" sz="3200" b="1"/>
              <a:t>1.</a:t>
            </a:r>
            <a:r>
              <a:rPr lang="zh-CN" altLang="en-US" sz="3200" b="1"/>
              <a:t>结构</a:t>
            </a:r>
            <a:r>
              <a:rPr lang="en-US" altLang="zh-CN" sz="3200" b="1"/>
              <a:t>: be (am, are, is)+ doing</a:t>
            </a:r>
            <a:endParaRPr lang="en-US" altLang="zh-CN" sz="3200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idx="1"/>
          </p:nvPr>
        </p:nvSpPr>
        <p:spPr>
          <a:xfrm>
            <a:off x="47625" y="620395"/>
            <a:ext cx="11913870" cy="6337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▲ </a:t>
            </a: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不用进行时的动词</a:t>
            </a:r>
            <a:r>
              <a:rPr lang="zh-CN" altLang="en-US" b="1">
                <a:solidFill>
                  <a:srgbClr val="FF0000"/>
                </a:solidFill>
                <a:latin typeface="Tahoma" panose="020B0604030504040204"/>
                <a:ea typeface="华文新魏" panose="02010800040101010101" pitchFamily="2" charset="-122"/>
              </a:rPr>
              <a:t> </a:t>
            </a:r>
            <a:endParaRPr lang="zh-CN" altLang="en-US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1) </a:t>
            </a:r>
            <a:r>
              <a:rPr lang="zh-CN" altLang="en-US" sz="2800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事实状态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的动词</a:t>
            </a:r>
            <a:b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have, belong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 possess, cost, owe, exist, include, contain, matter, weigh, measure, continue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e.g. </a:t>
            </a: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have two brothers.</a:t>
            </a:r>
            <a:endParaRPr lang="en-US" altLang="zh-CN" sz="28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This house belongs to my sister.</a:t>
            </a:r>
            <a:endParaRPr lang="en-US" altLang="zh-CN" sz="28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2) </a:t>
            </a:r>
            <a:r>
              <a:rPr lang="zh-CN" altLang="en-US" sz="2800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心理状态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的动词</a:t>
            </a:r>
            <a:b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think see, believe, suppose, imagine,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agree, recognize, </a:t>
            </a: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remember, want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 need, forget, prefer, mean, understand, love, hate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e.g. </a:t>
            </a: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need your help.</a:t>
            </a:r>
            <a:endParaRPr lang="en-US" altLang="zh-CN" sz="28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He loves her very much.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8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8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idx="1"/>
          </p:nvPr>
        </p:nvSpPr>
        <p:spPr>
          <a:xfrm>
            <a:off x="99695" y="1196975"/>
            <a:ext cx="11754485" cy="496760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3) </a:t>
            </a:r>
            <a:r>
              <a:rPr lang="zh-CN" altLang="en-US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瞬间动词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b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accept, receive, complete, finish, give, allow, decide, refuse.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  e.g. 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accept your advice.</a:t>
            </a:r>
            <a:endParaRPr lang="en-US" altLang="zh-CN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4) </a:t>
            </a:r>
            <a:r>
              <a:rPr lang="zh-CN" altLang="en-US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系动词</a:t>
            </a:r>
            <a:br>
              <a:rPr lang="zh-CN" altLang="en-US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seem, remain, lie, see, hear, smell, feel, taste, get, become, turn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   e.g. </a:t>
            </a:r>
            <a:r>
              <a:rPr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You seem a little tired.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479425" y="406400"/>
            <a:ext cx="117983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六、过去进行时</a:t>
            </a:r>
            <a:endParaRPr kumimoji="1" lang="zh-CN" altLang="en-US" sz="4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）概念：表示</a:t>
            </a:r>
            <a:r>
              <a:rPr kumimoji="1" lang="zh-CN" altLang="en-US" sz="32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过去某时正在进行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kumimoji="1" lang="zh-CN" altLang="en-US" sz="32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状态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kumimoji="1" lang="zh-CN" altLang="en-US" sz="3200" b="1" u="sng">
                <a:latin typeface="华文新魏" panose="02010800040101010101" pitchFamily="2" charset="-122"/>
                <a:ea typeface="华文新魏" panose="02010800040101010101" pitchFamily="2" charset="-122"/>
              </a:rPr>
              <a:t>动作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）结构: </a:t>
            </a: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was/were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+ doing</a:t>
            </a: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fontAlgn="base">
              <a:lnSpc>
                <a:spcPct val="140000"/>
              </a:lnSpc>
              <a:buClrTx/>
              <a:buSzTx/>
              <a:buNone/>
            </a:pPr>
            <a:r>
              <a:rPr kumimoji="1" 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）以 when/while 引导的谓语动词是一般过去时的时间状语</a:t>
            </a: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623570" y="3644900"/>
            <a:ext cx="11236325" cy="309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My brother fell </a:t>
            </a:r>
            <a:r>
              <a:rPr lang="en-US" altLang="zh-CN" b="1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he </a:t>
            </a:r>
            <a:r>
              <a:rPr lang="en-US" altLang="zh-CN" b="1" u="sng">
                <a:solidFill>
                  <a:srgbClr val="CC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was riding</a:t>
            </a: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his bicycle and hurt himself.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When</a:t>
            </a: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I got to the top of the mountain, the sun </a:t>
            </a:r>
            <a:r>
              <a:rPr lang="en-US" altLang="zh-CN" b="1" u="sng">
                <a:solidFill>
                  <a:srgbClr val="CC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was shining</a:t>
            </a: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I was writing a letter _______ he came.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  <a:buFontTx/>
              <a:buNone/>
            </a:pP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39920" y="4797425"/>
            <a:ext cx="7854315" cy="58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when</a:t>
            </a:r>
            <a:endParaRPr lang="en-US" sz="3200" b="1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335280" y="377190"/>
            <a:ext cx="11798300" cy="705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七、现在完成时</a:t>
            </a:r>
            <a:endParaRPr lang="zh-CN" altLang="en-US" sz="40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结构: </a:t>
            </a: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have/ has done</a:t>
            </a: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时间状语</a:t>
            </a:r>
            <a:endParaRPr lang="zh-CN" altLang="en-US" sz="32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already;  yet;  lately/recently; since; so far; </a:t>
            </a:r>
            <a:r>
              <a:rPr lang="zh-CN" altLang="en-US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up till now</a:t>
            </a:r>
            <a:r>
              <a:rPr lang="en-US" altLang="zh-CN" sz="3200" b="1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; </a:t>
            </a:r>
            <a:r>
              <a:rPr lang="zh-CN" altLang="en-US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in the past/last</a:t>
            </a:r>
            <a:r>
              <a:rPr lang="en-US" altLang="zh-CN" sz="3200" b="1">
                <a:solidFill>
                  <a:srgbClr val="FF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…</a:t>
            </a:r>
            <a:r>
              <a:rPr lang="en-US" altLang="zh-CN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等。</a:t>
            </a:r>
            <a:endParaRPr lang="zh-CN" altLang="en-US" sz="32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用法：</a:t>
            </a: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① </a:t>
            </a: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表示一个动作或状态开始于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过去</a:t>
            </a: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，持续到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现在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一个发生在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过去</a:t>
            </a: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的事情对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现在</a:t>
            </a: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产生的影响。</a:t>
            </a:r>
            <a:endParaRPr lang="zh-CN" altLang="en-US" sz="32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They have lived here </a:t>
            </a:r>
            <a:r>
              <a:rPr kumimoji="1" lang="en-US" altLang="zh-CN" sz="3200" b="1" u="sng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since </a:t>
            </a:r>
            <a:r>
              <a:rPr kumimoji="1" lang="en-US" altLang="zh-CN" sz="3200" b="1" u="sng" smtClean="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2019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She has </a:t>
            </a:r>
            <a:r>
              <a:rPr kumimoji="1" lang="en-US" altLang="zh-CN" sz="3200" b="1" u="sng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already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finished the work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. She is very happy.</a:t>
            </a:r>
            <a:endParaRPr kumimoji="1"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9785" y="8037195"/>
            <a:ext cx="7854315" cy="58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will be writing</a:t>
            </a:r>
            <a:endParaRPr lang="en-US" sz="3200" b="1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1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47" y="476543"/>
            <a:ext cx="8229600" cy="1143000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rgbClr val="FF3300"/>
                </a:solidFill>
              </a:rPr>
              <a:t>注意：</a:t>
            </a:r>
            <a:endParaRPr lang="zh-CN" altLang="en-US" sz="4000" b="1">
              <a:solidFill>
                <a:srgbClr val="FF3300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263347" y="1341250"/>
            <a:ext cx="11377264" cy="2293609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非延续性动词的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否定形式</a:t>
            </a:r>
            <a:r>
              <a:rPr lang="zh-CN" altLang="en-US" b="1">
                <a:latin typeface="Times New Roman" panose="02020603050405020304" pitchFamily="18" charset="0"/>
              </a:rPr>
              <a:t>可以与表示延续</a:t>
            </a:r>
            <a:r>
              <a:rPr lang="zh-CN" altLang="en-US" b="1" smtClean="0">
                <a:latin typeface="Times New Roman" panose="02020603050405020304" pitchFamily="18" charset="0"/>
              </a:rPr>
              <a:t>时间的</a:t>
            </a:r>
            <a:r>
              <a:rPr lang="zh-CN" altLang="en-US" b="1">
                <a:latin typeface="Times New Roman" panose="02020603050405020304" pitchFamily="18" charset="0"/>
              </a:rPr>
              <a:t>状语连用。即动作不发生的状态是可以</a:t>
            </a:r>
            <a:r>
              <a:rPr lang="zh-CN" altLang="en-US" b="1" smtClean="0">
                <a:latin typeface="Times New Roman" panose="02020603050405020304" pitchFamily="18" charset="0"/>
              </a:rPr>
              <a:t>持续的。</a:t>
            </a:r>
            <a:br>
              <a:rPr lang="zh-CN" altLang="en-US" b="1">
                <a:latin typeface="Times New Roman" panose="02020603050405020304" pitchFamily="18" charset="0"/>
              </a:rPr>
            </a:b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I have received his letter for a month. 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（错） </a:t>
            </a:r>
            <a:b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I haven't received his letter for almost a month. 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（对）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36084" y="3501311"/>
            <a:ext cx="3455987" cy="792162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比较</a:t>
            </a:r>
            <a:r>
              <a:rPr lang="en-US" altLang="zh-CN" sz="36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since</a:t>
            </a:r>
            <a:r>
              <a:rPr lang="zh-CN" altLang="en-US" sz="36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6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mtClean="0"/>
              <a:t> </a:t>
            </a:r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2009" y="4292456"/>
            <a:ext cx="864235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since +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时间点</a:t>
            </a:r>
            <a:r>
              <a:rPr lang="en-US" altLang="zh-CN" b="1" smtClean="0">
                <a:latin typeface="Times New Roman" panose="02020603050405020304" pitchFamily="18" charset="0"/>
              </a:rPr>
              <a:t>, </a:t>
            </a:r>
            <a:r>
              <a:rPr lang="zh-CN" altLang="en-US" b="1" smtClean="0">
                <a:latin typeface="Times New Roman" panose="02020603050405020304" pitchFamily="18" charset="0"/>
              </a:rPr>
              <a:t>用来说明动作起始时间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for+ 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时间段</a:t>
            </a:r>
            <a:r>
              <a:rPr lang="en-US" altLang="zh-CN" b="1" smtClean="0">
                <a:latin typeface="Times New Roman" panose="02020603050405020304" pitchFamily="18" charset="0"/>
              </a:rPr>
              <a:t>, </a:t>
            </a:r>
            <a:r>
              <a:rPr lang="zh-CN" altLang="en-US" b="1" smtClean="0">
                <a:latin typeface="Times New Roman" panose="02020603050405020304" pitchFamily="18" charset="0"/>
              </a:rPr>
              <a:t>用来说明动作延续时间长度。</a:t>
            </a:r>
            <a:br>
              <a:rPr lang="zh-CN" altLang="en-US" b="1" smtClean="0">
                <a:latin typeface="Times New Roman" panose="02020603050405020304" pitchFamily="18" charset="0"/>
              </a:rPr>
            </a:br>
            <a:r>
              <a:rPr lang="en-US" altLang="zh-CN" b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 have lived here 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for more than twenty years.</a:t>
            </a:r>
            <a:b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 b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 have lived here 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since I was born..</a:t>
            </a:r>
            <a:b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424" y="477054"/>
            <a:ext cx="11443433" cy="1143000"/>
          </a:xfrm>
        </p:spPr>
        <p:txBody>
          <a:bodyPr/>
          <a:lstStyle/>
          <a:p>
            <a:pPr algn="l"/>
            <a:r>
              <a:rPr lang="en-US" altLang="zh-CN" sz="3600" b="1" kern="1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Pratice:</a:t>
            </a:r>
            <a:endParaRPr lang="en-US" altLang="zh-CN" sz="3600" b="1" kern="12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19531" y="1413039"/>
            <a:ext cx="10752224" cy="5211763"/>
          </a:xfrm>
        </p:spPr>
        <p:txBody>
          <a:bodyPr>
            <a:normAutofit/>
          </a:bodyPr>
          <a:lstStyle/>
          <a:p>
            <a:pPr marL="608965" indent="-608965">
              <a:buNone/>
            </a:pPr>
            <a:r>
              <a:rPr>
                <a:latin typeface="Times New Roman" panose="02020603050405020304" pitchFamily="18" charset="0"/>
              </a:rPr>
              <a:t>1</a:t>
            </a:r>
            <a:r>
              <a:rPr lang="en-US">
                <a:latin typeface="Times New Roman" panose="02020603050405020304" pitchFamily="18" charset="0"/>
              </a:rPr>
              <a:t>.</a:t>
            </a:r>
            <a:r>
              <a:rPr>
                <a:latin typeface="Times New Roman" panose="02020603050405020304" pitchFamily="18" charset="0"/>
              </a:rPr>
              <a:t>He has come to Beijing since last year.  (错）</a:t>
            </a:r>
            <a:endParaRPr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>
                <a:latin typeface="Times New Roman" panose="02020603050405020304" pitchFamily="18" charset="0"/>
              </a:rPr>
              <a:t>              </a:t>
            </a:r>
            <a:endParaRPr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endParaRPr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endParaRPr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r>
              <a:rPr>
                <a:latin typeface="Times New Roman" panose="02020603050405020304" pitchFamily="18" charset="0"/>
              </a:rPr>
              <a:t>2</a:t>
            </a:r>
            <a:r>
              <a:rPr lang="en-US">
                <a:latin typeface="Times New Roman" panose="02020603050405020304" pitchFamily="18" charset="0"/>
              </a:rPr>
              <a:t>.</a:t>
            </a:r>
            <a:r>
              <a:rPr>
                <a:latin typeface="Times New Roman" panose="02020603050405020304" pitchFamily="18" charset="0"/>
              </a:rPr>
              <a:t> He has joined the army for 3 years. （错）</a:t>
            </a:r>
            <a:endParaRPr>
              <a:latin typeface="Times New Roman" panose="02020603050405020304" pitchFamily="18" charset="0"/>
            </a:endParaRPr>
          </a:p>
          <a:p>
            <a:pPr marL="608965" indent="-608965">
              <a:buNone/>
            </a:pPr>
            <a:endParaRPr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07670" y="1845310"/>
            <a:ext cx="8334375" cy="58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r>
              <a:rPr sz="32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He has been / lived in Beijing since last year. </a:t>
            </a:r>
            <a:endParaRPr lang="en-US" sz="3200" b="1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07670" y="2493010"/>
            <a:ext cx="8334375" cy="58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r>
              <a:rPr sz="32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He came to Beijing last year. </a:t>
            </a:r>
            <a:endParaRPr lang="en-US" sz="3200" b="1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7670" y="3933190"/>
            <a:ext cx="8334375" cy="107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r>
              <a:rPr sz="32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He joined the army 3 years ago.</a:t>
            </a:r>
            <a:endParaRPr sz="32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sz="32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en-US" sz="3200" b="1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" y="4580890"/>
            <a:ext cx="8334375" cy="58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 marL="608965" indent="-608965">
              <a:buNone/>
            </a:pPr>
            <a:r>
              <a:rPr sz="32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 He has been a soldier for 3 years.</a:t>
            </a:r>
            <a:endParaRPr lang="en-US" sz="3200" b="1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919536" y="764704"/>
            <a:ext cx="11784632" cy="143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Read and pay attention to the words in red.</a:t>
            </a:r>
            <a:endParaRPr lang="zh-CN" altLang="en-US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3"/>
          <a:stretch>
            <a:fillRect/>
          </a:stretch>
        </p:blipFill>
        <p:spPr bwMode="auto">
          <a:xfrm>
            <a:off x="335360" y="3068960"/>
            <a:ext cx="1806149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95600" y="1844824"/>
            <a:ext cx="9433048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Liu Genghong </a:t>
            </a:r>
            <a:r>
              <a:rPr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is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a fitness coach.</a:t>
            </a:r>
            <a:endParaRPr lang="en-US" altLang="zh-CN" b="1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He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was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a singer and his wife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was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a model some years ago.</a:t>
            </a:r>
            <a:endParaRPr lang="en-US" altLang="zh-CN" b="1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have practiced 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the couple online for two weeks.</a:t>
            </a:r>
            <a:endParaRPr lang="en-US" altLang="zh-CN" b="1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Now all my family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are taking 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exercise with them.</a:t>
            </a:r>
            <a:endParaRPr lang="en-US" altLang="zh-CN" b="1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We hope that we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won’t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give up because of feeling tired.</a:t>
            </a:r>
            <a:endParaRPr lang="en-US" altLang="zh-CN" b="1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err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Bofore Mr Liu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became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a coach, he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had studied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many English magazines about fitness.</a:t>
            </a:r>
            <a:endParaRPr lang="en-US" altLang="zh-CN" b="1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At this time tomorrow I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will be dancing 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 the song by Jay Chou.</a:t>
            </a:r>
            <a:endParaRPr lang="zh-CN" altLang="en-US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-23495" y="520700"/>
            <a:ext cx="11798300" cy="35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 九、过去完成时</a:t>
            </a:r>
            <a:endParaRPr lang="zh-CN" altLang="en-US" sz="40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结构: </a:t>
            </a: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have/ has done</a:t>
            </a: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时间状语</a:t>
            </a:r>
            <a:r>
              <a:rPr lang="en-US" altLang="zh-CN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:</a:t>
            </a:r>
            <a:endParaRPr lang="en-US" altLang="zh-CN" sz="32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three years before,  </a:t>
            </a:r>
            <a:endParaRPr lang="zh-CN" altLang="en-US" sz="32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by+   过去时间</a:t>
            </a:r>
            <a:r>
              <a:rPr lang="en-US" altLang="zh-CN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the end of + 过去时间</a:t>
            </a:r>
            <a:r>
              <a:rPr lang="en-US" altLang="zh-CN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the time that(过去时间)</a:t>
            </a:r>
            <a:endParaRPr lang="zh-CN" altLang="en-US" sz="32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32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when, before引导的时间状语从句</a:t>
            </a:r>
            <a:endParaRPr kumimoji="1" lang="en-US" altLang="zh-CN" sz="32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59560" y="1124585"/>
            <a:ext cx="4895215" cy="779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 algn="just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highlight>
                  <a:srgbClr val="FFFF00"/>
                </a:highligh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had done   </a:t>
            </a:r>
            <a:endParaRPr kumimoji="1" lang="en-US" altLang="zh-CN" sz="3200" b="1">
              <a:solidFill>
                <a:srgbClr val="FF0000"/>
              </a:solidFill>
              <a:highlight>
                <a:srgbClr val="FFFF00"/>
              </a:highligh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-23495" y="520700"/>
            <a:ext cx="12157075" cy="503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 九、过去完成时</a:t>
            </a:r>
            <a:endParaRPr lang="zh-CN" altLang="en-US" sz="40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用法：</a:t>
            </a: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以</a:t>
            </a:r>
            <a:r>
              <a:rPr kumimoji="1" lang="zh-CN" altLang="en-US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过去某个时间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为标准，在此以前发生的动作或行为，即</a:t>
            </a:r>
            <a:r>
              <a:rPr kumimoji="1" lang="zh-CN" altLang="en-US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“过去的过去”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。</a:t>
            </a: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By nine o’clock last night,we had got 200 pictures from the spaceship.</a:t>
            </a:r>
            <a:endParaRPr kumimoji="1" lang="en-US" altLang="zh-CN" sz="32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到昨晚9点钟，我们已经收到200张飞船发来的图片</a:t>
            </a:r>
            <a:endParaRPr kumimoji="1" lang="en-US" altLang="zh-CN" sz="32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The little girl ___ her heart out because she ____ her toy bear .</a:t>
            </a:r>
            <a:endParaRPr kumimoji="1" lang="en-US" altLang="zh-CN" sz="32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A. had cried; lost        B. cried; had lost   </a:t>
            </a:r>
            <a:endParaRPr kumimoji="1" lang="en-US" altLang="zh-CN" sz="32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C. has cried; has lost   D. cries; has lost</a:t>
            </a:r>
            <a:endParaRPr kumimoji="1" lang="en-US" altLang="zh-CN" sz="32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31315" y="1052830"/>
            <a:ext cx="4895215" cy="779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 algn="just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highlight>
                  <a:srgbClr val="FFFF00"/>
                </a:highligh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had done   </a:t>
            </a:r>
            <a:endParaRPr kumimoji="1" lang="en-US" altLang="zh-CN" sz="3200" b="1">
              <a:solidFill>
                <a:srgbClr val="FF0000"/>
              </a:solidFill>
              <a:highlight>
                <a:srgbClr val="FFFF00"/>
              </a:highligh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52715" y="3717925"/>
            <a:ext cx="715010" cy="779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 algn="just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highlight>
                  <a:srgbClr val="FFFF00"/>
                </a:highligh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</a:t>
            </a:r>
            <a:endParaRPr kumimoji="1" lang="en-US" altLang="zh-CN" sz="3200" b="1">
              <a:solidFill>
                <a:srgbClr val="FF0000"/>
              </a:solidFill>
              <a:highlight>
                <a:srgbClr val="FFFF00"/>
              </a:highligh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1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1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196850" y="548640"/>
            <a:ext cx="11798300" cy="54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十、现在完成进行时</a:t>
            </a:r>
            <a:endParaRPr lang="zh-CN" altLang="en-US" sz="40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结构: </a:t>
            </a:r>
            <a:r>
              <a:rPr kumimoji="1"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have/ has been doing </a:t>
            </a: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用法：</a:t>
            </a:r>
            <a:endParaRPr kumimoji="1" lang="zh-CN" altLang="en-US" sz="3200" b="1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①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表示动作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从过去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某一时间开始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一直延续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到现在。现在这个动作可能已经终止，并且会继续进行下去的</a:t>
            </a: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It has been raining for three hours.</a:t>
            </a:r>
            <a:endParaRPr kumimoji="1"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雨已经下了三个小时了。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动作可能延续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kumimoji="1"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表示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到目前为止</a:t>
            </a: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的一段时间里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一直在反复进行</a:t>
            </a: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的动作。</a:t>
            </a:r>
            <a:endParaRPr lang="zh-CN" altLang="en-US" sz="32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*He has been saying that ten times.</a:t>
            </a:r>
            <a:endParaRPr lang="zh-CN" altLang="en-US" sz="32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9785" y="8037195"/>
            <a:ext cx="7854315" cy="58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will be writing</a:t>
            </a:r>
            <a:endParaRPr lang="en-US" sz="3200" b="1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idx="1"/>
          </p:nvPr>
        </p:nvSpPr>
        <p:spPr>
          <a:xfrm>
            <a:off x="407368" y="692696"/>
            <a:ext cx="11449272" cy="63373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1" kern="120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现在完成进行时和现在完成时的区别</a:t>
            </a:r>
            <a:endParaRPr lang="zh-CN" altLang="en-US" sz="3600" b="1" kern="120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现在完成时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过去发生或开始的动作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对现在的影响或结果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现在完成进行时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→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到目前为止的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一段时间内动作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一直在进行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的过程。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have been reading the book for the whole day.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我整天一直在读这本书。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（一直不停地读，没有说明是否读完。） 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have read the book.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我读过这本书了。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（说明读过或读完了。）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263525" y="4940935"/>
            <a:ext cx="11798300" cy="15671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For the past two years,  Gordon’s students </a:t>
            </a:r>
            <a:r>
              <a:rPr lang="en-US" altLang="zh-CN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____</a:t>
            </a:r>
            <a:r>
              <a:rPr lang="zh-CN" alt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________________(study) ways to kill bacteria, and they think they’re close to a solution(解决方案).  </a:t>
            </a:r>
            <a:endParaRPr lang="zh-CN" altLang="en-US" sz="32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9425" y="5433060"/>
            <a:ext cx="4895215" cy="58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have been studying</a:t>
            </a:r>
            <a:endParaRPr lang="en-US" sz="3200" b="1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6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6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6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idx="1"/>
          </p:nvPr>
        </p:nvSpPr>
        <p:spPr>
          <a:xfrm>
            <a:off x="119197" y="1268507"/>
            <a:ext cx="10009112" cy="49672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时态语态与主谓一致的综合运用</a:t>
            </a:r>
            <a:endParaRPr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It is reported that a new house ______ at present in the disaster area.</a:t>
            </a:r>
            <a:endParaRPr sz="32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A.are being built  </a:t>
            </a:r>
            <a:r>
              <a:rPr lang="en-US"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</a:t>
            </a:r>
            <a:r>
              <a:rPr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B.were being built    </a:t>
            </a:r>
            <a:endParaRPr sz="32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sz="32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C.was being built    D.is being built</a:t>
            </a:r>
            <a:endParaRPr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25" y="69278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时态考查方式</a:t>
            </a:r>
            <a:endParaRPr lang="zh-CN" altLang="en-US" sz="40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91499" y="1772622"/>
            <a:ext cx="12954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47625" y="2345055"/>
            <a:ext cx="10008870" cy="37103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charset="0"/>
              <a:buChar char="l"/>
            </a:pP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在具体语境中考查动词</a:t>
            </a:r>
            <a:r>
              <a:rPr 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时态</a:t>
            </a:r>
            <a:endParaRPr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 ---Were you surprised by the ending of the film?</a:t>
            </a:r>
            <a:endParaRPr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---- No, I  _____ the book,so I already knew the story.</a:t>
            </a:r>
            <a:endParaRPr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A.was reading  </a:t>
            </a:r>
            <a:r>
              <a:rPr 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			</a:t>
            </a: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 B.had read    </a:t>
            </a:r>
            <a:endParaRPr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C.am reading   </a:t>
            </a:r>
            <a:r>
              <a:rPr 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			</a:t>
            </a: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D.have read         </a:t>
            </a:r>
            <a:endParaRPr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47539" y="2852757"/>
            <a:ext cx="12954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66179" y="3356947"/>
            <a:ext cx="12954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118745" y="2926080"/>
            <a:ext cx="10008870" cy="29813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从句时态的考查</a:t>
            </a:r>
            <a:endParaRPr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 ---I’ll plan a visit to Hong Kong if it  ____  tomorrow . </a:t>
            </a:r>
            <a:endParaRPr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--- Really ? I think I ________with you . </a:t>
            </a:r>
            <a:endParaRPr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A.don’t rain , go              B. won’t rain , go   </a:t>
            </a:r>
            <a:endParaRPr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C. isn’t rain , will go           D. doesn’t rain , will go</a:t>
            </a:r>
            <a:endParaRPr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75374" y="3932892"/>
            <a:ext cx="12954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290300" y="114300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animBg="1"/>
      <p:bldP spid="3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91135" y="692785"/>
            <a:ext cx="1086929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Exercises</a:t>
            </a:r>
            <a:endParaRPr lang="en-US" altLang="zh-CN" b="1">
              <a:solidFill>
                <a:srgbClr val="0000FF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05000"/>
              </a:lnSpc>
              <a:spcAft>
                <a:spcPct val="0"/>
              </a:spcAft>
              <a:buFontTx/>
              <a:buAutoNum type="arabicPeriod"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-Did you go to the show last night?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--Yeah.Every boy and girl in the area ____invited.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A.were         B.have been    C.has been      D.was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2.Large amounts of water  _____every day.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A.is wasted    B.are wasted    C.was wasted   D.were wasted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3.Mr. Smith _____ short stories, but he ____ a TV play these days.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A. is writing…is writing     B. is writing… writes  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C. writes… is writing       D. writes… writes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4. — How did the accident happen?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— You know, it</a:t>
            </a: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_____</a:t>
            </a: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difficult to see the road clearly because it      .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A. was…was raining   B. was…had rained 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C. is…is raining  D. was…rained</a:t>
            </a: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05000"/>
              </a:lnSpc>
              <a:spcAft>
                <a:spcPct val="0"/>
              </a:spcAft>
              <a:buFontTx/>
              <a:buAutoNum type="arabicPeriod"/>
            </a:pP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endParaRPr lang="en-US" altLang="zh-CN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6671632" y="1917084"/>
            <a:ext cx="1089025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1919605" y="4292937"/>
            <a:ext cx="22098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4871409" y="3140412"/>
            <a:ext cx="12954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5016500" y="2661940"/>
            <a:ext cx="31242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4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4" grpId="0" animBg="1"/>
      <p:bldP spid="1607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91135" y="549275"/>
            <a:ext cx="1086929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4. — How did the accident happen?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— You know, it</a:t>
            </a: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_____</a:t>
            </a: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difficult to see the road clearly because it </a:t>
            </a:r>
            <a:r>
              <a:rPr lang="en-US" altLang="zh-CN" sz="2800" b="1" u="sng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A. was;was raining   B. was;had rained 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C. is;is raining        D. was; rained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5.---Hi! Kelly . I didn't see you at the party. 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---Oh, I ________ ready for the maths exam. 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A. am getting         B. was getting     C. got     D. have got 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6.--Guess what,we've got our visas for a short-term visit to the UK this summer.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--How nice!You _____ a different culture then.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A.will be experiencing         B.have experienced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C.have been experiencing      D.will have experienced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05000"/>
              </a:lnSpc>
              <a:spcAft>
                <a:spcPct val="0"/>
              </a:spcAft>
              <a:buFontTx/>
              <a:buAutoNum type="arabicPeriod"/>
            </a:pP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1559249" y="3106757"/>
            <a:ext cx="12954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1559560" y="908705"/>
            <a:ext cx="31242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4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631315" y="5161935"/>
            <a:ext cx="31242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4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animBg="1"/>
      <p:bldP spid="16077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191135" y="549275"/>
            <a:ext cx="1086929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7.He will have learned English for eight years when he ______from the university next year.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A.will graduate     B.will have graduated    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C.graduates       D.is graduating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8.The book has been translated into thirty languages since it ______on the market in 1973.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A.had come   B.has come    C.came      D.comes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9.My father ______________in this school when he was 12 years old . 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A. study    B. was studying   C. would study    D. studied</a:t>
            </a: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05000"/>
              </a:lnSpc>
              <a:spcAft>
                <a:spcPct val="0"/>
              </a:spcAft>
              <a:buFontTx/>
              <a:buAutoNum type="arabicPeriod"/>
            </a:pP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05000"/>
              </a:lnSpc>
              <a:spcAft>
                <a:spcPct val="0"/>
              </a:spcAft>
              <a:buFontTx/>
              <a:buNone/>
            </a:pPr>
            <a:endParaRPr lang="en-US" altLang="zh-CN" sz="2800" b="1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9407849" y="3140412"/>
            <a:ext cx="12954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7464425" y="620415"/>
            <a:ext cx="31242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487805" y="4940955"/>
            <a:ext cx="3124200" cy="64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4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animBg="1"/>
      <p:bldP spid="160775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524000" y="652936"/>
            <a:ext cx="9144000" cy="605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good turn deserves another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 _____________ (have) dinner at a restaurant when Tony Steele came in. Tony _______ (work) in a lawyer's office years ago, but he ____________ (work) at a bank now. He ______ (get) a good salary, but he always _______ (borrow) money from his friends and never ______ (pay) it back. Tony _____ (see) me and _____ (come) and ____ (sit) at the same table. He ___ never ____________ (borrow) money from me. While he ______________ (eat), I _____ (ask) him to lend me twenty pounds. To my surprise, he _____ (give) me the money immediately. 'I have never borrowed any money from you,' Tony said, 'so now you can pay for my dinner!'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438406" y="1110136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having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5122634" y="1567336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231904" y="2024536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working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8797612" y="4259596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asked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7470127" y="2894876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saw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6019800" y="3320862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4766403" y="3783486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8535664" y="3362142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796474" y="5135618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gave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774381" y="4240686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eating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8841727" y="242761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borrows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2495600" y="242761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2438406" y="3320862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pays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6494234" y="382228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borrowed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2" grpId="0"/>
      <p:bldP spid="111623" grpId="0"/>
      <p:bldP spid="111624" grpId="0"/>
      <p:bldP spid="111625" grpId="0"/>
      <p:bldP spid="111626" grpId="0"/>
      <p:bldP spid="111627" grpId="0"/>
      <p:bldP spid="111628" grpId="0"/>
      <p:bldP spid="111629" grpId="0"/>
      <p:bldP spid="111630" grpId="0"/>
      <p:bldP spid="111631" grpId="0"/>
      <p:bldP spid="111632" grpId="0"/>
      <p:bldP spid="111633" grpId="0"/>
      <p:bldP spid="1116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272" y="680329"/>
            <a:ext cx="11784632" cy="14398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英语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时态以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动词形式变化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表示句中谈到的</a:t>
            </a:r>
            <a:r>
              <a:rPr lang="zh-CN" altLang="en-US" sz="28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动作、状态的时间关系和说话的时间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212" name="Group 11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03388" y="2060575"/>
          <a:ext cx="8856662" cy="4557714"/>
        </p:xfrm>
        <a:graphic>
          <a:graphicData uri="http://schemas.openxmlformats.org/drawingml/2006/table">
            <a:tbl>
              <a:tblPr/>
              <a:tblGrid>
                <a:gridCol w="1152525"/>
                <a:gridCol w="1800225"/>
                <a:gridCol w="1944687"/>
                <a:gridCol w="1943100"/>
                <a:gridCol w="2016125"/>
              </a:tblGrid>
              <a:tr h="955675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体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时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vert="horz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一般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进行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完成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完成进行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现在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363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过去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538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将来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2188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过去将来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vert="horz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43" name="Line 47"/>
          <p:cNvSpPr>
            <a:spLocks noChangeShapeType="1"/>
          </p:cNvSpPr>
          <p:nvPr/>
        </p:nvSpPr>
        <p:spPr bwMode="auto">
          <a:xfrm>
            <a:off x="1703395" y="2060582"/>
            <a:ext cx="1152525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87" name="Rectangle 91"/>
          <p:cNvSpPr>
            <a:spLocks noChangeArrowheads="1"/>
          </p:cNvSpPr>
          <p:nvPr/>
        </p:nvSpPr>
        <p:spPr bwMode="auto">
          <a:xfrm>
            <a:off x="2910084" y="3116269"/>
            <a:ext cx="1488685" cy="70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2" tIns="45690" rIns="91382" bIns="456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一般现在时</a:t>
            </a:r>
            <a:endParaRPr kumimoji="1" lang="zh-CN" altLang="en-US" sz="2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be/do/does</a:t>
            </a:r>
            <a:endParaRPr kumimoji="1" lang="en-US" altLang="zh-CN" sz="2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88" name="Rectangle 92"/>
          <p:cNvSpPr>
            <a:spLocks noChangeArrowheads="1"/>
          </p:cNvSpPr>
          <p:nvPr/>
        </p:nvSpPr>
        <p:spPr bwMode="auto">
          <a:xfrm>
            <a:off x="4633016" y="3116269"/>
            <a:ext cx="1951246" cy="70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2" tIns="45690" rIns="91382" bIns="456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现在进行时</a:t>
            </a:r>
            <a:endParaRPr kumimoji="1" lang="zh-CN" altLang="en-US" sz="2000" b="1">
              <a:solidFill>
                <a:srgbClr val="CC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am/are/is doing</a:t>
            </a:r>
            <a:endParaRPr kumimoji="1" lang="en-US" altLang="zh-CN" sz="2000" b="1">
              <a:solidFill>
                <a:srgbClr val="CC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89" name="Rectangle 93"/>
          <p:cNvSpPr>
            <a:spLocks noChangeArrowheads="1"/>
          </p:cNvSpPr>
          <p:nvPr/>
        </p:nvSpPr>
        <p:spPr bwMode="auto">
          <a:xfrm>
            <a:off x="6579193" y="3141664"/>
            <a:ext cx="1833977" cy="70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2" tIns="45690" rIns="91382" bIns="456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现在完成时</a:t>
            </a:r>
            <a:endParaRPr kumimoji="1" lang="zh-CN" altLang="en-US" sz="2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have/has done</a:t>
            </a:r>
            <a:endParaRPr kumimoji="1" lang="en-US" altLang="zh-CN" sz="2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0" name="Rectangle 94"/>
          <p:cNvSpPr>
            <a:spLocks noChangeArrowheads="1"/>
          </p:cNvSpPr>
          <p:nvPr/>
        </p:nvSpPr>
        <p:spPr bwMode="auto">
          <a:xfrm>
            <a:off x="8509000" y="2997206"/>
            <a:ext cx="2051050" cy="97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现在完成进行时</a:t>
            </a:r>
            <a:endParaRPr kumimoji="1" lang="zh-CN" altLang="en-US" sz="2000" b="1">
              <a:solidFill>
                <a:srgbClr val="CC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have/has been doing</a:t>
            </a:r>
            <a:endParaRPr kumimoji="1" lang="en-US" altLang="zh-CN" sz="2000" b="1">
              <a:solidFill>
                <a:srgbClr val="CC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1" name="Rectangle 95"/>
          <p:cNvSpPr>
            <a:spLocks noChangeArrowheads="1"/>
          </p:cNvSpPr>
          <p:nvPr/>
        </p:nvSpPr>
        <p:spPr bwMode="auto">
          <a:xfrm>
            <a:off x="2784567" y="3981451"/>
            <a:ext cx="1747654" cy="70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2" tIns="45690" rIns="91382" bIns="456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一般过去时</a:t>
            </a:r>
            <a:endParaRPr kumimoji="1" lang="zh-CN" altLang="en-US" sz="2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was/were/did</a:t>
            </a:r>
            <a:endParaRPr kumimoji="1" lang="en-US" altLang="zh-CN" sz="2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2" name="Rectangle 96"/>
          <p:cNvSpPr>
            <a:spLocks noChangeArrowheads="1"/>
          </p:cNvSpPr>
          <p:nvPr/>
        </p:nvSpPr>
        <p:spPr bwMode="auto">
          <a:xfrm>
            <a:off x="4627681" y="3933826"/>
            <a:ext cx="1996851" cy="77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2" tIns="45690" rIns="91382" bIns="4569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过去进行时</a:t>
            </a:r>
            <a:endParaRPr kumimoji="1" lang="zh-CN" altLang="en-US" sz="2000" b="1">
              <a:solidFill>
                <a:srgbClr val="CC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were/was doing</a:t>
            </a:r>
            <a:endParaRPr kumimoji="1" lang="en-US" altLang="zh-CN" sz="2000" b="1">
              <a:solidFill>
                <a:srgbClr val="CC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3" name="Rectangle 97"/>
          <p:cNvSpPr>
            <a:spLocks noChangeArrowheads="1"/>
          </p:cNvSpPr>
          <p:nvPr/>
        </p:nvSpPr>
        <p:spPr bwMode="auto">
          <a:xfrm>
            <a:off x="6672270" y="4005264"/>
            <a:ext cx="1728787" cy="70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过去完成时</a:t>
            </a:r>
            <a:endParaRPr kumimoji="1" lang="zh-CN" altLang="en-US" sz="2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had done</a:t>
            </a:r>
            <a:endParaRPr kumimoji="1" lang="en-US" altLang="zh-CN" sz="2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5" name="Rectangle 99"/>
          <p:cNvSpPr>
            <a:spLocks noChangeArrowheads="1"/>
          </p:cNvSpPr>
          <p:nvPr/>
        </p:nvSpPr>
        <p:spPr bwMode="auto">
          <a:xfrm>
            <a:off x="2965649" y="4813301"/>
            <a:ext cx="1488685" cy="77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2" tIns="45690" rIns="91382" bIns="4569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一般将来时</a:t>
            </a:r>
            <a:endParaRPr kumimoji="1" lang="zh-CN" altLang="en-US" sz="2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will + do</a:t>
            </a:r>
            <a:endParaRPr kumimoji="1" lang="en-US" altLang="zh-CN" sz="2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6" name="Rectangle 100"/>
          <p:cNvSpPr>
            <a:spLocks noChangeArrowheads="1"/>
          </p:cNvSpPr>
          <p:nvPr/>
        </p:nvSpPr>
        <p:spPr bwMode="auto">
          <a:xfrm>
            <a:off x="4749500" y="4827594"/>
            <a:ext cx="1653188" cy="77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2" tIns="45690" rIns="91382" bIns="4569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将来进行时</a:t>
            </a:r>
            <a:endParaRPr kumimoji="1" lang="zh-CN" altLang="en-US" sz="2000" b="1">
              <a:solidFill>
                <a:srgbClr val="CC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will be doing</a:t>
            </a:r>
            <a:endParaRPr kumimoji="1" lang="en-US" altLang="zh-CN" sz="2000" b="1">
              <a:solidFill>
                <a:srgbClr val="CC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99" name="Rectangle 103"/>
          <p:cNvSpPr>
            <a:spLocks noChangeArrowheads="1"/>
          </p:cNvSpPr>
          <p:nvPr/>
        </p:nvSpPr>
        <p:spPr bwMode="auto">
          <a:xfrm>
            <a:off x="2759029" y="5762626"/>
            <a:ext cx="2009881" cy="77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2" tIns="45690" rIns="91382" bIns="45690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一般过去将来时</a:t>
            </a:r>
            <a:endParaRPr kumimoji="1" lang="zh-CN" altLang="en-US" sz="2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would +  do</a:t>
            </a:r>
            <a:endParaRPr kumimoji="1" lang="en-US" altLang="zh-CN" sz="20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Text Box 194"/>
          <p:cNvSpPr txBox="1">
            <a:spLocks noChangeArrowheads="1"/>
          </p:cNvSpPr>
          <p:nvPr/>
        </p:nvSpPr>
        <p:spPr bwMode="auto">
          <a:xfrm>
            <a:off x="4439817" y="332657"/>
            <a:ext cx="3152669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ts val="2970"/>
              </a:lnSpc>
            </a:pPr>
            <a:r>
              <a:rPr lang="zh-CN" altLang="en-US" sz="3600">
                <a:solidFill>
                  <a:srgbClr val="000000"/>
                </a:solidFill>
                <a:ea typeface="方正大标宋_GBK" pitchFamily="65" charset="-122"/>
              </a:rPr>
              <a:t>动词的时态</a:t>
            </a:r>
            <a:endParaRPr lang="zh-CN" altLang="en-US" sz="3600">
              <a:solidFill>
                <a:srgbClr val="000000"/>
              </a:solidFill>
              <a:ea typeface="方正大标宋_GBK" pitchFamily="65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7" grpId="0"/>
      <p:bldP spid="4188" grpId="0"/>
      <p:bldP spid="4189" grpId="0"/>
      <p:bldP spid="4190" grpId="0"/>
      <p:bldP spid="4191" grpId="0"/>
      <p:bldP spid="4192" grpId="0"/>
      <p:bldP spid="4193" grpId="0"/>
      <p:bldP spid="4195" grpId="0"/>
      <p:bldP spid="4196" grpId="0"/>
      <p:bldP spid="41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313284" y="620688"/>
            <a:ext cx="11568608" cy="6553200"/>
          </a:xfrm>
        </p:spPr>
        <p:txBody>
          <a:bodyPr>
            <a:normAutofit/>
          </a:bodyPr>
          <a:lstStyle/>
          <a:p>
            <a:pPr marL="608965" indent="-608965">
              <a:lnSpc>
                <a:spcPct val="100000"/>
              </a:lnSpc>
              <a:buNone/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一、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一般现在时的用法 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08965" indent="-608965">
              <a:lnSpc>
                <a:spcPct val="100000"/>
              </a:lnSpc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经常性或习惯性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的动作或存在的状态，常与表示频度的时间状语连用。</a:t>
            </a:r>
            <a:b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b="1">
                <a:solidFill>
                  <a:srgbClr val="0099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every…, sometimes, often, usually, on Sunday</a:t>
            </a:r>
            <a:b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I 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get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home 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school at 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every morning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08965" indent="-608965">
              <a:lnSpc>
                <a:spcPct val="100000"/>
              </a:lnSpc>
              <a:buNone/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He 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is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 teacher.</a:t>
            </a:r>
            <a:endParaRPr lang="en-US" altLang="zh-CN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08965" indent="-608965">
              <a:lnSpc>
                <a:spcPct val="100000"/>
              </a:lnSpc>
              <a:buNone/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客观真理，客观存在，科学事实。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08965" indent="-608965">
              <a:lnSpc>
                <a:spcPct val="100000"/>
              </a:lnSpc>
              <a:buNone/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The earth 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moves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around the sun.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　</a:t>
            </a:r>
            <a:endParaRPr lang="zh-CN" altLang="en-US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1001" y="4581098"/>
            <a:ext cx="11017224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8965" lvl="0" indent="-608965" defTabSz="914400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用在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时间、条件、让步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状语从句中表将来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08965" lvl="0" indent="-608965" defTabSz="914400">
              <a:spcBef>
                <a:spcPts val="1000"/>
              </a:spcBef>
            </a:pP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I’ll </a:t>
            </a:r>
            <a:r>
              <a:rPr lang="en-US" altLang="zh-CN" sz="2800" b="1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go to the cinema with you 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it </a:t>
            </a:r>
            <a:r>
              <a:rPr lang="en-US" altLang="zh-CN" sz="2800" b="1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doesn’t rain</a:t>
            </a:r>
            <a:r>
              <a:rPr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b="1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08965" lvl="0" indent="-608965" defTabSz="914400">
              <a:spcBef>
                <a:spcPts val="1000"/>
              </a:spcBef>
            </a:pPr>
            <a:r>
              <a:rPr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I’ll </a:t>
            </a:r>
            <a:r>
              <a:rPr lang="en-US" altLang="zh-CN" sz="2800" b="1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tell him the news 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as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soon as</a:t>
            </a:r>
            <a:r>
              <a:rPr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he </a:t>
            </a:r>
            <a:r>
              <a:rPr lang="en-US" altLang="zh-CN" sz="2800" b="1">
                <a:solidFill>
                  <a:srgbClr val="FF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comes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046" name="Group 19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42553" y="2060849"/>
          <a:ext cx="8547195" cy="4536503"/>
        </p:xfrm>
        <a:graphic>
          <a:graphicData uri="http://schemas.openxmlformats.org/drawingml/2006/table">
            <a:tbl>
              <a:tblPr/>
              <a:tblGrid>
                <a:gridCol w="822621"/>
                <a:gridCol w="2322695"/>
                <a:gridCol w="1483944"/>
                <a:gridCol w="3917935"/>
              </a:tblGrid>
              <a:tr h="545886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形式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变化规则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构成方法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例词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5886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原形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—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—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see, finish, teach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5886">
                <a:tc rowSpan="4"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第三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人称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单数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形式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一般情况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look—looks, write—writes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007">
                <a:tc vMerge="1">
                  <a:tcPr/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ch, sh, s, x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结尾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-es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teach—teaches, finish—finishes,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5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guess—guesses, mix—mixes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5886">
                <a:tc vMerge="1">
                  <a:tcPr/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结尾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3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-es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do—does, go—goes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2952">
                <a:tc vMerge="1">
                  <a:tcPr/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 “ 辅 音 字 母 ＋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y”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结尾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3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-es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try—tries, cry—cries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play?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042" name="Text Box 194"/>
          <p:cNvSpPr txBox="1">
            <a:spLocks noChangeArrowheads="1"/>
          </p:cNvSpPr>
          <p:nvPr/>
        </p:nvSpPr>
        <p:spPr bwMode="auto">
          <a:xfrm>
            <a:off x="4521253" y="925134"/>
            <a:ext cx="3152669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ts val="2970"/>
              </a:lnSpc>
            </a:pPr>
            <a:r>
              <a:rPr lang="zh-CN" altLang="en-US" sz="3600">
                <a:solidFill>
                  <a:srgbClr val="000000"/>
                </a:solidFill>
                <a:latin typeface="Times New Roman" panose="02020603050405020304" pitchFamily="18" charset="0"/>
                <a:ea typeface="方正大标宋_GBK" pitchFamily="65" charset="-122"/>
              </a:rPr>
              <a:t>动词的时态</a:t>
            </a: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方正大标宋_GBK" pitchFamily="65" charset="-122"/>
            </a:endParaRPr>
          </a:p>
        </p:txBody>
      </p:sp>
      <p:sp>
        <p:nvSpPr>
          <p:cNvPr id="79043" name="Text Box 195"/>
          <p:cNvSpPr txBox="1">
            <a:spLocks noChangeArrowheads="1"/>
          </p:cNvSpPr>
          <p:nvPr/>
        </p:nvSpPr>
        <p:spPr bwMode="auto">
          <a:xfrm>
            <a:off x="1991545" y="1340769"/>
            <a:ext cx="27699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一、动词的基本形式</a:t>
            </a:r>
            <a:endParaRPr lang="zh-CN" altLang="en-US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6225" y="1412875"/>
            <a:ext cx="2543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</a:t>
            </a:r>
            <a:r>
              <a:rPr lang="zh-CN" altLang="en-US" sz="2800" b="1"/>
              <a:t>；</a:t>
            </a:r>
            <a:r>
              <a:rPr lang="en-US" altLang="zh-CN" sz="2800" b="1"/>
              <a:t>2</a:t>
            </a:r>
            <a:r>
              <a:rPr lang="zh-CN" altLang="en-US" sz="2800" b="1"/>
              <a:t>；</a:t>
            </a:r>
            <a:r>
              <a:rPr lang="en-US" altLang="zh-CN" sz="2800" b="1"/>
              <a:t>6</a:t>
            </a:r>
            <a:endParaRPr lang="en-US" altLang="zh-CN" sz="2800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>
          <a:xfrm>
            <a:off x="479376" y="764704"/>
            <a:ext cx="11233248" cy="6525344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　　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二、一般过去时的用法</a:t>
            </a:r>
            <a:b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1</a:t>
            </a:r>
            <a:r>
              <a:rPr lang="zh-CN" altLang="en-US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过去某个时间</a:t>
            </a:r>
            <a:r>
              <a:rPr lang="zh-CN" altLang="en-US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里发生的动作或状态；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过去习惯性、经常性</a:t>
            </a:r>
            <a:r>
              <a:rPr lang="zh-CN" altLang="en-US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的动作、行为。</a:t>
            </a:r>
            <a:endParaRPr lang="zh-CN" altLang="en-US" b="1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b="1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常与表过去的时间状语连用，即仅谈过去，无关现在。如</a:t>
            </a: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yesterday, last week, last year</a:t>
            </a:r>
            <a:r>
              <a:rPr lang="zh-CN" altLang="en-US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b="1" smtClean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199" name="Group 327"/>
          <p:cNvGraphicFramePr>
            <a:graphicFrameLocks noGrp="1"/>
          </p:cNvGraphicFramePr>
          <p:nvPr/>
        </p:nvGraphicFramePr>
        <p:xfrm>
          <a:off x="911424" y="764704"/>
          <a:ext cx="9454949" cy="5688633"/>
        </p:xfrm>
        <a:graphic>
          <a:graphicData uri="http://schemas.openxmlformats.org/drawingml/2006/table">
            <a:tbl>
              <a:tblPr/>
              <a:tblGrid>
                <a:gridCol w="909987"/>
                <a:gridCol w="2474809"/>
                <a:gridCol w="1902053"/>
                <a:gridCol w="4168100"/>
              </a:tblGrid>
              <a:tr h="412684"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形式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变化规则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构成方法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例词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684">
                <a:tc rowSpan="4"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过去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式、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过去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分词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规则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变化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一般情况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3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-ed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stay—stayed, look—looked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684">
                <a:tc vMerge="1">
                  <a:tcPr/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3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不发音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结尾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3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直接加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-d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decide—decided, hope—hoped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821">
                <a:tc vMerge="1">
                  <a:tcPr/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以重读闭音节结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尾，末尾只有一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个辅音字母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双写末尾的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辅音字母再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4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-ed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defTabSz="0">
                        <a:spcBef>
                          <a:spcPct val="20000"/>
                        </a:spcBef>
                        <a:tabLst>
                          <a:tab pos="101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defTabSz="0">
                        <a:spcBef>
                          <a:spcPct val="20000"/>
                        </a:spcBef>
                        <a:tabLst>
                          <a:tab pos="101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defTabSz="0">
                        <a:spcBef>
                          <a:spcPct val="20000"/>
                        </a:spcBef>
                        <a:tabLst>
                          <a:tab pos="101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defTabSz="0">
                        <a:spcBef>
                          <a:spcPct val="20000"/>
                        </a:spcBef>
                        <a:tabLst>
                          <a:tab pos="101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defTabSz="0">
                        <a:spcBef>
                          <a:spcPct val="20000"/>
                        </a:spcBef>
                        <a:tabLst>
                          <a:tab pos="101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1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1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1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1016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1600" algn="l"/>
                        </a:tabLst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stop—stopped,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1600" algn="l"/>
                        </a:tabLst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admit—admitted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5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1600" algn="l"/>
                        </a:tabLst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stay—stayed 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8252">
                <a:tc vMerge="1">
                  <a:tcPr/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以“辅音字母＋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y”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结尾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3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，加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69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-ed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carry—carried, try—tried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destroy—destroyed 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684">
                <a:tc rowSpan="3"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现在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分词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一般情况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3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-ing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go—going, read—reading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003">
                <a:tc vMerge="1">
                  <a:tcPr/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3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以不发音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结尾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36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去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，再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加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69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-ing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have—having, write—writing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see—seeing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821">
                <a:tc vMerge="1">
                  <a:tcPr/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以重读闭音节结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尾，末尾只有一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个辅音字母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 写 末 尾 的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8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辅 音 字 母 再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30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-ing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cut—cutting, run—running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throw—throwing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168390" y="332740"/>
            <a:ext cx="2543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</a:t>
            </a:r>
            <a:r>
              <a:rPr lang="zh-CN" altLang="en-US" sz="2800" b="1"/>
              <a:t>；</a:t>
            </a:r>
            <a:r>
              <a:rPr lang="en-US" altLang="zh-CN" sz="2800" b="1"/>
              <a:t>2</a:t>
            </a:r>
            <a:r>
              <a:rPr lang="zh-CN" altLang="en-US" sz="2800" b="1"/>
              <a:t>；</a:t>
            </a:r>
            <a:r>
              <a:rPr lang="en-US" altLang="zh-CN" sz="2800" b="1"/>
              <a:t>4</a:t>
            </a:r>
            <a:endParaRPr lang="en-US" altLang="zh-CN" sz="2800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288233" y="1198246"/>
            <a:ext cx="97930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FontTx/>
              <a:buNone/>
            </a:pPr>
            <a:endParaRPr lang="zh-CN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78632" y="576380"/>
            <a:ext cx="10753281" cy="10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08965" indent="-60896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kumimoji="1"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kumimoji="1"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一般将来时</a:t>
            </a:r>
            <a:r>
              <a:rPr kumimoji="1"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The Simple Future Tense )</a:t>
            </a:r>
            <a:endParaRPr kumimoji="1" lang="en-US" altLang="zh-CN" sz="36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983432" y="1125374"/>
            <a:ext cx="9793088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1. will  do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2. </a:t>
            </a:r>
            <a:r>
              <a:rPr lang="zh-CN" altLang="en-US" b="1">
                <a:latin typeface="Times New Roman" panose="02020603050405020304" pitchFamily="18" charset="0"/>
              </a:rPr>
              <a:t>其他表达方式（详见讲义）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983582" y="2348740"/>
            <a:ext cx="10065118" cy="321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 marL="514350" indent="-514350">
              <a:lnSpc>
                <a:spcPct val="115000"/>
              </a:lnSpc>
              <a:spcBef>
                <a:spcPct val="20000"/>
              </a:spcBef>
              <a:buFont typeface="+mj-ea"/>
              <a:buAutoNum type="circleNumDbPlain"/>
            </a:pPr>
            <a:r>
              <a:rPr lang="en-US" altLang="zh-CN" sz="3200" b="1">
                <a:latin typeface="Times New Roman" panose="02020603050405020304" pitchFamily="18" charset="0"/>
              </a:rPr>
              <a:t> be going to do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Bef>
                <a:spcPct val="20000"/>
              </a:spcBef>
              <a:buFont typeface="+mj-ea"/>
              <a:buAutoNum type="circleNumDbPlain"/>
            </a:pPr>
            <a:r>
              <a:rPr lang="en-US" altLang="zh-CN" sz="3200" b="1">
                <a:latin typeface="Times New Roman" panose="02020603050405020304" pitchFamily="18" charset="0"/>
              </a:rPr>
              <a:t> be about to do, </a:t>
            </a:r>
            <a:r>
              <a:rPr lang="zh-CN" altLang="en-US" sz="3200" b="1">
                <a:latin typeface="Times New Roman" panose="02020603050405020304" pitchFamily="18" charset="0"/>
              </a:rPr>
              <a:t>表示马上做某事</a:t>
            </a:r>
            <a:r>
              <a:rPr lang="en-US" altLang="zh-CN" sz="3200" b="1">
                <a:latin typeface="Times New Roman" panose="02020603050405020304" pitchFamily="18" charset="0"/>
              </a:rPr>
              <a:t>,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不能</a:t>
            </a:r>
            <a:r>
              <a:rPr lang="zh-CN" altLang="en-US" sz="3200" b="1">
                <a:latin typeface="Times New Roman" panose="02020603050405020304" pitchFamily="18" charset="0"/>
              </a:rPr>
              <a:t>与明确表示将来的时间状语连用，常可以和</a:t>
            </a:r>
            <a:r>
              <a:rPr lang="en-US" altLang="zh-CN" sz="3200" b="1">
                <a:latin typeface="Times New Roman" panose="02020603050405020304" pitchFamily="18" charset="0"/>
              </a:rPr>
              <a:t>when</a:t>
            </a:r>
            <a:r>
              <a:rPr lang="zh-CN" altLang="en-US" sz="3200" b="1" smtClean="0">
                <a:latin typeface="Times New Roman" panose="02020603050405020304" pitchFamily="18" charset="0"/>
              </a:rPr>
              <a:t>连用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Bef>
                <a:spcPct val="20000"/>
              </a:spcBef>
              <a:buFont typeface="+mj-ea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The meeting is about to close.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8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8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8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288233" y="1198246"/>
            <a:ext cx="97930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buFontTx/>
              <a:buNone/>
            </a:pPr>
            <a:endParaRPr lang="zh-CN" altLang="zh-CN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78632" y="576380"/>
            <a:ext cx="10753281" cy="102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08965" indent="-608965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kumimoji="1"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kumimoji="1"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一般将来时</a:t>
            </a:r>
            <a:r>
              <a:rPr kumimoji="1"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The Simple Future Tense )</a:t>
            </a:r>
            <a:endParaRPr kumimoji="1" lang="en-US" altLang="zh-CN" sz="36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983432" y="1125374"/>
            <a:ext cx="9793088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1. will  do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2. </a:t>
            </a:r>
            <a:r>
              <a:rPr lang="zh-CN" altLang="en-US" b="1">
                <a:latin typeface="Times New Roman" panose="02020603050405020304" pitchFamily="18" charset="0"/>
              </a:rPr>
              <a:t>其他表达方式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983582" y="2348740"/>
            <a:ext cx="10065118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2" tIns="45690" rIns="91382" bIns="45690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③</a:t>
            </a:r>
            <a:r>
              <a:rPr lang="en-US" altLang="zh-CN" sz="3200" b="1">
                <a:latin typeface="Times New Roman" panose="02020603050405020304" pitchFamily="18" charset="0"/>
              </a:rPr>
              <a:t>一般现在时表示将来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一些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瞬移动词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c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ome; go; leave; arrive; fly;</a:t>
            </a:r>
            <a:r>
              <a:rPr lang="en-US" altLang="zh-CN" sz="3200" b="1">
                <a:latin typeface="Times New Roman" panose="02020603050405020304" pitchFamily="18" charset="0"/>
              </a:rPr>
              <a:t> return; start; begin; close; end; stop 等，用来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表示时刻表上或日程</a:t>
            </a:r>
            <a:r>
              <a:rPr lang="en-US" altLang="zh-CN" sz="3200" b="1">
                <a:latin typeface="Times New Roman" panose="02020603050405020304" pitchFamily="18" charset="0"/>
              </a:rPr>
              <a:t>安排上早就定好的事情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The plane flies at five o’clock.</a:t>
            </a:r>
            <a:endParaRPr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8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8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8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dd1c76bf-a1aa-47be-9aeb-b11b94d411c6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YTE4NmI5NmJhMjkwMTFkM2NkYmJkMjcyZTM4ZjQxNzgifQ=="/>
  <p:tag name="KSO_WPP_MARK_KEY" val="54348635-15f6-4871-a635-f03a655fb525"/>
</p:tagLst>
</file>

<file path=ppt/tags/tag2.xml><?xml version="1.0" encoding="utf-8"?>
<p:tagLst xmlns:p="http://schemas.openxmlformats.org/presentationml/2006/main">
  <p:tag name="KSO_WM_UNIT_TABLE_BEAUTIFY" val="smartTable{6fc22612-4172-4ec8-830c-40de05b1a284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9430</Words>
  <Application>WPS 演示</Application>
  <PresentationFormat/>
  <Paragraphs>572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字魂27号-布丁体</vt:lpstr>
      <vt:lpstr>华文新魏</vt:lpstr>
      <vt:lpstr>华文楷体</vt:lpstr>
      <vt:lpstr>隶书</vt:lpstr>
      <vt:lpstr>方正大标宋_GBK</vt:lpstr>
      <vt:lpstr>黑体</vt:lpstr>
      <vt:lpstr>楷体</vt:lpstr>
      <vt:lpstr>微软雅黑</vt:lpstr>
      <vt:lpstr>Arial Unicode MS</vt:lpstr>
      <vt:lpstr>等线 Light</vt:lpstr>
      <vt:lpstr>等线</vt:lpstr>
      <vt:lpstr>Calibri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四.过去将来时</vt:lpstr>
      <vt:lpstr>Pratice:</vt:lpstr>
      <vt:lpstr>五. 现在进行时(The Present Continuous Tense)</vt:lpstr>
      <vt:lpstr>PowerPoint 演示文稿</vt:lpstr>
      <vt:lpstr>PowerPoint 演示文稿</vt:lpstr>
      <vt:lpstr>PowerPoint 演示文稿</vt:lpstr>
      <vt:lpstr>PowerPoint 演示文稿</vt:lpstr>
      <vt:lpstr>注意：</vt:lpstr>
      <vt:lpstr>Pratice: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洋洋洋</cp:lastModifiedBy>
  <cp:revision>2</cp:revision>
  <cp:lastPrinted>2023-07-12T23:35:00Z</cp:lastPrinted>
  <dcterms:created xsi:type="dcterms:W3CDTF">2023-07-12T23:35:00Z</dcterms:created>
  <dcterms:modified xsi:type="dcterms:W3CDTF">2023-07-14T14:44:19Z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EAA313F0102340BB81FA80979F400D9A_13</vt:lpwstr>
  </property>
  <property fmtid="{D5CDD505-2E9C-101B-9397-08002B2CF9AE}" pid="7" name="KSOProductBuildVer">
    <vt:lpwstr>2052-11.1.0.14309</vt:lpwstr>
  </property>
</Properties>
</file>