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72" r:id="rId4"/>
    <p:sldId id="273" r:id="rId6"/>
    <p:sldId id="275" r:id="rId7"/>
    <p:sldId id="274" r:id="rId8"/>
    <p:sldId id="276" r:id="rId9"/>
    <p:sldId id="297" r:id="rId10"/>
    <p:sldId id="299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77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A8"/>
    <a:srgbClr val="1D41D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8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0365" y="336550"/>
            <a:ext cx="339661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初高中衔接教学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170" y="2362200"/>
            <a:ext cx="45472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第一讲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语素与词语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9230"/>
            <a:ext cx="10515600" cy="549910"/>
          </a:xfrm>
        </p:spPr>
        <p:txBody>
          <a:bodyPr>
            <a:normAutofit fontScale="90000"/>
          </a:bodyPr>
          <a:p>
            <a:r>
              <a:rPr lang="en-US" altLang="zh-CN" sz="3555" b="1"/>
              <a:t>                    </a:t>
            </a:r>
            <a:r>
              <a:rPr lang="zh-CN" altLang="en-US" sz="3555" b="1"/>
              <a:t>近四年浙江省学考命题类型</a:t>
            </a:r>
            <a:r>
              <a:rPr lang="en-US" altLang="zh-CN" sz="3555" b="1"/>
              <a:t>·</a:t>
            </a:r>
            <a:r>
              <a:rPr lang="zh-CN" altLang="en-US" sz="3555" b="1"/>
              <a:t>词语</a:t>
            </a:r>
            <a:endParaRPr lang="zh-CN" altLang="en-US" sz="3555" b="1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427990" y="975360"/>
          <a:ext cx="11547475" cy="5333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675"/>
                <a:gridCol w="5001260"/>
                <a:gridCol w="5336540"/>
              </a:tblGrid>
              <a:tr h="493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   </a:t>
                      </a:r>
                      <a:r>
                        <a:rPr lang="zh-CN" altLang="en-US" b="1"/>
                        <a:t>年 份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                      </a:t>
                      </a:r>
                      <a:r>
                        <a:rPr lang="zh-CN" altLang="en-US" b="1"/>
                        <a:t>考 查 内 容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                                 </a:t>
                      </a:r>
                      <a:r>
                        <a:rPr lang="zh-CN" altLang="en-US" b="1"/>
                        <a:t>类     型</a:t>
                      </a:r>
                      <a:endParaRPr lang="zh-CN" altLang="en-US" b="1"/>
                    </a:p>
                  </a:txBody>
                  <a:tcPr/>
                </a:tc>
              </a:tr>
              <a:tr h="764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华文楷体" panose="02010600030101010101" charset="-122"/>
                          <a:ea typeface="华文楷体" panose="02010600030101010101" charset="-122"/>
                        </a:rPr>
                        <a:t>2023.07</a:t>
                      </a:r>
                      <a:endParaRPr lang="en-US" altLang="zh-CN" b="1">
                        <a:latin typeface="华文楷体" panose="02010600030101010101" charset="-122"/>
                        <a:ea typeface="华文楷体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手忙脚乱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摇头晃脑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endParaRPr lang="en-US" altLang="zh-CN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聚集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汇总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衰颓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衰败</a:t>
                      </a:r>
                      <a:endParaRPr lang="en-US" altLang="zh-CN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实词辨析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：聚集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汇总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衰颓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衰败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成语辨析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：手忙脚乱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摇头晃脑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</a:txBody>
                  <a:tcPr/>
                </a:tc>
              </a:tr>
              <a:tr h="805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华文楷体" panose="02010600030101010101" charset="-122"/>
                          <a:ea typeface="华文楷体" panose="02010600030101010101" charset="-122"/>
                        </a:rPr>
                        <a:t>2022.07</a:t>
                      </a:r>
                      <a:endParaRPr lang="en-US" altLang="zh-CN" b="1">
                        <a:latin typeface="华文楷体" panose="02010600030101010101" charset="-122"/>
                        <a:ea typeface="华文楷体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培育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培养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呈现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呈献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</a:t>
                      </a:r>
                      <a:endParaRPr lang="en-US" altLang="zh-CN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鹤立鸡群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独树一帜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实词辨析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：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培育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培养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呈现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呈献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成语辨析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：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鹤立鸡群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独树一帜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华文楷体" panose="02010600030101010101" charset="-122"/>
                          <a:ea typeface="华文楷体" panose="02010600030101010101" charset="-122"/>
                          <a:sym typeface="+mn-ea"/>
                        </a:rPr>
                        <a:t>2021.07</a:t>
                      </a:r>
                      <a:endParaRPr lang="en-US" altLang="zh-CN" b="1">
                        <a:latin typeface="华文楷体" panose="02010600030101010101" charset="-122"/>
                        <a:ea typeface="华文楷体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从而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其间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遏制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开天辟地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实词辨析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：其间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遏制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 </a:t>
                      </a:r>
                      <a:r>
                        <a:rPr lang="zh-CN" altLang="en-US" sz="20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虚词辨析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：从而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成语辨析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：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开天辟地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</a:endParaRPr>
                    </a:p>
                  </a:txBody>
                  <a:tcPr/>
                </a:tc>
              </a:tr>
              <a:tr h="838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华文楷体" panose="02010600030101010101" charset="-122"/>
                          <a:ea typeface="华文楷体" panose="02010600030101010101" charset="-122"/>
                        </a:rPr>
                        <a:t>2021.01</a:t>
                      </a:r>
                      <a:endParaRPr lang="en-US" altLang="zh-CN" b="1">
                        <a:latin typeface="华文楷体" panose="02010600030101010101" charset="-122"/>
                        <a:ea typeface="华文楷体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乃至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摒弃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耳提面命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未雨绸缪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实词辨析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：摒弃   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虚词辨析：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乃至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成语辨析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：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耳提面命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未雨绸缪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</a:endParaRPr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atin typeface="华文楷体" panose="02010600030101010101" charset="-122"/>
                          <a:ea typeface="华文楷体" panose="02010600030101010101" charset="-122"/>
                          <a:sym typeface="+mn-ea"/>
                        </a:rPr>
                        <a:t>2020.07</a:t>
                      </a:r>
                      <a:endParaRPr lang="zh-CN" altLang="en-US" sz="1800" b="1">
                        <a:latin typeface="华文楷体" panose="02010600030101010101" charset="-122"/>
                        <a:ea typeface="华文楷体" panose="0201060003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以免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蕴含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授人以渔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竖立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实词辨析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：蕴含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竖立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虚词辨析：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以免  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成语辨析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</a:rPr>
                        <a:t>：授人以渔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</a:endParaRPr>
                    </a:p>
                  </a:txBody>
                  <a:tcPr/>
                </a:tc>
              </a:tr>
              <a:tr h="751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atin typeface="华文楷体" panose="02010600030101010101" charset="-122"/>
                          <a:ea typeface="华文楷体" panose="02010600030101010101" charset="-122"/>
                          <a:sym typeface="+mn-ea"/>
                        </a:rPr>
                        <a:t>2020.01</a:t>
                      </a:r>
                      <a:endParaRPr lang="en-US" altLang="zh-CN" sz="1800" b="1">
                        <a:latin typeface="华文楷体" panose="02010600030101010101" charset="-122"/>
                        <a:ea typeface="华文楷体" panose="0201060003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举世瞩目  不孚众望  铭刻  更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实词辨析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: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铭刻  </a:t>
                      </a:r>
                      <a:r>
                        <a:rPr lang="zh-CN" altLang="en-US" sz="20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虚词辨析:</a:t>
                      </a:r>
                      <a:r>
                        <a:rPr lang="en-US" altLang="zh-CN" sz="20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更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成语辨析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:</a:t>
                      </a:r>
                      <a:r>
                        <a:rPr lang="en-US" altLang="zh-CN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945A5"/>
                          </a:solidFill>
                          <a:latin typeface="华文楷体" panose="02010600030101010101" charset="-122"/>
                          <a:ea typeface="华文楷体" panose="02010600030101010101" charset="-122"/>
                          <a:cs typeface="华文楷体" panose="02010600030101010101" charset="-122"/>
                          <a:sym typeface="+mn-ea"/>
                        </a:rPr>
                        <a:t>举世瞩目  不孚众望 </a:t>
                      </a:r>
                      <a:endParaRPr lang="zh-CN" altLang="en-US" sz="2000" b="1">
                        <a:solidFill>
                          <a:srgbClr val="0945A5"/>
                        </a:solidFill>
                        <a:latin typeface="华文楷体" panose="02010600030101010101" charset="-122"/>
                        <a:ea typeface="华文楷体" panose="02010600030101010101" charset="-122"/>
                        <a:cs typeface="华文楷体" panose="02010600030101010101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20" y="792480"/>
            <a:ext cx="11497310" cy="5435600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.关注适用范围和使用对象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【例</a:t>
            </a:r>
            <a:r>
              <a:rPr lang="en-US" altLang="zh-CN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1</a:t>
            </a: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】选词填空：流传 与 留传</a:t>
            </a:r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父亲说这是祖上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下来的青瓷，非常宝贵，要仔细保管。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这个耸人听闻的消息已经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______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一段时间了，镇里的人议论纷纷。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800" b="1">
              <a:solidFill>
                <a:srgbClr val="0945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4195" y="2209800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留传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0720" y="2874010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流传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7835" y="147320"/>
            <a:ext cx="2982595" cy="5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r>
              <a:rPr lang="zh-CN" altLang="en-US" sz="3200">
                <a:latin typeface="+mj-lt"/>
                <a:ea typeface="+mj-ea"/>
                <a:cs typeface="+mj-cs"/>
                <a:sym typeface="+mn-ea"/>
              </a:rPr>
              <a:t>实词 </a:t>
            </a:r>
            <a:r>
              <a:rPr lang="en-US" altLang="zh-CN" sz="3200">
                <a:latin typeface="+mj-lt"/>
                <a:ea typeface="+mj-ea"/>
                <a:cs typeface="+mj-cs"/>
                <a:sym typeface="+mn-ea"/>
              </a:rPr>
              <a:t>· </a:t>
            </a:r>
            <a:r>
              <a:rPr lang="zh-CN" altLang="en-US" sz="3200">
                <a:latin typeface="+mj-lt"/>
                <a:ea typeface="+mj-ea"/>
                <a:cs typeface="+mj-cs"/>
                <a:sym typeface="+mn-ea"/>
              </a:rPr>
              <a:t>辨析策略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85420" y="3660140"/>
            <a:ext cx="11670030" cy="151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algn="l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“留传”指上一辈或老一辈把自己遗留下来的东西传给后代，与之搭配的对象是具体的物品。</a:t>
            </a:r>
            <a:endParaRPr lang="zh-CN" altLang="en-US" sz="2800" b="1">
              <a:solidFill>
                <a:srgbClr val="0945A5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marL="228600" indent="-228600" algn="l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“流传”指传下来或传播开，与之搭配的对象是故事、消息、事迹等。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145" y="5172075"/>
            <a:ext cx="12006580" cy="1081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 algn="l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【辨析】邻近与临近  </a:t>
            </a:r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  <a:p>
            <a:pPr marL="228600" indent="0" algn="l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端午节日益_____,网店的香包、刺绣等民俗文化产品也开始热卖。 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41880" y="5706110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临近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 uiExpand="1" build="p"/>
      <p:bldP spid="9" grpId="0"/>
      <p:bldP spid="5" grpId="0"/>
      <p:bldP spid="7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980"/>
            <a:ext cx="11891010" cy="4351655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.关注词义轻重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【例</a:t>
            </a:r>
            <a:r>
              <a:rPr lang="en-US" altLang="zh-CN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2</a:t>
            </a: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】选词填空：妨碍 与 妨害</a:t>
            </a:r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烟台开发区公安分局依法侦办一起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______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公安民警执行公务案件。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基层政府在保持必要疫情防控措施的同时，要取消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______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复工复产的不合理规定。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“</a:t>
            </a:r>
            <a:r>
              <a:rPr lang="zh-CN" altLang="en-US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妨碍</a:t>
            </a:r>
            <a:r>
              <a:rPr lang="en-US" altLang="zh-CN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”侧重于“碍”，阻碍，干扰。</a:t>
            </a:r>
            <a:r>
              <a:rPr lang="zh-CN" altLang="en-US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指使事情不能顺利进行，词义较轻。</a:t>
            </a:r>
            <a:endParaRPr lang="zh-CN" altLang="en-US" sz="2800" b="1">
              <a:solidFill>
                <a:srgbClr val="0945A5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“</a:t>
            </a:r>
            <a:r>
              <a:rPr lang="zh-CN" altLang="en-US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妨害</a:t>
            </a:r>
            <a:r>
              <a:rPr lang="en-US" altLang="zh-CN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”侧重于“害”，损害</a:t>
            </a:r>
            <a:r>
              <a:rPr lang="zh-CN" altLang="en-US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。</a:t>
            </a:r>
            <a:r>
              <a:rPr lang="zh-CN" altLang="en-US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指有害于，词义较重。</a:t>
            </a:r>
            <a:endParaRPr lang="zh-CN" altLang="en-US" sz="2800" b="1">
              <a:solidFill>
                <a:srgbClr val="0945A5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93765" y="1783080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sym typeface="+mn-ea"/>
              </a:rPr>
              <a:t>妨害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1050" y="2537460"/>
            <a:ext cx="101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</a:rPr>
              <a:t>妨碍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3675" y="5497830"/>
            <a:ext cx="35680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【辨析】伏法 与 服法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6019800"/>
            <a:ext cx="6967855" cy="737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pPr marL="228600" indent="-228600" algn="l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【小贴士】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区分相异语素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把握词义重点。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8" grpId="0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790" y="370205"/>
            <a:ext cx="11967210" cy="638111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.关注搭配习惯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【例</a:t>
            </a:r>
            <a:r>
              <a:rPr lang="en-US" altLang="zh-CN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3</a:t>
            </a: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】选词填空：颁发 与 颁布</a:t>
            </a:r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《华盛顿邮报》报道，为遏制疫情扩散，美国加州州长加文·纽瑟姆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“禁足令”，要求市民足不出户，命令于当地时间19日晚上生效。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据《邮报》报道，英超官方目前已经进行了非正式讨论，如果利物浦本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赛季保持不败夺冠，那么可能会向利物浦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______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特制的金杯。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085" y="1859280"/>
            <a:ext cx="1089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</a:rPr>
              <a:t>颁布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6595" y="2861310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颁发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40" y="3588385"/>
            <a:ext cx="11551285" cy="1081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algn="l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“颁布”一般同“法令、法规、条例”等搭配，其对象是群体;</a:t>
            </a:r>
            <a:endParaRPr lang="zh-CN" altLang="en-US" sz="2800" b="1">
              <a:solidFill>
                <a:srgbClr val="0945A5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marL="228600" indent="-228600" algn="l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solidFill>
                  <a:srgbClr val="0945A5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“颁发”一般同“勋章、证书、奖状”等搭配，其对象是个体。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0040" y="4874260"/>
            <a:ext cx="3796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8600" indent="-228600" algn="l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【辨析】琢磨 与 捉摸      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0040" y="6229350"/>
            <a:ext cx="6967855" cy="52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pPr marL="228600" indent="-228600" algn="l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【小贴士】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词语搭配要合乎事理  合乎习惯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40" y="539940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【例】这个问题我们</a:t>
            </a:r>
            <a:r>
              <a:rPr lang="zh-CN" altLang="en-US" sz="2400" b="1" u="sng">
                <a:latin typeface="楷体" panose="02010609060101010101" charset="-122"/>
                <a:ea typeface="楷体" panose="02010609060101010101" charset="-122"/>
              </a:rPr>
              <a:t>琢磨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很久了还没有结论。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【例】这个人脾气古怪，令人</a:t>
            </a:r>
            <a:r>
              <a:rPr lang="zh-CN" altLang="en-US" sz="2400" b="1" u="sng">
                <a:latin typeface="楷体" panose="02010609060101010101" charset="-122"/>
                <a:ea typeface="楷体" panose="02010609060101010101" charset="-122"/>
              </a:rPr>
              <a:t>捉摸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不透。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4" grpId="0"/>
      <p:bldP spid="5" grpId="0"/>
      <p:bldP spid="7" grpId="0"/>
      <p:bldP spid="8" grpId="0" bldLvl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136525"/>
            <a:ext cx="10515600" cy="692785"/>
          </a:xfrm>
        </p:spPr>
        <p:txBody>
          <a:bodyPr/>
          <a:p>
            <a:r>
              <a:rPr lang="en-US" altLang="zh-CN" sz="3600"/>
              <a:t>                            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92075"/>
            <a:ext cx="11879580" cy="5617845"/>
          </a:xfrm>
        </p:spPr>
        <p:txBody>
          <a:bodyPr>
            <a:noAutofit/>
          </a:bodyPr>
          <a:p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.关注语法功能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7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【例</a:t>
            </a:r>
            <a:r>
              <a:rPr lang="en-US" altLang="zh-CN" sz="27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4</a:t>
            </a:r>
            <a:r>
              <a:rPr lang="zh-CN" altLang="en-US" sz="27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】选词填空：  </a:t>
            </a:r>
            <a:r>
              <a:rPr lang="zh-CN" altLang="en-US" sz="27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阻碍 与 障碍</a:t>
            </a:r>
            <a:endParaRPr lang="zh-CN" altLang="en-US" sz="27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睡眠</a:t>
            </a:r>
            <a:r>
              <a:rPr lang="en-US" altLang="zh-CN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______</a:t>
            </a:r>
            <a:r>
              <a:rPr lang="zh-CN" altLang="en-US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有严重危害，长期失眠可以引起免疫功能下降，抵抗力减弱，引起记忆力减退，影响工作学习。</a:t>
            </a:r>
            <a:endParaRPr lang="zh-CN" altLang="en-US" sz="27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李万熙等人</a:t>
            </a:r>
            <a:r>
              <a:rPr lang="en-US" altLang="zh-CN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______</a:t>
            </a:r>
            <a:r>
              <a:rPr lang="zh-CN" altLang="en-US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防疫部门工作，</a:t>
            </a:r>
            <a:r>
              <a:rPr lang="zh-CN" altLang="en-US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拒绝病毒检测，并在给政府提交的教徒名单中故意遗漏和隐瞒，</a:t>
            </a:r>
            <a:r>
              <a:rPr lang="en-US" altLang="zh-CN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</a:t>
            </a:r>
            <a:r>
              <a:rPr lang="zh-CN" altLang="en-US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7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sz="27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在______日本经济复苏和发展的诸多因素中,日本怠于改革、仰赖政府和喜欢在外交上走捷径投机取巧的习惯性心理______也是不可忽视的重要方面。</a:t>
            </a:r>
            <a:endParaRPr lang="zh-CN" altLang="en-US" sz="27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7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700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1765" y="3059430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阻碍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2275" y="1124585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障碍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1045" y="3461385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障碍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7625" y="2021840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阻碍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2260" y="4498340"/>
            <a:ext cx="36760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8600" indent="-228600" algn="l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7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【辨析】启事 与 启示  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8015" y="6134735"/>
            <a:ext cx="6724650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pPr marL="228600" indent="-228600" algn="l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7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【小贴士】</a:t>
            </a:r>
            <a:r>
              <a:rPr lang="zh-CN" altLang="en-US" sz="27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华文楷体" panose="02010600030101010101" charset="-122"/>
                <a:sym typeface="+mn-ea"/>
              </a:rPr>
              <a:t>要关注词性和相应的语法功能。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260" y="5093335"/>
            <a:ext cx="115163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我们刚发布了招聘</a:t>
            </a:r>
            <a:r>
              <a:rPr lang="zh-CN" altLang="en-US" sz="2800" b="1" u="sng">
                <a:latin typeface="楷体" panose="02010609060101010101" charset="-122"/>
                <a:ea typeface="楷体" panose="02010609060101010101" charset="-122"/>
              </a:rPr>
              <a:t>启事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，员工就对此议论纷纷。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这本书</a:t>
            </a:r>
            <a:r>
              <a:rPr lang="zh-CN" altLang="en-US" sz="2800" b="1" u="sng">
                <a:latin typeface="楷体" panose="02010609060101010101" charset="-122"/>
                <a:ea typeface="楷体" panose="02010609060101010101" charset="-122"/>
              </a:rPr>
              <a:t>启示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我们应该怎样度过自己的一生。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影片给了我们有益的</a:t>
            </a:r>
            <a:r>
              <a:rPr lang="zh-CN" altLang="en-US" sz="2800" b="1" u="sng">
                <a:latin typeface="楷体" panose="02010609060101010101" charset="-122"/>
                <a:ea typeface="楷体" panose="02010609060101010101" charset="-122"/>
              </a:rPr>
              <a:t>启示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4" grpId="0"/>
      <p:bldP spid="6" grpId="0"/>
      <p:bldP spid="8" grpId="0"/>
      <p:bldP spid="9" grpId="0" bldLvl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" y="0"/>
            <a:ext cx="12041505" cy="6592570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关注感情色彩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感情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色彩论,词语可分为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褒义、贬义、中性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三种。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【例5】</a:t>
            </a: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选词填空：</a:t>
            </a:r>
            <a:r>
              <a:rPr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</a:rPr>
              <a:t>谋取 与 牟取</a:t>
            </a:r>
            <a:endParaRPr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1.消费者组织不得以收取费用或者其他</a:t>
            </a:r>
            <a:r>
              <a:rPr 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利益的方式向消费者推荐食品。</a:t>
            </a:r>
            <a:endParaRPr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2.村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两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委坚持一手抓疫情防控工作，守住当前防疫底线；坚持一手抓经济社会发展，</a:t>
            </a:r>
            <a:r>
              <a:rPr 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全年发展高分。</a:t>
            </a:r>
            <a:endParaRPr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50000"/>
              </a:lnSpc>
            </a:pPr>
            <a:endParaRPr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00000"/>
              </a:lnSpc>
            </a:pPr>
            <a:endParaRPr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3670" y="1969135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牟取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3770" y="3437255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谋取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8935" y="3437255"/>
            <a:ext cx="44240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sz="2800" b="1">
                <a:solidFill>
                  <a:srgbClr val="0945A5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30101010101" charset="-122"/>
                <a:sym typeface="+mn-ea"/>
              </a:rPr>
              <a:t>谋取：设法取得，中性词。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1975" y="4836795"/>
            <a:ext cx="103251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>
              <a:spcBef>
                <a:spcPts val="1000"/>
              </a:spcBef>
              <a:buFont typeface="Arial" panose="020B0604020202020204" pitchFamily="34" charset="0"/>
            </a:pPr>
            <a:r>
              <a:rPr 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____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出入证、翻墙进小区、隐瞒境外回国事实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河南4人被拘留</a:t>
            </a:r>
            <a:r>
              <a:rPr lang="zh-CN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。</a:t>
            </a:r>
            <a:endParaRPr lang="zh-CN"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1315" y="4081145"/>
            <a:ext cx="3388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【辨析】</a:t>
            </a:r>
            <a:r>
              <a:rPr lang="zh-CN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篡改</a:t>
            </a:r>
            <a:r>
              <a:rPr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和</a:t>
            </a:r>
            <a:r>
              <a:rPr lang="zh-CN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窜改   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4820" y="4836795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篡改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1975" y="5358765"/>
            <a:ext cx="10892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rgbClr val="0945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篡改：用作伪的手段改动或曲解（经典、理论、政策等），贬义。</a:t>
            </a:r>
            <a:endParaRPr lang="zh-CN" altLang="en-US" sz="2800" b="1">
              <a:solidFill>
                <a:srgbClr val="0945A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5065" y="2491105"/>
            <a:ext cx="5391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algn="l">
              <a:spcBef>
                <a:spcPts val="1000"/>
              </a:spcBef>
              <a:buFont typeface="Arial" panose="020B0604020202020204" pitchFamily="34" charset="0"/>
            </a:pPr>
            <a:r>
              <a:rPr sz="2800" b="1">
                <a:solidFill>
                  <a:srgbClr val="0945A5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30101010101" charset="-122"/>
                <a:sym typeface="+mn-ea"/>
              </a:rPr>
              <a:t>牟取：谋取（名利），含贬义</a:t>
            </a:r>
            <a:endParaRPr lang="zh-CN" altLang="en-US" sz="2800" b="1">
              <a:solidFill>
                <a:srgbClr val="0945A5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61975" y="5880735"/>
            <a:ext cx="1089215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rgbClr val="0945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窜改：改动（成语、文件、古书等），</a:t>
            </a:r>
            <a:r>
              <a:rPr lang="zh-CN" sz="2800" b="1">
                <a:solidFill>
                  <a:srgbClr val="0945A5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单指文字改动，不含贬义，</a:t>
            </a:r>
            <a:endParaRPr lang="zh-CN" sz="2800" b="1">
              <a:solidFill>
                <a:srgbClr val="0945A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2800" b="1">
                <a:solidFill>
                  <a:srgbClr val="0945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中性词。</a:t>
            </a:r>
            <a:endParaRPr lang="zh-CN" sz="2800" b="1">
              <a:solidFill>
                <a:srgbClr val="0945A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4" grpId="0"/>
      <p:bldP spid="5" grpId="0"/>
      <p:bldP spid="8" grpId="0"/>
      <p:bldP spid="7" grpId="0"/>
      <p:bldP spid="10" grpId="0"/>
      <p:bldP spid="11" grpId="0"/>
      <p:bldP spid="9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012930" cy="4351655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6.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关注语体色彩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华文楷体" panose="02010600030101010101" charset="-122"/>
                <a:sym typeface="+mn-ea"/>
              </a:rPr>
              <a:t>以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楷体" panose="02010600030101010101" charset="-122"/>
                <a:sym typeface="+mn-ea"/>
              </a:rPr>
              <a:t>语体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华文楷体" panose="02010600030101010101" charset="-122"/>
                <a:sym typeface="+mn-ea"/>
              </a:rPr>
              <a:t>色彩论，词语可分为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楷体" panose="02010600030101010101" charset="-122"/>
                <a:sym typeface="+mn-ea"/>
              </a:rPr>
              <a:t>书面语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华文楷体" panose="02010600030101010101" charset="-122"/>
                <a:sym typeface="+mn-ea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楷体" panose="02010600030101010101" charset="-122"/>
                <a:sym typeface="+mn-ea"/>
              </a:rPr>
              <a:t>口头语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华文楷体" panose="02010600030101010101" charset="-122"/>
                <a:sym typeface="+mn-ea"/>
              </a:rPr>
              <a:t>。</a:t>
            </a:r>
            <a:endParaRPr sz="2800" b="1">
              <a:latin typeface="黑体" panose="02010609060101010101" pitchFamily="49" charset="-122"/>
              <a:ea typeface="黑体" panose="02010609060101010101" pitchFamily="49" charset="-122"/>
              <a:cs typeface="华文楷体" panose="0201060003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【例6】</a:t>
            </a:r>
            <a:r>
              <a:rPr lang="zh-CN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选词填空：</a:t>
            </a:r>
            <a:r>
              <a:rPr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国事 与 国是 </a:t>
            </a:r>
            <a:endParaRPr sz="2800" b="1"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全国人大一次会议将在北京开幕，届时，近3000名全国人大代表将汇集北京，共商</a:t>
            </a:r>
            <a:r>
              <a:rPr 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______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王掌柜年轻的时候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就挂了“莫谈</a:t>
            </a:r>
            <a:r>
              <a:rPr 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_____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”的牌子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虽然很多事都看得懂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也有自己的想法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但一辈子都被困在这座茶馆</a:t>
            </a:r>
            <a:r>
              <a:rPr 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里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 </a:t>
            </a:r>
            <a:endParaRPr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sz="2800" b="1">
              <a:solidFill>
                <a:srgbClr val="0945A5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800" b="1">
              <a:solidFill>
                <a:schemeClr val="tx1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800" b="1">
              <a:solidFill>
                <a:schemeClr val="tx1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800" b="1">
              <a:solidFill>
                <a:schemeClr val="tx1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8050" y="2023110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国是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4115" y="2646045"/>
            <a:ext cx="895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800" b="1">
                <a:solidFill>
                  <a:srgbClr val="FF0000"/>
                </a:solidFill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国事</a:t>
            </a:r>
            <a:endParaRPr lang="zh-CN" altLang="en-US" sz="2800" b="1">
              <a:solidFill>
                <a:srgbClr val="FF0000"/>
              </a:solidFill>
              <a:latin typeface="华文楷体" panose="02010600030101010101" charset="-122"/>
              <a:ea typeface="华文楷体" panose="02010600030101010101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580" y="3505835"/>
            <a:ext cx="118173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sz="28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30101010101" charset="-122"/>
                <a:sym typeface="+mn-ea"/>
              </a:rPr>
              <a:t>国事：既可以指对国家有重大影响的事情，也可以指一般的国家事务。</a:t>
            </a:r>
            <a:endParaRPr lang="zh-CN" altLang="en-US" sz="2800" b="1">
              <a:solidFill>
                <a:srgbClr val="1F2DA8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580" y="4145915"/>
            <a:ext cx="361759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 b="1">
                <a:latin typeface="华文楷体" panose="02010600030101010101" charset="-122"/>
                <a:ea typeface="华文楷体" panose="02010600030101010101" charset="-122"/>
                <a:cs typeface="华文楷体" panose="02010600030101010101" charset="-122"/>
                <a:sym typeface="+mn-ea"/>
              </a:rPr>
              <a:t>【辨析】商量与商榷    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9465" y="1915795"/>
            <a:ext cx="85248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sz="28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30101010101" charset="-122"/>
                <a:sym typeface="+mn-ea"/>
              </a:rPr>
              <a:t>国是：国家大计，专指国家决策、规划等重大事务。</a:t>
            </a:r>
            <a:endParaRPr lang="zh-CN" altLang="en-US" sz="2800" b="1">
              <a:solidFill>
                <a:srgbClr val="1F2DA8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3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5580" y="5709285"/>
            <a:ext cx="115779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商量：交换意见。具有口语色彩</a:t>
            </a:r>
            <a:r>
              <a:rPr lang="zh-CN" sz="24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lang="en-US" sz="24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sz="24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商榷</a:t>
            </a:r>
            <a:r>
              <a:rPr lang="en-US" altLang="zh-CN" sz="24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sz="24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商讨、讨论。带有庄重、尊敬、客气的意味，具有</a:t>
            </a:r>
            <a:r>
              <a:rPr lang="zh-CN" sz="24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书面语色彩。</a:t>
            </a:r>
            <a:r>
              <a:rPr lang="zh-CN" sz="2800" b="1">
                <a:solidFill>
                  <a:srgbClr val="1F2DA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endParaRPr lang="zh-CN" altLang="en-US" sz="2800" b="1">
              <a:solidFill>
                <a:srgbClr val="1F2DA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580" y="4827270"/>
            <a:ext cx="118821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作为生命科学一线的研究者，我们并不妄谈什么是真正有利于群众的政策，而仅仅就部分流传的观点在科学上的不准确之处与金冬雁教授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_____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0908030" y="5203825"/>
            <a:ext cx="11049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商榷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/>
      <p:bldP spid="5" grpId="0"/>
      <p:bldP spid="7" grpId="0"/>
      <p:bldP spid="2" grpId="0"/>
      <p:bldP spid="8" grpId="0"/>
      <p:bldP spid="100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6640"/>
            <a:ext cx="10515600" cy="1325563"/>
          </a:xfrm>
        </p:spPr>
        <p:txBody>
          <a:bodyPr/>
          <a:p>
            <a:r>
              <a:rPr lang="en-US" altLang="zh-CN"/>
              <a:t>                </a:t>
            </a:r>
            <a:r>
              <a:rPr lang="zh-CN" altLang="en-US"/>
              <a:t>实词辨析小结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31440"/>
            <a:ext cx="10515600" cy="4351338"/>
          </a:xfrm>
        </p:spPr>
        <p:txBody>
          <a:bodyPr/>
          <a:p>
            <a:r>
              <a:rPr lang="en-US" altLang="zh-CN" sz="3600"/>
              <a:t>        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体会语义，句意协调。</a:t>
            </a:r>
            <a:r>
              <a:rPr lang="en-US" altLang="zh-CN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</a:t>
            </a:r>
            <a:endParaRPr lang="en-US" altLang="zh-CN" sz="40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2.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分析语法，搭配正确。</a:t>
            </a:r>
            <a:endParaRPr lang="zh-CN" altLang="en-US" sz="40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3.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把握色彩，风格一致。</a:t>
            </a:r>
            <a:endParaRPr lang="zh-CN" altLang="en-US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290" y="43370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课后作业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290" y="1390650"/>
            <a:ext cx="11615420" cy="4351655"/>
          </a:xfrm>
        </p:spPr>
        <p:txBody>
          <a:bodyPr>
            <a:noAutofit/>
          </a:bodyPr>
          <a:p>
            <a:endParaRPr lang="zh-CN" altLang="en-US"/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1.完善课堂笔记，巩固上课内容。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2.完成《词语练习》，做好校对。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3.抄背默语文教材必修上15篇诗词作品，进度自行安排。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【篇目名称】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今天建议背《芣苢》《插秧歌》，抄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次，默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次，用红笔做好校对，错漏的字句再写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次。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430" y="880110"/>
            <a:ext cx="11915140" cy="5863590"/>
          </a:xfrm>
        </p:spPr>
        <p:txBody>
          <a:bodyPr>
            <a:normAutofit fontScale="90000" lnSpcReduction="10000"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虚词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（一）副词：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表示动作或性状的程度、范围、时间、频率、情态、肯定、否定、语气等，用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在动词、形容词前面做状语，起修饰、限制的作用。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有些副词如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”“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极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也可以用在动词、形容词后面做补语，补充说明动词、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形容词的程度、状态。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1.表时间频率的：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已经、曾经、刚刚、将要、终于、往往、渐渐、总是、永远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2.表范围的：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总、共、只、仅仅、单、光、一齐、一概、一律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3.表程度的：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最、极、非常、十分、越发、有点儿、稍微、差不多、几乎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4.表情态、方式的：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特意、忽然、赶紧、悄悄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5.表处所的：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到处、处处、随处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6.表肯定否定的：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必然、当然、的确、别、莫、勿、未必、不便、不妨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7.表语气的：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难道、偏偏、究竟、简直、幸亏、居然、何尝、其实、恰恰、只好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91770" y="140335"/>
            <a:ext cx="64198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词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430" y="880110"/>
            <a:ext cx="12053570" cy="5977890"/>
          </a:xfrm>
        </p:spPr>
        <p:txBody>
          <a:bodyPr>
            <a:normAutofit fontScale="80000"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虚词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（二）介词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介词不能单独做句子成分，一般用在名词、代词或名词性短语前，同这些词或短语组合起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构成介词短语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（介宾短语）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，做状语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（修饰动词或形容词）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、定语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（但要加“的”）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或补语。</a:t>
            </a:r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1.表处所、方向：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从、朝、到、在、向、于、顺着、沿着</a:t>
            </a:r>
            <a:endParaRPr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2.表时间：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自从、到、在、当、于、随着</a:t>
            </a:r>
            <a:endParaRPr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3.表方式：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以、用、凭、按照、依照、本着、通过、根据、本着</a:t>
            </a:r>
            <a:endParaRPr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4.表目的：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为、为了、为着</a:t>
            </a:r>
            <a:endParaRPr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5.表原因：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因、由于、因为</a:t>
            </a:r>
            <a:endParaRPr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6.表对象、比较、关涉范围：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对、对于、比、和、跟、与、同、关于、至于</a:t>
            </a:r>
            <a:endParaRPr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7.表被动：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被、叫、让、给</a:t>
            </a:r>
            <a:endParaRPr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8.表排除：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除、除了、除去、除非</a:t>
            </a:r>
            <a:endParaRPr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【介词/动词兼类】</a:t>
            </a:r>
            <a:endParaRPr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在、到、朝、比、为、给、被、通过</a:t>
            </a:r>
            <a:endParaRPr lang="zh-CN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91770" y="140335"/>
            <a:ext cx="64198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词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2785" y="5861050"/>
            <a:ext cx="6161405" cy="8299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【在】① 他</a:t>
            </a:r>
            <a:r>
              <a:rPr lang="zh-CN" altLang="en-US" sz="2400" b="1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家休息呢。② 他</a:t>
            </a:r>
            <a:r>
              <a:rPr lang="zh-CN" altLang="en-US" sz="2400" b="1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家呢。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【到】① 我</a:t>
            </a:r>
            <a:r>
              <a:rPr lang="zh-CN" altLang="en-US" sz="2400" b="1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到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过青海。② 我</a:t>
            </a:r>
            <a:r>
              <a:rPr lang="zh-CN" altLang="en-US" sz="2400" b="1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到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青海去旅游。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uild="p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430" y="880110"/>
            <a:ext cx="12053570" cy="5977890"/>
          </a:xfrm>
        </p:spPr>
        <p:txBody>
          <a:bodyPr>
            <a:norm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虚词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（三）连词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用来连接词、短语、句子乃至段落的词。</a:t>
            </a:r>
            <a:endParaRPr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  <a:sym typeface="+mn-ea"/>
              </a:rPr>
              <a:t>同、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和、跟、与、及、由于、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  <a:sym typeface="+mn-ea"/>
              </a:rPr>
              <a:t>或者、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因为、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由于、</a:t>
            </a:r>
            <a:endParaRPr sz="2800" b="1">
              <a:solidFill>
                <a:srgbClr val="1D41D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关联词语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（并列、递进、转折、假设、条件、因果等关系）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不是……而是……、不但……而且……、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虽然……但是……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，因为……所</a:t>
            </a:r>
            <a:endParaRPr lang="zh-CN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……</a:t>
            </a:r>
            <a:r>
              <a:rPr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等等。</a:t>
            </a:r>
            <a:endParaRPr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【连/介词兼类】</a:t>
            </a:r>
            <a:endParaRPr 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【例】</a:t>
            </a:r>
            <a:r>
              <a:rPr lang="zh-CN" sz="2800" b="1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800" b="1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跟</a:t>
            </a:r>
            <a:r>
              <a:rPr lang="en-US" altLang="zh-CN" sz="2800" b="1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800" b="1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800" b="1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800" b="1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</a:t>
            </a:r>
            <a:r>
              <a:rPr lang="zh-CN" sz="2800" b="1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你一起去看电影。</a:t>
            </a:r>
            <a:endParaRPr lang="zh-CN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我有事</a:t>
            </a:r>
            <a:r>
              <a:rPr lang="zh-CN" sz="2800" b="1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你讨论。</a:t>
            </a:r>
            <a:endParaRPr lang="zh-CN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91770" y="140335"/>
            <a:ext cx="64198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词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6560" y="546227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（连词）</a:t>
            </a:r>
            <a:endParaRPr lang="zh-CN" altLang="en-US" sz="2800" b="1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9330" y="598424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（介词）</a:t>
            </a:r>
            <a:endParaRPr lang="zh-CN" altLang="en-US" sz="2800" b="1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39460" y="4691380"/>
            <a:ext cx="6096000" cy="181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【小贴士】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作连词时，所连接的成分可以前后互换位置而语意不变。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作介词时，调换位置影响语意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uiExpand="1" build="p"/>
      <p:bldP spid="4" grpId="0"/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15" y="73025"/>
            <a:ext cx="11873230" cy="6551295"/>
          </a:xfrm>
        </p:spPr>
        <p:txBody>
          <a:bodyPr>
            <a:normAutofit fontScale="90000"/>
          </a:bodyPr>
          <a:p>
            <a:pPr fontAlgn="auto"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【例】请划出下面语段中的副词、介词和连词。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/>
              <a:t>      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前，“中国制造”正加速迈向“中国智造”，需要新时代青年发扬优良传统，勇担时代使命。我们期待有为青年投身技能学习热潮，与千千万万名优秀的劳动者一起践行劳模精神和工匠精神，将个人梦想融入强国梦想，为中国制造注入青春动能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【答案】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当前，“中国制造”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正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【副词】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加速迈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向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【介词】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“中国智造”，需要新时代青年发扬优良传统，勇担时代使命。我们期待有为青年投身技能学习热潮，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【介词】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千千万万名优秀的劳动者一起践行劳模精神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【连词】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工匠精神，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【介词】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个人梦想融入强国梦想，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</a:t>
            </a:r>
            <a:r>
              <a:rPr lang="zh-CN" alt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【介词】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“中国制造”注入青春动能。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1770" y="140335"/>
            <a:ext cx="110109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短语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91770" y="878205"/>
          <a:ext cx="11908155" cy="58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440"/>
                <a:gridCol w="7058025"/>
                <a:gridCol w="3488690"/>
              </a:tblGrid>
              <a:tr h="7131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1D41D5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</a:tr>
              <a:tr h="133413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1D41D5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</a:tr>
              <a:tr h="102298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1D41D5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</a:tr>
              <a:tr h="120967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1D41D5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b="1">
                        <a:solidFill>
                          <a:srgbClr val="1D41D5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b="1">
                        <a:solidFill>
                          <a:srgbClr val="1D41D5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b="1">
                        <a:solidFill>
                          <a:srgbClr val="1D41D5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</a:tr>
              <a:tr h="7137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1D41D5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</a:tr>
              <a:tr h="89535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rgbClr val="1D41D5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0825" y="1073150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并列短语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0825" y="2089150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主谓短语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0825" y="3229610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偏正短语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0825" y="4265295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动宾短语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0825" y="5223510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介宾短语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0825" y="5999480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补充短语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1940" y="878205"/>
            <a:ext cx="69691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词和词之间没有轻重主次之分，是平等的联合，一般要求词性相同。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51940" y="1584960"/>
            <a:ext cx="705358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由主语和谓语组成的短语。主语表示陈述的对象，谓语表示陈述的内容。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二者构成陈述与被陈述的关系，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即表达“谁（什么）——怎么样（做什么）”。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51940" y="2907030"/>
            <a:ext cx="73215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词语之间有修饰限制关系，前一个词语对后一个词语进行修饰和限制，以后一个词语为中心。中心语为“正”，修饰语为“偏”。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1940" y="3921760"/>
            <a:ext cx="68808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由动词和它支配的对象构成的短语，动词是中心词，宾语是动词支配的对象，表示动作行为的对象、结果、处所等。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51940" y="5132070"/>
            <a:ext cx="68732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由介词和它的宾语构成的短语。充当介词宾语的主要是名词、代词和名词性短语。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59560" y="5776595"/>
            <a:ext cx="70408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由动词、形容词和在它后面起补充说明作用的词组成的短语。动词、形容词是中心语，起补充说明作用的词叫做补语。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06155" y="949960"/>
            <a:ext cx="3409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报纸杂志、改革开放、雄伟壮丽、你与他、 半斤八两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06155" y="1842770"/>
            <a:ext cx="3316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老师讲课 小明进门 大家唱歌</a:t>
            </a:r>
            <a:endParaRPr lang="zh-CN" altLang="en-US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心情好 </a:t>
            </a:r>
            <a:r>
              <a:rPr lang="en-US" altLang="zh-CN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她聪明  </a:t>
            </a:r>
            <a:r>
              <a:rPr lang="en-US" altLang="zh-CN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我们高兴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606155" y="2953385"/>
            <a:ext cx="35172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一泓清泉 外国朋友 </a:t>
            </a:r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大家的心情</a:t>
            </a:r>
            <a:endParaRPr lang="zh-CN" altLang="en-US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精致的小屋</a:t>
            </a:r>
            <a:r>
              <a:rPr lang="en-US" altLang="zh-CN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热烈欢迎 完全相信 </a:t>
            </a:r>
            <a:endParaRPr lang="zh-CN" altLang="en-US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十分思念</a:t>
            </a:r>
            <a:r>
              <a:rPr lang="en-US" altLang="zh-CN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更加坚强 非常悲伤 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606155" y="3921760"/>
            <a:ext cx="3409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眨眼睛  看电影  出现故障</a:t>
            </a:r>
            <a:endParaRPr lang="zh-CN" altLang="en-US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夸奖我  拜访他</a:t>
            </a:r>
            <a:endParaRPr lang="zh-CN" altLang="en-US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热爱弹琴 喜欢打球 </a:t>
            </a:r>
            <a:endParaRPr lang="zh-CN" altLang="en-US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爱整洁  要求平等 </a:t>
            </a:r>
            <a:r>
              <a:rPr lang="en-US" altLang="zh-CN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感觉疲惫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06155" y="5137785"/>
            <a:ext cx="3096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从南方  自今天  在河边</a:t>
            </a:r>
            <a:endParaRPr lang="zh-CN" altLang="en-US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朝那边  到这里  给我（说）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02675" y="578548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升起来了  跑得出汗</a:t>
            </a:r>
            <a:endParaRPr lang="zh-CN" altLang="en-US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冻得麻木  来自湖南</a:t>
            </a:r>
            <a:endParaRPr lang="zh-CN" altLang="en-US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热得难受   漂亮极了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47825" y="4628515"/>
            <a:ext cx="3072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动+名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[动+动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7825" y="6398260"/>
            <a:ext cx="2076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+补语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28415" y="5417185"/>
            <a:ext cx="2683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介+名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95880" y="1216660"/>
            <a:ext cx="560959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名+名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动+动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形+形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代+代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数量+数量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47825" y="3559810"/>
            <a:ext cx="6236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数量+名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 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名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\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+名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 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形+名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 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[副+动\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47825" y="2491105"/>
            <a:ext cx="3354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+动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[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8" grpId="0"/>
      <p:bldP spid="2" grpId="0"/>
      <p:bldP spid="2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985" y="890905"/>
            <a:ext cx="11959590" cy="4351655"/>
          </a:xfrm>
        </p:spPr>
        <p:txBody>
          <a:bodyPr>
            <a:noAutofit/>
          </a:bodyPr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【练习】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请判断以下四组短语的类型。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我的孩子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敬畏生命</a:t>
            </a:r>
            <a:r>
              <a:rPr 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演出结束  </a:t>
            </a:r>
            <a:r>
              <a:rPr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关爱他们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 挂念大家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愿意实行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斗志昂扬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团结互助</a:t>
            </a:r>
            <a:endParaRPr lang="en-US" alt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这里清静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根据常识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热情介绍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这样那样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自己说话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非常美丽 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风和日丽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疼得掉泪</a:t>
            </a:r>
            <a:endParaRPr lang="en-US" alt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985" y="137795"/>
            <a:ext cx="11959590" cy="4351655"/>
          </a:xfrm>
        </p:spPr>
        <p:txBody>
          <a:bodyPr>
            <a:noAutofit/>
          </a:bodyPr>
          <a:p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【答案】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我的孩子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敬畏生命</a:t>
            </a:r>
            <a:r>
              <a:rPr 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演出结束  </a:t>
            </a:r>
            <a:r>
              <a:rPr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关爱他们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（偏正）（动宾）  （主谓）   （动宾） </a:t>
            </a:r>
            <a:endParaRPr lang="en-US" altLang="zh-CN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 挂念大家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愿意实行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斗志昂扬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团结互助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（动宾）  （并列）   （主谓）   （并列）</a:t>
            </a:r>
            <a:endParaRPr lang="en-US" altLang="zh-CN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这里清静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根据常识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热情介绍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这样那样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(主谓）  （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介宾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  （偏正）   （并列）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自己说话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非常美丽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风和日丽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疼得掉泪</a:t>
            </a:r>
            <a:endParaRPr lang="en-US" alt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（主谓） （偏正）  （并列）  （补充）</a:t>
            </a:r>
            <a:endParaRPr lang="en-US" altLang="zh-CN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0365" y="336550"/>
            <a:ext cx="339661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初高中衔接教学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170" y="2362200"/>
            <a:ext cx="40881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第二讲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词语辨析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p="http://schemas.openxmlformats.org/presentationml/2006/main">
  <p:tag name="TABLE_ENDDRAG_ORIGIN_RECT" val="937*380"/>
  <p:tag name="TABLE_ENDDRAG_RECT" val="15*69*937*380"/>
  <p:tag name="KSO_WM_UNIT_TABLE_BEAUTIFY" val="smartTable{9843ff08-e826-4c69-b7fd-5fb4642e8be3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7.xml><?xml version="1.0" encoding="utf-8"?>
<p:tagLst xmlns:p="http://schemas.openxmlformats.org/presentationml/2006/main">
  <p:tag name="KSO_WM_UNIT_TABLE_BEAUTIFY" val="smartTable{a9ee5a72-d4f3-4edf-bea8-5abeb7493905}"/>
  <p:tag name="TABLE_ENDDRAG_ORIGIN_RECT" val="909*435"/>
  <p:tag name="TABLE_ENDDRAG_RECT" val="33*76*909*43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p="http://schemas.openxmlformats.org/presentationml/2006/main">
  <p:tag name="COMMONDATA" val="eyJoZGlkIjoiM2NjZjQ5Njc4ZGVhN2JiODgxZjA1MmVjZGU2ZDg0NWEifQ=="/>
  <p:tag name="KSO_WPP_MARK_KEY" val="7d8056da-b5fd-4fbe-b7a6-4548c5bc4e5e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4438</Words>
  <Application>WPS 演示</Application>
  <PresentationFormat>宽屏</PresentationFormat>
  <Paragraphs>377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黑体</vt:lpstr>
      <vt:lpstr>楷体</vt:lpstr>
      <vt:lpstr>微软雅黑</vt:lpstr>
      <vt:lpstr>Arial Unicode MS</vt:lpstr>
      <vt:lpstr>Calibri</vt:lpstr>
      <vt:lpstr>华文楷体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近四年浙江省学考命题类型·词语</vt:lpstr>
      <vt:lpstr>PowerPoint 演示文稿</vt:lpstr>
      <vt:lpstr>PowerPoint 演示文稿</vt:lpstr>
      <vt:lpstr>PowerPoint 演示文稿</vt:lpstr>
      <vt:lpstr>                            </vt:lpstr>
      <vt:lpstr>PowerPoint 演示文稿</vt:lpstr>
      <vt:lpstr>PowerPoint 演示文稿</vt:lpstr>
      <vt:lpstr>                实词辨析小结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ruian</dc:creator>
  <cp:lastModifiedBy>杰</cp:lastModifiedBy>
  <cp:revision>167</cp:revision>
  <dcterms:created xsi:type="dcterms:W3CDTF">2019-06-19T02:08:00Z</dcterms:created>
  <dcterms:modified xsi:type="dcterms:W3CDTF">2023-07-11T02:57:41Z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6B483B34AD964619A21292E5722EDC25_13</vt:lpwstr>
  </property>
</Properties>
</file>