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25"/>
  </p:handoutMasterIdLst>
  <p:sldIdLst>
    <p:sldId id="547" r:id="rId3"/>
    <p:sldId id="548" r:id="rId4"/>
    <p:sldId id="549" r:id="rId5"/>
    <p:sldId id="553" r:id="rId6"/>
    <p:sldId id="555" r:id="rId7"/>
    <p:sldId id="551" r:id="rId8"/>
    <p:sldId id="557" r:id="rId9"/>
    <p:sldId id="568" r:id="rId10"/>
    <p:sldId id="558" r:id="rId11"/>
    <p:sldId id="559" r:id="rId12"/>
    <p:sldId id="498" r:id="rId13"/>
    <p:sldId id="560" r:id="rId15"/>
    <p:sldId id="561" r:id="rId16"/>
    <p:sldId id="562" r:id="rId17"/>
    <p:sldId id="563" r:id="rId18"/>
    <p:sldId id="564" r:id="rId19"/>
    <p:sldId id="502" r:id="rId20"/>
    <p:sldId id="565" r:id="rId21"/>
    <p:sldId id="566" r:id="rId22"/>
    <p:sldId id="567" r:id="rId23"/>
    <p:sldId id="515" r:id="rId24"/>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45A5"/>
    <a:srgbClr val="1D41D5"/>
    <a:srgbClr val="1F2DA8"/>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59"/>
        <p:guide pos="3864"/>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27.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dirty="0">
                <a:solidFill>
                  <a:srgbClr val="FF3300"/>
                </a:solidFill>
                <a:latin typeface="华文楷体" panose="02010600040101010101" charset="-122"/>
                <a:ea typeface="华文楷体" panose="02010600040101010101" charset="-122"/>
                <a:sym typeface="+mn-ea"/>
              </a:rPr>
              <a:t>【注意】</a:t>
            </a:r>
            <a:r>
              <a:rPr lang="zh-CN" altLang="en-US" b="1" dirty="0">
                <a:latin typeface="华文楷体" panose="02010600040101010101" charset="-122"/>
                <a:ea typeface="华文楷体" panose="02010600040101010101" charset="-122"/>
                <a:sym typeface="+mn-ea"/>
              </a:rPr>
              <a:t>只能用于男女尤其是夫妻间的成语，如青梅竹马、两小无猜、比翼双飞、破镜重圆、夫唱妇随、相敬如宾等</a:t>
            </a:r>
            <a:endParaRPr lang="zh-CN" altLang="en-US" b="1" dirty="0">
              <a:solidFill>
                <a:schemeClr val="tx1"/>
              </a:solidFill>
              <a:latin typeface="华文楷体" panose="02010600040101010101" charset="-122"/>
              <a:ea typeface="华文楷体" panose="02010600040101010101" charset="-122"/>
            </a:endParaRP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zh-CN" altLang="en-US" b="1" dirty="0">
                <a:solidFill>
                  <a:srgbClr val="000000"/>
                </a:solidFill>
                <a:latin typeface="华文楷体" panose="02010600040101010101" charset="-122"/>
                <a:ea typeface="华文楷体" panose="02010600040101010101" charset="-122"/>
                <a:cs typeface="华文楷体" panose="02010600040101010101" charset="-122"/>
                <a:sym typeface="+mn-ea"/>
              </a:rPr>
              <a:t>方兴未艾 ：fāng xīng wèi ài</a:t>
            </a:r>
            <a:endParaRPr lang="zh-CN" altLang="en-US" b="1" dirty="0">
              <a:solidFill>
                <a:srgbClr val="000000"/>
              </a:solidFill>
              <a:latin typeface="华文楷体" panose="02010600040101010101" charset="-122"/>
              <a:ea typeface="华文楷体" panose="02010600040101010101" charset="-122"/>
              <a:cs typeface="华文楷体" panose="02010600040101010101" charset="-122"/>
              <a:sym typeface="+mn-ea"/>
            </a:endParaRPr>
          </a:p>
          <a:p>
            <a:endParaRPr lang="zh-CN" altLang="en-US"/>
          </a:p>
          <a:p>
            <a:r>
              <a:rPr lang="zh-CN" altLang="en-US"/>
              <a:t>解释：方：正在；兴：兴起；艾：停止。事物正在发展，尚未达到止境。</a:t>
            </a:r>
            <a:endParaRPr lang="zh-CN" altLang="en-US"/>
          </a:p>
          <a:p>
            <a:r>
              <a:rPr lang="zh-CN" altLang="en-US"/>
              <a:t>空谷足音：在寂静的山谷里听到脚步声。比喻极难得到音信、言论或来访。</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fld>
            <a:endParaRPr lang="zh-CN" altLang="en-US"/>
          </a:p>
        </p:txBody>
      </p:sp>
      <p:sp>
        <p:nvSpPr>
          <p:cNvPr id="2"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80365" y="336550"/>
            <a:ext cx="3396615" cy="645160"/>
          </a:xfrm>
          <a:prstGeom prst="rect">
            <a:avLst/>
          </a:prstGeom>
          <a:noFill/>
          <a:ln>
            <a:solidFill>
              <a:schemeClr val="tx1"/>
            </a:solidFill>
          </a:ln>
        </p:spPr>
        <p:txBody>
          <a:bodyPr wrap="none" rtlCol="0">
            <a:spAutoFit/>
          </a:bodyPr>
          <a:p>
            <a:r>
              <a:rPr lang="zh-CN" altLang="en-US" sz="3600" b="1">
                <a:latin typeface="黑体" panose="02010609060101010101" pitchFamily="49" charset="-122"/>
                <a:ea typeface="黑体" panose="02010609060101010101" pitchFamily="49" charset="-122"/>
              </a:rPr>
              <a:t>初高中衔接教学</a:t>
            </a:r>
            <a:endParaRPr lang="zh-CN" altLang="en-US" sz="3600" b="1">
              <a:latin typeface="黑体" panose="02010609060101010101" pitchFamily="49" charset="-122"/>
              <a:ea typeface="黑体" panose="02010609060101010101" pitchFamily="49" charset="-122"/>
            </a:endParaRPr>
          </a:p>
        </p:txBody>
      </p:sp>
      <p:sp>
        <p:nvSpPr>
          <p:cNvPr id="4" name="文本框 3"/>
          <p:cNvSpPr txBox="1"/>
          <p:nvPr/>
        </p:nvSpPr>
        <p:spPr>
          <a:xfrm>
            <a:off x="3646170" y="2362200"/>
            <a:ext cx="4088130" cy="645160"/>
          </a:xfrm>
          <a:prstGeom prst="rect">
            <a:avLst/>
          </a:prstGeom>
          <a:noFill/>
        </p:spPr>
        <p:txBody>
          <a:bodyPr wrap="none" rtlCol="0" anchor="t">
            <a:spAutoFit/>
          </a:bodyPr>
          <a:p>
            <a:r>
              <a:rPr lang="zh-CN" altLang="en-US" sz="3600" b="1">
                <a:latin typeface="黑体" panose="02010609060101010101" pitchFamily="49" charset="-122"/>
                <a:ea typeface="黑体" panose="02010609060101010101" pitchFamily="49" charset="-122"/>
                <a:cs typeface="黑体" panose="02010609060101010101" pitchFamily="49" charset="-122"/>
                <a:sym typeface="+mn-ea"/>
              </a:rPr>
              <a:t>第三讲</a:t>
            </a:r>
            <a:r>
              <a:rPr lang="en-US" altLang="zh-CN" sz="3600" b="1">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3600" b="1">
                <a:latin typeface="黑体" panose="02010609060101010101" pitchFamily="49" charset="-122"/>
                <a:ea typeface="黑体" panose="02010609060101010101" pitchFamily="49" charset="-122"/>
                <a:cs typeface="黑体" panose="02010609060101010101" pitchFamily="49" charset="-122"/>
                <a:sym typeface="+mn-ea"/>
              </a:rPr>
              <a:t>成语辨析</a:t>
            </a:r>
            <a:endParaRPr lang="zh-CN" altLang="en-US" sz="3600" b="1">
              <a:latin typeface="黑体" panose="02010609060101010101" pitchFamily="49" charset="-122"/>
              <a:ea typeface="黑体" panose="02010609060101010101" pitchFamily="49" charset="-122"/>
              <a:cs typeface="黑体" panose="02010609060101010101" pitchFamily="49"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4" grpId="0"/>
      <p:bldP spid="4"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0" y="0"/>
            <a:ext cx="11899265" cy="4351655"/>
          </a:xfrm>
        </p:spPr>
        <p:txBody>
          <a:bodyPr>
            <a:noAutofit/>
          </a:bodyPr>
          <a:p>
            <a:r>
              <a:rPr lang="zh-CN" sz="2800" b="1">
                <a:latin typeface="黑体" panose="02010609060101010101" pitchFamily="49" charset="-122"/>
                <a:ea typeface="黑体" panose="02010609060101010101" pitchFamily="49" charset="-122"/>
                <a:cs typeface="宋体" panose="02010600030101010101" pitchFamily="2" charset="-122"/>
                <a:sym typeface="+mn-ea"/>
              </a:rPr>
              <a:t>【</a:t>
            </a:r>
            <a:r>
              <a:rPr sz="2800" b="1">
                <a:latin typeface="黑体" panose="02010609060101010101" pitchFamily="49" charset="-122"/>
                <a:ea typeface="黑体" panose="02010609060101010101" pitchFamily="49" charset="-122"/>
                <a:cs typeface="宋体" panose="02010600030101010101" pitchFamily="2" charset="-122"/>
                <a:sym typeface="+mn-ea"/>
              </a:rPr>
              <a:t>张冠李戴</a:t>
            </a:r>
            <a:r>
              <a:rPr lang="zh-CN" altLang="en-US" sz="2800" b="1">
                <a:latin typeface="黑体" panose="02010609060101010101" pitchFamily="49" charset="-122"/>
                <a:ea typeface="黑体" panose="02010609060101010101" pitchFamily="49" charset="-122"/>
                <a:cs typeface="宋体" panose="02010600030101010101" pitchFamily="2" charset="-122"/>
                <a:sym typeface="+mn-ea"/>
              </a:rPr>
              <a:t>】</a:t>
            </a:r>
            <a:endParaRPr lang="zh-CN" altLang="en-US" sz="2800" b="1">
              <a:latin typeface="黑体" panose="02010609060101010101" pitchFamily="49" charset="-122"/>
              <a:ea typeface="黑体" panose="02010609060101010101" pitchFamily="49" charset="-122"/>
              <a:cs typeface="宋体" panose="02010600030101010101" pitchFamily="2" charset="-122"/>
              <a:sym typeface="+mn-ea"/>
            </a:endParaRPr>
          </a:p>
          <a:p>
            <a:r>
              <a:rPr lang="zh-CN" altLang="en-US" b="1">
                <a:latin typeface="宋体" panose="02010600030101010101" pitchFamily="2" charset="-122"/>
                <a:ea typeface="宋体" panose="02010600030101010101" pitchFamily="2" charset="-122"/>
                <a:cs typeface="宋体" panose="02010600030101010101" pitchFamily="2" charset="-122"/>
              </a:rPr>
              <a:t>2.下列各句中划线成语的使用,全都不正确的一项(      )	</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①该国“跳蚤市场”近年来异常繁荣，枪支子弹、部队勋章、小型发电机和家用电器等</a:t>
            </a:r>
            <a:r>
              <a:rPr lang="zh-CN" altLang="en-US" b="1" u="sng">
                <a:latin typeface="宋体" panose="02010600030101010101" pitchFamily="2" charset="-122"/>
                <a:ea typeface="宋体" panose="02010600030101010101" pitchFamily="2" charset="-122"/>
                <a:cs typeface="宋体" panose="02010600030101010101" pitchFamily="2" charset="-122"/>
              </a:rPr>
              <a:t>浩如烟海</a:t>
            </a:r>
            <a:r>
              <a:rPr lang="zh-CN" altLang="en-US" b="1">
                <a:latin typeface="宋体" panose="02010600030101010101" pitchFamily="2" charset="-122"/>
                <a:ea typeface="宋体" panose="02010600030101010101" pitchFamily="2" charset="-122"/>
                <a:cs typeface="宋体" panose="02010600030101010101" pitchFamily="2" charset="-122"/>
              </a:rPr>
              <a:t>，应有尽有。</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②他毫不客气地批评说，目前中国大部分文化节目都</a:t>
            </a:r>
            <a:r>
              <a:rPr lang="zh-CN" altLang="en-US" b="1" u="sng">
                <a:latin typeface="宋体" panose="02010600030101010101" pitchFamily="2" charset="-122"/>
                <a:ea typeface="宋体" panose="02010600030101010101" pitchFamily="2" charset="-122"/>
                <a:cs typeface="宋体" panose="02010600030101010101" pitchFamily="2" charset="-122"/>
              </a:rPr>
              <a:t>老态龙钟</a:t>
            </a:r>
            <a:r>
              <a:rPr lang="zh-CN" altLang="en-US" b="1">
                <a:latin typeface="宋体" panose="02010600030101010101" pitchFamily="2" charset="-122"/>
                <a:ea typeface="宋体" panose="02010600030101010101" pitchFamily="2" charset="-122"/>
                <a:cs typeface="宋体" panose="02010600030101010101" pitchFamily="2" charset="-122"/>
              </a:rPr>
              <a:t>，使优秀传统文化节目失去了年轻人这一广大的受众群体。</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③某著名导演以拍摄展示新世纪年轻一代生活的作品而闻名，拍摄青年题材的电视剧对他来说可谓</a:t>
            </a:r>
            <a:r>
              <a:rPr lang="zh-CN" altLang="en-US" b="1" u="sng">
                <a:latin typeface="宋体" panose="02010600030101010101" pitchFamily="2" charset="-122"/>
                <a:ea typeface="宋体" panose="02010600030101010101" pitchFamily="2" charset="-122"/>
                <a:cs typeface="宋体" panose="02010600030101010101" pitchFamily="2" charset="-122"/>
              </a:rPr>
              <a:t>驾轻就熟</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④古建筑之所以</a:t>
            </a:r>
            <a:r>
              <a:rPr lang="zh-CN" altLang="en-US" b="1" u="sng">
                <a:latin typeface="宋体" panose="02010600030101010101" pitchFamily="2" charset="-122"/>
                <a:ea typeface="宋体" panose="02010600030101010101" pitchFamily="2" charset="-122"/>
                <a:cs typeface="宋体" panose="02010600030101010101" pitchFamily="2" charset="-122"/>
              </a:rPr>
              <a:t>卓尔不群</a:t>
            </a:r>
            <a:r>
              <a:rPr lang="zh-CN" altLang="en-US" b="1">
                <a:latin typeface="宋体" panose="02010600030101010101" pitchFamily="2" charset="-122"/>
                <a:ea typeface="宋体" panose="02010600030101010101" pitchFamily="2" charset="-122"/>
                <a:cs typeface="宋体" panose="02010600030101010101" pitchFamily="2" charset="-122"/>
              </a:rPr>
              <a:t>，不在于它的创新，而在于它代表了某个时代；当代的建筑不应该照搬古代，需要有时代气息。</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⑤该企业董事长即将离任，企业发言人提出五大严苛要求，向全社会公开招聘，企业董事长职位</a:t>
            </a:r>
            <a:r>
              <a:rPr lang="zh-CN" altLang="en-US" b="1" u="sng">
                <a:latin typeface="宋体" panose="02010600030101010101" pitchFamily="2" charset="-122"/>
                <a:ea typeface="宋体" panose="02010600030101010101" pitchFamily="2" charset="-122"/>
                <a:cs typeface="宋体" panose="02010600030101010101" pitchFamily="2" charset="-122"/>
              </a:rPr>
              <a:t>虚左以待</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⑥“互联网+”时代，社会快速发展，创客辈出，越是在这种时候，我们越要</a:t>
            </a:r>
            <a:r>
              <a:rPr lang="zh-CN" altLang="en-US" b="1" u="sng">
                <a:latin typeface="宋体" panose="02010600030101010101" pitchFamily="2" charset="-122"/>
                <a:ea typeface="宋体" panose="02010600030101010101" pitchFamily="2" charset="-122"/>
                <a:cs typeface="宋体" panose="02010600030101010101" pitchFamily="2" charset="-122"/>
              </a:rPr>
              <a:t>登高自卑</a:t>
            </a:r>
            <a:r>
              <a:rPr lang="zh-CN" altLang="en-US" b="1">
                <a:latin typeface="宋体" panose="02010600030101010101" pitchFamily="2" charset="-122"/>
                <a:ea typeface="宋体" panose="02010600030101010101" pitchFamily="2" charset="-122"/>
                <a:cs typeface="宋体" panose="02010600030101010101" pitchFamily="2" charset="-122"/>
              </a:rPr>
              <a:t>，脚踏实地。</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A.①③⑥</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B.①②④	C.②④⑤	</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D.③⑤⑥</a:t>
            </a:r>
            <a:endParaRPr lang="zh-CN" altLang="en-US" b="1">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3799205" y="1284605"/>
            <a:ext cx="8100060" cy="398780"/>
          </a:xfrm>
          <a:prstGeom prst="rect">
            <a:avLst/>
          </a:prstGeom>
          <a:noFill/>
          <a:ln>
            <a:solidFill>
              <a:schemeClr val="tx1"/>
            </a:solidFill>
          </a:ln>
        </p:spPr>
        <p:txBody>
          <a:bodyPr wrap="square" rtlCol="0" anchor="t">
            <a:spAutoFit/>
          </a:bodyPr>
          <a:p>
            <a:r>
              <a:rPr lang="zh-CN" altLang="en-US" sz="2000" b="1">
                <a:solidFill>
                  <a:srgbClr val="FF0000"/>
                </a:solidFill>
                <a:latin typeface="楷体" panose="02010609060101010101" charset="-122"/>
                <a:ea typeface="楷体" panose="02010609060101010101" charset="-122"/>
                <a:cs typeface="楷体" panose="02010609060101010101" charset="-122"/>
              </a:rPr>
              <a:t>①浩如烟海:形容文献、资料等非常丰富。不能形容商品。</a:t>
            </a:r>
            <a:endParaRPr lang="zh-CN" altLang="en-US" sz="2000" b="1">
              <a:solidFill>
                <a:srgbClr val="FF0000"/>
              </a:solidFill>
              <a:latin typeface="楷体" panose="02010609060101010101" charset="-122"/>
              <a:ea typeface="楷体" panose="02010609060101010101" charset="-122"/>
              <a:cs typeface="楷体" panose="02010609060101010101" charset="-122"/>
            </a:endParaRPr>
          </a:p>
        </p:txBody>
      </p:sp>
      <p:sp>
        <p:nvSpPr>
          <p:cNvPr id="5" name="文本框 4"/>
          <p:cNvSpPr txBox="1"/>
          <p:nvPr/>
        </p:nvSpPr>
        <p:spPr>
          <a:xfrm>
            <a:off x="5062855" y="2000885"/>
            <a:ext cx="6836410" cy="645160"/>
          </a:xfrm>
          <a:prstGeom prst="rect">
            <a:avLst/>
          </a:prstGeom>
          <a:noFill/>
          <a:ln>
            <a:solidFill>
              <a:schemeClr val="tx1"/>
            </a:solidFill>
          </a:ln>
        </p:spPr>
        <p:txBody>
          <a:bodyPr wrap="square" rtlCol="0" anchor="t">
            <a:spAutoFit/>
          </a:bodyPr>
          <a:p>
            <a:r>
              <a:rPr lang="zh-CN" altLang="en-US" b="1">
                <a:solidFill>
                  <a:srgbClr val="FF0000"/>
                </a:solidFill>
                <a:latin typeface="楷体" panose="02010609060101010101" charset="-122"/>
                <a:ea typeface="楷体" panose="02010609060101010101" charset="-122"/>
                <a:cs typeface="楷体" panose="02010609060101010101" charset="-122"/>
              </a:rPr>
              <a:t>②老态龙钟:形容人年老体弱、行动不灵便的样子。不可用来形容文化节目。</a:t>
            </a:r>
            <a:endParaRPr lang="zh-CN" altLang="en-US" b="1">
              <a:solidFill>
                <a:srgbClr val="FF0000"/>
              </a:solidFill>
              <a:latin typeface="楷体" panose="02010609060101010101" charset="-122"/>
              <a:ea typeface="楷体" panose="02010609060101010101" charset="-122"/>
              <a:cs typeface="楷体" panose="02010609060101010101" charset="-122"/>
            </a:endParaRPr>
          </a:p>
        </p:txBody>
      </p:sp>
      <p:sp>
        <p:nvSpPr>
          <p:cNvPr id="6" name="文本框 5"/>
          <p:cNvSpPr txBox="1"/>
          <p:nvPr/>
        </p:nvSpPr>
        <p:spPr>
          <a:xfrm>
            <a:off x="4904740" y="3710305"/>
            <a:ext cx="7202170" cy="368300"/>
          </a:xfrm>
          <a:prstGeom prst="rect">
            <a:avLst/>
          </a:prstGeom>
          <a:noFill/>
          <a:ln>
            <a:solidFill>
              <a:schemeClr val="tx1"/>
            </a:solidFill>
          </a:ln>
        </p:spPr>
        <p:txBody>
          <a:bodyPr wrap="square" rtlCol="0" anchor="t">
            <a:spAutoFit/>
          </a:bodyPr>
          <a:p>
            <a:r>
              <a:rPr lang="zh-CN" altLang="en-US" b="1">
                <a:solidFill>
                  <a:srgbClr val="FF0000"/>
                </a:solidFill>
                <a:latin typeface="楷体" panose="02010609060101010101" charset="-122"/>
                <a:ea typeface="楷体" panose="02010609060101010101" charset="-122"/>
                <a:cs typeface="楷体" panose="02010609060101010101" charset="-122"/>
              </a:rPr>
              <a:t>④卓尔不群:指优秀卓越,超出常人。用于“人”,不能用于“建筑物”</a:t>
            </a:r>
            <a:endParaRPr lang="zh-CN" altLang="en-US" b="1">
              <a:solidFill>
                <a:srgbClr val="FF0000"/>
              </a:solidFill>
              <a:latin typeface="楷体" panose="02010609060101010101" charset="-122"/>
              <a:ea typeface="楷体" panose="02010609060101010101" charset="-122"/>
              <a:cs typeface="楷体" panose="02010609060101010101" charset="-122"/>
            </a:endParaRPr>
          </a:p>
        </p:txBody>
      </p:sp>
      <p:sp>
        <p:nvSpPr>
          <p:cNvPr id="7" name="文本框 6"/>
          <p:cNvSpPr txBox="1"/>
          <p:nvPr/>
        </p:nvSpPr>
        <p:spPr>
          <a:xfrm>
            <a:off x="7322185" y="403225"/>
            <a:ext cx="484505" cy="460375"/>
          </a:xfrm>
          <a:prstGeom prst="rect">
            <a:avLst/>
          </a:prstGeom>
          <a:noFill/>
        </p:spPr>
        <p:txBody>
          <a:bodyPr wrap="square" rtlCol="0" anchor="t">
            <a:spAutoFit/>
          </a:bodyPr>
          <a:p>
            <a:r>
              <a:rPr lang="zh-CN" altLang="en-US" sz="2400" b="1">
                <a:solidFill>
                  <a:srgbClr val="FF0000"/>
                </a:solidFill>
                <a:latin typeface="黑体" panose="02010609060101010101" pitchFamily="49" charset="-122"/>
                <a:ea typeface="黑体" panose="02010609060101010101" pitchFamily="49" charset="-122"/>
              </a:rPr>
              <a:t>B</a:t>
            </a:r>
            <a:endParaRPr lang="zh-CN" altLang="en-US" sz="2400" b="1">
              <a:solidFill>
                <a:srgbClr val="FF0000"/>
              </a:solidFill>
              <a:latin typeface="黑体" panose="02010609060101010101" pitchFamily="49" charset="-122"/>
              <a:ea typeface="黑体" panose="02010609060101010101" pitchFamily="49" charset="-122"/>
            </a:endParaRPr>
          </a:p>
        </p:txBody>
      </p:sp>
      <p:sp>
        <p:nvSpPr>
          <p:cNvPr id="8" name="文本框 7"/>
          <p:cNvSpPr txBox="1"/>
          <p:nvPr/>
        </p:nvSpPr>
        <p:spPr>
          <a:xfrm>
            <a:off x="214630" y="6005830"/>
            <a:ext cx="8295005" cy="737870"/>
          </a:xfrm>
          <a:prstGeom prst="rect">
            <a:avLst/>
          </a:prstGeom>
          <a:noFill/>
        </p:spPr>
        <p:txBody>
          <a:bodyPr wrap="square" rtlCol="0" anchor="t">
            <a:noAutofit/>
          </a:bodyPr>
          <a:p>
            <a:pPr indent="0" algn="l">
              <a:lnSpc>
                <a:spcPct val="150000"/>
              </a:lnSpc>
              <a:spcBef>
                <a:spcPts val="1000"/>
              </a:spcBef>
              <a:buFont typeface="Arial" panose="020B0604020202020204" pitchFamily="34" charset="0"/>
              <a:buNone/>
            </a:pPr>
            <a:r>
              <a:rPr lang="zh-CN" altLang="en-US" sz="2400" b="1">
                <a:latin typeface="黑体" panose="02010609060101010101" pitchFamily="49" charset="-122"/>
                <a:ea typeface="黑体" panose="02010609060101010101" pitchFamily="49" charset="-122"/>
                <a:cs typeface="黑体" panose="02010609060101010101" pitchFamily="49" charset="-122"/>
                <a:sym typeface="+mn-ea"/>
              </a:rPr>
              <a:t>【提醒】</a:t>
            </a:r>
            <a:r>
              <a:rPr lang="zh-CN" altLang="en-US" sz="2400" b="1">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关注固定的使用对象</a:t>
            </a:r>
            <a:r>
              <a:rPr lang="en-US" altLang="zh-CN" sz="2400" b="1">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b="1">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    </a:t>
            </a:r>
            <a:endParaRPr lang="zh-CN" altLang="en-US" sz="2400" b="1">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linds(horizontal)">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linds(horizontal)">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blinds(horizontal)">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blinds(horizontal)">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
                                            <p:txEl>
                                              <p:pRg st="0" end="0"/>
                                            </p:txEl>
                                          </p:spTgt>
                                        </p:tgtEl>
                                        <p:attrNameLst>
                                          <p:attrName>style.visibility</p:attrName>
                                        </p:attrNameLst>
                                      </p:cBhvr>
                                      <p:to>
                                        <p:strVal val="visible"/>
                                      </p:to>
                                    </p:set>
                                    <p:animEffect transition="in" filter="blinds(horizontal)">
                                      <p:cBhvr>
                                        <p:cTn id="67" dur="500"/>
                                        <p:tgtEl>
                                          <p:spTgt spid="3">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blinds(horizontal)">
                                      <p:cBhvr>
                                        <p:cTn id="7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3" name="内容占位符 40962"/>
          <p:cNvSpPr>
            <a:spLocks noGrp="1" noRot="1"/>
          </p:cNvSpPr>
          <p:nvPr>
            <p:ph sz="half" idx="1"/>
          </p:nvPr>
        </p:nvSpPr>
        <p:spPr>
          <a:xfrm>
            <a:off x="191770" y="1636395"/>
            <a:ext cx="5234305" cy="4498975"/>
          </a:xfrm>
        </p:spPr>
        <p:txBody>
          <a:bodyPr vert="horz" wrap="square" lIns="91440" tIns="45720" rIns="91440" bIns="45720" anchor="t"/>
          <a:p>
            <a:pPr marL="0" indent="0" eaLnBrk="1" hangingPunct="1">
              <a:buClr>
                <a:schemeClr val="hlink"/>
              </a:buClr>
              <a:buSzTx/>
              <a:buFont typeface="Wingdings" panose="05000000000000000000" pitchFamily="2" charset="2"/>
              <a:buNone/>
            </a:pPr>
            <a:r>
              <a:rPr lang="zh-CN" altLang="en-US" sz="3600" b="1" dirty="0">
                <a:latin typeface="华文楷体" panose="02010600040101010101" charset="-122"/>
                <a:ea typeface="华文楷体" panose="02010600040101010101" charset="-122"/>
                <a:cs typeface="华文楷体" panose="02010600040101010101" charset="-122"/>
              </a:rPr>
              <a:t>罄竹难书   </a:t>
            </a:r>
            <a:endParaRPr lang="zh-CN" altLang="en-US" sz="3600" b="1" dirty="0">
              <a:latin typeface="华文楷体" panose="02010600040101010101" charset="-122"/>
              <a:ea typeface="华文楷体" panose="02010600040101010101" charset="-122"/>
              <a:cs typeface="华文楷体" panose="02010600040101010101" charset="-122"/>
            </a:endParaRPr>
          </a:p>
          <a:p>
            <a:pPr marL="0" indent="0" eaLnBrk="1" hangingPunct="1">
              <a:buClr>
                <a:schemeClr val="hlink"/>
              </a:buClr>
              <a:buSzTx/>
              <a:buFont typeface="Wingdings" panose="05000000000000000000" pitchFamily="2" charset="2"/>
              <a:buNone/>
            </a:pPr>
            <a:r>
              <a:rPr lang="zh-CN" altLang="en-US" sz="3600" b="1" dirty="0">
                <a:latin typeface="华文楷体" panose="02010600040101010101" charset="-122"/>
                <a:ea typeface="华文楷体" panose="02010600040101010101" charset="-122"/>
                <a:cs typeface="华文楷体" panose="02010600040101010101" charset="-122"/>
              </a:rPr>
              <a:t>举案齐眉</a:t>
            </a:r>
            <a:endParaRPr lang="zh-CN" altLang="en-US" sz="3600" b="1" dirty="0">
              <a:latin typeface="华文楷体" panose="02010600040101010101" charset="-122"/>
              <a:ea typeface="华文楷体" panose="02010600040101010101" charset="-122"/>
              <a:cs typeface="华文楷体" panose="02010600040101010101" charset="-122"/>
            </a:endParaRPr>
          </a:p>
          <a:p>
            <a:pPr marL="0" indent="0" eaLnBrk="1" hangingPunct="1">
              <a:buClr>
                <a:schemeClr val="hlink"/>
              </a:buClr>
              <a:buSzTx/>
              <a:buFont typeface="Wingdings" panose="05000000000000000000" pitchFamily="2" charset="2"/>
              <a:buNone/>
            </a:pPr>
            <a:r>
              <a:rPr lang="zh-CN" altLang="en-US" sz="3600" b="1" dirty="0">
                <a:latin typeface="华文楷体" panose="02010600040101010101" charset="-122"/>
                <a:ea typeface="华文楷体" panose="02010600040101010101" charset="-122"/>
                <a:cs typeface="华文楷体" panose="02010600040101010101" charset="-122"/>
              </a:rPr>
              <a:t>天伦之乐 </a:t>
            </a:r>
            <a:endParaRPr lang="zh-CN" altLang="en-US" sz="3600" b="1" dirty="0">
              <a:latin typeface="华文楷体" panose="02010600040101010101" charset="-122"/>
              <a:ea typeface="华文楷体" panose="02010600040101010101" charset="-122"/>
              <a:cs typeface="华文楷体" panose="02010600040101010101" charset="-122"/>
            </a:endParaRPr>
          </a:p>
          <a:p>
            <a:pPr marL="0" indent="0" eaLnBrk="1" hangingPunct="1">
              <a:buClr>
                <a:schemeClr val="hlink"/>
              </a:buClr>
              <a:buSzTx/>
              <a:buFont typeface="Wingdings" panose="05000000000000000000" pitchFamily="2" charset="2"/>
              <a:buNone/>
            </a:pPr>
            <a:r>
              <a:rPr lang="zh-CN" altLang="en-US" sz="3600" b="1" dirty="0">
                <a:latin typeface="华文楷体" panose="02010600040101010101" charset="-122"/>
                <a:ea typeface="华文楷体" panose="02010600040101010101" charset="-122"/>
                <a:cs typeface="华文楷体" panose="02010600040101010101" charset="-122"/>
              </a:rPr>
              <a:t>劳燕分飞</a:t>
            </a:r>
            <a:endParaRPr lang="zh-CN" altLang="en-US" sz="3600" b="1" dirty="0">
              <a:latin typeface="华文楷体" panose="02010600040101010101" charset="-122"/>
              <a:ea typeface="华文楷体" panose="02010600040101010101" charset="-122"/>
              <a:cs typeface="华文楷体" panose="02010600040101010101" charset="-122"/>
            </a:endParaRPr>
          </a:p>
          <a:p>
            <a:pPr marL="0" indent="0" eaLnBrk="1" hangingPunct="1">
              <a:buClr>
                <a:schemeClr val="hlink"/>
              </a:buClr>
              <a:buSzTx/>
              <a:buFont typeface="Wingdings" panose="05000000000000000000" pitchFamily="2" charset="2"/>
              <a:buNone/>
            </a:pPr>
            <a:r>
              <a:rPr lang="zh-CN" altLang="en-US" sz="3600" b="1" dirty="0">
                <a:latin typeface="华文楷体" panose="02010600040101010101" charset="-122"/>
                <a:ea typeface="华文楷体" panose="02010600040101010101" charset="-122"/>
                <a:cs typeface="华文楷体" panose="02010600040101010101" charset="-122"/>
              </a:rPr>
              <a:t>倾盖如故</a:t>
            </a:r>
            <a:endParaRPr lang="zh-CN" altLang="en-US" sz="3600" b="1" dirty="0">
              <a:latin typeface="华文楷体" panose="02010600040101010101" charset="-122"/>
              <a:ea typeface="华文楷体" panose="02010600040101010101" charset="-122"/>
              <a:cs typeface="华文楷体" panose="02010600040101010101" charset="-122"/>
            </a:endParaRPr>
          </a:p>
          <a:p>
            <a:pPr marL="0" indent="0" eaLnBrk="1" hangingPunct="1">
              <a:buClr>
                <a:schemeClr val="hlink"/>
              </a:buClr>
              <a:buSzTx/>
              <a:buFont typeface="Wingdings" panose="05000000000000000000" pitchFamily="2" charset="2"/>
              <a:buNone/>
            </a:pPr>
            <a:r>
              <a:rPr lang="zh-CN" altLang="en-US" sz="3600" b="1" dirty="0">
                <a:latin typeface="华文楷体" panose="02010600040101010101" charset="-122"/>
                <a:ea typeface="华文楷体" panose="02010600040101010101" charset="-122"/>
                <a:cs typeface="华文楷体" panose="02010600040101010101" charset="-122"/>
              </a:rPr>
              <a:t>如坐春风</a:t>
            </a:r>
            <a:endParaRPr lang="zh-CN" altLang="en-US" sz="3600" b="1" dirty="0">
              <a:latin typeface="华文楷体" panose="02010600040101010101" charset="-122"/>
              <a:ea typeface="华文楷体" panose="02010600040101010101" charset="-122"/>
              <a:cs typeface="华文楷体" panose="02010600040101010101" charset="-122"/>
            </a:endParaRPr>
          </a:p>
          <a:p>
            <a:pPr marL="0" indent="0" eaLnBrk="1" hangingPunct="1">
              <a:lnSpc>
                <a:spcPct val="70000"/>
              </a:lnSpc>
              <a:buClr>
                <a:schemeClr val="hlink"/>
              </a:buClr>
              <a:buSzTx/>
              <a:buFont typeface="Wingdings" panose="05000000000000000000" pitchFamily="2" charset="2"/>
              <a:buNone/>
            </a:pPr>
            <a:r>
              <a:rPr lang="zh-CN" altLang="en-US" sz="3600" b="1" dirty="0">
                <a:latin typeface="华文楷体" panose="02010600040101010101" charset="-122"/>
                <a:ea typeface="华文楷体" panose="02010600040101010101" charset="-122"/>
                <a:cs typeface="华文楷体" panose="02010600040101010101" charset="-122"/>
              </a:rPr>
              <a:t>刎颈之交</a:t>
            </a:r>
            <a:endParaRPr lang="zh-CN" altLang="en-US" sz="3600" b="1" dirty="0">
              <a:latin typeface="华文楷体" panose="02010600040101010101" charset="-122"/>
              <a:ea typeface="华文楷体" panose="02010600040101010101" charset="-122"/>
              <a:cs typeface="华文楷体" panose="02010600040101010101" charset="-122"/>
            </a:endParaRPr>
          </a:p>
          <a:p>
            <a:pPr eaLnBrk="1" hangingPunct="1">
              <a:buClr>
                <a:schemeClr val="hlink"/>
              </a:buClr>
              <a:buSzTx/>
              <a:buFont typeface="Wingdings" panose="05000000000000000000" pitchFamily="2" charset="2"/>
            </a:pPr>
            <a:endParaRPr lang="zh-CN" altLang="en-US" sz="3600" b="1" dirty="0">
              <a:latin typeface="华文楷体" panose="02010600040101010101" charset="-122"/>
              <a:ea typeface="华文楷体" panose="02010600040101010101" charset="-122"/>
              <a:cs typeface="华文楷体" panose="02010600040101010101" charset="-122"/>
            </a:endParaRPr>
          </a:p>
          <a:p>
            <a:pPr eaLnBrk="1" hangingPunct="1">
              <a:buClr>
                <a:schemeClr val="hlink"/>
              </a:buClr>
              <a:buSzTx/>
              <a:buFont typeface="Wingdings" panose="05000000000000000000" pitchFamily="2" charset="2"/>
              <a:buNone/>
            </a:pPr>
            <a:endParaRPr lang="zh-CN" altLang="en-US" b="1" dirty="0">
              <a:latin typeface="楷体_GB2312" pitchFamily="49" charset="-122"/>
              <a:ea typeface="楷体_GB2312" pitchFamily="49" charset="-122"/>
            </a:endParaRPr>
          </a:p>
          <a:p>
            <a:pPr eaLnBrk="1" hangingPunct="1">
              <a:buClr>
                <a:schemeClr val="hlink"/>
              </a:buClr>
              <a:buSzTx/>
              <a:buFont typeface="Wingdings" panose="05000000000000000000" pitchFamily="2" charset="2"/>
            </a:pPr>
            <a:endParaRPr lang="zh-CN" altLang="en-US" b="1" dirty="0"/>
          </a:p>
        </p:txBody>
      </p:sp>
      <p:sp>
        <p:nvSpPr>
          <p:cNvPr id="40964" name="内容占位符 40963"/>
          <p:cNvSpPr>
            <a:spLocks noGrp="1" noRot="1"/>
          </p:cNvSpPr>
          <p:nvPr>
            <p:ph sz="half" idx="2"/>
          </p:nvPr>
        </p:nvSpPr>
        <p:spPr>
          <a:xfrm>
            <a:off x="9189720" y="2005648"/>
            <a:ext cx="5329238" cy="4498975"/>
          </a:xfrm>
        </p:spPr>
        <p:txBody>
          <a:bodyPr vert="horz" wrap="square" lIns="91440" tIns="45720" rIns="91440" bIns="45720" anchor="t"/>
          <a:p>
            <a:pPr eaLnBrk="1" hangingPunct="1">
              <a:buClr>
                <a:schemeClr val="hlink"/>
              </a:buClr>
              <a:buSzTx/>
              <a:buFont typeface="Wingdings" panose="05000000000000000000" pitchFamily="2" charset="2"/>
            </a:pPr>
            <a:endParaRPr lang="zh-CN" altLang="en-US" sz="3600" b="1" dirty="0">
              <a:ea typeface="楷体_GB2312" pitchFamily="49" charset="-122"/>
            </a:endParaRPr>
          </a:p>
          <a:p>
            <a:pPr eaLnBrk="1" hangingPunct="1">
              <a:buClr>
                <a:schemeClr val="hlink"/>
              </a:buClr>
              <a:buSzTx/>
              <a:buFont typeface="Wingdings" panose="05000000000000000000" pitchFamily="2" charset="2"/>
            </a:pPr>
            <a:endParaRPr lang="zh-CN" altLang="en-US" sz="3600" b="1" dirty="0">
              <a:ea typeface="楷体_GB2312" pitchFamily="49" charset="-122"/>
            </a:endParaRPr>
          </a:p>
          <a:p>
            <a:pPr eaLnBrk="1" hangingPunct="1">
              <a:buClr>
                <a:schemeClr val="hlink"/>
              </a:buClr>
              <a:buSzTx/>
              <a:buFont typeface="Wingdings" panose="05000000000000000000" pitchFamily="2" charset="2"/>
            </a:pPr>
            <a:endParaRPr lang="zh-CN" altLang="en-US" sz="3600" b="1" dirty="0">
              <a:ea typeface="楷体_GB2312" pitchFamily="49" charset="-122"/>
            </a:endParaRPr>
          </a:p>
          <a:p>
            <a:pPr eaLnBrk="1" hangingPunct="1">
              <a:lnSpc>
                <a:spcPct val="70000"/>
              </a:lnSpc>
              <a:buClr>
                <a:schemeClr val="hlink"/>
              </a:buClr>
              <a:buSzTx/>
              <a:buFont typeface="Wingdings" panose="05000000000000000000" pitchFamily="2" charset="2"/>
              <a:buNone/>
            </a:pPr>
            <a:endParaRPr lang="en-US" altLang="zh-CN" sz="3300" b="1">
              <a:ea typeface="楷体_GB2312" pitchFamily="49" charset="-122"/>
            </a:endParaRPr>
          </a:p>
          <a:p>
            <a:pPr eaLnBrk="1" hangingPunct="1">
              <a:buClr>
                <a:schemeClr val="hlink"/>
              </a:buClr>
              <a:buSzTx/>
              <a:buFont typeface="Wingdings" panose="05000000000000000000" pitchFamily="2" charset="2"/>
            </a:pPr>
            <a:endParaRPr lang="zh-CN" altLang="en-US" sz="3600" b="1" dirty="0">
              <a:ea typeface="楷体_GB2312" pitchFamily="49" charset="-122"/>
            </a:endParaRPr>
          </a:p>
          <a:p>
            <a:pPr eaLnBrk="1" hangingPunct="1">
              <a:buClr>
                <a:schemeClr val="hlink"/>
              </a:buClr>
              <a:buSzTx/>
              <a:buFont typeface="Wingdings" panose="05000000000000000000" pitchFamily="2" charset="2"/>
              <a:buNone/>
            </a:pPr>
            <a:endParaRPr lang="zh-CN" altLang="en-US" sz="3600" b="1" dirty="0">
              <a:ea typeface="楷体_GB2312" pitchFamily="49" charset="-122"/>
            </a:endParaRPr>
          </a:p>
        </p:txBody>
      </p:sp>
      <p:sp>
        <p:nvSpPr>
          <p:cNvPr id="2" name="文本框 1"/>
          <p:cNvSpPr txBox="1"/>
          <p:nvPr/>
        </p:nvSpPr>
        <p:spPr>
          <a:xfrm>
            <a:off x="281940" y="469265"/>
            <a:ext cx="1407795" cy="583565"/>
          </a:xfrm>
          <a:prstGeom prst="rect">
            <a:avLst/>
          </a:prstGeom>
          <a:noFill/>
          <a:ln>
            <a:solidFill>
              <a:schemeClr val="tx1"/>
            </a:solidFill>
          </a:ln>
        </p:spPr>
        <p:txBody>
          <a:bodyPr wrap="none" rtlCol="0" anchor="t">
            <a:spAutoFit/>
          </a:bodyPr>
          <a:p>
            <a:r>
              <a:rPr lang="zh-CN" altLang="en-US" sz="3200" b="1" dirty="0">
                <a:latin typeface="黑体" panose="02010609060101010101" pitchFamily="49" charset="-122"/>
                <a:ea typeface="黑体" panose="02010609060101010101" pitchFamily="49" charset="-122"/>
                <a:cs typeface="+mj-cs"/>
                <a:sym typeface="+mn-ea"/>
              </a:rPr>
              <a:t>说一说</a:t>
            </a:r>
            <a:endParaRPr lang="zh-CN" altLang="en-US" sz="3200" b="1" dirty="0">
              <a:latin typeface="黑体" panose="02010609060101010101" pitchFamily="49" charset="-122"/>
              <a:ea typeface="黑体" panose="02010609060101010101" pitchFamily="49" charset="-122"/>
              <a:cs typeface="+mj-cs"/>
              <a:sym typeface="+mn-ea"/>
            </a:endParaRPr>
          </a:p>
        </p:txBody>
      </p:sp>
      <p:sp>
        <p:nvSpPr>
          <p:cNvPr id="3" name="文本框 2"/>
          <p:cNvSpPr txBox="1"/>
          <p:nvPr/>
        </p:nvSpPr>
        <p:spPr>
          <a:xfrm>
            <a:off x="2291715" y="929640"/>
            <a:ext cx="6296025" cy="583565"/>
          </a:xfrm>
          <a:prstGeom prst="rect">
            <a:avLst/>
          </a:prstGeom>
          <a:noFill/>
        </p:spPr>
        <p:txBody>
          <a:bodyPr wrap="square" rtlCol="0" anchor="t">
            <a:spAutoFit/>
          </a:bodyPr>
          <a:p>
            <a:r>
              <a:rPr lang="zh-CN" altLang="en-US" sz="3200" b="1">
                <a:latin typeface="华文楷体" panose="02010600040101010101" charset="-122"/>
                <a:ea typeface="华文楷体" panose="02010600040101010101" charset="-122"/>
              </a:rPr>
              <a:t>请快速说出以下成语的使用对象。</a:t>
            </a:r>
            <a:endParaRPr lang="zh-CN" altLang="en-US" sz="3200" b="1">
              <a:latin typeface="华文楷体" panose="02010600040101010101" charset="-122"/>
              <a:ea typeface="华文楷体" panose="02010600040101010101" charset="-122"/>
            </a:endParaRPr>
          </a:p>
        </p:txBody>
      </p:sp>
      <p:sp>
        <p:nvSpPr>
          <p:cNvPr id="4" name="文本框 3"/>
          <p:cNvSpPr txBox="1"/>
          <p:nvPr/>
        </p:nvSpPr>
        <p:spPr>
          <a:xfrm>
            <a:off x="2291715" y="1636395"/>
            <a:ext cx="3745230" cy="521970"/>
          </a:xfrm>
          <a:prstGeom prst="rect">
            <a:avLst/>
          </a:prstGeom>
          <a:noFill/>
          <a:ln>
            <a:solidFill>
              <a:srgbClr val="002060"/>
            </a:solidFill>
          </a:ln>
        </p:spPr>
        <p:txBody>
          <a:bodyPr wrap="none" rtlCol="0" anchor="t">
            <a:spAutoFit/>
          </a:bodyPr>
          <a:p>
            <a:pPr algn="l"/>
            <a:r>
              <a:rPr lang="zh-CN" altLang="en-US" sz="2800" b="1" dirty="0">
                <a:solidFill>
                  <a:srgbClr val="0945A5"/>
                </a:solidFill>
                <a:latin typeface="华文楷体" panose="02010600040101010101" charset="-122"/>
                <a:ea typeface="华文楷体" panose="02010600040101010101" charset="-122"/>
                <a:sym typeface="+mn-ea"/>
              </a:rPr>
              <a:t>形容</a:t>
            </a:r>
            <a:r>
              <a:rPr lang="zh-CN" altLang="en-US" sz="2800" b="1" dirty="0">
                <a:solidFill>
                  <a:srgbClr val="FF0000"/>
                </a:solidFill>
                <a:latin typeface="华文楷体" panose="02010600040101010101" charset="-122"/>
                <a:ea typeface="华文楷体" panose="02010600040101010101" charset="-122"/>
                <a:sym typeface="+mn-ea"/>
              </a:rPr>
              <a:t>罪行</a:t>
            </a:r>
            <a:r>
              <a:rPr lang="zh-CN" altLang="en-US" sz="2800" b="1" dirty="0">
                <a:solidFill>
                  <a:srgbClr val="0945A5"/>
                </a:solidFill>
                <a:latin typeface="华文楷体" panose="02010600040101010101" charset="-122"/>
                <a:ea typeface="华文楷体" panose="02010600040101010101" charset="-122"/>
                <a:sym typeface="+mn-ea"/>
              </a:rPr>
              <a:t>多得写不完。</a:t>
            </a:r>
            <a:endParaRPr lang="zh-CN" altLang="en-US" sz="2800" b="1" dirty="0">
              <a:solidFill>
                <a:srgbClr val="0945A5"/>
              </a:solidFill>
              <a:latin typeface="华文楷体" panose="02010600040101010101" charset="-122"/>
              <a:ea typeface="华文楷体" panose="02010600040101010101" charset="-122"/>
              <a:sym typeface="+mn-ea"/>
            </a:endParaRPr>
          </a:p>
        </p:txBody>
      </p:sp>
      <p:sp>
        <p:nvSpPr>
          <p:cNvPr id="5" name="文本框 4"/>
          <p:cNvSpPr txBox="1"/>
          <p:nvPr/>
        </p:nvSpPr>
        <p:spPr>
          <a:xfrm>
            <a:off x="2291715" y="2255520"/>
            <a:ext cx="3745230" cy="521970"/>
          </a:xfrm>
          <a:prstGeom prst="rect">
            <a:avLst/>
          </a:prstGeom>
          <a:noFill/>
          <a:ln>
            <a:solidFill>
              <a:srgbClr val="002060"/>
            </a:solidFill>
          </a:ln>
        </p:spPr>
        <p:txBody>
          <a:bodyPr wrap="none" rtlCol="0" anchor="t">
            <a:spAutoFit/>
          </a:bodyPr>
          <a:p>
            <a:pPr algn="l"/>
            <a:r>
              <a:rPr lang="zh-CN" altLang="en-US" sz="2800" b="1" dirty="0">
                <a:solidFill>
                  <a:srgbClr val="0945A5"/>
                </a:solidFill>
                <a:latin typeface="华文楷体" panose="02010600040101010101" charset="-122"/>
                <a:ea typeface="华文楷体" panose="02010600040101010101" charset="-122"/>
                <a:sym typeface="+mn-ea"/>
              </a:rPr>
              <a:t>形容</a:t>
            </a:r>
            <a:r>
              <a:rPr lang="zh-CN" altLang="en-US" sz="2800" b="1" dirty="0">
                <a:solidFill>
                  <a:srgbClr val="FF0000"/>
                </a:solidFill>
                <a:latin typeface="华文楷体" panose="02010600040101010101" charset="-122"/>
                <a:ea typeface="华文楷体" panose="02010600040101010101" charset="-122"/>
                <a:sym typeface="+mn-ea"/>
              </a:rPr>
              <a:t>夫妻</a:t>
            </a:r>
            <a:r>
              <a:rPr lang="zh-CN" altLang="en-US" sz="2800" b="1" dirty="0">
                <a:solidFill>
                  <a:srgbClr val="0945A5"/>
                </a:solidFill>
                <a:latin typeface="华文楷体" panose="02010600040101010101" charset="-122"/>
                <a:ea typeface="华文楷体" panose="02010600040101010101" charset="-122"/>
                <a:sym typeface="+mn-ea"/>
              </a:rPr>
              <a:t>间互相敬重。</a:t>
            </a:r>
            <a:endParaRPr lang="zh-CN" altLang="en-US" sz="2800" b="1" dirty="0">
              <a:solidFill>
                <a:srgbClr val="0945A5"/>
              </a:solidFill>
              <a:latin typeface="华文楷体" panose="02010600040101010101" charset="-122"/>
              <a:ea typeface="华文楷体" panose="02010600040101010101" charset="-122"/>
              <a:sym typeface="+mn-ea"/>
            </a:endParaRPr>
          </a:p>
        </p:txBody>
      </p:sp>
      <p:sp>
        <p:nvSpPr>
          <p:cNvPr id="6" name="文本框 5"/>
          <p:cNvSpPr txBox="1"/>
          <p:nvPr/>
        </p:nvSpPr>
        <p:spPr>
          <a:xfrm>
            <a:off x="2291715" y="2900680"/>
            <a:ext cx="7663815" cy="521970"/>
          </a:xfrm>
          <a:prstGeom prst="rect">
            <a:avLst/>
          </a:prstGeom>
          <a:noFill/>
          <a:ln>
            <a:solidFill>
              <a:srgbClr val="002060"/>
            </a:solidFill>
          </a:ln>
        </p:spPr>
        <p:txBody>
          <a:bodyPr wrap="none" rtlCol="0" anchor="t">
            <a:spAutoFit/>
          </a:bodyPr>
          <a:p>
            <a:pPr algn="l"/>
            <a:r>
              <a:rPr lang="zh-CN" altLang="en-US" sz="2800" b="1" dirty="0">
                <a:solidFill>
                  <a:srgbClr val="0945A5"/>
                </a:solidFill>
                <a:latin typeface="华文楷体" panose="02010600040101010101" charset="-122"/>
                <a:ea typeface="华文楷体" panose="02010600040101010101" charset="-122"/>
                <a:sym typeface="+mn-ea"/>
              </a:rPr>
              <a:t>旧指</a:t>
            </a:r>
            <a:r>
              <a:rPr lang="zh-CN" altLang="en-US" sz="2800" b="1" dirty="0">
                <a:solidFill>
                  <a:srgbClr val="FF0000"/>
                </a:solidFill>
                <a:latin typeface="华文楷体" panose="02010600040101010101" charset="-122"/>
                <a:ea typeface="华文楷体" panose="02010600040101010101" charset="-122"/>
                <a:sym typeface="+mn-ea"/>
              </a:rPr>
              <a:t>父子、兄弟等亲属关系</a:t>
            </a:r>
            <a:r>
              <a:rPr lang="zh-CN" altLang="en-US" sz="2800" b="1" dirty="0">
                <a:solidFill>
                  <a:srgbClr val="0945A5"/>
                </a:solidFill>
                <a:latin typeface="华文楷体" panose="02010600040101010101" charset="-122"/>
                <a:ea typeface="华文楷体" panose="02010600040101010101" charset="-122"/>
                <a:sym typeface="+mn-ea"/>
              </a:rPr>
              <a:t>。泛指家庭的乐趣。</a:t>
            </a:r>
            <a:r>
              <a:rPr lang="zh-CN" altLang="en-US" sz="2800" dirty="0">
                <a:sym typeface="+mn-ea"/>
              </a:rPr>
              <a:t> </a:t>
            </a:r>
            <a:endParaRPr lang="zh-CN" altLang="en-US" sz="2800"/>
          </a:p>
        </p:txBody>
      </p:sp>
      <p:sp>
        <p:nvSpPr>
          <p:cNvPr id="8" name="文本框 7"/>
          <p:cNvSpPr txBox="1"/>
          <p:nvPr/>
        </p:nvSpPr>
        <p:spPr>
          <a:xfrm>
            <a:off x="2291715" y="3594100"/>
            <a:ext cx="8002270" cy="442595"/>
          </a:xfrm>
          <a:prstGeom prst="rect">
            <a:avLst/>
          </a:prstGeom>
          <a:noFill/>
          <a:ln>
            <a:solidFill>
              <a:srgbClr val="002060"/>
            </a:solidFill>
          </a:ln>
        </p:spPr>
        <p:txBody>
          <a:bodyPr wrap="square" rtlCol="0" anchor="t">
            <a:spAutoFit/>
          </a:bodyPr>
          <a:p>
            <a:pPr indent="0" algn="l" fontAlgn="auto">
              <a:lnSpc>
                <a:spcPts val="2740"/>
              </a:lnSpc>
              <a:spcBef>
                <a:spcPts val="1000"/>
              </a:spcBef>
              <a:buClr>
                <a:schemeClr val="hlink"/>
              </a:buClr>
              <a:buSzTx/>
              <a:buFont typeface="Wingdings" panose="05000000000000000000" pitchFamily="2" charset="2"/>
              <a:buNone/>
            </a:pPr>
            <a:r>
              <a:rPr lang="zh-CN" altLang="en-US" sz="2800" b="1" dirty="0">
                <a:solidFill>
                  <a:srgbClr val="0945A5"/>
                </a:solidFill>
                <a:latin typeface="华文楷体" panose="02010600040101010101" charset="-122"/>
                <a:ea typeface="华文楷体" panose="02010600040101010101" charset="-122"/>
                <a:sym typeface="+mn-ea"/>
              </a:rPr>
              <a:t>伯劳、燕子各飞东西，比喻人别离，多用于</a:t>
            </a:r>
            <a:r>
              <a:rPr lang="zh-CN" altLang="en-US" sz="2800" b="1" dirty="0">
                <a:solidFill>
                  <a:srgbClr val="FF0000"/>
                </a:solidFill>
                <a:latin typeface="华文楷体" panose="02010600040101010101" charset="-122"/>
                <a:ea typeface="华文楷体" panose="02010600040101010101" charset="-122"/>
                <a:sym typeface="+mn-ea"/>
              </a:rPr>
              <a:t>夫妻</a:t>
            </a:r>
            <a:r>
              <a:rPr lang="zh-CN" altLang="en-US" sz="2800" b="1" dirty="0">
                <a:solidFill>
                  <a:srgbClr val="0945A5"/>
                </a:solidFill>
                <a:latin typeface="华文楷体" panose="02010600040101010101" charset="-122"/>
                <a:ea typeface="华文楷体" panose="02010600040101010101" charset="-122"/>
                <a:sym typeface="+mn-ea"/>
              </a:rPr>
              <a:t>。</a:t>
            </a:r>
            <a:endParaRPr lang="zh-CN" altLang="en-US" sz="2800" b="1" dirty="0">
              <a:solidFill>
                <a:srgbClr val="0945A5"/>
              </a:solidFill>
              <a:latin typeface="华文楷体" panose="02010600040101010101" charset="-122"/>
              <a:ea typeface="华文楷体" panose="02010600040101010101" charset="-122"/>
              <a:sym typeface="+mn-ea"/>
            </a:endParaRPr>
          </a:p>
        </p:txBody>
      </p:sp>
      <p:sp>
        <p:nvSpPr>
          <p:cNvPr id="9" name="文本框 8"/>
          <p:cNvSpPr txBox="1"/>
          <p:nvPr/>
        </p:nvSpPr>
        <p:spPr>
          <a:xfrm>
            <a:off x="2291715" y="4164330"/>
            <a:ext cx="7663815" cy="478155"/>
          </a:xfrm>
          <a:prstGeom prst="rect">
            <a:avLst/>
          </a:prstGeom>
          <a:noFill/>
          <a:ln>
            <a:solidFill>
              <a:srgbClr val="002060"/>
            </a:solidFill>
          </a:ln>
        </p:spPr>
        <p:txBody>
          <a:bodyPr wrap="none" rtlCol="0" anchor="t">
            <a:spAutoFit/>
          </a:bodyPr>
          <a:p>
            <a:pPr indent="0" algn="l">
              <a:lnSpc>
                <a:spcPct val="90000"/>
              </a:lnSpc>
              <a:spcBef>
                <a:spcPts val="1000"/>
              </a:spcBef>
              <a:buClr>
                <a:schemeClr val="hlink"/>
              </a:buClr>
              <a:buSzTx/>
              <a:buFont typeface="Wingdings" panose="05000000000000000000" pitchFamily="2" charset="2"/>
              <a:buNone/>
            </a:pPr>
            <a:r>
              <a:rPr lang="zh-CN" altLang="en-US" sz="2800" b="1" dirty="0">
                <a:solidFill>
                  <a:srgbClr val="0945A5"/>
                </a:solidFill>
                <a:latin typeface="华文楷体" panose="02010600040101010101" charset="-122"/>
                <a:ea typeface="华文楷体" panose="02010600040101010101" charset="-122"/>
                <a:sym typeface="+mn-ea"/>
              </a:rPr>
              <a:t>偶然结识的</a:t>
            </a:r>
            <a:r>
              <a:rPr lang="zh-CN" altLang="en-US" sz="2800" b="1" dirty="0">
                <a:solidFill>
                  <a:srgbClr val="FF0000"/>
                </a:solidFill>
                <a:latin typeface="华文楷体" panose="02010600040101010101" charset="-122"/>
                <a:ea typeface="华文楷体" panose="02010600040101010101" charset="-122"/>
                <a:sym typeface="+mn-ea"/>
              </a:rPr>
              <a:t>新朋友</a:t>
            </a:r>
            <a:r>
              <a:rPr lang="zh-CN" altLang="en-US" sz="2800" b="1" dirty="0">
                <a:solidFill>
                  <a:srgbClr val="0945A5"/>
                </a:solidFill>
                <a:latin typeface="华文楷体" panose="02010600040101010101" charset="-122"/>
                <a:ea typeface="华文楷体" panose="02010600040101010101" charset="-122"/>
                <a:sym typeface="+mn-ea"/>
              </a:rPr>
              <a:t>却像友谊深厚的旧故交一样。</a:t>
            </a:r>
            <a:endParaRPr lang="zh-CN" altLang="en-US" sz="2800" b="1" dirty="0">
              <a:solidFill>
                <a:srgbClr val="0945A5"/>
              </a:solidFill>
              <a:latin typeface="华文楷体" panose="02010600040101010101" charset="-122"/>
              <a:ea typeface="华文楷体" panose="02010600040101010101" charset="-122"/>
              <a:sym typeface="+mn-ea"/>
            </a:endParaRPr>
          </a:p>
        </p:txBody>
      </p:sp>
      <p:sp>
        <p:nvSpPr>
          <p:cNvPr id="10" name="文本框 9"/>
          <p:cNvSpPr txBox="1"/>
          <p:nvPr/>
        </p:nvSpPr>
        <p:spPr>
          <a:xfrm>
            <a:off x="2291715" y="4803775"/>
            <a:ext cx="7663815" cy="478155"/>
          </a:xfrm>
          <a:prstGeom prst="rect">
            <a:avLst/>
          </a:prstGeom>
          <a:noFill/>
          <a:ln>
            <a:solidFill>
              <a:srgbClr val="002060"/>
            </a:solidFill>
          </a:ln>
        </p:spPr>
        <p:txBody>
          <a:bodyPr wrap="none" rtlCol="0" anchor="t">
            <a:spAutoFit/>
          </a:bodyPr>
          <a:p>
            <a:pPr indent="0" algn="l">
              <a:lnSpc>
                <a:spcPct val="90000"/>
              </a:lnSpc>
              <a:spcBef>
                <a:spcPts val="1000"/>
              </a:spcBef>
              <a:buClr>
                <a:schemeClr val="hlink"/>
              </a:buClr>
              <a:buSzTx/>
              <a:buFont typeface="Wingdings" panose="05000000000000000000" pitchFamily="2" charset="2"/>
              <a:buNone/>
            </a:pPr>
            <a:r>
              <a:rPr lang="zh-CN" altLang="en-US" sz="2800" b="1" dirty="0">
                <a:solidFill>
                  <a:srgbClr val="0945A5"/>
                </a:solidFill>
                <a:latin typeface="华文楷体" panose="02010600040101010101" charset="-122"/>
                <a:ea typeface="华文楷体" panose="02010600040101010101" charset="-122"/>
                <a:sym typeface="+mn-ea"/>
              </a:rPr>
              <a:t>比喻同</a:t>
            </a:r>
            <a:r>
              <a:rPr lang="zh-CN" altLang="en-US" sz="2800" b="1" dirty="0">
                <a:solidFill>
                  <a:srgbClr val="FF0000"/>
                </a:solidFill>
                <a:latin typeface="华文楷体" panose="02010600040101010101" charset="-122"/>
                <a:ea typeface="华文楷体" panose="02010600040101010101" charset="-122"/>
                <a:sym typeface="+mn-ea"/>
              </a:rPr>
              <a:t>品德高尚且有学识的人</a:t>
            </a:r>
            <a:r>
              <a:rPr lang="zh-CN" altLang="en-US" sz="2800" b="1" dirty="0">
                <a:solidFill>
                  <a:srgbClr val="0945A5"/>
                </a:solidFill>
                <a:latin typeface="华文楷体" panose="02010600040101010101" charset="-122"/>
                <a:ea typeface="华文楷体" panose="02010600040101010101" charset="-122"/>
                <a:sym typeface="+mn-ea"/>
              </a:rPr>
              <a:t>相处并受到熏陶。</a:t>
            </a:r>
            <a:endParaRPr lang="zh-CN" altLang="en-US" sz="2800" b="1" dirty="0">
              <a:solidFill>
                <a:srgbClr val="0945A5"/>
              </a:solidFill>
              <a:latin typeface="华文楷体" panose="02010600040101010101" charset="-122"/>
              <a:ea typeface="华文楷体" panose="02010600040101010101" charset="-122"/>
              <a:sym typeface="+mn-ea"/>
            </a:endParaRPr>
          </a:p>
        </p:txBody>
      </p:sp>
      <p:sp>
        <p:nvSpPr>
          <p:cNvPr id="11" name="文本框 10"/>
          <p:cNvSpPr txBox="1"/>
          <p:nvPr/>
        </p:nvSpPr>
        <p:spPr>
          <a:xfrm>
            <a:off x="2291715" y="5389245"/>
            <a:ext cx="5421630" cy="392430"/>
          </a:xfrm>
          <a:prstGeom prst="rect">
            <a:avLst/>
          </a:prstGeom>
          <a:noFill/>
          <a:ln>
            <a:solidFill>
              <a:srgbClr val="002060"/>
            </a:solidFill>
          </a:ln>
        </p:spPr>
        <p:txBody>
          <a:bodyPr wrap="square" rtlCol="0" anchor="t">
            <a:spAutoFit/>
          </a:bodyPr>
          <a:p>
            <a:pPr indent="0" algn="l">
              <a:lnSpc>
                <a:spcPct val="70000"/>
              </a:lnSpc>
              <a:spcBef>
                <a:spcPts val="1000"/>
              </a:spcBef>
              <a:buClr>
                <a:schemeClr val="hlink"/>
              </a:buClr>
              <a:buSzTx/>
              <a:buFont typeface="Wingdings" panose="05000000000000000000" pitchFamily="2" charset="2"/>
              <a:buNone/>
            </a:pPr>
            <a:r>
              <a:rPr lang="zh-CN" altLang="en-US" sz="2800" b="1" dirty="0">
                <a:solidFill>
                  <a:srgbClr val="1D41D5"/>
                </a:solidFill>
                <a:latin typeface="华文楷体" panose="02010600040101010101" charset="-122"/>
                <a:ea typeface="华文楷体" panose="02010600040101010101" charset="-122"/>
                <a:sym typeface="+mn-ea"/>
              </a:rPr>
              <a:t>比喻可以同生死、共患难的</a:t>
            </a:r>
            <a:r>
              <a:rPr lang="zh-CN" altLang="en-US" sz="2800" b="1" dirty="0">
                <a:solidFill>
                  <a:srgbClr val="FF0000"/>
                </a:solidFill>
                <a:latin typeface="华文楷体" panose="02010600040101010101" charset="-122"/>
                <a:ea typeface="华文楷体" panose="02010600040101010101" charset="-122"/>
                <a:sym typeface="+mn-ea"/>
              </a:rPr>
              <a:t>朋友。</a:t>
            </a:r>
            <a:endParaRPr lang="zh-CN" altLang="en-US" sz="2800" b="1" dirty="0">
              <a:solidFill>
                <a:srgbClr val="FF0000"/>
              </a:solidFill>
              <a:latin typeface="华文楷体" panose="02010600040101010101" charset="-122"/>
              <a:ea typeface="华文楷体" panose="02010600040101010101"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0963">
                                            <p:txEl>
                                              <p:pRg st="0" end="0"/>
                                            </p:txEl>
                                          </p:spTgt>
                                        </p:tgtEl>
                                        <p:attrNameLst>
                                          <p:attrName>style.visibility</p:attrName>
                                        </p:attrNameLst>
                                      </p:cBhvr>
                                      <p:to>
                                        <p:strVal val="visible"/>
                                      </p:to>
                                    </p:set>
                                    <p:animEffect transition="in" filter="checkerboard(across)">
                                      <p:cBhvr>
                                        <p:cTn id="12" dur="500"/>
                                        <p:tgtEl>
                                          <p:spTgt spid="4096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0963">
                                            <p:txEl>
                                              <p:pRg st="1" end="1"/>
                                            </p:txEl>
                                          </p:spTgt>
                                        </p:tgtEl>
                                        <p:attrNameLst>
                                          <p:attrName>style.visibility</p:attrName>
                                        </p:attrNameLst>
                                      </p:cBhvr>
                                      <p:to>
                                        <p:strVal val="visible"/>
                                      </p:to>
                                    </p:set>
                                    <p:animEffect transition="in" filter="checkerboard(across)">
                                      <p:cBhvr>
                                        <p:cTn id="17" dur="500"/>
                                        <p:tgtEl>
                                          <p:spTgt spid="4096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0963">
                                            <p:txEl>
                                              <p:pRg st="2" end="2"/>
                                            </p:txEl>
                                          </p:spTgt>
                                        </p:tgtEl>
                                        <p:attrNameLst>
                                          <p:attrName>style.visibility</p:attrName>
                                        </p:attrNameLst>
                                      </p:cBhvr>
                                      <p:to>
                                        <p:strVal val="visible"/>
                                      </p:to>
                                    </p:set>
                                    <p:animEffect transition="in" filter="checkerboard(across)">
                                      <p:cBhvr>
                                        <p:cTn id="22" dur="500"/>
                                        <p:tgtEl>
                                          <p:spTgt spid="4096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40963">
                                            <p:txEl>
                                              <p:pRg st="3" end="3"/>
                                            </p:txEl>
                                          </p:spTgt>
                                        </p:tgtEl>
                                        <p:attrNameLst>
                                          <p:attrName>style.visibility</p:attrName>
                                        </p:attrNameLst>
                                      </p:cBhvr>
                                      <p:to>
                                        <p:strVal val="visible"/>
                                      </p:to>
                                    </p:set>
                                    <p:animEffect transition="in" filter="checkerboard(across)">
                                      <p:cBhvr>
                                        <p:cTn id="27" dur="500"/>
                                        <p:tgtEl>
                                          <p:spTgt spid="4096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40963">
                                            <p:txEl>
                                              <p:pRg st="4" end="4"/>
                                            </p:txEl>
                                          </p:spTgt>
                                        </p:tgtEl>
                                        <p:attrNameLst>
                                          <p:attrName>style.visibility</p:attrName>
                                        </p:attrNameLst>
                                      </p:cBhvr>
                                      <p:to>
                                        <p:strVal val="visible"/>
                                      </p:to>
                                    </p:set>
                                    <p:animEffect transition="in" filter="checkerboard(across)">
                                      <p:cBhvr>
                                        <p:cTn id="32" dur="500"/>
                                        <p:tgtEl>
                                          <p:spTgt spid="4096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40963">
                                            <p:txEl>
                                              <p:pRg st="5" end="5"/>
                                            </p:txEl>
                                          </p:spTgt>
                                        </p:tgtEl>
                                        <p:attrNameLst>
                                          <p:attrName>style.visibility</p:attrName>
                                        </p:attrNameLst>
                                      </p:cBhvr>
                                      <p:to>
                                        <p:strVal val="visible"/>
                                      </p:to>
                                    </p:set>
                                    <p:animEffect transition="in" filter="checkerboard(across)">
                                      <p:cBhvr>
                                        <p:cTn id="37" dur="500"/>
                                        <p:tgtEl>
                                          <p:spTgt spid="4096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40963">
                                            <p:txEl>
                                              <p:pRg st="6" end="6"/>
                                            </p:txEl>
                                          </p:spTgt>
                                        </p:tgtEl>
                                        <p:attrNameLst>
                                          <p:attrName>style.visibility</p:attrName>
                                        </p:attrNameLst>
                                      </p:cBhvr>
                                      <p:to>
                                        <p:strVal val="visible"/>
                                      </p:to>
                                    </p:set>
                                    <p:animEffect transition="in" filter="checkerboard(across)">
                                      <p:cBhvr>
                                        <p:cTn id="42" dur="500"/>
                                        <p:tgtEl>
                                          <p:spTgt spid="4096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7" presetClass="entr" presetSubtype="0" fill="hold" grpId="0" nodeType="clickEffect">
                                  <p:stCondLst>
                                    <p:cond delay="0"/>
                                  </p:stCondLst>
                                  <p:iterate type="lt">
                                    <p:tmPct val="50000"/>
                                  </p:iterate>
                                  <p:childTnLst>
                                    <p:set>
                                      <p:cBhvr>
                                        <p:cTn id="46" dur="1" fill="hold">
                                          <p:stCondLst>
                                            <p:cond delay="0"/>
                                          </p:stCondLst>
                                        </p:cTn>
                                        <p:tgtEl>
                                          <p:spTgt spid="4"/>
                                        </p:tgtEl>
                                        <p:attrNameLst>
                                          <p:attrName>style.visibility</p:attrName>
                                        </p:attrNameLst>
                                      </p:cBhvr>
                                      <p:to>
                                        <p:strVal val="visible"/>
                                      </p:to>
                                    </p:set>
                                    <p:anim calcmode="discrete" valueType="clr">
                                      <p:cBhvr override="childStyle">
                                        <p:cTn id="47" dur="80"/>
                                        <p:tgtEl>
                                          <p:spTgt spid="4"/>
                                        </p:tgtEl>
                                        <p:attrNameLst>
                                          <p:attrName>style.color</p:attrName>
                                        </p:attrNameLst>
                                      </p:cBhvr>
                                      <p:tavLst>
                                        <p:tav tm="0">
                                          <p:val>
                                            <p:clrVal>
                                              <a:schemeClr val="accent2"/>
                                            </p:clrVal>
                                          </p:val>
                                        </p:tav>
                                        <p:tav tm="50000">
                                          <p:val>
                                            <p:clrVal>
                                              <a:schemeClr val="hlink"/>
                                            </p:clrVal>
                                          </p:val>
                                        </p:tav>
                                      </p:tavLst>
                                    </p:anim>
                                    <p:anim calcmode="discrete" valueType="clr">
                                      <p:cBhvr>
                                        <p:cTn id="48" dur="80"/>
                                        <p:tgtEl>
                                          <p:spTgt spid="4"/>
                                        </p:tgtEl>
                                        <p:attrNameLst>
                                          <p:attrName>fillcolor</p:attrName>
                                        </p:attrNameLst>
                                      </p:cBhvr>
                                      <p:tavLst>
                                        <p:tav tm="0">
                                          <p:val>
                                            <p:clrVal>
                                              <a:schemeClr val="accent2"/>
                                            </p:clrVal>
                                          </p:val>
                                        </p:tav>
                                        <p:tav tm="50000">
                                          <p:val>
                                            <p:clrVal>
                                              <a:schemeClr val="hlink"/>
                                            </p:clrVal>
                                          </p:val>
                                        </p:tav>
                                      </p:tavLst>
                                    </p:anim>
                                    <p:set>
                                      <p:cBhvr>
                                        <p:cTn id="49" dur="80"/>
                                        <p:tgtEl>
                                          <p:spTgt spid="4"/>
                                        </p:tgtEl>
                                        <p:attrNameLst>
                                          <p:attrName>fill.type</p:attrName>
                                        </p:attrNameLst>
                                      </p:cBhvr>
                                      <p:to>
                                        <p:strVal val="solid"/>
                                      </p:to>
                                    </p:set>
                                  </p:childTnLst>
                                </p:cTn>
                              </p:par>
                            </p:childTnLst>
                          </p:cTn>
                        </p:par>
                      </p:childTnLst>
                    </p:cTn>
                  </p:par>
                  <p:par>
                    <p:cTn id="50" fill="hold">
                      <p:stCondLst>
                        <p:cond delay="indefinite"/>
                      </p:stCondLst>
                      <p:childTnLst>
                        <p:par>
                          <p:cTn id="51" fill="hold">
                            <p:stCondLst>
                              <p:cond delay="0"/>
                            </p:stCondLst>
                            <p:childTnLst>
                              <p:par>
                                <p:cTn id="52" presetID="27" presetClass="entr" presetSubtype="0" fill="hold" grpId="0" nodeType="clickEffect">
                                  <p:stCondLst>
                                    <p:cond delay="0"/>
                                  </p:stCondLst>
                                  <p:iterate type="lt">
                                    <p:tmPct val="50000"/>
                                  </p:iterate>
                                  <p:childTnLst>
                                    <p:set>
                                      <p:cBhvr>
                                        <p:cTn id="53" dur="1" fill="hold">
                                          <p:stCondLst>
                                            <p:cond delay="0"/>
                                          </p:stCondLst>
                                        </p:cTn>
                                        <p:tgtEl>
                                          <p:spTgt spid="5"/>
                                        </p:tgtEl>
                                        <p:attrNameLst>
                                          <p:attrName>style.visibility</p:attrName>
                                        </p:attrNameLst>
                                      </p:cBhvr>
                                      <p:to>
                                        <p:strVal val="visible"/>
                                      </p:to>
                                    </p:set>
                                    <p:anim calcmode="discrete" valueType="clr">
                                      <p:cBhvr override="childStyle">
                                        <p:cTn id="54"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55" dur="80"/>
                                        <p:tgtEl>
                                          <p:spTgt spid="5"/>
                                        </p:tgtEl>
                                        <p:attrNameLst>
                                          <p:attrName>fillcolor</p:attrName>
                                        </p:attrNameLst>
                                      </p:cBhvr>
                                      <p:tavLst>
                                        <p:tav tm="0">
                                          <p:val>
                                            <p:clrVal>
                                              <a:schemeClr val="accent2"/>
                                            </p:clrVal>
                                          </p:val>
                                        </p:tav>
                                        <p:tav tm="50000">
                                          <p:val>
                                            <p:clrVal>
                                              <a:schemeClr val="hlink"/>
                                            </p:clrVal>
                                          </p:val>
                                        </p:tav>
                                      </p:tavLst>
                                    </p:anim>
                                    <p:set>
                                      <p:cBhvr>
                                        <p:cTn id="56" dur="80"/>
                                        <p:tgtEl>
                                          <p:spTgt spid="5"/>
                                        </p:tgtEl>
                                        <p:attrNameLst>
                                          <p:attrName>fill.type</p:attrName>
                                        </p:attrNameLst>
                                      </p:cBhvr>
                                      <p:to>
                                        <p:strVal val="solid"/>
                                      </p:to>
                                    </p:set>
                                  </p:childTnLst>
                                </p:cTn>
                              </p:par>
                            </p:childTnLst>
                          </p:cTn>
                        </p:par>
                      </p:childTnLst>
                    </p:cTn>
                  </p:par>
                  <p:par>
                    <p:cTn id="57" fill="hold">
                      <p:stCondLst>
                        <p:cond delay="indefinite"/>
                      </p:stCondLst>
                      <p:childTnLst>
                        <p:par>
                          <p:cTn id="58" fill="hold">
                            <p:stCondLst>
                              <p:cond delay="0"/>
                            </p:stCondLst>
                            <p:childTnLst>
                              <p:par>
                                <p:cTn id="59" presetID="27" presetClass="entr" presetSubtype="0" fill="hold" grpId="0" nodeType="clickEffect">
                                  <p:stCondLst>
                                    <p:cond delay="0"/>
                                  </p:stCondLst>
                                  <p:iterate type="lt">
                                    <p:tmPct val="50000"/>
                                  </p:iterate>
                                  <p:childTnLst>
                                    <p:set>
                                      <p:cBhvr>
                                        <p:cTn id="60" dur="1" fill="hold">
                                          <p:stCondLst>
                                            <p:cond delay="0"/>
                                          </p:stCondLst>
                                        </p:cTn>
                                        <p:tgtEl>
                                          <p:spTgt spid="6"/>
                                        </p:tgtEl>
                                        <p:attrNameLst>
                                          <p:attrName>style.visibility</p:attrName>
                                        </p:attrNameLst>
                                      </p:cBhvr>
                                      <p:to>
                                        <p:strVal val="visible"/>
                                      </p:to>
                                    </p:set>
                                    <p:anim calcmode="discrete" valueType="clr">
                                      <p:cBhvr override="childStyle">
                                        <p:cTn id="61"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62" dur="80"/>
                                        <p:tgtEl>
                                          <p:spTgt spid="6"/>
                                        </p:tgtEl>
                                        <p:attrNameLst>
                                          <p:attrName>fillcolor</p:attrName>
                                        </p:attrNameLst>
                                      </p:cBhvr>
                                      <p:tavLst>
                                        <p:tav tm="0">
                                          <p:val>
                                            <p:clrVal>
                                              <a:schemeClr val="accent2"/>
                                            </p:clrVal>
                                          </p:val>
                                        </p:tav>
                                        <p:tav tm="50000">
                                          <p:val>
                                            <p:clrVal>
                                              <a:schemeClr val="hlink"/>
                                            </p:clrVal>
                                          </p:val>
                                        </p:tav>
                                      </p:tavLst>
                                    </p:anim>
                                    <p:set>
                                      <p:cBhvr>
                                        <p:cTn id="63" dur="80"/>
                                        <p:tgtEl>
                                          <p:spTgt spid="6"/>
                                        </p:tgtEl>
                                        <p:attrNameLst>
                                          <p:attrName>fill.type</p:attrName>
                                        </p:attrNameLst>
                                      </p:cBhvr>
                                      <p:to>
                                        <p:strVal val="solid"/>
                                      </p:to>
                                    </p:set>
                                  </p:childTnLst>
                                </p:cTn>
                              </p:par>
                            </p:childTnLst>
                          </p:cTn>
                        </p:par>
                      </p:childTnLst>
                    </p:cTn>
                  </p:par>
                  <p:par>
                    <p:cTn id="64" fill="hold">
                      <p:stCondLst>
                        <p:cond delay="indefinite"/>
                      </p:stCondLst>
                      <p:childTnLst>
                        <p:par>
                          <p:cTn id="65" fill="hold">
                            <p:stCondLst>
                              <p:cond delay="0"/>
                            </p:stCondLst>
                            <p:childTnLst>
                              <p:par>
                                <p:cTn id="66" presetID="27" presetClass="entr" presetSubtype="0" fill="hold" grpId="0" nodeType="clickEffect">
                                  <p:stCondLst>
                                    <p:cond delay="0"/>
                                  </p:stCondLst>
                                  <p:iterate type="lt">
                                    <p:tmPct val="50000"/>
                                  </p:iterate>
                                  <p:childTnLst>
                                    <p:set>
                                      <p:cBhvr>
                                        <p:cTn id="67" dur="1" fill="hold">
                                          <p:stCondLst>
                                            <p:cond delay="0"/>
                                          </p:stCondLst>
                                        </p:cTn>
                                        <p:tgtEl>
                                          <p:spTgt spid="8"/>
                                        </p:tgtEl>
                                        <p:attrNameLst>
                                          <p:attrName>style.visibility</p:attrName>
                                        </p:attrNameLst>
                                      </p:cBhvr>
                                      <p:to>
                                        <p:strVal val="visible"/>
                                      </p:to>
                                    </p:set>
                                    <p:anim calcmode="discrete" valueType="clr">
                                      <p:cBhvr override="childStyle">
                                        <p:cTn id="68" dur="80"/>
                                        <p:tgtEl>
                                          <p:spTgt spid="8"/>
                                        </p:tgtEl>
                                        <p:attrNameLst>
                                          <p:attrName>style.color</p:attrName>
                                        </p:attrNameLst>
                                      </p:cBhvr>
                                      <p:tavLst>
                                        <p:tav tm="0">
                                          <p:val>
                                            <p:clrVal>
                                              <a:schemeClr val="accent2"/>
                                            </p:clrVal>
                                          </p:val>
                                        </p:tav>
                                        <p:tav tm="50000">
                                          <p:val>
                                            <p:clrVal>
                                              <a:schemeClr val="hlink"/>
                                            </p:clrVal>
                                          </p:val>
                                        </p:tav>
                                      </p:tavLst>
                                    </p:anim>
                                    <p:anim calcmode="discrete" valueType="clr">
                                      <p:cBhvr>
                                        <p:cTn id="69" dur="80"/>
                                        <p:tgtEl>
                                          <p:spTgt spid="8"/>
                                        </p:tgtEl>
                                        <p:attrNameLst>
                                          <p:attrName>fillcolor</p:attrName>
                                        </p:attrNameLst>
                                      </p:cBhvr>
                                      <p:tavLst>
                                        <p:tav tm="0">
                                          <p:val>
                                            <p:clrVal>
                                              <a:schemeClr val="accent2"/>
                                            </p:clrVal>
                                          </p:val>
                                        </p:tav>
                                        <p:tav tm="50000">
                                          <p:val>
                                            <p:clrVal>
                                              <a:schemeClr val="hlink"/>
                                            </p:clrVal>
                                          </p:val>
                                        </p:tav>
                                      </p:tavLst>
                                    </p:anim>
                                    <p:set>
                                      <p:cBhvr>
                                        <p:cTn id="70" dur="80"/>
                                        <p:tgtEl>
                                          <p:spTgt spid="8"/>
                                        </p:tgtEl>
                                        <p:attrNameLst>
                                          <p:attrName>fill.type</p:attrName>
                                        </p:attrNameLst>
                                      </p:cBhvr>
                                      <p:to>
                                        <p:strVal val="solid"/>
                                      </p:to>
                                    </p:set>
                                  </p:childTnLst>
                                </p:cTn>
                              </p:par>
                            </p:childTnLst>
                          </p:cTn>
                        </p:par>
                      </p:childTnLst>
                    </p:cTn>
                  </p:par>
                  <p:par>
                    <p:cTn id="71" fill="hold">
                      <p:stCondLst>
                        <p:cond delay="indefinite"/>
                      </p:stCondLst>
                      <p:childTnLst>
                        <p:par>
                          <p:cTn id="72" fill="hold">
                            <p:stCondLst>
                              <p:cond delay="0"/>
                            </p:stCondLst>
                            <p:childTnLst>
                              <p:par>
                                <p:cTn id="73" presetID="27" presetClass="entr" presetSubtype="0" fill="hold" grpId="0" nodeType="clickEffect">
                                  <p:stCondLst>
                                    <p:cond delay="0"/>
                                  </p:stCondLst>
                                  <p:iterate type="lt">
                                    <p:tmPct val="50000"/>
                                  </p:iterate>
                                  <p:childTnLst>
                                    <p:set>
                                      <p:cBhvr>
                                        <p:cTn id="74" dur="1" fill="hold">
                                          <p:stCondLst>
                                            <p:cond delay="0"/>
                                          </p:stCondLst>
                                        </p:cTn>
                                        <p:tgtEl>
                                          <p:spTgt spid="9"/>
                                        </p:tgtEl>
                                        <p:attrNameLst>
                                          <p:attrName>style.visibility</p:attrName>
                                        </p:attrNameLst>
                                      </p:cBhvr>
                                      <p:to>
                                        <p:strVal val="visible"/>
                                      </p:to>
                                    </p:set>
                                    <p:anim calcmode="discrete" valueType="clr">
                                      <p:cBhvr override="childStyle">
                                        <p:cTn id="75" dur="80"/>
                                        <p:tgtEl>
                                          <p:spTgt spid="9"/>
                                        </p:tgtEl>
                                        <p:attrNameLst>
                                          <p:attrName>style.color</p:attrName>
                                        </p:attrNameLst>
                                      </p:cBhvr>
                                      <p:tavLst>
                                        <p:tav tm="0">
                                          <p:val>
                                            <p:clrVal>
                                              <a:schemeClr val="accent2"/>
                                            </p:clrVal>
                                          </p:val>
                                        </p:tav>
                                        <p:tav tm="50000">
                                          <p:val>
                                            <p:clrVal>
                                              <a:schemeClr val="hlink"/>
                                            </p:clrVal>
                                          </p:val>
                                        </p:tav>
                                      </p:tavLst>
                                    </p:anim>
                                    <p:anim calcmode="discrete" valueType="clr">
                                      <p:cBhvr>
                                        <p:cTn id="76" dur="80"/>
                                        <p:tgtEl>
                                          <p:spTgt spid="9"/>
                                        </p:tgtEl>
                                        <p:attrNameLst>
                                          <p:attrName>fillcolor</p:attrName>
                                        </p:attrNameLst>
                                      </p:cBhvr>
                                      <p:tavLst>
                                        <p:tav tm="0">
                                          <p:val>
                                            <p:clrVal>
                                              <a:schemeClr val="accent2"/>
                                            </p:clrVal>
                                          </p:val>
                                        </p:tav>
                                        <p:tav tm="50000">
                                          <p:val>
                                            <p:clrVal>
                                              <a:schemeClr val="hlink"/>
                                            </p:clrVal>
                                          </p:val>
                                        </p:tav>
                                      </p:tavLst>
                                    </p:anim>
                                    <p:set>
                                      <p:cBhvr>
                                        <p:cTn id="77" dur="80"/>
                                        <p:tgtEl>
                                          <p:spTgt spid="9"/>
                                        </p:tgtEl>
                                        <p:attrNameLst>
                                          <p:attrName>fill.type</p:attrName>
                                        </p:attrNameLst>
                                      </p:cBhvr>
                                      <p:to>
                                        <p:strVal val="solid"/>
                                      </p:to>
                                    </p:set>
                                  </p:childTnLst>
                                </p:cTn>
                              </p:par>
                            </p:childTnLst>
                          </p:cTn>
                        </p:par>
                      </p:childTnLst>
                    </p:cTn>
                  </p:par>
                  <p:par>
                    <p:cTn id="78" fill="hold">
                      <p:stCondLst>
                        <p:cond delay="indefinite"/>
                      </p:stCondLst>
                      <p:childTnLst>
                        <p:par>
                          <p:cTn id="79" fill="hold">
                            <p:stCondLst>
                              <p:cond delay="0"/>
                            </p:stCondLst>
                            <p:childTnLst>
                              <p:par>
                                <p:cTn id="80" presetID="27" presetClass="entr" presetSubtype="0" fill="hold" grpId="0" nodeType="clickEffect">
                                  <p:stCondLst>
                                    <p:cond delay="0"/>
                                  </p:stCondLst>
                                  <p:iterate type="lt">
                                    <p:tmPct val="50000"/>
                                  </p:iterate>
                                  <p:childTnLst>
                                    <p:set>
                                      <p:cBhvr>
                                        <p:cTn id="81" dur="1" fill="hold">
                                          <p:stCondLst>
                                            <p:cond delay="0"/>
                                          </p:stCondLst>
                                        </p:cTn>
                                        <p:tgtEl>
                                          <p:spTgt spid="10"/>
                                        </p:tgtEl>
                                        <p:attrNameLst>
                                          <p:attrName>style.visibility</p:attrName>
                                        </p:attrNameLst>
                                      </p:cBhvr>
                                      <p:to>
                                        <p:strVal val="visible"/>
                                      </p:to>
                                    </p:set>
                                    <p:anim calcmode="discrete" valueType="clr">
                                      <p:cBhvr override="childStyle">
                                        <p:cTn id="82" dur="80"/>
                                        <p:tgtEl>
                                          <p:spTgt spid="10"/>
                                        </p:tgtEl>
                                        <p:attrNameLst>
                                          <p:attrName>style.color</p:attrName>
                                        </p:attrNameLst>
                                      </p:cBhvr>
                                      <p:tavLst>
                                        <p:tav tm="0">
                                          <p:val>
                                            <p:clrVal>
                                              <a:schemeClr val="accent2"/>
                                            </p:clrVal>
                                          </p:val>
                                        </p:tav>
                                        <p:tav tm="50000">
                                          <p:val>
                                            <p:clrVal>
                                              <a:schemeClr val="hlink"/>
                                            </p:clrVal>
                                          </p:val>
                                        </p:tav>
                                      </p:tavLst>
                                    </p:anim>
                                    <p:anim calcmode="discrete" valueType="clr">
                                      <p:cBhvr>
                                        <p:cTn id="83" dur="80"/>
                                        <p:tgtEl>
                                          <p:spTgt spid="10"/>
                                        </p:tgtEl>
                                        <p:attrNameLst>
                                          <p:attrName>fillcolor</p:attrName>
                                        </p:attrNameLst>
                                      </p:cBhvr>
                                      <p:tavLst>
                                        <p:tav tm="0">
                                          <p:val>
                                            <p:clrVal>
                                              <a:schemeClr val="accent2"/>
                                            </p:clrVal>
                                          </p:val>
                                        </p:tav>
                                        <p:tav tm="50000">
                                          <p:val>
                                            <p:clrVal>
                                              <a:schemeClr val="hlink"/>
                                            </p:clrVal>
                                          </p:val>
                                        </p:tav>
                                      </p:tavLst>
                                    </p:anim>
                                    <p:set>
                                      <p:cBhvr>
                                        <p:cTn id="84" dur="80"/>
                                        <p:tgtEl>
                                          <p:spTgt spid="10"/>
                                        </p:tgtEl>
                                        <p:attrNameLst>
                                          <p:attrName>fill.type</p:attrName>
                                        </p:attrNameLst>
                                      </p:cBhvr>
                                      <p:to>
                                        <p:strVal val="solid"/>
                                      </p:to>
                                    </p:set>
                                  </p:childTnLst>
                                </p:cTn>
                              </p:par>
                            </p:childTnLst>
                          </p:cTn>
                        </p:par>
                      </p:childTnLst>
                    </p:cTn>
                  </p:par>
                  <p:par>
                    <p:cTn id="85" fill="hold">
                      <p:stCondLst>
                        <p:cond delay="indefinite"/>
                      </p:stCondLst>
                      <p:childTnLst>
                        <p:par>
                          <p:cTn id="86" fill="hold">
                            <p:stCondLst>
                              <p:cond delay="0"/>
                            </p:stCondLst>
                            <p:childTnLst>
                              <p:par>
                                <p:cTn id="87" presetID="27" presetClass="entr" presetSubtype="0" fill="hold" grpId="0" nodeType="clickEffect">
                                  <p:stCondLst>
                                    <p:cond delay="0"/>
                                  </p:stCondLst>
                                  <p:iterate type="lt">
                                    <p:tmPct val="50000"/>
                                  </p:iterate>
                                  <p:childTnLst>
                                    <p:set>
                                      <p:cBhvr>
                                        <p:cTn id="88" dur="1" fill="hold">
                                          <p:stCondLst>
                                            <p:cond delay="0"/>
                                          </p:stCondLst>
                                        </p:cTn>
                                        <p:tgtEl>
                                          <p:spTgt spid="11"/>
                                        </p:tgtEl>
                                        <p:attrNameLst>
                                          <p:attrName>style.visibility</p:attrName>
                                        </p:attrNameLst>
                                      </p:cBhvr>
                                      <p:to>
                                        <p:strVal val="visible"/>
                                      </p:to>
                                    </p:set>
                                    <p:anim calcmode="discrete" valueType="clr">
                                      <p:cBhvr override="childStyle">
                                        <p:cTn id="89" dur="80"/>
                                        <p:tgtEl>
                                          <p:spTgt spid="11"/>
                                        </p:tgtEl>
                                        <p:attrNameLst>
                                          <p:attrName>style.color</p:attrName>
                                        </p:attrNameLst>
                                      </p:cBhvr>
                                      <p:tavLst>
                                        <p:tav tm="0">
                                          <p:val>
                                            <p:clrVal>
                                              <a:schemeClr val="accent2"/>
                                            </p:clrVal>
                                          </p:val>
                                        </p:tav>
                                        <p:tav tm="50000">
                                          <p:val>
                                            <p:clrVal>
                                              <a:schemeClr val="hlink"/>
                                            </p:clrVal>
                                          </p:val>
                                        </p:tav>
                                      </p:tavLst>
                                    </p:anim>
                                    <p:anim calcmode="discrete" valueType="clr">
                                      <p:cBhvr>
                                        <p:cTn id="90" dur="80"/>
                                        <p:tgtEl>
                                          <p:spTgt spid="11"/>
                                        </p:tgtEl>
                                        <p:attrNameLst>
                                          <p:attrName>fillcolor</p:attrName>
                                        </p:attrNameLst>
                                      </p:cBhvr>
                                      <p:tavLst>
                                        <p:tav tm="0">
                                          <p:val>
                                            <p:clrVal>
                                              <a:schemeClr val="accent2"/>
                                            </p:clrVal>
                                          </p:val>
                                        </p:tav>
                                        <p:tav tm="50000">
                                          <p:val>
                                            <p:clrVal>
                                              <a:schemeClr val="hlink"/>
                                            </p:clrVal>
                                          </p:val>
                                        </p:tav>
                                      </p:tavLst>
                                    </p:anim>
                                    <p:set>
                                      <p:cBhvr>
                                        <p:cTn id="91" dur="80"/>
                                        <p:tgtEl>
                                          <p:spTgt spid="1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0963" grpId="0" build="p"/>
      <p:bldP spid="4" grpId="0" animBg="1"/>
      <p:bldP spid="5" grpId="0" animBg="1"/>
      <p:bldP spid="6" grpId="0" animBg="1"/>
      <p:bldP spid="8" grpId="0" animBg="1"/>
      <p:bldP spid="9" grpId="0" animBg="1"/>
      <p:bldP spid="10" grpId="0" animBg="1"/>
      <p:bldP spid="11"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9535" y="83820"/>
            <a:ext cx="11838305" cy="6464300"/>
          </a:xfrm>
        </p:spPr>
        <p:txBody>
          <a:bodyPr>
            <a:noAutofit/>
          </a:bodyPr>
          <a:p>
            <a:pPr fontAlgn="auto">
              <a:lnSpc>
                <a:spcPct val="100000"/>
              </a:lnSpc>
            </a:pPr>
            <a:r>
              <a:rPr lang="zh-CN" altLang="en-US" sz="2800" b="1">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a:t>
            </a:r>
            <a:r>
              <a:rPr sz="2800" b="1">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顾此失彼</a:t>
            </a:r>
            <a:r>
              <a:rPr lang="zh-CN" altLang="en-US" sz="2800" b="1">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a:t>
            </a:r>
            <a:endParaRPr lang="zh-CN" altLang="en-US" sz="2800" b="1">
              <a:solidFill>
                <a:schemeClr val="tx1"/>
              </a:solidFill>
              <a:latin typeface="黑体" panose="02010609060101010101" pitchFamily="49" charset="-122"/>
              <a:ea typeface="黑体" panose="02010609060101010101" pitchFamily="49" charset="-122"/>
              <a:cs typeface="宋体" panose="02010600030101010101" pitchFamily="2" charset="-122"/>
              <a:sym typeface="+mn-ea"/>
            </a:endParaRPr>
          </a:p>
          <a:p>
            <a:pPr fontAlgn="auto">
              <a:lnSpc>
                <a:spcPct val="100000"/>
              </a:lnSpc>
            </a:pPr>
            <a:r>
              <a:rPr lang="en-US" altLang="zh-CN" b="1">
                <a:latin typeface="宋体" panose="02010600030101010101" pitchFamily="2" charset="-122"/>
                <a:ea typeface="宋体" panose="02010600030101010101" pitchFamily="2" charset="-122"/>
                <a:cs typeface="宋体" panose="02010600030101010101" pitchFamily="2" charset="-122"/>
              </a:rPr>
              <a:t>3.</a:t>
            </a:r>
            <a:r>
              <a:rPr lang="zh-CN" altLang="en-US" b="1">
                <a:latin typeface="宋体" panose="02010600030101010101" pitchFamily="2" charset="-122"/>
                <a:ea typeface="宋体" panose="02010600030101010101" pitchFamily="2" charset="-122"/>
                <a:cs typeface="宋体" panose="02010600030101010101" pitchFamily="2" charset="-122"/>
              </a:rPr>
              <a:t>下列各句中划线成语的使用，全都正确的一项是(      )</a:t>
            </a:r>
            <a:endParaRPr lang="zh-CN" altLang="en-US" b="1">
              <a:latin typeface="宋体" panose="02010600030101010101" pitchFamily="2" charset="-122"/>
              <a:ea typeface="宋体" panose="02010600030101010101" pitchFamily="2" charset="-122"/>
              <a:cs typeface="宋体" panose="02010600030101010101" pitchFamily="2" charset="-122"/>
            </a:endParaRPr>
          </a:p>
          <a:p>
            <a:pPr fontAlgn="auto">
              <a:lnSpc>
                <a:spcPct val="100000"/>
              </a:lnSpc>
            </a:pPr>
            <a:r>
              <a:rPr lang="zh-CN" altLang="en-US" b="1">
                <a:latin typeface="宋体" panose="02010600030101010101" pitchFamily="2" charset="-122"/>
                <a:ea typeface="宋体" panose="02010600030101010101" pitchFamily="2" charset="-122"/>
                <a:cs typeface="宋体" panose="02010600030101010101" pitchFamily="2" charset="-122"/>
              </a:rPr>
              <a:t>①关于金字塔和狮身人面像的种种天真的、</a:t>
            </a:r>
            <a:r>
              <a:rPr lang="zh-CN" altLang="en-US" b="1" u="sng">
                <a:latin typeface="宋体" panose="02010600030101010101" pitchFamily="2" charset="-122"/>
                <a:ea typeface="宋体" panose="02010600030101010101" pitchFamily="2" charset="-122"/>
                <a:cs typeface="宋体" panose="02010600030101010101" pitchFamily="2" charset="-122"/>
              </a:rPr>
              <a:t>想入非非</a:t>
            </a:r>
            <a:r>
              <a:rPr lang="zh-CN" altLang="en-US" b="1">
                <a:latin typeface="宋体" panose="02010600030101010101" pitchFamily="2" charset="-122"/>
                <a:ea typeface="宋体" panose="02010600030101010101" pitchFamily="2" charset="-122"/>
                <a:cs typeface="宋体" panose="02010600030101010101" pitchFamily="2" charset="-122"/>
              </a:rPr>
              <a:t>的神话和传说，说明古埃及人有着极为丰富的想象力。</a:t>
            </a:r>
            <a:endParaRPr lang="zh-CN" altLang="en-US" b="1">
              <a:latin typeface="宋体" panose="02010600030101010101" pitchFamily="2" charset="-122"/>
              <a:ea typeface="宋体" panose="02010600030101010101" pitchFamily="2" charset="-122"/>
              <a:cs typeface="宋体" panose="02010600030101010101" pitchFamily="2" charset="-122"/>
            </a:endParaRPr>
          </a:p>
          <a:p>
            <a:pPr fontAlgn="auto">
              <a:lnSpc>
                <a:spcPct val="100000"/>
              </a:lnSpc>
            </a:pPr>
            <a:r>
              <a:rPr lang="zh-CN" altLang="en-US" b="1">
                <a:latin typeface="宋体" panose="02010600030101010101" pitchFamily="2" charset="-122"/>
                <a:ea typeface="宋体" panose="02010600030101010101" pitchFamily="2" charset="-122"/>
                <a:cs typeface="宋体" panose="02010600030101010101" pitchFamily="2" charset="-122"/>
              </a:rPr>
              <a:t>②他的作品如行云流水，</a:t>
            </a:r>
            <a:r>
              <a:rPr lang="zh-CN" altLang="en-US" b="1" u="sng">
                <a:latin typeface="宋体" panose="02010600030101010101" pitchFamily="2" charset="-122"/>
                <a:ea typeface="宋体" panose="02010600030101010101" pitchFamily="2" charset="-122"/>
                <a:cs typeface="宋体" panose="02010600030101010101" pitchFamily="2" charset="-122"/>
              </a:rPr>
              <a:t>入木三分</a:t>
            </a:r>
            <a:r>
              <a:rPr lang="zh-CN" altLang="en-US" b="1">
                <a:latin typeface="宋体" panose="02010600030101010101" pitchFamily="2" charset="-122"/>
                <a:ea typeface="宋体" panose="02010600030101010101" pitchFamily="2" charset="-122"/>
                <a:cs typeface="宋体" panose="02010600030101010101" pitchFamily="2" charset="-122"/>
              </a:rPr>
              <a:t>的思想让人读来受益匪浅。</a:t>
            </a:r>
            <a:endParaRPr lang="zh-CN" altLang="en-US" b="1">
              <a:latin typeface="宋体" panose="02010600030101010101" pitchFamily="2" charset="-122"/>
              <a:ea typeface="宋体" panose="02010600030101010101" pitchFamily="2" charset="-122"/>
              <a:cs typeface="宋体" panose="02010600030101010101" pitchFamily="2" charset="-122"/>
            </a:endParaRPr>
          </a:p>
          <a:p>
            <a:pPr fontAlgn="auto">
              <a:lnSpc>
                <a:spcPct val="100000"/>
              </a:lnSpc>
            </a:pPr>
            <a:r>
              <a:rPr lang="zh-CN" altLang="en-US" b="1">
                <a:latin typeface="宋体" panose="02010600030101010101" pitchFamily="2" charset="-122"/>
                <a:ea typeface="宋体" panose="02010600030101010101" pitchFamily="2" charset="-122"/>
                <a:cs typeface="宋体" panose="02010600030101010101" pitchFamily="2" charset="-122"/>
              </a:rPr>
              <a:t>③滥挖天山雪莲现象日益猖獗的原因之一是违法者众多且分布广泛，而管理部门人手不足，执法时往往</a:t>
            </a:r>
            <a:r>
              <a:rPr lang="zh-CN" altLang="en-US" b="1" u="sng">
                <a:latin typeface="宋体" panose="02010600030101010101" pitchFamily="2" charset="-122"/>
                <a:ea typeface="宋体" panose="02010600030101010101" pitchFamily="2" charset="-122"/>
                <a:cs typeface="宋体" panose="02010600030101010101" pitchFamily="2" charset="-122"/>
              </a:rPr>
              <a:t>捉襟见肘</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pPr fontAlgn="auto">
              <a:lnSpc>
                <a:spcPct val="100000"/>
              </a:lnSpc>
            </a:pPr>
            <a:r>
              <a:rPr lang="zh-CN" altLang="en-US" b="1">
                <a:latin typeface="宋体" panose="02010600030101010101" pitchFamily="2" charset="-122"/>
                <a:ea typeface="宋体" panose="02010600030101010101" pitchFamily="2" charset="-122"/>
                <a:cs typeface="宋体" panose="02010600030101010101" pitchFamily="2" charset="-122"/>
              </a:rPr>
              <a:t>④著名画家石先生即席作画，他</a:t>
            </a:r>
            <a:r>
              <a:rPr lang="zh-CN" altLang="en-US" b="1" u="sng">
                <a:latin typeface="宋体" panose="02010600030101010101" pitchFamily="2" charset="-122"/>
                <a:ea typeface="宋体" panose="02010600030101010101" pitchFamily="2" charset="-122"/>
                <a:cs typeface="宋体" panose="02010600030101010101" pitchFamily="2" charset="-122"/>
              </a:rPr>
              <a:t>信笔涂鸦</a:t>
            </a:r>
            <a:r>
              <a:rPr lang="zh-CN" altLang="en-US" b="1">
                <a:latin typeface="宋体" panose="02010600030101010101" pitchFamily="2" charset="-122"/>
                <a:ea typeface="宋体" panose="02010600030101010101" pitchFamily="2" charset="-122"/>
                <a:cs typeface="宋体" panose="02010600030101010101" pitchFamily="2" charset="-122"/>
              </a:rPr>
              <a:t>，不一会儿，一只展翅高飞的雄鹰便跃然纸上。</a:t>
            </a:r>
            <a:endParaRPr lang="zh-CN" altLang="en-US" b="1">
              <a:latin typeface="宋体" panose="02010600030101010101" pitchFamily="2" charset="-122"/>
              <a:ea typeface="宋体" panose="02010600030101010101" pitchFamily="2" charset="-122"/>
              <a:cs typeface="宋体" panose="02010600030101010101" pitchFamily="2" charset="-122"/>
            </a:endParaRPr>
          </a:p>
          <a:p>
            <a:pPr fontAlgn="auto">
              <a:lnSpc>
                <a:spcPct val="100000"/>
              </a:lnSpc>
            </a:pPr>
            <a:r>
              <a:rPr lang="zh-CN" altLang="en-US" b="1">
                <a:latin typeface="宋体" panose="02010600030101010101" pitchFamily="2" charset="-122"/>
                <a:ea typeface="宋体" panose="02010600030101010101" pitchFamily="2" charset="-122"/>
                <a:cs typeface="宋体" panose="02010600030101010101" pitchFamily="2" charset="-122"/>
              </a:rPr>
              <a:t>⑤刘大春唱歌非常投入，有时甚至</a:t>
            </a:r>
            <a:r>
              <a:rPr lang="zh-CN" altLang="en-US" b="1" u="sng">
                <a:latin typeface="宋体" panose="02010600030101010101" pitchFamily="2" charset="-122"/>
                <a:ea typeface="宋体" panose="02010600030101010101" pitchFamily="2" charset="-122"/>
                <a:cs typeface="宋体" panose="02010600030101010101" pitchFamily="2" charset="-122"/>
              </a:rPr>
              <a:t>指手画脚</a:t>
            </a:r>
            <a:r>
              <a:rPr lang="zh-CN" altLang="en-US" b="1">
                <a:latin typeface="宋体" panose="02010600030101010101" pitchFamily="2" charset="-122"/>
                <a:ea typeface="宋体" panose="02010600030101010101" pitchFamily="2" charset="-122"/>
                <a:cs typeface="宋体" panose="02010600030101010101" pitchFamily="2" charset="-122"/>
              </a:rPr>
              <a:t>，兴奋异常。</a:t>
            </a:r>
            <a:endParaRPr lang="zh-CN" altLang="en-US" b="1">
              <a:latin typeface="宋体" panose="02010600030101010101" pitchFamily="2" charset="-122"/>
              <a:ea typeface="宋体" panose="02010600030101010101" pitchFamily="2" charset="-122"/>
              <a:cs typeface="宋体" panose="02010600030101010101" pitchFamily="2" charset="-122"/>
            </a:endParaRPr>
          </a:p>
          <a:p>
            <a:pPr fontAlgn="auto">
              <a:lnSpc>
                <a:spcPct val="100000"/>
              </a:lnSpc>
            </a:pPr>
            <a:r>
              <a:rPr lang="zh-CN" altLang="en-US" b="1">
                <a:latin typeface="宋体" panose="02010600030101010101" pitchFamily="2" charset="-122"/>
                <a:ea typeface="宋体" panose="02010600030101010101" pitchFamily="2" charset="-122"/>
                <a:cs typeface="宋体" panose="02010600030101010101" pitchFamily="2" charset="-122"/>
              </a:rPr>
              <a:t>⑥鲁迅先生把阿Q的愚昧自私描写得</a:t>
            </a:r>
            <a:r>
              <a:rPr lang="zh-CN" altLang="en-US" b="1" u="sng">
                <a:latin typeface="宋体" panose="02010600030101010101" pitchFamily="2" charset="-122"/>
                <a:ea typeface="宋体" panose="02010600030101010101" pitchFamily="2" charset="-122"/>
                <a:cs typeface="宋体" panose="02010600030101010101" pitchFamily="2" charset="-122"/>
              </a:rPr>
              <a:t>穷形尽相</a:t>
            </a:r>
            <a:r>
              <a:rPr lang="zh-CN" altLang="en-US" b="1">
                <a:latin typeface="宋体" panose="02010600030101010101" pitchFamily="2" charset="-122"/>
                <a:ea typeface="宋体" panose="02010600030101010101" pitchFamily="2" charset="-122"/>
                <a:cs typeface="宋体" panose="02010600030101010101" pitchFamily="2" charset="-122"/>
              </a:rPr>
              <a:t>,让读者觉得他又可怜又可憎。</a:t>
            </a:r>
            <a:endParaRPr lang="zh-CN" altLang="en-US" b="1">
              <a:latin typeface="宋体" panose="02010600030101010101" pitchFamily="2" charset="-122"/>
              <a:ea typeface="宋体" panose="02010600030101010101" pitchFamily="2" charset="-122"/>
              <a:cs typeface="宋体" panose="02010600030101010101" pitchFamily="2" charset="-122"/>
            </a:endParaRPr>
          </a:p>
          <a:p>
            <a:pPr fontAlgn="auto">
              <a:lnSpc>
                <a:spcPct val="100000"/>
              </a:lnSpc>
            </a:pPr>
            <a:r>
              <a:rPr lang="zh-CN" altLang="en-US" b="1">
                <a:latin typeface="宋体" panose="02010600030101010101" pitchFamily="2" charset="-122"/>
                <a:ea typeface="宋体" panose="02010600030101010101" pitchFamily="2" charset="-122"/>
                <a:cs typeface="宋体" panose="02010600030101010101" pitchFamily="2" charset="-122"/>
              </a:rPr>
              <a:t>A.①④⑥	B.②③⑤	  C.①③⑤	D. ②④⑥</a:t>
            </a:r>
            <a:endParaRPr lang="zh-CN" altLang="en-US" b="1">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5476240" y="1515745"/>
            <a:ext cx="6290310" cy="645160"/>
          </a:xfrm>
          <a:prstGeom prst="rect">
            <a:avLst/>
          </a:prstGeom>
          <a:noFill/>
          <a:ln>
            <a:solidFill>
              <a:schemeClr val="tx1"/>
            </a:solidFill>
          </a:ln>
        </p:spPr>
        <p:txBody>
          <a:bodyPr wrap="square" rtlCol="0" anchor="t">
            <a:spAutoFit/>
          </a:bodyPr>
          <a:p>
            <a:r>
              <a:rPr lang="zh-CN" altLang="en-US" b="1">
                <a:solidFill>
                  <a:srgbClr val="FF0000"/>
                </a:solidFill>
                <a:latin typeface="楷体" panose="02010609060101010101" charset="-122"/>
                <a:ea typeface="楷体" panose="02010609060101010101" charset="-122"/>
                <a:cs typeface="楷体" panose="02010609060101010101" charset="-122"/>
              </a:rPr>
              <a:t>②入木三分:形容书法刚劲有力;也用来形容议论、见解深刻。</a:t>
            </a:r>
            <a:endParaRPr lang="zh-CN" altLang="en-US" b="1">
              <a:solidFill>
                <a:srgbClr val="FF0000"/>
              </a:solidFill>
              <a:latin typeface="楷体" panose="02010609060101010101" charset="-122"/>
              <a:ea typeface="楷体" panose="02010609060101010101" charset="-122"/>
              <a:cs typeface="楷体" panose="02010609060101010101" charset="-122"/>
            </a:endParaRPr>
          </a:p>
          <a:p>
            <a:r>
              <a:rPr lang="zh-CN" altLang="en-US" b="1">
                <a:solidFill>
                  <a:srgbClr val="FF0000"/>
                </a:solidFill>
                <a:latin typeface="楷体" panose="02010609060101010101" charset="-122"/>
                <a:ea typeface="楷体" panose="02010609060101010101" charset="-122"/>
                <a:cs typeface="楷体" panose="02010609060101010101" charset="-122"/>
              </a:rPr>
              <a:t>不能修饰“思想”。</a:t>
            </a:r>
            <a:endParaRPr lang="zh-CN" altLang="en-US" b="1">
              <a:solidFill>
                <a:srgbClr val="FF0000"/>
              </a:solidFill>
              <a:latin typeface="楷体" panose="02010609060101010101" charset="-122"/>
              <a:ea typeface="楷体" panose="02010609060101010101" charset="-122"/>
              <a:cs typeface="楷体" panose="02010609060101010101" charset="-122"/>
            </a:endParaRPr>
          </a:p>
        </p:txBody>
      </p:sp>
      <p:sp>
        <p:nvSpPr>
          <p:cNvPr id="6" name="文本框 5"/>
          <p:cNvSpPr txBox="1"/>
          <p:nvPr/>
        </p:nvSpPr>
        <p:spPr>
          <a:xfrm>
            <a:off x="1019810" y="3762375"/>
            <a:ext cx="10746740" cy="368300"/>
          </a:xfrm>
          <a:prstGeom prst="rect">
            <a:avLst/>
          </a:prstGeom>
          <a:noFill/>
          <a:ln>
            <a:solidFill>
              <a:schemeClr val="tx1"/>
            </a:solidFill>
          </a:ln>
        </p:spPr>
        <p:txBody>
          <a:bodyPr wrap="square" rtlCol="0" anchor="t">
            <a:spAutoFit/>
          </a:bodyPr>
          <a:p>
            <a:r>
              <a:rPr lang="zh-CN" altLang="en-US" b="1">
                <a:solidFill>
                  <a:srgbClr val="FF0000"/>
                </a:solidFill>
                <a:latin typeface="楷体" panose="02010609060101010101" charset="-122"/>
                <a:ea typeface="楷体" panose="02010609060101010101" charset="-122"/>
                <a:cs typeface="楷体" panose="02010609060101010101" charset="-122"/>
              </a:rPr>
              <a:t>④信笔涂鸦:形容字写得很潦草，或胡乱地写作,常用作谦辞，自己表达谦逊之意，不能用于形容他人。</a:t>
            </a:r>
            <a:endParaRPr lang="zh-CN" altLang="en-US" b="1">
              <a:solidFill>
                <a:srgbClr val="FF0000"/>
              </a:solidFill>
              <a:latin typeface="楷体" panose="02010609060101010101" charset="-122"/>
              <a:ea typeface="楷体" panose="02010609060101010101" charset="-122"/>
              <a:cs typeface="楷体" panose="02010609060101010101" charset="-122"/>
            </a:endParaRPr>
          </a:p>
        </p:txBody>
      </p:sp>
      <p:sp>
        <p:nvSpPr>
          <p:cNvPr id="8" name="文本框 7"/>
          <p:cNvSpPr txBox="1"/>
          <p:nvPr/>
        </p:nvSpPr>
        <p:spPr>
          <a:xfrm>
            <a:off x="7578090" y="651510"/>
            <a:ext cx="546735" cy="460375"/>
          </a:xfrm>
          <a:prstGeom prst="rect">
            <a:avLst/>
          </a:prstGeom>
          <a:noFill/>
        </p:spPr>
        <p:txBody>
          <a:bodyPr wrap="square" rtlCol="0" anchor="t">
            <a:spAutoFit/>
          </a:bodyPr>
          <a:p>
            <a:r>
              <a:rPr lang="zh-CN" altLang="en-US" sz="2400" b="1">
                <a:solidFill>
                  <a:srgbClr val="FF0000"/>
                </a:solidFill>
                <a:latin typeface="黑体" panose="02010609060101010101" pitchFamily="49" charset="-122"/>
                <a:ea typeface="黑体" panose="02010609060101010101" pitchFamily="49" charset="-122"/>
              </a:rPr>
              <a:t>C</a:t>
            </a:r>
            <a:endParaRPr lang="zh-CN" altLang="en-US" sz="2400" b="1">
              <a:solidFill>
                <a:srgbClr val="FF0000"/>
              </a:solidFill>
              <a:latin typeface="黑体" panose="02010609060101010101" pitchFamily="49" charset="-122"/>
              <a:ea typeface="黑体" panose="02010609060101010101" pitchFamily="49" charset="-122"/>
            </a:endParaRPr>
          </a:p>
        </p:txBody>
      </p:sp>
      <p:sp>
        <p:nvSpPr>
          <p:cNvPr id="9" name="文本框 8"/>
          <p:cNvSpPr txBox="1"/>
          <p:nvPr>
            <p:custDataLst>
              <p:tags r:id="rId1"/>
            </p:custDataLst>
          </p:nvPr>
        </p:nvSpPr>
        <p:spPr>
          <a:xfrm>
            <a:off x="261620" y="5833110"/>
            <a:ext cx="5834380" cy="593090"/>
          </a:xfrm>
          <a:prstGeom prst="rect">
            <a:avLst/>
          </a:prstGeom>
          <a:noFill/>
        </p:spPr>
        <p:txBody>
          <a:bodyPr wrap="square" rtlCol="0" anchor="t">
            <a:noAutofit/>
          </a:bodyPr>
          <a:p>
            <a:pPr indent="0" algn="l">
              <a:lnSpc>
                <a:spcPct val="150000"/>
              </a:lnSpc>
              <a:spcBef>
                <a:spcPts val="1000"/>
              </a:spcBef>
              <a:buFont typeface="Arial" panose="020B0604020202020204" pitchFamily="34" charset="0"/>
              <a:buNone/>
            </a:pPr>
            <a:r>
              <a:rPr lang="zh-CN" altLang="en-US" sz="2400" b="1">
                <a:latin typeface="黑体" panose="02010609060101010101" pitchFamily="49" charset="-122"/>
                <a:ea typeface="黑体" panose="02010609060101010101" pitchFamily="49" charset="-122"/>
                <a:cs typeface="黑体" panose="02010609060101010101" pitchFamily="49" charset="-122"/>
                <a:sym typeface="+mn-ea"/>
              </a:rPr>
              <a:t>【提醒】</a:t>
            </a:r>
            <a:r>
              <a:rPr lang="zh-CN" altLang="en-US" sz="2400" b="1">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把握多种含义 关注使用语境 </a:t>
            </a:r>
            <a:r>
              <a:rPr lang="zh-CN" altLang="en-US" sz="2400" b="1">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   </a:t>
            </a:r>
            <a:endParaRPr lang="zh-CN" altLang="en-US" sz="2400" b="1">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linds(horizontal)">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blinds(horizontal)">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blinds(horizontal)">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
                                            <p:txEl>
                                              <p:pRg st="0" end="0"/>
                                            </p:txEl>
                                          </p:spTgt>
                                        </p:tgtEl>
                                        <p:attrNameLst>
                                          <p:attrName>style.visibility</p:attrName>
                                        </p:attrNameLst>
                                      </p:cBhvr>
                                      <p:to>
                                        <p:strVal val="visible"/>
                                      </p:to>
                                    </p:set>
                                    <p:animEffect transition="in" filter="blinds(horizontal)">
                                      <p:cBhvr>
                                        <p:cTn id="62" dur="500"/>
                                        <p:tgtEl>
                                          <p:spTgt spid="3">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blinds(horizontal)">
                                      <p:cBhvr>
                                        <p:cTn id="6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7470" y="98425"/>
            <a:ext cx="12114530" cy="4351655"/>
          </a:xfrm>
        </p:spPr>
        <p:txBody>
          <a:bodyPr>
            <a:noAutofit/>
          </a:bodyPr>
          <a:p>
            <a:r>
              <a:rPr lang="zh-CN" altLang="en-US" b="1">
                <a:latin typeface="宋体" panose="02010600030101010101" pitchFamily="2" charset="-122"/>
                <a:ea typeface="宋体" panose="02010600030101010101" pitchFamily="2" charset="-122"/>
                <a:cs typeface="宋体" panose="02010600030101010101" pitchFamily="2" charset="-122"/>
                <a:sym typeface="+mn-ea"/>
              </a:rPr>
              <a:t>【</a:t>
            </a:r>
            <a:r>
              <a:rPr sz="2800" b="1">
                <a:latin typeface="黑体" panose="02010609060101010101" pitchFamily="49" charset="-122"/>
                <a:ea typeface="黑体" panose="02010609060101010101" pitchFamily="49" charset="-122"/>
                <a:cs typeface="宋体" panose="02010600030101010101" pitchFamily="2" charset="-122"/>
                <a:sym typeface="+mn-ea"/>
              </a:rPr>
              <a:t>褒贬</a:t>
            </a:r>
            <a:r>
              <a:rPr lang="zh-CN" sz="2800" b="1">
                <a:latin typeface="黑体" panose="02010609060101010101" pitchFamily="49" charset="-122"/>
                <a:ea typeface="黑体" panose="02010609060101010101" pitchFamily="49" charset="-122"/>
                <a:cs typeface="宋体" panose="02010600030101010101" pitchFamily="2" charset="-122"/>
                <a:sym typeface="+mn-ea"/>
              </a:rPr>
              <a:t>失当</a:t>
            </a:r>
            <a:r>
              <a:rPr lang="zh-CN" altLang="en-US" b="1">
                <a:latin typeface="宋体" panose="02010600030101010101" pitchFamily="2" charset="-122"/>
                <a:ea typeface="宋体" panose="02010600030101010101" pitchFamily="2" charset="-122"/>
                <a:cs typeface="宋体" panose="02010600030101010101" pitchFamily="2" charset="-122"/>
                <a:sym typeface="+mn-ea"/>
              </a:rPr>
              <a:t>】</a:t>
            </a:r>
            <a:endParaRPr lang="zh-CN" altLang="en-US" b="1">
              <a:latin typeface="宋体" panose="02010600030101010101" pitchFamily="2" charset="-122"/>
              <a:ea typeface="宋体" panose="02010600030101010101" pitchFamily="2" charset="-122"/>
              <a:cs typeface="宋体" panose="02010600030101010101" pitchFamily="2" charset="-122"/>
              <a:sym typeface="+mn-ea"/>
            </a:endParaRPr>
          </a:p>
          <a:p>
            <a:r>
              <a:rPr lang="en-US" altLang="zh-CN" b="1">
                <a:latin typeface="宋体" panose="02010600030101010101" pitchFamily="2" charset="-122"/>
                <a:ea typeface="宋体" panose="02010600030101010101" pitchFamily="2" charset="-122"/>
                <a:cs typeface="宋体" panose="02010600030101010101" pitchFamily="2" charset="-122"/>
              </a:rPr>
              <a:t>4</a:t>
            </a:r>
            <a:r>
              <a:rPr lang="zh-CN" altLang="en-US" b="1">
                <a:latin typeface="宋体" panose="02010600030101010101" pitchFamily="2" charset="-122"/>
                <a:ea typeface="宋体" panose="02010600030101010101" pitchFamily="2" charset="-122"/>
                <a:cs typeface="宋体" panose="02010600030101010101" pitchFamily="2" charset="-122"/>
              </a:rPr>
              <a:t>.下列各句中划线成语的使用，全都不正确的一项是(       )	</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①从假手机、假移动电源、假移动硬盘到假欧元硬币，某平台上的假货可谓</a:t>
            </a:r>
            <a:r>
              <a:rPr lang="zh-CN" altLang="en-US" b="1" u="sng">
                <a:latin typeface="宋体" panose="02010600030101010101" pitchFamily="2" charset="-122"/>
                <a:ea typeface="宋体" panose="02010600030101010101" pitchFamily="2" charset="-122"/>
                <a:cs typeface="宋体" panose="02010600030101010101" pitchFamily="2" charset="-122"/>
              </a:rPr>
              <a:t>应有尽有</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②这是一家国家级出版社，近几年来，出版了很多深受读者尤其是在校大学生喜爱的精品图书，不少作家都对它</a:t>
            </a:r>
            <a:r>
              <a:rPr lang="zh-CN" altLang="en-US" b="1" u="sng">
                <a:latin typeface="宋体" panose="02010600030101010101" pitchFamily="2" charset="-122"/>
                <a:ea typeface="宋体" panose="02010600030101010101" pitchFamily="2" charset="-122"/>
                <a:cs typeface="宋体" panose="02010600030101010101" pitchFamily="2" charset="-122"/>
              </a:rPr>
              <a:t>趋之若鹜</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③这一品牌的创始人</a:t>
            </a:r>
            <a:r>
              <a:rPr lang="zh-CN" altLang="en-US" b="1" u="sng">
                <a:latin typeface="宋体" panose="02010600030101010101" pitchFamily="2" charset="-122"/>
                <a:ea typeface="宋体" panose="02010600030101010101" pitchFamily="2" charset="-122"/>
                <a:cs typeface="宋体" panose="02010600030101010101" pitchFamily="2" charset="-122"/>
              </a:rPr>
              <a:t>独具只眼</a:t>
            </a:r>
            <a:r>
              <a:rPr lang="zh-CN" altLang="en-US" b="1">
                <a:latin typeface="宋体" panose="02010600030101010101" pitchFamily="2" charset="-122"/>
                <a:ea typeface="宋体" panose="02010600030101010101" pitchFamily="2" charset="-122"/>
                <a:cs typeface="宋体" panose="02010600030101010101" pitchFamily="2" charset="-122"/>
              </a:rPr>
              <a:t>，找准了市场切入点，将电子商务事业打理得风生水起，旗下多所店铺单品月销售量过万。</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④清华大学教授赵家和几十年教书育人，捐赠毕生积蓄，帮助近3000名贫困学生完成了高中学业。这位被人誉为“炭火教授”的优秀党员，其品其德</a:t>
            </a:r>
            <a:r>
              <a:rPr lang="zh-CN" altLang="en-US" b="1" u="sng">
                <a:latin typeface="宋体" panose="02010600030101010101" pitchFamily="2" charset="-122"/>
                <a:ea typeface="宋体" panose="02010600030101010101" pitchFamily="2" charset="-122"/>
                <a:cs typeface="宋体" panose="02010600030101010101" pitchFamily="2" charset="-122"/>
              </a:rPr>
              <a:t>山高水长</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⑤虽然面临的困难和不利因素很多，但是，作为这项改革实验的</a:t>
            </a:r>
            <a:r>
              <a:rPr lang="zh-CN" altLang="en-US" b="1" u="sng">
                <a:latin typeface="宋体" panose="02010600030101010101" pitchFamily="2" charset="-122"/>
                <a:ea typeface="宋体" panose="02010600030101010101" pitchFamily="2" charset="-122"/>
                <a:cs typeface="宋体" panose="02010600030101010101" pitchFamily="2" charset="-122"/>
              </a:rPr>
              <a:t>始作俑者</a:t>
            </a:r>
            <a:r>
              <a:rPr lang="zh-CN" altLang="en-US" b="1">
                <a:latin typeface="宋体" panose="02010600030101010101" pitchFamily="2" charset="-122"/>
                <a:ea typeface="宋体" panose="02010600030101010101" pitchFamily="2" charset="-122"/>
                <a:cs typeface="宋体" panose="02010600030101010101" pitchFamily="2" charset="-122"/>
              </a:rPr>
              <a:t>，我们有信心也有能力把这项工作进行下去，并且做得越来越好。</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⑥为倡导清廉风气，使干部职工都能</a:t>
            </a:r>
            <a:r>
              <a:rPr lang="zh-CN" altLang="en-US" b="1" u="sng">
                <a:latin typeface="宋体" panose="02010600030101010101" pitchFamily="2" charset="-122"/>
                <a:ea typeface="宋体" panose="02010600030101010101" pitchFamily="2" charset="-122"/>
                <a:cs typeface="宋体" panose="02010600030101010101" pitchFamily="2" charset="-122"/>
              </a:rPr>
              <a:t>洁身自好</a:t>
            </a:r>
            <a:r>
              <a:rPr lang="zh-CN" altLang="en-US" b="1">
                <a:latin typeface="宋体" panose="02010600030101010101" pitchFamily="2" charset="-122"/>
                <a:ea typeface="宋体" panose="02010600030101010101" pitchFamily="2" charset="-122"/>
                <a:cs typeface="宋体" panose="02010600030101010101" pitchFamily="2" charset="-122"/>
              </a:rPr>
              <a:t>，该银行组织全体员工到反腐倡廉教育基地，接受预防职务犯罪警示教育。</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A.①②⑤	B.①③④	  C. ②⑤⑥	D.③④⑥</a:t>
            </a:r>
            <a:endParaRPr lang="zh-CN" altLang="en-US" b="1">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401320" y="5948045"/>
            <a:ext cx="5015865" cy="645160"/>
          </a:xfrm>
          <a:prstGeom prst="rect">
            <a:avLst/>
          </a:prstGeom>
          <a:noFill/>
          <a:ln>
            <a:solidFill>
              <a:schemeClr val="tx1"/>
            </a:solidFill>
          </a:ln>
        </p:spPr>
        <p:txBody>
          <a:bodyPr wrap="square" rtlCol="0" anchor="t">
            <a:spAutoFit/>
          </a:bodyPr>
          <a:p>
            <a:r>
              <a:rPr lang="zh-CN" altLang="en-US" b="1">
                <a:solidFill>
                  <a:srgbClr val="FF0000"/>
                </a:solidFill>
                <a:latin typeface="楷体" panose="02010609060101010101" charset="-122"/>
                <a:ea typeface="楷体" panose="02010609060101010101" charset="-122"/>
                <a:cs typeface="楷体" panose="02010609060101010101" charset="-122"/>
              </a:rPr>
              <a:t>①应有尽有:指应该有的全都有了,表示一切齐备。</a:t>
            </a:r>
            <a:endParaRPr lang="zh-CN" altLang="en-US" b="1">
              <a:solidFill>
                <a:srgbClr val="FF0000"/>
              </a:solidFill>
              <a:latin typeface="楷体" panose="02010609060101010101" charset="-122"/>
              <a:ea typeface="楷体" panose="02010609060101010101" charset="-122"/>
              <a:cs typeface="楷体" panose="02010609060101010101" charset="-122"/>
            </a:endParaRPr>
          </a:p>
          <a:p>
            <a:r>
              <a:rPr lang="en-US" altLang="zh-CN" b="1">
                <a:solidFill>
                  <a:srgbClr val="FF0000"/>
                </a:solidFill>
                <a:latin typeface="楷体" panose="02010609060101010101" charset="-122"/>
                <a:ea typeface="楷体" panose="02010609060101010101" charset="-122"/>
                <a:cs typeface="楷体" panose="02010609060101010101" charset="-122"/>
              </a:rPr>
              <a:t> </a:t>
            </a:r>
            <a:r>
              <a:rPr lang="zh-CN" altLang="en-US" b="1">
                <a:solidFill>
                  <a:srgbClr val="FF0000"/>
                </a:solidFill>
                <a:latin typeface="楷体" panose="02010609060101010101" charset="-122"/>
                <a:ea typeface="楷体" panose="02010609060101010101" charset="-122"/>
                <a:cs typeface="楷体" panose="02010609060101010101" charset="-122"/>
              </a:rPr>
              <a:t>该成语含褒义,不可用来描述假货泛滥</a:t>
            </a:r>
            <a:r>
              <a:rPr lang="zh-CN" altLang="en-US">
                <a:solidFill>
                  <a:srgbClr val="FF0000"/>
                </a:solidFill>
              </a:rPr>
              <a:t>。</a:t>
            </a:r>
            <a:endParaRPr lang="zh-CN" altLang="en-US">
              <a:solidFill>
                <a:srgbClr val="FF0000"/>
              </a:solidFill>
            </a:endParaRPr>
          </a:p>
        </p:txBody>
      </p:sp>
      <p:sp>
        <p:nvSpPr>
          <p:cNvPr id="5" name="文本框 4"/>
          <p:cNvSpPr txBox="1"/>
          <p:nvPr/>
        </p:nvSpPr>
        <p:spPr>
          <a:xfrm>
            <a:off x="5076190" y="1710055"/>
            <a:ext cx="6957695" cy="706755"/>
          </a:xfrm>
          <a:prstGeom prst="rect">
            <a:avLst/>
          </a:prstGeom>
          <a:noFill/>
          <a:ln>
            <a:solidFill>
              <a:schemeClr val="tx1"/>
            </a:solidFill>
          </a:ln>
        </p:spPr>
        <p:txBody>
          <a:bodyPr wrap="square" rtlCol="0" anchor="t">
            <a:spAutoFit/>
          </a:bodyPr>
          <a:p>
            <a:r>
              <a:rPr lang="zh-CN" altLang="en-US" sz="2000" b="1">
                <a:solidFill>
                  <a:srgbClr val="FF0000"/>
                </a:solidFill>
                <a:latin typeface="楷体" panose="02010609060101010101" charset="-122"/>
                <a:ea typeface="楷体" panose="02010609060101010101" charset="-122"/>
                <a:cs typeface="楷体" panose="02010609060101010101" charset="-122"/>
              </a:rPr>
              <a:t>②趋之若鹜:像鸭子一样,成群地跑过去,形容许多人争着去追逐某种事物(含贬义)。</a:t>
            </a:r>
            <a:endParaRPr lang="zh-CN" altLang="en-US" sz="2000" b="1">
              <a:solidFill>
                <a:srgbClr val="FF0000"/>
              </a:solidFill>
              <a:latin typeface="楷体" panose="02010609060101010101" charset="-122"/>
              <a:ea typeface="楷体" panose="02010609060101010101" charset="-122"/>
              <a:cs typeface="楷体" panose="02010609060101010101" charset="-122"/>
            </a:endParaRPr>
          </a:p>
        </p:txBody>
      </p:sp>
      <p:sp>
        <p:nvSpPr>
          <p:cNvPr id="6" name="文本框 5"/>
          <p:cNvSpPr txBox="1"/>
          <p:nvPr/>
        </p:nvSpPr>
        <p:spPr>
          <a:xfrm>
            <a:off x="7341235" y="4211320"/>
            <a:ext cx="4226560" cy="398780"/>
          </a:xfrm>
          <a:prstGeom prst="rect">
            <a:avLst/>
          </a:prstGeom>
          <a:noFill/>
          <a:ln>
            <a:solidFill>
              <a:schemeClr val="tx1"/>
            </a:solidFill>
          </a:ln>
        </p:spPr>
        <p:txBody>
          <a:bodyPr wrap="square" rtlCol="0" anchor="t">
            <a:spAutoFit/>
          </a:bodyPr>
          <a:p>
            <a:r>
              <a:rPr lang="zh-CN" altLang="en-US" sz="2000" b="1">
                <a:solidFill>
                  <a:srgbClr val="FF0000"/>
                </a:solidFill>
                <a:latin typeface="楷体" panose="02010609060101010101" charset="-122"/>
                <a:ea typeface="楷体" panose="02010609060101010101" charset="-122"/>
                <a:cs typeface="楷体" panose="02010609060101010101" charset="-122"/>
              </a:rPr>
              <a:t>⑤始作俑者:泛指恶劣风气的创始者。</a:t>
            </a:r>
            <a:endParaRPr lang="zh-CN" altLang="en-US" sz="2000" b="1">
              <a:solidFill>
                <a:srgbClr val="FF0000"/>
              </a:solidFill>
              <a:latin typeface="楷体" panose="02010609060101010101" charset="-122"/>
              <a:ea typeface="楷体" panose="02010609060101010101" charset="-122"/>
              <a:cs typeface="楷体" panose="02010609060101010101" charset="-122"/>
            </a:endParaRPr>
          </a:p>
        </p:txBody>
      </p:sp>
      <p:sp>
        <p:nvSpPr>
          <p:cNvPr id="7" name="文本框 6"/>
          <p:cNvSpPr txBox="1"/>
          <p:nvPr/>
        </p:nvSpPr>
        <p:spPr>
          <a:xfrm>
            <a:off x="7795260" y="506095"/>
            <a:ext cx="388620" cy="485775"/>
          </a:xfrm>
          <a:prstGeom prst="rect">
            <a:avLst/>
          </a:prstGeom>
          <a:noFill/>
        </p:spPr>
        <p:txBody>
          <a:bodyPr wrap="square" rtlCol="0" anchor="t">
            <a:noAutofit/>
          </a:bodyPr>
          <a:p>
            <a:r>
              <a:rPr lang="zh-CN" altLang="en-US" sz="2800" b="1">
                <a:solidFill>
                  <a:srgbClr val="FF0000"/>
                </a:solidFill>
                <a:latin typeface="黑体" panose="02010609060101010101" pitchFamily="49" charset="-122"/>
                <a:ea typeface="黑体" panose="02010609060101010101" pitchFamily="49" charset="-122"/>
              </a:rPr>
              <a:t>A</a:t>
            </a:r>
            <a:endParaRPr lang="zh-CN" altLang="en-US" sz="2800" b="1">
              <a:solidFill>
                <a:srgbClr val="FF0000"/>
              </a:solidFill>
              <a:latin typeface="黑体" panose="02010609060101010101" pitchFamily="49" charset="-122"/>
              <a:ea typeface="黑体" panose="02010609060101010101" pitchFamily="49" charset="-122"/>
            </a:endParaRPr>
          </a:p>
        </p:txBody>
      </p:sp>
      <p:sp>
        <p:nvSpPr>
          <p:cNvPr id="9" name="文本框 8"/>
          <p:cNvSpPr txBox="1"/>
          <p:nvPr/>
        </p:nvSpPr>
        <p:spPr>
          <a:xfrm>
            <a:off x="2349500" y="0"/>
            <a:ext cx="6296025" cy="593090"/>
          </a:xfrm>
          <a:prstGeom prst="rect">
            <a:avLst/>
          </a:prstGeom>
          <a:noFill/>
        </p:spPr>
        <p:txBody>
          <a:bodyPr wrap="square" rtlCol="0" anchor="t">
            <a:noAutofit/>
          </a:bodyPr>
          <a:p>
            <a:pPr indent="0" algn="l">
              <a:lnSpc>
                <a:spcPct val="150000"/>
              </a:lnSpc>
              <a:spcBef>
                <a:spcPts val="1000"/>
              </a:spcBef>
              <a:buFont typeface="Arial" panose="020B0604020202020204" pitchFamily="34" charset="0"/>
              <a:buNone/>
            </a:pPr>
            <a:r>
              <a:rPr lang="zh-CN" altLang="en-US" sz="2400" b="1">
                <a:latin typeface="黑体" panose="02010609060101010101" pitchFamily="49" charset="-122"/>
                <a:ea typeface="黑体" panose="02010609060101010101" pitchFamily="49" charset="-122"/>
                <a:cs typeface="黑体" panose="02010609060101010101" pitchFamily="49" charset="-122"/>
                <a:sym typeface="+mn-ea"/>
              </a:rPr>
              <a:t>【提醒】</a:t>
            </a:r>
            <a:r>
              <a:rPr lang="zh-CN" altLang="en-US" sz="2400" b="1">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 明确成语褒贬  辨明语境褒贬 </a:t>
            </a:r>
            <a:r>
              <a:rPr lang="zh-CN" altLang="en-US" sz="2400" b="1">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b="1">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   </a:t>
            </a:r>
            <a:endParaRPr lang="zh-CN" altLang="en-US" sz="2400" b="1">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linds(horizontal)">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linds(horizontal)">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blinds(horizontal)">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blinds(horizontal)">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
                                            <p:txEl>
                                              <p:pRg st="0" end="0"/>
                                            </p:txEl>
                                          </p:spTgt>
                                        </p:tgtEl>
                                        <p:attrNameLst>
                                          <p:attrName>style.visibility</p:attrName>
                                        </p:attrNameLst>
                                      </p:cBhvr>
                                      <p:to>
                                        <p:strVal val="visible"/>
                                      </p:to>
                                    </p:set>
                                    <p:animEffect transition="in" filter="blinds(horizontal)">
                                      <p:cBhvr>
                                        <p:cTn id="67" dur="500"/>
                                        <p:tgtEl>
                                          <p:spTgt spid="3">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blinds(horizontal)">
                                      <p:cBhvr>
                                        <p:cTn id="7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0" y="0"/>
            <a:ext cx="11899265" cy="6476365"/>
          </a:xfrm>
        </p:spPr>
        <p:txBody>
          <a:bodyPr>
            <a:normAutofit fontScale="70000"/>
          </a:bodyPr>
          <a:p>
            <a:r>
              <a:rPr lang="zh-CN" altLang="en-US" sz="3430" b="1">
                <a:latin typeface="宋体" panose="02010600030101010101" pitchFamily="2" charset="-122"/>
                <a:ea typeface="宋体" panose="02010600030101010101" pitchFamily="2" charset="-122"/>
                <a:cs typeface="宋体" panose="02010600030101010101" pitchFamily="2" charset="-122"/>
                <a:sym typeface="+mn-ea"/>
              </a:rPr>
              <a:t>【</a:t>
            </a:r>
            <a:r>
              <a:rPr sz="4000" b="1">
                <a:latin typeface="黑体" panose="02010609060101010101" pitchFamily="49" charset="-122"/>
                <a:ea typeface="黑体" panose="02010609060101010101" pitchFamily="49" charset="-122"/>
                <a:cs typeface="宋体" panose="02010600030101010101" pitchFamily="2" charset="-122"/>
                <a:sym typeface="+mn-ea"/>
              </a:rPr>
              <a:t>谦敬错位</a:t>
            </a:r>
            <a:r>
              <a:rPr lang="zh-CN" altLang="en-US" sz="3430" b="1">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3430" b="1">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3430" b="1">
                <a:latin typeface="宋体" panose="02010600030101010101" pitchFamily="2" charset="-122"/>
                <a:ea typeface="宋体" panose="02010600030101010101" pitchFamily="2" charset="-122"/>
                <a:cs typeface="宋体" panose="02010600030101010101" pitchFamily="2" charset="-122"/>
              </a:rPr>
              <a:t>5.下列各句中划线成语的使用，全都不正确的一项是（      ）</a:t>
            </a:r>
            <a:endParaRPr lang="zh-CN" altLang="en-US" sz="3430" b="1">
              <a:latin typeface="宋体" panose="02010600030101010101" pitchFamily="2" charset="-122"/>
              <a:ea typeface="宋体" panose="02010600030101010101" pitchFamily="2" charset="-122"/>
              <a:cs typeface="宋体" panose="02010600030101010101" pitchFamily="2" charset="-122"/>
            </a:endParaRPr>
          </a:p>
          <a:p>
            <a:r>
              <a:rPr lang="zh-CN" altLang="en-US" sz="3430" b="1">
                <a:latin typeface="宋体" panose="02010600030101010101" pitchFamily="2" charset="-122"/>
                <a:ea typeface="宋体" panose="02010600030101010101" pitchFamily="2" charset="-122"/>
                <a:cs typeface="宋体" panose="02010600030101010101" pitchFamily="2" charset="-122"/>
              </a:rPr>
              <a:t>①尽管市面上销售的上海文艺出版社和作家出版社的两套莫言作品集的销售形势已成</a:t>
            </a:r>
            <a:r>
              <a:rPr lang="zh-CN" altLang="en-US" sz="3430" b="1" u="sng">
                <a:latin typeface="宋体" panose="02010600030101010101" pitchFamily="2" charset="-122"/>
                <a:ea typeface="宋体" panose="02010600030101010101" pitchFamily="2" charset="-122"/>
                <a:cs typeface="宋体" panose="02010600030101010101" pitchFamily="2" charset="-122"/>
              </a:rPr>
              <a:t>强弩之末</a:t>
            </a:r>
            <a:r>
              <a:rPr lang="zh-CN" altLang="en-US" sz="3430" b="1">
                <a:latin typeface="宋体" panose="02010600030101010101" pitchFamily="2" charset="-122"/>
                <a:ea typeface="宋体" panose="02010600030101010101" pitchFamily="2" charset="-122"/>
                <a:cs typeface="宋体" panose="02010600030101010101" pitchFamily="2" charset="-122"/>
              </a:rPr>
              <a:t>，但百花文艺出版社还将在订货会上推出《莫言诺贝尔奖典藏文集》(全二十卷)。</a:t>
            </a:r>
            <a:endParaRPr lang="zh-CN" altLang="en-US" sz="3430" b="1">
              <a:latin typeface="宋体" panose="02010600030101010101" pitchFamily="2" charset="-122"/>
              <a:ea typeface="宋体" panose="02010600030101010101" pitchFamily="2" charset="-122"/>
              <a:cs typeface="宋体" panose="02010600030101010101" pitchFamily="2" charset="-122"/>
            </a:endParaRPr>
          </a:p>
          <a:p>
            <a:r>
              <a:rPr lang="zh-CN" altLang="en-US" sz="3430" b="1">
                <a:latin typeface="宋体" panose="02010600030101010101" pitchFamily="2" charset="-122"/>
                <a:ea typeface="宋体" panose="02010600030101010101" pitchFamily="2" charset="-122"/>
                <a:cs typeface="宋体" panose="02010600030101010101" pitchFamily="2" charset="-122"/>
              </a:rPr>
              <a:t>②当听到别人夸奖自己的毛笔字写得漂亮时，不到20岁的她腼腆地笑着说:“见笑了，我不过是</a:t>
            </a:r>
            <a:r>
              <a:rPr lang="zh-CN" altLang="en-US" sz="3430" b="1" u="sng">
                <a:latin typeface="宋体" panose="02010600030101010101" pitchFamily="2" charset="-122"/>
                <a:ea typeface="宋体" panose="02010600030101010101" pitchFamily="2" charset="-122"/>
                <a:cs typeface="宋体" panose="02010600030101010101" pitchFamily="2" charset="-122"/>
              </a:rPr>
              <a:t>率先垂范</a:t>
            </a:r>
            <a:r>
              <a:rPr lang="zh-CN" altLang="en-US" sz="3430" b="1">
                <a:latin typeface="宋体" panose="02010600030101010101" pitchFamily="2" charset="-122"/>
                <a:ea typeface="宋体" panose="02010600030101010101" pitchFamily="2" charset="-122"/>
                <a:cs typeface="宋体" panose="02010600030101010101" pitchFamily="2" charset="-122"/>
              </a:rPr>
              <a:t>罢了。”</a:t>
            </a:r>
            <a:endParaRPr lang="zh-CN" altLang="en-US" sz="3430" b="1">
              <a:latin typeface="宋体" panose="02010600030101010101" pitchFamily="2" charset="-122"/>
              <a:ea typeface="宋体" panose="02010600030101010101" pitchFamily="2" charset="-122"/>
              <a:cs typeface="宋体" panose="02010600030101010101" pitchFamily="2" charset="-122"/>
            </a:endParaRPr>
          </a:p>
          <a:p>
            <a:r>
              <a:rPr lang="zh-CN" altLang="en-US" sz="3430" b="1">
                <a:latin typeface="宋体" panose="02010600030101010101" pitchFamily="2" charset="-122"/>
                <a:ea typeface="宋体" panose="02010600030101010101" pitchFamily="2" charset="-122"/>
                <a:cs typeface="宋体" panose="02010600030101010101" pitchFamily="2" charset="-122"/>
              </a:rPr>
              <a:t>③在座的各位都是本领域的专家，我们请大家来，就是想听听各位的高见，大家不必客气，就</a:t>
            </a:r>
            <a:r>
              <a:rPr lang="zh-CN" altLang="en-US" sz="3430" b="1" u="sng">
                <a:latin typeface="宋体" panose="02010600030101010101" pitchFamily="2" charset="-122"/>
                <a:ea typeface="宋体" panose="02010600030101010101" pitchFamily="2" charset="-122"/>
                <a:cs typeface="宋体" panose="02010600030101010101" pitchFamily="2" charset="-122"/>
              </a:rPr>
              <a:t>姑妄言之</a:t>
            </a:r>
            <a:r>
              <a:rPr lang="zh-CN" altLang="en-US" sz="3430" b="1">
                <a:latin typeface="宋体" panose="02010600030101010101" pitchFamily="2" charset="-122"/>
                <a:ea typeface="宋体" panose="02010600030101010101" pitchFamily="2" charset="-122"/>
                <a:cs typeface="宋体" panose="02010600030101010101" pitchFamily="2" charset="-122"/>
              </a:rPr>
              <a:t>吧。</a:t>
            </a:r>
            <a:endParaRPr lang="zh-CN" altLang="en-US" sz="3430" b="1">
              <a:latin typeface="宋体" panose="02010600030101010101" pitchFamily="2" charset="-122"/>
              <a:ea typeface="宋体" panose="02010600030101010101" pitchFamily="2" charset="-122"/>
              <a:cs typeface="宋体" panose="02010600030101010101" pitchFamily="2" charset="-122"/>
            </a:endParaRPr>
          </a:p>
          <a:p>
            <a:r>
              <a:rPr lang="zh-CN" altLang="en-US" sz="3430" b="1">
                <a:latin typeface="宋体" panose="02010600030101010101" pitchFamily="2" charset="-122"/>
                <a:ea typeface="宋体" panose="02010600030101010101" pitchFamily="2" charset="-122"/>
                <a:cs typeface="宋体" panose="02010600030101010101" pitchFamily="2" charset="-122"/>
              </a:rPr>
              <a:t>④“作家必须站在人的立场上，把所有的人都当作人来写”，莫言的这段获奖感言，必将</a:t>
            </a:r>
            <a:r>
              <a:rPr lang="zh-CN" altLang="en-US" sz="3430" b="1" u="sng">
                <a:latin typeface="宋体" panose="02010600030101010101" pitchFamily="2" charset="-122"/>
                <a:ea typeface="宋体" panose="02010600030101010101" pitchFamily="2" charset="-122"/>
                <a:cs typeface="宋体" panose="02010600030101010101" pitchFamily="2" charset="-122"/>
              </a:rPr>
              <a:t>抛砖引玉</a:t>
            </a:r>
            <a:r>
              <a:rPr lang="zh-CN" altLang="en-US" sz="3430" b="1">
                <a:latin typeface="宋体" panose="02010600030101010101" pitchFamily="2" charset="-122"/>
                <a:ea typeface="宋体" panose="02010600030101010101" pitchFamily="2" charset="-122"/>
                <a:cs typeface="宋体" panose="02010600030101010101" pitchFamily="2" charset="-122"/>
              </a:rPr>
              <a:t>，引发整个文坛的思考和讨论。</a:t>
            </a:r>
            <a:endParaRPr lang="zh-CN" altLang="en-US" sz="3430" b="1">
              <a:latin typeface="宋体" panose="02010600030101010101" pitchFamily="2" charset="-122"/>
              <a:ea typeface="宋体" panose="02010600030101010101" pitchFamily="2" charset="-122"/>
              <a:cs typeface="宋体" panose="02010600030101010101" pitchFamily="2" charset="-122"/>
            </a:endParaRPr>
          </a:p>
          <a:p>
            <a:r>
              <a:rPr lang="zh-CN" altLang="en-US" sz="3430" b="1">
                <a:latin typeface="宋体" panose="02010600030101010101" pitchFamily="2" charset="-122"/>
                <a:ea typeface="宋体" panose="02010600030101010101" pitchFamily="2" charset="-122"/>
                <a:cs typeface="宋体" panose="02010600030101010101" pitchFamily="2" charset="-122"/>
              </a:rPr>
              <a:t>⑤公平分享发展成果，改革的动力就能充分释放，改革的活力就能极大迸发，共同富裕就能</a:t>
            </a:r>
            <a:r>
              <a:rPr lang="zh-CN" altLang="en-US" sz="3430" b="1" u="sng">
                <a:latin typeface="宋体" panose="02010600030101010101" pitchFamily="2" charset="-122"/>
                <a:ea typeface="宋体" panose="02010600030101010101" pitchFamily="2" charset="-122"/>
                <a:cs typeface="宋体" panose="02010600030101010101" pitchFamily="2" charset="-122"/>
              </a:rPr>
              <a:t>计日程功</a:t>
            </a:r>
            <a:r>
              <a:rPr lang="zh-CN" altLang="en-US" sz="3430" b="1">
                <a:latin typeface="宋体" panose="02010600030101010101" pitchFamily="2" charset="-122"/>
                <a:ea typeface="宋体" panose="02010600030101010101" pitchFamily="2" charset="-122"/>
                <a:cs typeface="宋体" panose="02010600030101010101" pitchFamily="2" charset="-122"/>
              </a:rPr>
              <a:t>。</a:t>
            </a:r>
            <a:endParaRPr lang="zh-CN" altLang="en-US" sz="3430" b="1">
              <a:latin typeface="宋体" panose="02010600030101010101" pitchFamily="2" charset="-122"/>
              <a:ea typeface="宋体" panose="02010600030101010101" pitchFamily="2" charset="-122"/>
              <a:cs typeface="宋体" panose="02010600030101010101" pitchFamily="2" charset="-122"/>
            </a:endParaRPr>
          </a:p>
          <a:p>
            <a:r>
              <a:rPr lang="zh-CN" altLang="en-US" sz="3430" b="1">
                <a:latin typeface="宋体" panose="02010600030101010101" pitchFamily="2" charset="-122"/>
                <a:ea typeface="宋体" panose="02010600030101010101" pitchFamily="2" charset="-122"/>
                <a:cs typeface="宋体" panose="02010600030101010101" pitchFamily="2" charset="-122"/>
              </a:rPr>
              <a:t>⑥美国卫星追踪网站声称，美国一卫星曾拍到马航客机失联海域附近的照片，并以“可能为马航坠机地点”为题发布消息，这令此事件更加</a:t>
            </a:r>
            <a:r>
              <a:rPr lang="zh-CN" altLang="en-US" sz="3430" b="1" u="sng">
                <a:latin typeface="宋体" panose="02010600030101010101" pitchFamily="2" charset="-122"/>
                <a:ea typeface="宋体" panose="02010600030101010101" pitchFamily="2" charset="-122"/>
                <a:cs typeface="宋体" panose="02010600030101010101" pitchFamily="2" charset="-122"/>
              </a:rPr>
              <a:t>扑朔迷离</a:t>
            </a:r>
            <a:r>
              <a:rPr lang="zh-CN" altLang="en-US" sz="3430" b="1">
                <a:latin typeface="宋体" panose="02010600030101010101" pitchFamily="2" charset="-122"/>
                <a:ea typeface="宋体" panose="02010600030101010101" pitchFamily="2" charset="-122"/>
                <a:cs typeface="宋体" panose="02010600030101010101" pitchFamily="2" charset="-122"/>
              </a:rPr>
              <a:t>。</a:t>
            </a:r>
            <a:endParaRPr lang="zh-CN" altLang="en-US" sz="3430" b="1">
              <a:latin typeface="宋体" panose="02010600030101010101" pitchFamily="2" charset="-122"/>
              <a:ea typeface="宋体" panose="02010600030101010101" pitchFamily="2" charset="-122"/>
              <a:cs typeface="宋体" panose="02010600030101010101" pitchFamily="2" charset="-122"/>
            </a:endParaRPr>
          </a:p>
          <a:p>
            <a:r>
              <a:rPr lang="zh-CN" altLang="en-US" sz="3430" b="1">
                <a:latin typeface="宋体" panose="02010600030101010101" pitchFamily="2" charset="-122"/>
                <a:ea typeface="宋体" panose="02010600030101010101" pitchFamily="2" charset="-122"/>
                <a:cs typeface="宋体" panose="02010600030101010101" pitchFamily="2" charset="-122"/>
              </a:rPr>
              <a:t>A.①⑤⑥	    B. ③⑤⑥	 C.②③④	D. ①④⑥</a:t>
            </a:r>
            <a:endParaRPr lang="zh-CN" altLang="en-US" sz="3430" b="1">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4019550" y="2426335"/>
            <a:ext cx="7468235" cy="368300"/>
          </a:xfrm>
          <a:prstGeom prst="rect">
            <a:avLst/>
          </a:prstGeom>
          <a:noFill/>
          <a:ln>
            <a:solidFill>
              <a:schemeClr val="tx1"/>
            </a:solidFill>
          </a:ln>
        </p:spPr>
        <p:txBody>
          <a:bodyPr wrap="square" rtlCol="0" anchor="t">
            <a:spAutoFit/>
          </a:bodyPr>
          <a:p>
            <a:r>
              <a:rPr lang="zh-CN" altLang="en-US" b="1">
                <a:solidFill>
                  <a:srgbClr val="FF0000"/>
                </a:solidFill>
                <a:latin typeface="楷体" panose="02010609060101010101" charset="-122"/>
                <a:ea typeface="楷体" panose="02010609060101010101" charset="-122"/>
                <a:cs typeface="楷体" panose="02010609060101010101" charset="-122"/>
              </a:rPr>
              <a:t>②率先垂范:带头给下级或晚辈做示范，敬辞(用于对方)，不能用于自己。</a:t>
            </a:r>
            <a:endParaRPr lang="zh-CN" altLang="en-US" b="1">
              <a:solidFill>
                <a:srgbClr val="FF0000"/>
              </a:solidFill>
              <a:latin typeface="楷体" panose="02010609060101010101" charset="-122"/>
              <a:ea typeface="楷体" panose="02010609060101010101" charset="-122"/>
              <a:cs typeface="楷体" panose="02010609060101010101" charset="-122"/>
            </a:endParaRPr>
          </a:p>
        </p:txBody>
      </p:sp>
      <p:sp>
        <p:nvSpPr>
          <p:cNvPr id="5" name="文本框 4"/>
          <p:cNvSpPr txBox="1"/>
          <p:nvPr/>
        </p:nvSpPr>
        <p:spPr>
          <a:xfrm>
            <a:off x="3861435" y="3106420"/>
            <a:ext cx="6570345" cy="645160"/>
          </a:xfrm>
          <a:prstGeom prst="rect">
            <a:avLst/>
          </a:prstGeom>
          <a:noFill/>
          <a:ln>
            <a:solidFill>
              <a:schemeClr val="tx1"/>
            </a:solidFill>
          </a:ln>
        </p:spPr>
        <p:txBody>
          <a:bodyPr wrap="square" rtlCol="0" anchor="t">
            <a:spAutoFit/>
          </a:bodyPr>
          <a:p>
            <a:r>
              <a:rPr lang="zh-CN" altLang="en-US" b="1">
                <a:solidFill>
                  <a:srgbClr val="FF0000"/>
                </a:solidFill>
                <a:latin typeface="楷体" panose="02010609060101010101" charset="-122"/>
                <a:ea typeface="楷体" panose="02010609060101010101" charset="-122"/>
                <a:cs typeface="楷体" panose="02010609060101010101" charset="-122"/>
              </a:rPr>
              <a:t>③姑妄言之:指姑且随便说说,不一定有什么道理,多用作自谦。</a:t>
            </a:r>
            <a:endParaRPr lang="zh-CN" altLang="en-US" b="1">
              <a:solidFill>
                <a:srgbClr val="FF0000"/>
              </a:solidFill>
              <a:latin typeface="楷体" panose="02010609060101010101" charset="-122"/>
              <a:ea typeface="楷体" panose="02010609060101010101" charset="-122"/>
              <a:cs typeface="楷体" panose="02010609060101010101" charset="-122"/>
            </a:endParaRPr>
          </a:p>
          <a:p>
            <a:r>
              <a:rPr lang="en-US" altLang="zh-CN" b="1">
                <a:solidFill>
                  <a:srgbClr val="FF0000"/>
                </a:solidFill>
                <a:latin typeface="楷体" panose="02010609060101010101" charset="-122"/>
                <a:ea typeface="楷体" panose="02010609060101010101" charset="-122"/>
                <a:cs typeface="楷体" panose="02010609060101010101" charset="-122"/>
              </a:rPr>
              <a:t>  </a:t>
            </a:r>
            <a:r>
              <a:rPr lang="zh-CN" altLang="en-US" b="1">
                <a:solidFill>
                  <a:srgbClr val="FF0000"/>
                </a:solidFill>
                <a:latin typeface="楷体" panose="02010609060101010101" charset="-122"/>
                <a:ea typeface="楷体" panose="02010609060101010101" charset="-122"/>
                <a:cs typeface="楷体" panose="02010609060101010101" charset="-122"/>
              </a:rPr>
              <a:t>句中不能用于请“大家”发表意见。</a:t>
            </a:r>
            <a:endParaRPr lang="zh-CN" altLang="en-US" b="1">
              <a:solidFill>
                <a:srgbClr val="FF0000"/>
              </a:solidFill>
              <a:latin typeface="楷体" panose="02010609060101010101" charset="-122"/>
              <a:ea typeface="楷体" panose="02010609060101010101" charset="-122"/>
              <a:cs typeface="楷体" panose="02010609060101010101" charset="-122"/>
            </a:endParaRPr>
          </a:p>
        </p:txBody>
      </p:sp>
      <p:sp>
        <p:nvSpPr>
          <p:cNvPr id="6" name="文本框 5"/>
          <p:cNvSpPr txBox="1"/>
          <p:nvPr/>
        </p:nvSpPr>
        <p:spPr>
          <a:xfrm>
            <a:off x="5950585" y="3846195"/>
            <a:ext cx="6096000" cy="645160"/>
          </a:xfrm>
          <a:prstGeom prst="rect">
            <a:avLst/>
          </a:prstGeom>
          <a:noFill/>
          <a:ln>
            <a:solidFill>
              <a:schemeClr val="tx1"/>
            </a:solidFill>
          </a:ln>
        </p:spPr>
        <p:txBody>
          <a:bodyPr wrap="square" rtlCol="0" anchor="t">
            <a:spAutoFit/>
          </a:bodyPr>
          <a:p>
            <a:r>
              <a:rPr lang="zh-CN" altLang="en-US" b="1">
                <a:solidFill>
                  <a:srgbClr val="FF0000"/>
                </a:solidFill>
                <a:latin typeface="楷体" panose="02010609060101010101" charset="-122"/>
                <a:ea typeface="楷体" panose="02010609060101010101" charset="-122"/>
                <a:cs typeface="楷体" panose="02010609060101010101" charset="-122"/>
              </a:rPr>
              <a:t>④抛砖引玉:比喻用粗浅的、不成熟的意见引出别人高明的、成熟的意见。自谦之词，不能用以形容别人。</a:t>
            </a:r>
            <a:endParaRPr lang="zh-CN" altLang="en-US" b="1">
              <a:solidFill>
                <a:srgbClr val="FF0000"/>
              </a:solidFill>
              <a:latin typeface="楷体" panose="02010609060101010101" charset="-122"/>
              <a:ea typeface="楷体" panose="02010609060101010101" charset="-122"/>
              <a:cs typeface="楷体" panose="02010609060101010101" charset="-122"/>
            </a:endParaRPr>
          </a:p>
        </p:txBody>
      </p:sp>
      <p:sp>
        <p:nvSpPr>
          <p:cNvPr id="8" name="文本框 7"/>
          <p:cNvSpPr txBox="1"/>
          <p:nvPr/>
        </p:nvSpPr>
        <p:spPr>
          <a:xfrm>
            <a:off x="7833360" y="483870"/>
            <a:ext cx="546735" cy="460375"/>
          </a:xfrm>
          <a:prstGeom prst="rect">
            <a:avLst/>
          </a:prstGeom>
          <a:noFill/>
        </p:spPr>
        <p:txBody>
          <a:bodyPr wrap="square" rtlCol="0" anchor="t">
            <a:spAutoFit/>
          </a:bodyPr>
          <a:p>
            <a:r>
              <a:rPr lang="zh-CN" altLang="en-US" sz="2400" b="1">
                <a:solidFill>
                  <a:srgbClr val="FF0000"/>
                </a:solidFill>
                <a:latin typeface="黑体" panose="02010609060101010101" pitchFamily="49" charset="-122"/>
                <a:ea typeface="黑体" panose="02010609060101010101" pitchFamily="49" charset="-122"/>
              </a:rPr>
              <a:t>C</a:t>
            </a:r>
            <a:endParaRPr lang="zh-CN" altLang="en-US" sz="2400" b="1">
              <a:solidFill>
                <a:srgbClr val="FF0000"/>
              </a:solidFill>
              <a:latin typeface="黑体" panose="02010609060101010101" pitchFamily="49" charset="-122"/>
              <a:ea typeface="黑体" panose="02010609060101010101" pitchFamily="49" charset="-122"/>
            </a:endParaRPr>
          </a:p>
        </p:txBody>
      </p:sp>
      <p:sp>
        <p:nvSpPr>
          <p:cNvPr id="9" name="文本框 8"/>
          <p:cNvSpPr txBox="1"/>
          <p:nvPr/>
        </p:nvSpPr>
        <p:spPr>
          <a:xfrm>
            <a:off x="116205" y="6264910"/>
            <a:ext cx="5834380" cy="593090"/>
          </a:xfrm>
          <a:prstGeom prst="rect">
            <a:avLst/>
          </a:prstGeom>
          <a:noFill/>
        </p:spPr>
        <p:txBody>
          <a:bodyPr wrap="square" rtlCol="0" anchor="t">
            <a:noAutofit/>
          </a:bodyPr>
          <a:p>
            <a:pPr indent="0" algn="l">
              <a:lnSpc>
                <a:spcPct val="150000"/>
              </a:lnSpc>
              <a:spcBef>
                <a:spcPts val="1000"/>
              </a:spcBef>
              <a:buFont typeface="Arial" panose="020B0604020202020204" pitchFamily="34" charset="0"/>
              <a:buNone/>
            </a:pPr>
            <a:r>
              <a:rPr lang="zh-CN" altLang="en-US" sz="2400" b="1">
                <a:latin typeface="黑体" panose="02010609060101010101" pitchFamily="49" charset="-122"/>
                <a:ea typeface="黑体" panose="02010609060101010101" pitchFamily="49" charset="-122"/>
                <a:cs typeface="黑体" panose="02010609060101010101" pitchFamily="49" charset="-122"/>
                <a:sym typeface="+mn-ea"/>
              </a:rPr>
              <a:t>【提醒】</a:t>
            </a:r>
            <a:r>
              <a:rPr lang="zh-CN" altLang="en-US" sz="2400" b="1">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谦辞用于自己</a:t>
            </a:r>
            <a:r>
              <a:rPr lang="zh-CN" altLang="en-US" sz="2400" b="1">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 敬辞用于对方 </a:t>
            </a:r>
            <a:r>
              <a:rPr lang="zh-CN" altLang="en-US" sz="2400" b="1">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   </a:t>
            </a:r>
            <a:endParaRPr lang="zh-CN" altLang="en-US" sz="2400" b="1">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linds(horizontal)">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linds(horizontal)">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blinds(horizontal)">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blinds(horizontal)">
                                      <p:cBhvr>
                                        <p:cTn id="62" dur="500"/>
                                        <p:tgtEl>
                                          <p:spTgt spid="8"/>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
                                            <p:txEl>
                                              <p:pRg st="0" end="0"/>
                                            </p:txEl>
                                          </p:spTgt>
                                        </p:tgtEl>
                                        <p:attrNameLst>
                                          <p:attrName>style.visibility</p:attrName>
                                        </p:attrNameLst>
                                      </p:cBhvr>
                                      <p:to>
                                        <p:strVal val="visible"/>
                                      </p:to>
                                    </p:set>
                                    <p:animEffect transition="in" filter="blinds(horizontal)">
                                      <p:cBhvr>
                                        <p:cTn id="67" dur="500"/>
                                        <p:tgtEl>
                                          <p:spTgt spid="3">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blinds(horizontal)">
                                      <p:cBhvr>
                                        <p:cTn id="7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52400" y="118110"/>
            <a:ext cx="11862435" cy="4351655"/>
          </a:xfrm>
        </p:spPr>
        <p:txBody>
          <a:bodyPr>
            <a:noAutofit/>
          </a:bodyPr>
          <a:p>
            <a:r>
              <a:rPr lang="zh-CN" altLang="en-US" sz="2800" b="1">
                <a:latin typeface="黑体" panose="02010609060101010101" pitchFamily="49" charset="-122"/>
                <a:ea typeface="黑体" panose="02010609060101010101" pitchFamily="49" charset="-122"/>
                <a:cs typeface="宋体" panose="02010600030101010101" pitchFamily="2" charset="-122"/>
                <a:sym typeface="+mn-ea"/>
              </a:rPr>
              <a:t>【自相矛盾】</a:t>
            </a:r>
            <a:endParaRPr lang="zh-CN" altLang="en-US" sz="2800" b="1">
              <a:latin typeface="黑体" panose="02010609060101010101" pitchFamily="49" charset="-122"/>
              <a:ea typeface="黑体" panose="02010609060101010101" pitchFamily="49" charset="-122"/>
              <a:cs typeface="宋体" panose="02010600030101010101" pitchFamily="2" charset="-122"/>
              <a:sym typeface="+mn-ea"/>
            </a:endParaRPr>
          </a:p>
          <a:p>
            <a:r>
              <a:rPr lang="en-US" altLang="zh-CN" b="1">
                <a:latin typeface="宋体" panose="02010600030101010101" pitchFamily="2" charset="-122"/>
                <a:ea typeface="宋体" panose="02010600030101010101" pitchFamily="2" charset="-122"/>
                <a:cs typeface="宋体" panose="02010600030101010101" pitchFamily="2" charset="-122"/>
              </a:rPr>
              <a:t>6</a:t>
            </a:r>
            <a:r>
              <a:rPr lang="zh-CN" altLang="en-US" b="1">
                <a:latin typeface="宋体" panose="02010600030101010101" pitchFamily="2" charset="-122"/>
                <a:ea typeface="宋体" panose="02010600030101010101" pitchFamily="2" charset="-122"/>
                <a:cs typeface="宋体" panose="02010600030101010101" pitchFamily="2" charset="-122"/>
              </a:rPr>
              <a:t>.下列各句中划线成语的使用，全都不正确的一项是(       )	</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①初春的校园，篝火晚会上，大家陶醉在这</a:t>
            </a:r>
            <a:r>
              <a:rPr lang="zh-CN" altLang="en-US" b="1" u="sng">
                <a:latin typeface="宋体" panose="02010600030101010101" pitchFamily="2" charset="-122"/>
                <a:ea typeface="宋体" panose="02010600030101010101" pitchFamily="2" charset="-122"/>
                <a:cs typeface="宋体" panose="02010600030101010101" pitchFamily="2" charset="-122"/>
              </a:rPr>
              <a:t>春意阑珊</a:t>
            </a:r>
            <a:r>
              <a:rPr lang="zh-CN" altLang="en-US" b="1">
                <a:latin typeface="宋体" panose="02010600030101010101" pitchFamily="2" charset="-122"/>
                <a:ea typeface="宋体" panose="02010600030101010101" pitchFamily="2" charset="-122"/>
                <a:cs typeface="宋体" panose="02010600030101010101" pitchFamily="2" charset="-122"/>
              </a:rPr>
              <a:t>的氛围中，有的在唱着，有的在跳着，有的在谈着……欢乐围绕在每个人的身边。</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②近年来，一些正值</a:t>
            </a:r>
            <a:r>
              <a:rPr lang="zh-CN" altLang="en-US" b="1" u="sng">
                <a:latin typeface="宋体" panose="02010600030101010101" pitchFamily="2" charset="-122"/>
                <a:ea typeface="宋体" panose="02010600030101010101" pitchFamily="2" charset="-122"/>
                <a:cs typeface="宋体" panose="02010600030101010101" pitchFamily="2" charset="-122"/>
              </a:rPr>
              <a:t>豆蔻年华</a:t>
            </a:r>
            <a:r>
              <a:rPr lang="zh-CN" altLang="en-US" b="1">
                <a:latin typeface="宋体" panose="02010600030101010101" pitchFamily="2" charset="-122"/>
                <a:ea typeface="宋体" panose="02010600030101010101" pitchFamily="2" charset="-122"/>
                <a:cs typeface="宋体" panose="02010600030101010101" pitchFamily="2" charset="-122"/>
              </a:rPr>
              <a:t>的大学生沉迷在网吧里，从而荒废了学业，浪费了青春，真让人痛惜不已。</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③北京时间5月2日晚，意甲联赛冠军归属</a:t>
            </a:r>
            <a:r>
              <a:rPr lang="zh-CN" altLang="en-US" b="1" u="sng">
                <a:latin typeface="宋体" panose="02010600030101010101" pitchFamily="2" charset="-122"/>
                <a:ea typeface="宋体" panose="02010600030101010101" pitchFamily="2" charset="-122"/>
                <a:cs typeface="宋体" panose="02010600030101010101" pitchFamily="2" charset="-122"/>
              </a:rPr>
              <a:t>尘埃落定</a:t>
            </a:r>
            <a:r>
              <a:rPr lang="zh-CN" altLang="en-US" b="1">
                <a:latin typeface="宋体" panose="02010600030101010101" pitchFamily="2" charset="-122"/>
                <a:ea typeface="宋体" panose="02010600030101010101" pitchFamily="2" charset="-122"/>
                <a:cs typeface="宋体" panose="02010600030101010101" pitchFamily="2" charset="-122"/>
              </a:rPr>
              <a:t>，AC米兰主场1比0战胜罗马，提前两轮夺冠。</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④只顾眼前的蝇头小利，不考虑未来的发展，这些企业</a:t>
            </a:r>
            <a:r>
              <a:rPr lang="zh-CN" altLang="en-US" b="1" u="sng">
                <a:latin typeface="宋体" panose="02010600030101010101" pitchFamily="2" charset="-122"/>
                <a:ea typeface="宋体" panose="02010600030101010101" pitchFamily="2" charset="-122"/>
                <a:cs typeface="宋体" panose="02010600030101010101" pitchFamily="2" charset="-122"/>
              </a:rPr>
              <a:t>目光如炬</a:t>
            </a:r>
            <a:r>
              <a:rPr lang="zh-CN" altLang="en-US" b="1">
                <a:latin typeface="宋体" panose="02010600030101010101" pitchFamily="2" charset="-122"/>
                <a:ea typeface="宋体" panose="02010600030101010101" pitchFamily="2" charset="-122"/>
                <a:cs typeface="宋体" panose="02010600030101010101" pitchFamily="2" charset="-122"/>
              </a:rPr>
              <a:t>，难以走向世界。</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⑤未来五年，中华民族将站在新的历史起点，展开一幅亿万人民</a:t>
            </a:r>
            <a:r>
              <a:rPr lang="zh-CN" altLang="en-US" b="1" u="sng">
                <a:latin typeface="宋体" panose="02010600030101010101" pitchFamily="2" charset="-122"/>
                <a:ea typeface="宋体" panose="02010600030101010101" pitchFamily="2" charset="-122"/>
                <a:cs typeface="宋体" panose="02010600030101010101" pitchFamily="2" charset="-122"/>
              </a:rPr>
              <a:t>勠力同心</a:t>
            </a:r>
            <a:r>
              <a:rPr lang="zh-CN" altLang="en-US" b="1">
                <a:latin typeface="宋体" panose="02010600030101010101" pitchFamily="2" charset="-122"/>
                <a:ea typeface="宋体" panose="02010600030101010101" pitchFamily="2" charset="-122"/>
                <a:cs typeface="宋体" panose="02010600030101010101" pitchFamily="2" charset="-122"/>
              </a:rPr>
              <a:t>建设全面小康的壮丽图景。</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⑥闻得老人一席话，我顿时犹如</a:t>
            </a:r>
            <a:r>
              <a:rPr lang="zh-CN" altLang="en-US" b="1" u="sng">
                <a:latin typeface="宋体" panose="02010600030101010101" pitchFamily="2" charset="-122"/>
                <a:ea typeface="宋体" panose="02010600030101010101" pitchFamily="2" charset="-122"/>
                <a:cs typeface="宋体" panose="02010600030101010101" pitchFamily="2" charset="-122"/>
              </a:rPr>
              <a:t>醍醐灌顶</a:t>
            </a:r>
            <a:r>
              <a:rPr lang="zh-CN" altLang="en-US" b="1">
                <a:latin typeface="宋体" panose="02010600030101010101" pitchFamily="2" charset="-122"/>
                <a:ea typeface="宋体" panose="02010600030101010101" pitchFamily="2" charset="-122"/>
                <a:cs typeface="宋体" panose="02010600030101010101" pitchFamily="2" charset="-122"/>
              </a:rPr>
              <a:t>，明白了父亲的良苦用心，明白了他一直以来藏在严厉教导中的深沉的爱。</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A.①②④	B.②④⑤	C.③⑤⑥	D. ④⑤⑥</a:t>
            </a:r>
            <a:endParaRPr lang="zh-CN" altLang="en-US" b="1">
              <a:latin typeface="宋体" panose="02010600030101010101" pitchFamily="2" charset="-122"/>
              <a:ea typeface="宋体" panose="02010600030101010101" pitchFamily="2" charset="-122"/>
              <a:cs typeface="宋体" panose="02010600030101010101" pitchFamily="2" charset="-122"/>
            </a:endParaRPr>
          </a:p>
          <a:p>
            <a:endParaRPr lang="zh-CN" altLang="en-US" b="1">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7385050" y="1370965"/>
            <a:ext cx="3547745" cy="706755"/>
          </a:xfrm>
          <a:prstGeom prst="rect">
            <a:avLst/>
          </a:prstGeom>
          <a:noFill/>
          <a:ln>
            <a:solidFill>
              <a:schemeClr val="tx1"/>
            </a:solidFill>
          </a:ln>
        </p:spPr>
        <p:txBody>
          <a:bodyPr wrap="square" rtlCol="0" anchor="t">
            <a:spAutoFit/>
          </a:bodyPr>
          <a:p>
            <a:r>
              <a:rPr lang="zh-CN" altLang="en-US" sz="2000" b="1">
                <a:solidFill>
                  <a:srgbClr val="FF0000"/>
                </a:solidFill>
                <a:latin typeface="楷体" panose="02010609060101010101" charset="-122"/>
                <a:ea typeface="楷体" panose="02010609060101010101" charset="-122"/>
                <a:cs typeface="楷体" panose="02010609060101010101" charset="-122"/>
              </a:rPr>
              <a:t>①“春意阑珊”指春天将尽,</a:t>
            </a:r>
            <a:endParaRPr lang="zh-CN" altLang="en-US" sz="2000" b="1">
              <a:solidFill>
                <a:srgbClr val="FF0000"/>
              </a:solidFill>
              <a:latin typeface="楷体" panose="02010609060101010101" charset="-122"/>
              <a:ea typeface="楷体" panose="02010609060101010101" charset="-122"/>
              <a:cs typeface="楷体" panose="02010609060101010101" charset="-122"/>
            </a:endParaRPr>
          </a:p>
          <a:p>
            <a:r>
              <a:rPr lang="zh-CN" altLang="en-US" sz="2000" b="1">
                <a:solidFill>
                  <a:srgbClr val="FF0000"/>
                </a:solidFill>
                <a:latin typeface="楷体" panose="02010609060101010101" charset="-122"/>
                <a:ea typeface="楷体" panose="02010609060101010101" charset="-122"/>
                <a:cs typeface="楷体" panose="02010609060101010101" charset="-122"/>
              </a:rPr>
              <a:t>与句首“初春”相矛盾</a:t>
            </a:r>
            <a:endParaRPr lang="zh-CN" altLang="en-US"/>
          </a:p>
        </p:txBody>
      </p:sp>
      <p:sp>
        <p:nvSpPr>
          <p:cNvPr id="6" name="文本框 5"/>
          <p:cNvSpPr txBox="1"/>
          <p:nvPr/>
        </p:nvSpPr>
        <p:spPr>
          <a:xfrm>
            <a:off x="2853690" y="2195195"/>
            <a:ext cx="8622030" cy="368300"/>
          </a:xfrm>
          <a:prstGeom prst="rect">
            <a:avLst/>
          </a:prstGeom>
          <a:noFill/>
          <a:ln>
            <a:solidFill>
              <a:schemeClr val="tx1"/>
            </a:solidFill>
          </a:ln>
        </p:spPr>
        <p:txBody>
          <a:bodyPr wrap="square" rtlCol="0" anchor="t">
            <a:spAutoFit/>
          </a:bodyPr>
          <a:p>
            <a:r>
              <a:rPr lang="zh-CN" altLang="en-US" b="1">
                <a:solidFill>
                  <a:srgbClr val="FF0000"/>
                </a:solidFill>
                <a:latin typeface="楷体" panose="02010609060101010101" charset="-122"/>
                <a:ea typeface="楷体" panose="02010609060101010101" charset="-122"/>
                <a:cs typeface="楷体" panose="02010609060101010101" charset="-122"/>
              </a:rPr>
              <a:t>②“豆蔻年华”是指女子十三四岁的年纪,这与语境中所说的“大学生”相矛盾。</a:t>
            </a:r>
            <a:endParaRPr lang="zh-CN" altLang="en-US" b="1">
              <a:solidFill>
                <a:srgbClr val="FF0000"/>
              </a:solidFill>
              <a:latin typeface="楷体" panose="02010609060101010101" charset="-122"/>
              <a:ea typeface="楷体" panose="02010609060101010101" charset="-122"/>
              <a:cs typeface="楷体" panose="02010609060101010101" charset="-122"/>
            </a:endParaRPr>
          </a:p>
        </p:txBody>
      </p:sp>
      <p:sp>
        <p:nvSpPr>
          <p:cNvPr id="7" name="文本框 6"/>
          <p:cNvSpPr txBox="1"/>
          <p:nvPr/>
        </p:nvSpPr>
        <p:spPr>
          <a:xfrm>
            <a:off x="6023610" y="3060700"/>
            <a:ext cx="5864860" cy="368300"/>
          </a:xfrm>
          <a:prstGeom prst="rect">
            <a:avLst/>
          </a:prstGeom>
          <a:noFill/>
          <a:ln>
            <a:solidFill>
              <a:schemeClr val="tx1"/>
            </a:solidFill>
          </a:ln>
        </p:spPr>
        <p:txBody>
          <a:bodyPr wrap="square" rtlCol="0" anchor="t">
            <a:spAutoFit/>
          </a:bodyPr>
          <a:p>
            <a:r>
              <a:rPr lang="zh-CN" altLang="en-US" b="1">
                <a:solidFill>
                  <a:srgbClr val="FF0000"/>
                </a:solidFill>
                <a:latin typeface="楷体" panose="02010609060101010101" charset="-122"/>
                <a:ea typeface="楷体" panose="02010609060101010101" charset="-122"/>
                <a:cs typeface="楷体" panose="02010609060101010101" charset="-122"/>
              </a:rPr>
              <a:t>④“目光如炬”形容见识远大,与“只顾眼前”相矛盾。</a:t>
            </a:r>
            <a:endParaRPr lang="zh-CN" altLang="en-US" b="1">
              <a:solidFill>
                <a:srgbClr val="FF0000"/>
              </a:solidFill>
              <a:latin typeface="楷体" panose="02010609060101010101" charset="-122"/>
              <a:ea typeface="楷体" panose="02010609060101010101" charset="-122"/>
              <a:cs typeface="楷体" panose="02010609060101010101" charset="-122"/>
            </a:endParaRPr>
          </a:p>
        </p:txBody>
      </p:sp>
      <p:sp>
        <p:nvSpPr>
          <p:cNvPr id="8" name="文本框 7"/>
          <p:cNvSpPr txBox="1"/>
          <p:nvPr/>
        </p:nvSpPr>
        <p:spPr>
          <a:xfrm>
            <a:off x="7929245" y="506095"/>
            <a:ext cx="388620" cy="485775"/>
          </a:xfrm>
          <a:prstGeom prst="rect">
            <a:avLst/>
          </a:prstGeom>
          <a:noFill/>
        </p:spPr>
        <p:txBody>
          <a:bodyPr wrap="square" rtlCol="0" anchor="t">
            <a:noAutofit/>
          </a:bodyPr>
          <a:p>
            <a:r>
              <a:rPr lang="zh-CN" altLang="en-US" sz="2800" b="1">
                <a:solidFill>
                  <a:srgbClr val="FF0000"/>
                </a:solidFill>
                <a:latin typeface="黑体" panose="02010609060101010101" pitchFamily="49" charset="-122"/>
                <a:ea typeface="黑体" panose="02010609060101010101" pitchFamily="49" charset="-122"/>
              </a:rPr>
              <a:t>A</a:t>
            </a:r>
            <a:endParaRPr lang="zh-CN" altLang="en-US" sz="2800" b="1">
              <a:solidFill>
                <a:srgbClr val="FF0000"/>
              </a:solidFill>
              <a:latin typeface="黑体" panose="02010609060101010101" pitchFamily="49" charset="-122"/>
              <a:ea typeface="黑体" panose="02010609060101010101" pitchFamily="49" charset="-122"/>
            </a:endParaRPr>
          </a:p>
        </p:txBody>
      </p:sp>
      <p:sp>
        <p:nvSpPr>
          <p:cNvPr id="9" name="文本框 8"/>
          <p:cNvSpPr txBox="1"/>
          <p:nvPr/>
        </p:nvSpPr>
        <p:spPr>
          <a:xfrm>
            <a:off x="261620" y="5991860"/>
            <a:ext cx="5834380" cy="593090"/>
          </a:xfrm>
          <a:prstGeom prst="rect">
            <a:avLst/>
          </a:prstGeom>
          <a:noFill/>
        </p:spPr>
        <p:txBody>
          <a:bodyPr wrap="square" rtlCol="0" anchor="t">
            <a:noAutofit/>
          </a:bodyPr>
          <a:p>
            <a:pPr indent="0" algn="l">
              <a:lnSpc>
                <a:spcPct val="150000"/>
              </a:lnSpc>
              <a:spcBef>
                <a:spcPts val="1000"/>
              </a:spcBef>
              <a:buFont typeface="Arial" panose="020B0604020202020204" pitchFamily="34" charset="0"/>
              <a:buNone/>
            </a:pPr>
            <a:r>
              <a:rPr lang="zh-CN" altLang="en-US" sz="2400" b="1">
                <a:latin typeface="黑体" panose="02010609060101010101" pitchFamily="49" charset="-122"/>
                <a:ea typeface="黑体" panose="02010609060101010101" pitchFamily="49" charset="-122"/>
                <a:cs typeface="黑体" panose="02010609060101010101" pitchFamily="49" charset="-122"/>
                <a:sym typeface="+mn-ea"/>
              </a:rPr>
              <a:t>【提醒】</a:t>
            </a:r>
            <a:r>
              <a:rPr lang="zh-CN" altLang="en-US" sz="2400" b="1">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合乎语义逻辑 合乎事理逻辑 </a:t>
            </a:r>
            <a:r>
              <a:rPr lang="zh-CN" altLang="en-US" sz="2400" b="1">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   </a:t>
            </a:r>
            <a:endParaRPr lang="zh-CN" altLang="en-US" sz="2400" b="1">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linds(horizontal)">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blinds(horizontal)">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blinds(horizontal)">
                                      <p:cBhvr>
                                        <p:cTn id="57" dur="500"/>
                                        <p:tgtEl>
                                          <p:spTgt spid="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blinds(horizontal)">
                                      <p:cBhvr>
                                        <p:cTn id="62" dur="500"/>
                                        <p:tgtEl>
                                          <p:spTgt spid="8"/>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
                                            <p:txEl>
                                              <p:pRg st="0" end="0"/>
                                            </p:txEl>
                                          </p:spTgt>
                                        </p:tgtEl>
                                        <p:attrNameLst>
                                          <p:attrName>style.visibility</p:attrName>
                                        </p:attrNameLst>
                                      </p:cBhvr>
                                      <p:to>
                                        <p:strVal val="visible"/>
                                      </p:to>
                                    </p:set>
                                    <p:animEffect transition="in" filter="blinds(horizontal)">
                                      <p:cBhvr>
                                        <p:cTn id="67" dur="500"/>
                                        <p:tgtEl>
                                          <p:spTgt spid="3">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blinds(horizontal)">
                                      <p:cBhvr>
                                        <p:cTn id="7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9"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0" y="0"/>
            <a:ext cx="11753850" cy="4351655"/>
          </a:xfrm>
        </p:spPr>
        <p:txBody>
          <a:bodyPr>
            <a:noAutofit/>
          </a:bodyPr>
          <a:p>
            <a:r>
              <a:rPr lang="zh-CN" altLang="en-US" sz="2800" b="1">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a:t>
            </a:r>
            <a:r>
              <a:rPr sz="2800" b="1">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重复赘余</a:t>
            </a:r>
            <a:r>
              <a:rPr lang="zh-CN" altLang="en-US" sz="2800" b="1">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a:t>
            </a:r>
            <a:endParaRPr lang="zh-CN" altLang="en-US" sz="2800" b="1">
              <a:solidFill>
                <a:schemeClr val="tx1"/>
              </a:solidFill>
              <a:latin typeface="黑体" panose="02010609060101010101" pitchFamily="49" charset="-122"/>
              <a:ea typeface="黑体" panose="02010609060101010101" pitchFamily="49" charset="-122"/>
              <a:cs typeface="宋体" panose="02010600030101010101" pitchFamily="2" charset="-122"/>
              <a:sym typeface="+mn-ea"/>
            </a:endParaRPr>
          </a:p>
          <a:p>
            <a:r>
              <a:rPr lang="en-US" altLang="zh-CN" b="1">
                <a:latin typeface="宋体" panose="02010600030101010101" pitchFamily="2" charset="-122"/>
                <a:ea typeface="宋体" panose="02010600030101010101" pitchFamily="2" charset="-122"/>
                <a:cs typeface="宋体" panose="02010600030101010101" pitchFamily="2" charset="-122"/>
                <a:sym typeface="+mn-ea"/>
              </a:rPr>
              <a:t>7.</a:t>
            </a:r>
            <a:r>
              <a:rPr lang="zh-CN" altLang="en-US" b="1">
                <a:latin typeface="宋体" panose="02010600030101010101" pitchFamily="2" charset="-122"/>
                <a:ea typeface="宋体" panose="02010600030101010101" pitchFamily="2" charset="-122"/>
                <a:cs typeface="宋体" panose="02010600030101010101" pitchFamily="2" charset="-122"/>
                <a:sym typeface="+mn-ea"/>
              </a:rPr>
              <a:t>下列各句中划线成语的使用，全都不正确的一项是(       )	</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①他对古玩的欣赏水平越来越高，面对一件在常人看来再普通不过的石头，他常常乐不可支，有时笑醒了，发现原来是一场</a:t>
            </a:r>
            <a:r>
              <a:rPr lang="zh-CN" altLang="en-US" b="1" u="sng">
                <a:latin typeface="宋体" panose="02010600030101010101" pitchFamily="2" charset="-122"/>
                <a:ea typeface="宋体" panose="02010600030101010101" pitchFamily="2" charset="-122"/>
                <a:cs typeface="宋体" panose="02010600030101010101" pitchFamily="2" charset="-122"/>
              </a:rPr>
              <a:t>南柯一梦</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②在欧洲杯中，俄罗斯队首轮比赛轻松获胜，其中有着“新沙皇”之称的扎戈耶夫的表现也</a:t>
            </a:r>
            <a:r>
              <a:rPr lang="zh-CN" altLang="en-US" b="1" u="sng">
                <a:latin typeface="宋体" panose="02010600030101010101" pitchFamily="2" charset="-122"/>
                <a:ea typeface="宋体" panose="02010600030101010101" pitchFamily="2" charset="-122"/>
                <a:cs typeface="宋体" panose="02010600030101010101" pitchFamily="2" charset="-122"/>
              </a:rPr>
              <a:t>可圈可点</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③创作中的“神来”“顿悟”，不是自然的</a:t>
            </a:r>
            <a:r>
              <a:rPr lang="zh-CN" altLang="en-US" b="1" u="sng">
                <a:latin typeface="宋体" panose="02010600030101010101" pitchFamily="2" charset="-122"/>
                <a:ea typeface="宋体" panose="02010600030101010101" pitchFamily="2" charset="-122"/>
                <a:cs typeface="宋体" panose="02010600030101010101" pitchFamily="2" charset="-122"/>
              </a:rPr>
              <a:t>水到渠成</a:t>
            </a:r>
            <a:r>
              <a:rPr lang="zh-CN" altLang="en-US" b="1">
                <a:latin typeface="宋体" panose="02010600030101010101" pitchFamily="2" charset="-122"/>
                <a:ea typeface="宋体" panose="02010600030101010101" pitchFamily="2" charset="-122"/>
                <a:cs typeface="宋体" panose="02010600030101010101" pitchFamily="2" charset="-122"/>
              </a:rPr>
              <a:t>，而是经过千锤百炼之后，必然会产生的瓜熟蒂落。</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④目前又有一股中等强度的冷空气正在“</a:t>
            </a:r>
            <a:r>
              <a:rPr lang="zh-CN" altLang="en-US" b="1" u="sng">
                <a:latin typeface="宋体" panose="02010600030101010101" pitchFamily="2" charset="-122"/>
                <a:ea typeface="宋体" panose="02010600030101010101" pitchFamily="2" charset="-122"/>
                <a:cs typeface="宋体" panose="02010600030101010101" pitchFamily="2" charset="-122"/>
              </a:rPr>
              <a:t>蠢蠢欲动</a:t>
            </a:r>
            <a:r>
              <a:rPr lang="zh-CN" altLang="en-US" b="1">
                <a:latin typeface="宋体" panose="02010600030101010101" pitchFamily="2" charset="-122"/>
                <a:ea typeface="宋体" panose="02010600030101010101" pitchFamily="2" charset="-122"/>
                <a:cs typeface="宋体" panose="02010600030101010101" pitchFamily="2" charset="-122"/>
              </a:rPr>
              <a:t>”，预计可能会在今天开始“中国之旅”,至于它会不会给辽宁带来较大幅度降温，气象部门正在密切监测中。</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⑤陕西考古研究院对外发布消息称，上官婉儿千字墓志铭记载了上官昭容世系、生平、享年、葬地等信息，行文采用</a:t>
            </a:r>
            <a:r>
              <a:rPr lang="zh-CN" altLang="en-US" b="1" u="sng">
                <a:latin typeface="宋体" panose="02010600030101010101" pitchFamily="2" charset="-122"/>
                <a:ea typeface="宋体" panose="02010600030101010101" pitchFamily="2" charset="-122"/>
                <a:cs typeface="宋体" panose="02010600030101010101" pitchFamily="2" charset="-122"/>
              </a:rPr>
              <a:t>春秋笔法</a:t>
            </a:r>
            <a:r>
              <a:rPr lang="zh-CN" altLang="en-US" b="1">
                <a:latin typeface="宋体" panose="02010600030101010101" pitchFamily="2" charset="-122"/>
                <a:ea typeface="宋体" panose="02010600030101010101" pitchFamily="2" charset="-122"/>
                <a:cs typeface="宋体" panose="02010600030101010101" pitchFamily="2" charset="-122"/>
              </a:rPr>
              <a:t>，文学色彩浓重。</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⑥我不知道我们的研究到底能不能得出最终的结论，无论如何我都会坚持下去的，不希望简单整理一番就各自</a:t>
            </a:r>
            <a:r>
              <a:rPr lang="zh-CN" altLang="en-US" b="1" u="sng">
                <a:latin typeface="宋体" panose="02010600030101010101" pitchFamily="2" charset="-122"/>
                <a:ea typeface="宋体" panose="02010600030101010101" pitchFamily="2" charset="-122"/>
                <a:cs typeface="宋体" panose="02010600030101010101" pitchFamily="2" charset="-122"/>
              </a:rPr>
              <a:t>分道扬镳</a:t>
            </a:r>
            <a:r>
              <a:rPr lang="zh-CN" altLang="en-US" b="1">
                <a:latin typeface="宋体" panose="02010600030101010101" pitchFamily="2" charset="-122"/>
                <a:ea typeface="宋体" panose="02010600030101010101" pitchFamily="2" charset="-122"/>
                <a:cs typeface="宋体" panose="02010600030101010101" pitchFamily="2" charset="-122"/>
              </a:rPr>
              <a:t>了。</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A.①②④	B.②④⑤	  C. ③⑤⑥	D.①③⑥</a:t>
            </a:r>
            <a:endParaRPr lang="zh-CN" altLang="en-US" b="1">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6873875" y="1210945"/>
            <a:ext cx="5015865" cy="645160"/>
          </a:xfrm>
          <a:prstGeom prst="rect">
            <a:avLst/>
          </a:prstGeom>
          <a:noFill/>
          <a:ln>
            <a:solidFill>
              <a:schemeClr val="tx1"/>
            </a:solidFill>
          </a:ln>
        </p:spPr>
        <p:txBody>
          <a:bodyPr wrap="square" rtlCol="0" anchor="t">
            <a:spAutoFit/>
          </a:bodyPr>
          <a:p>
            <a:r>
              <a:rPr lang="zh-CN" altLang="en-US" b="1">
                <a:solidFill>
                  <a:srgbClr val="FF0000"/>
                </a:solidFill>
                <a:latin typeface="楷体" panose="02010609060101010101" charset="-122"/>
                <a:ea typeface="楷体" panose="02010609060101010101" charset="-122"/>
                <a:cs typeface="楷体" panose="02010609060101010101" charset="-122"/>
              </a:rPr>
              <a:t>①南柯一梦:泛指一场大梦,或比喻一场空欢喜。</a:t>
            </a:r>
            <a:endParaRPr lang="zh-CN" altLang="en-US" b="1">
              <a:solidFill>
                <a:srgbClr val="FF0000"/>
              </a:solidFill>
              <a:latin typeface="楷体" panose="02010609060101010101" charset="-122"/>
              <a:ea typeface="楷体" panose="02010609060101010101" charset="-122"/>
              <a:cs typeface="楷体" panose="02010609060101010101" charset="-122"/>
            </a:endParaRPr>
          </a:p>
          <a:p>
            <a:r>
              <a:rPr lang="zh-CN" altLang="en-US" b="1">
                <a:solidFill>
                  <a:srgbClr val="FF0000"/>
                </a:solidFill>
                <a:latin typeface="楷体" panose="02010609060101010101" charset="-122"/>
                <a:ea typeface="楷体" panose="02010609060101010101" charset="-122"/>
                <a:cs typeface="楷体" panose="02010609060101010101" charset="-122"/>
              </a:rPr>
              <a:t>与“一场”重复。</a:t>
            </a:r>
            <a:endParaRPr lang="zh-CN" altLang="en-US" b="1">
              <a:solidFill>
                <a:srgbClr val="FF0000"/>
              </a:solidFill>
              <a:latin typeface="楷体" panose="02010609060101010101" charset="-122"/>
              <a:ea typeface="楷体" panose="02010609060101010101" charset="-122"/>
              <a:cs typeface="楷体" panose="02010609060101010101" charset="-122"/>
            </a:endParaRPr>
          </a:p>
        </p:txBody>
      </p:sp>
      <p:sp>
        <p:nvSpPr>
          <p:cNvPr id="5" name="文本框 4"/>
          <p:cNvSpPr txBox="1"/>
          <p:nvPr/>
        </p:nvSpPr>
        <p:spPr>
          <a:xfrm>
            <a:off x="3084195" y="2856865"/>
            <a:ext cx="7906385" cy="368300"/>
          </a:xfrm>
          <a:prstGeom prst="rect">
            <a:avLst/>
          </a:prstGeom>
          <a:noFill/>
          <a:ln>
            <a:solidFill>
              <a:schemeClr val="tx1"/>
            </a:solidFill>
          </a:ln>
        </p:spPr>
        <p:txBody>
          <a:bodyPr wrap="square" rtlCol="0" anchor="t">
            <a:spAutoFit/>
          </a:bodyPr>
          <a:p>
            <a:r>
              <a:rPr lang="zh-CN" altLang="en-US" b="1">
                <a:solidFill>
                  <a:srgbClr val="FF0000"/>
                </a:solidFill>
                <a:latin typeface="楷体" panose="02010609060101010101" charset="-122"/>
                <a:ea typeface="楷体" panose="02010609060101010101" charset="-122"/>
                <a:cs typeface="楷体" panose="02010609060101010101" charset="-122"/>
              </a:rPr>
              <a:t>③水到渠成:比喻条件成熟,事情自然成功,即功到自然成。与“自然”重复。</a:t>
            </a:r>
            <a:endParaRPr lang="zh-CN" altLang="en-US" b="1">
              <a:solidFill>
                <a:srgbClr val="FF0000"/>
              </a:solidFill>
              <a:latin typeface="楷体" panose="02010609060101010101" charset="-122"/>
              <a:ea typeface="楷体" panose="02010609060101010101" charset="-122"/>
              <a:cs typeface="楷体" panose="02010609060101010101" charset="-122"/>
            </a:endParaRPr>
          </a:p>
        </p:txBody>
      </p:sp>
      <p:sp>
        <p:nvSpPr>
          <p:cNvPr id="6" name="文本框 5"/>
          <p:cNvSpPr txBox="1"/>
          <p:nvPr/>
        </p:nvSpPr>
        <p:spPr>
          <a:xfrm>
            <a:off x="5342890" y="5158740"/>
            <a:ext cx="6410960" cy="645160"/>
          </a:xfrm>
          <a:prstGeom prst="rect">
            <a:avLst/>
          </a:prstGeom>
          <a:noFill/>
          <a:ln>
            <a:solidFill>
              <a:schemeClr val="tx1"/>
            </a:solidFill>
          </a:ln>
        </p:spPr>
        <p:txBody>
          <a:bodyPr wrap="square" rtlCol="0" anchor="t">
            <a:spAutoFit/>
          </a:bodyPr>
          <a:p>
            <a:r>
              <a:rPr lang="zh-CN" altLang="en-US" b="1">
                <a:solidFill>
                  <a:srgbClr val="FF0000"/>
                </a:solidFill>
                <a:latin typeface="楷体" panose="02010609060101010101" charset="-122"/>
                <a:ea typeface="楷体" panose="02010609060101010101" charset="-122"/>
                <a:cs typeface="楷体" panose="02010609060101010101" charset="-122"/>
              </a:rPr>
              <a:t>⑥分道扬镳:指分道而行,比喻因目标不同而各奔各的前程或各干各的事情。与“各自”重复。</a:t>
            </a:r>
            <a:endParaRPr lang="zh-CN" altLang="en-US" b="1">
              <a:solidFill>
                <a:srgbClr val="FF0000"/>
              </a:solidFill>
              <a:latin typeface="楷体" panose="02010609060101010101" charset="-122"/>
              <a:ea typeface="楷体" panose="02010609060101010101" charset="-122"/>
              <a:cs typeface="楷体" panose="02010609060101010101" charset="-122"/>
            </a:endParaRPr>
          </a:p>
        </p:txBody>
      </p:sp>
      <p:sp>
        <p:nvSpPr>
          <p:cNvPr id="7" name="文本框 6"/>
          <p:cNvSpPr txBox="1"/>
          <p:nvPr/>
        </p:nvSpPr>
        <p:spPr>
          <a:xfrm>
            <a:off x="7736205" y="469265"/>
            <a:ext cx="668020" cy="356870"/>
          </a:xfrm>
          <a:prstGeom prst="rect">
            <a:avLst/>
          </a:prstGeom>
          <a:noFill/>
        </p:spPr>
        <p:txBody>
          <a:bodyPr wrap="square" rtlCol="0" anchor="t">
            <a:noAutofit/>
          </a:bodyPr>
          <a:p>
            <a:r>
              <a:rPr lang="zh-CN" altLang="en-US" sz="2400" b="1">
                <a:solidFill>
                  <a:srgbClr val="FF0000"/>
                </a:solidFill>
                <a:latin typeface="黑体" panose="02010609060101010101" pitchFamily="49" charset="-122"/>
                <a:ea typeface="黑体" panose="02010609060101010101" pitchFamily="49" charset="-122"/>
              </a:rPr>
              <a:t>D</a:t>
            </a:r>
            <a:endParaRPr lang="zh-CN" altLang="en-US" sz="2400" b="1">
              <a:solidFill>
                <a:srgbClr val="FF0000"/>
              </a:solidFill>
              <a:latin typeface="黑体" panose="02010609060101010101" pitchFamily="49" charset="-122"/>
              <a:ea typeface="黑体" panose="02010609060101010101" pitchFamily="49" charset="-122"/>
            </a:endParaRPr>
          </a:p>
        </p:txBody>
      </p:sp>
      <p:sp>
        <p:nvSpPr>
          <p:cNvPr id="9" name="文本框 8"/>
          <p:cNvSpPr txBox="1"/>
          <p:nvPr/>
        </p:nvSpPr>
        <p:spPr>
          <a:xfrm>
            <a:off x="111760" y="6032500"/>
            <a:ext cx="5834380" cy="593090"/>
          </a:xfrm>
          <a:prstGeom prst="rect">
            <a:avLst/>
          </a:prstGeom>
          <a:noFill/>
        </p:spPr>
        <p:txBody>
          <a:bodyPr wrap="square" rtlCol="0" anchor="t">
            <a:noAutofit/>
          </a:bodyPr>
          <a:p>
            <a:pPr indent="0" algn="l">
              <a:lnSpc>
                <a:spcPct val="150000"/>
              </a:lnSpc>
              <a:spcBef>
                <a:spcPts val="1000"/>
              </a:spcBef>
              <a:buFont typeface="Arial" panose="020B0604020202020204" pitchFamily="34" charset="0"/>
              <a:buNone/>
            </a:pPr>
            <a:r>
              <a:rPr lang="zh-CN" altLang="en-US" sz="2400" b="1">
                <a:latin typeface="黑体" panose="02010609060101010101" pitchFamily="49" charset="-122"/>
                <a:ea typeface="黑体" panose="02010609060101010101" pitchFamily="49" charset="-122"/>
                <a:cs typeface="黑体" panose="02010609060101010101" pitchFamily="49" charset="-122"/>
                <a:sym typeface="+mn-ea"/>
              </a:rPr>
              <a:t>【提醒】</a:t>
            </a:r>
            <a:r>
              <a:rPr lang="zh-CN" altLang="en-US" sz="2400" b="1">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把握准确含义 关注前后内容 </a:t>
            </a:r>
            <a:r>
              <a:rPr lang="zh-CN" altLang="en-US" sz="2400" b="1">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   </a:t>
            </a:r>
            <a:endParaRPr lang="zh-CN" altLang="en-US" sz="2400" b="1">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linds(horizontal)">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linds(horizontal)">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blinds(horizontal)">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blinds(horizontal)">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
                                            <p:txEl>
                                              <p:pRg st="0" end="0"/>
                                            </p:txEl>
                                          </p:spTgt>
                                        </p:tgtEl>
                                        <p:attrNameLst>
                                          <p:attrName>style.visibility</p:attrName>
                                        </p:attrNameLst>
                                      </p:cBhvr>
                                      <p:to>
                                        <p:strVal val="visible"/>
                                      </p:to>
                                    </p:set>
                                    <p:animEffect transition="in" filter="blinds(horizontal)">
                                      <p:cBhvr>
                                        <p:cTn id="67" dur="500"/>
                                        <p:tgtEl>
                                          <p:spTgt spid="3">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blinds(horizontal)">
                                      <p:cBhvr>
                                        <p:cTn id="7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内容占位符 1"/>
          <p:cNvSpPr>
            <a:spLocks noGrp="1" noRot="1"/>
          </p:cNvSpPr>
          <p:nvPr>
            <p:ph sz="quarter" idx="4294967295"/>
          </p:nvPr>
        </p:nvSpPr>
        <p:spPr>
          <a:xfrm>
            <a:off x="429260" y="1950720"/>
            <a:ext cx="10758170" cy="3371850"/>
          </a:xfrm>
          <a:ln>
            <a:solidFill>
              <a:schemeClr val="tx1">
                <a:alpha val="100000"/>
              </a:schemeClr>
            </a:solidFill>
            <a:miter lim="800000"/>
          </a:ln>
        </p:spPr>
        <p:txBody>
          <a:bodyPr vert="horz" wrap="square" lIns="91440" tIns="45720" rIns="91440" bIns="45720" anchor="t">
            <a:normAutofit fontScale="25000"/>
          </a:bodyPr>
          <a:lstStyle>
            <a:lvl1pPr lvl="0">
              <a:buClr>
                <a:schemeClr val="hlink"/>
              </a:buClr>
              <a:buSzTx/>
              <a:buFont typeface="Wingdings" panose="05000000000000000000" pitchFamily="2" charset="2"/>
              <a:defRPr sz="2400"/>
            </a:lvl1pPr>
            <a:lvl2pPr lvl="1">
              <a:buClr>
                <a:schemeClr val="hlink"/>
              </a:buClr>
              <a:buSzPct val="85000"/>
              <a:buFont typeface="Wingdings" panose="05000000000000000000" pitchFamily="2" charset="2"/>
              <a:defRPr sz="2000"/>
            </a:lvl2pPr>
            <a:lvl3pPr lvl="2">
              <a:buClr>
                <a:schemeClr val="hlink"/>
              </a:buClr>
              <a:buSzPct val="85000"/>
              <a:buFont typeface="Wingdings" panose="05000000000000000000" pitchFamily="2" charset="2"/>
              <a:defRPr sz="1800"/>
            </a:lvl3pPr>
            <a:lvl4pPr lvl="3">
              <a:buClr>
                <a:schemeClr val="hlink"/>
              </a:buClr>
              <a:buSzPct val="85000"/>
              <a:buFont typeface="Wingdings" panose="05000000000000000000" pitchFamily="2" charset="2"/>
              <a:defRPr sz="1600"/>
            </a:lvl4pPr>
            <a:lvl5pPr lvl="4">
              <a:buClr>
                <a:schemeClr val="hlink"/>
              </a:buClr>
              <a:buSzTx/>
              <a:buFont typeface="Wingdings" panose="05000000000000000000" pitchFamily="2" charset="2"/>
              <a:defRPr sz="1600"/>
            </a:lvl5pPr>
          </a:lstStyle>
          <a:p>
            <a:pPr marL="431800" lvl="4" indent="-431800" eaLnBrk="1" hangingPunct="1">
              <a:lnSpc>
                <a:spcPts val="4000"/>
              </a:lnSpc>
              <a:spcBef>
                <a:spcPct val="0"/>
              </a:spcBef>
              <a:buNone/>
            </a:pPr>
            <a:r>
              <a:rPr lang="en-US" altLang="zh-CN" sz="11200" b="1" dirty="0">
                <a:latin typeface="华文楷体" panose="02010600040101010101" charset="-122"/>
                <a:ea typeface="华文楷体" panose="02010600040101010101" charset="-122"/>
                <a:cs typeface="华文楷体" panose="02010600040101010101" charset="-122"/>
              </a:rPr>
              <a:t>    </a:t>
            </a:r>
            <a:r>
              <a:rPr lang="zh-CN" altLang="en-US" sz="1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难言之隐</a:t>
            </a:r>
            <a:r>
              <a:rPr lang="en-US" altLang="zh-CN" sz="128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1200" b="1" dirty="0">
                <a:solidFill>
                  <a:srgbClr val="0945A5"/>
                </a:solidFill>
                <a:latin typeface="楷体" panose="02010609060101010101" charset="-122"/>
                <a:ea typeface="楷体" panose="02010609060101010101" charset="-122"/>
                <a:cs typeface="宋体" panose="02010600030101010101" pitchFamily="2" charset="-122"/>
                <a:sym typeface="+mn-ea"/>
              </a:rPr>
              <a:t>的苦衷</a:t>
            </a:r>
            <a:r>
              <a:rPr lang="en-US" altLang="zh-CN" sz="128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1200" b="1">
                <a:solidFill>
                  <a:srgbClr val="0945A5"/>
                </a:solidFill>
                <a:latin typeface="楷体" panose="02010609060101010101" charset="-122"/>
                <a:ea typeface="楷体" panose="02010609060101010101" charset="-122"/>
                <a:cs typeface="宋体" panose="02010600030101010101" pitchFamily="2" charset="-122"/>
                <a:sym typeface="+mn-ea"/>
              </a:rPr>
              <a:t>眼下</a:t>
            </a:r>
            <a:r>
              <a:rPr lang="zh-CN" altLang="en-US" sz="11200" b="1" dirty="0">
                <a:solidFill>
                  <a:srgbClr val="0945A5"/>
                </a:solidFill>
                <a:latin typeface="楷体" panose="02010609060101010101" charset="-122"/>
                <a:ea typeface="楷体" panose="02010609060101010101" charset="-122"/>
                <a:cs typeface="宋体" panose="02010600030101010101" pitchFamily="2" charset="-122"/>
                <a:sym typeface="+mn-ea"/>
              </a:rPr>
              <a:t>的</a:t>
            </a:r>
            <a:r>
              <a:rPr lang="en-US" altLang="zh-CN" sz="128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当务之急</a:t>
            </a:r>
            <a:endParaRPr lang="zh-CN" altLang="en-US" sz="128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431800" lvl="0" indent="-431800" eaLnBrk="1" hangingPunct="1">
              <a:lnSpc>
                <a:spcPts val="4000"/>
              </a:lnSpc>
              <a:spcBef>
                <a:spcPct val="0"/>
              </a:spcBef>
              <a:buNone/>
            </a:pPr>
            <a:r>
              <a:rPr lang="en-US" altLang="zh-CN" sz="128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1200" b="1" dirty="0">
                <a:solidFill>
                  <a:srgbClr val="0945A5"/>
                </a:solidFill>
                <a:latin typeface="楷体" panose="02010609060101010101" charset="-122"/>
                <a:ea typeface="楷体" panose="02010609060101010101" charset="-122"/>
                <a:cs typeface="宋体" panose="02010600030101010101" pitchFamily="2" charset="-122"/>
                <a:sym typeface="+mn-ea"/>
              </a:rPr>
              <a:t>正</a:t>
            </a:r>
            <a:r>
              <a:rPr lang="en-US" altLang="zh-CN" sz="12800" b="1">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2800"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方兴未艾          </a:t>
            </a:r>
            <a:r>
              <a:rPr lang="en-US" altLang="zh-CN" sz="128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11200" b="1" dirty="0">
                <a:solidFill>
                  <a:srgbClr val="0945A5"/>
                </a:solidFill>
                <a:latin typeface="楷体" panose="02010609060101010101" charset="-122"/>
                <a:ea typeface="楷体" panose="02010609060101010101" charset="-122"/>
                <a:cs typeface="宋体" panose="02010600030101010101" pitchFamily="2" charset="-122"/>
              </a:rPr>
              <a:t>对自己</a:t>
            </a:r>
            <a:r>
              <a:rPr lang="en-US" altLang="zh-CN" sz="128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12800" b="1" dirty="0">
                <a:solidFill>
                  <a:schemeClr val="tx1"/>
                </a:solidFill>
                <a:latin typeface="宋体" panose="02010600030101010101" pitchFamily="2" charset="-122"/>
                <a:ea typeface="宋体" panose="02010600030101010101" pitchFamily="2" charset="-122"/>
                <a:cs typeface="宋体" panose="02010600030101010101" pitchFamily="2" charset="-122"/>
              </a:rPr>
              <a:t>妄自菲薄</a:t>
            </a:r>
            <a:r>
              <a:rPr lang="en-US" altLang="zh-CN" sz="12800" b="1">
                <a:solidFill>
                  <a:schemeClr val="tx1"/>
                </a:solidFill>
                <a:latin typeface="宋体" panose="02010600030101010101" pitchFamily="2" charset="-122"/>
                <a:ea typeface="宋体" panose="02010600030101010101" pitchFamily="2" charset="-122"/>
                <a:cs typeface="宋体" panose="02010600030101010101" pitchFamily="2" charset="-122"/>
              </a:rPr>
              <a:t>  		</a:t>
            </a:r>
            <a:endParaRPr lang="en-US" altLang="zh-CN" sz="12800" b="1">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431800" lvl="0" indent="-431800" eaLnBrk="1" hangingPunct="1">
              <a:lnSpc>
                <a:spcPts val="4000"/>
              </a:lnSpc>
              <a:spcBef>
                <a:spcPct val="0"/>
              </a:spcBef>
              <a:buNone/>
            </a:pPr>
            <a:r>
              <a:rPr lang="en-US" altLang="zh-CN" sz="12800" b="1">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altLang="en-US" sz="11200" b="1" dirty="0">
                <a:solidFill>
                  <a:srgbClr val="0945A5"/>
                </a:solidFill>
                <a:latin typeface="楷体" panose="02010609060101010101" charset="-122"/>
                <a:ea typeface="楷体" panose="02010609060101010101" charset="-122"/>
                <a:cs typeface="宋体" panose="02010600030101010101" pitchFamily="2" charset="-122"/>
              </a:rPr>
              <a:t>人民</a:t>
            </a:r>
            <a:r>
              <a:rPr lang="en-US" altLang="zh-CN" sz="128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12800" b="1" dirty="0">
                <a:solidFill>
                  <a:schemeClr val="tx1"/>
                </a:solidFill>
                <a:latin typeface="宋体" panose="02010600030101010101" pitchFamily="2" charset="-122"/>
                <a:ea typeface="宋体" panose="02010600030101010101" pitchFamily="2" charset="-122"/>
                <a:cs typeface="宋体" panose="02010600030101010101" pitchFamily="2" charset="-122"/>
              </a:rPr>
              <a:t>生灵涂炭        </a:t>
            </a:r>
            <a:r>
              <a:rPr lang="en-US" altLang="zh-CN" sz="128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11200" b="1" dirty="0">
                <a:solidFill>
                  <a:srgbClr val="0945A5"/>
                </a:solidFill>
                <a:latin typeface="楷体" panose="02010609060101010101" charset="-122"/>
                <a:ea typeface="楷体" panose="02010609060101010101" charset="-122"/>
                <a:cs typeface="宋体" panose="02010600030101010101" pitchFamily="2" charset="-122"/>
              </a:rPr>
              <a:t>生活</a:t>
            </a:r>
            <a:r>
              <a:rPr lang="en-US" altLang="zh-CN" sz="128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12800" b="1" dirty="0">
                <a:solidFill>
                  <a:schemeClr val="tx1"/>
                </a:solidFill>
                <a:latin typeface="宋体" panose="02010600030101010101" pitchFamily="2" charset="-122"/>
                <a:ea typeface="宋体" panose="02010600030101010101" pitchFamily="2" charset="-122"/>
                <a:cs typeface="宋体" panose="02010600030101010101" pitchFamily="2" charset="-122"/>
              </a:rPr>
              <a:t>安居乐业</a:t>
            </a:r>
            <a:r>
              <a:rPr lang="en-US" altLang="zh-CN" sz="12800" b="1">
                <a:solidFill>
                  <a:schemeClr val="tx1"/>
                </a:solidFill>
                <a:latin typeface="宋体" panose="02010600030101010101" pitchFamily="2" charset="-122"/>
                <a:ea typeface="宋体" panose="02010600030101010101" pitchFamily="2" charset="-122"/>
                <a:cs typeface="宋体" panose="02010600030101010101" pitchFamily="2" charset="-122"/>
              </a:rPr>
              <a:t>  	</a:t>
            </a:r>
            <a:endParaRPr lang="en-US" altLang="zh-CN" sz="12800" b="1">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431800" lvl="0" indent="-431800" eaLnBrk="1" hangingPunct="1">
              <a:lnSpc>
                <a:spcPts val="4000"/>
              </a:lnSpc>
              <a:spcBef>
                <a:spcPct val="0"/>
              </a:spcBef>
              <a:buNone/>
            </a:pPr>
            <a:r>
              <a:rPr lang="en-US" altLang="zh-CN" sz="12800" b="1">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altLang="en-US" sz="11200" b="1" dirty="0">
                <a:solidFill>
                  <a:srgbClr val="0945A5"/>
                </a:solidFill>
                <a:latin typeface="楷体" panose="02010609060101010101" charset="-122"/>
                <a:ea typeface="楷体" panose="02010609060101010101" charset="-122"/>
                <a:cs typeface="宋体" panose="02010600030101010101" pitchFamily="2" charset="-122"/>
              </a:rPr>
              <a:t>显得</a:t>
            </a:r>
            <a:r>
              <a:rPr lang="en-US" altLang="zh-CN" sz="128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12800" b="1" dirty="0">
                <a:solidFill>
                  <a:schemeClr val="tx1"/>
                </a:solidFill>
                <a:latin typeface="宋体" panose="02010600030101010101" pitchFamily="2" charset="-122"/>
                <a:ea typeface="宋体" panose="02010600030101010101" pitchFamily="2" charset="-122"/>
                <a:cs typeface="宋体" panose="02010600030101010101" pitchFamily="2" charset="-122"/>
              </a:rPr>
              <a:t>相形见绌        </a:t>
            </a:r>
            <a:r>
              <a:rPr lang="en-US" altLang="zh-CN" sz="128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11200" b="1" dirty="0">
                <a:solidFill>
                  <a:srgbClr val="0945A5"/>
                </a:solidFill>
                <a:latin typeface="楷体" panose="02010609060101010101" charset="-122"/>
                <a:ea typeface="楷体" panose="02010609060101010101" charset="-122"/>
                <a:cs typeface="宋体" panose="02010600030101010101" pitchFamily="2" charset="-122"/>
              </a:rPr>
              <a:t>感到</a:t>
            </a:r>
            <a:r>
              <a:rPr lang="en-US" altLang="zh-CN" sz="128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12800" b="1" dirty="0">
                <a:solidFill>
                  <a:schemeClr val="tx1"/>
                </a:solidFill>
                <a:latin typeface="宋体" panose="02010600030101010101" pitchFamily="2" charset="-122"/>
                <a:ea typeface="宋体" panose="02010600030101010101" pitchFamily="2" charset="-122"/>
                <a:cs typeface="宋体" panose="02010600030101010101" pitchFamily="2" charset="-122"/>
              </a:rPr>
              <a:t>习以为常</a:t>
            </a:r>
            <a:r>
              <a:rPr lang="en-US" altLang="zh-CN" sz="12800" b="1">
                <a:solidFill>
                  <a:schemeClr val="tx1"/>
                </a:solidFill>
                <a:latin typeface="宋体" panose="02010600030101010101" pitchFamily="2" charset="-122"/>
                <a:ea typeface="宋体" panose="02010600030101010101" pitchFamily="2" charset="-122"/>
                <a:cs typeface="宋体" panose="02010600030101010101" pitchFamily="2" charset="-122"/>
              </a:rPr>
              <a:t>  		</a:t>
            </a:r>
            <a:endParaRPr lang="en-US" altLang="zh-CN" sz="12800" b="1">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431800" lvl="0" indent="-431800" eaLnBrk="1" hangingPunct="1">
              <a:lnSpc>
                <a:spcPts val="4000"/>
              </a:lnSpc>
              <a:spcBef>
                <a:spcPct val="0"/>
              </a:spcBef>
              <a:buNone/>
            </a:pPr>
            <a:r>
              <a:rPr lang="en-US" altLang="zh-CN" sz="12800" b="1">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altLang="en-US" sz="12800" b="1" dirty="0">
                <a:solidFill>
                  <a:schemeClr val="tx1"/>
                </a:solidFill>
                <a:latin typeface="宋体" panose="02010600030101010101" pitchFamily="2" charset="-122"/>
                <a:ea typeface="宋体" panose="02010600030101010101" pitchFamily="2" charset="-122"/>
                <a:cs typeface="宋体" panose="02010600030101010101" pitchFamily="2" charset="-122"/>
              </a:rPr>
              <a:t>忍俊不禁</a:t>
            </a:r>
            <a:r>
              <a:rPr lang="en-US" altLang="zh-CN" sz="128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11200" b="1" dirty="0">
                <a:solidFill>
                  <a:srgbClr val="0945A5"/>
                </a:solidFill>
                <a:latin typeface="楷体" panose="02010609060101010101" charset="-122"/>
                <a:ea typeface="楷体" panose="02010609060101010101" charset="-122"/>
                <a:cs typeface="宋体" panose="02010600030101010101" pitchFamily="2" charset="-122"/>
              </a:rPr>
              <a:t>地笑起来</a:t>
            </a:r>
            <a:r>
              <a:rPr lang="en-US" altLang="zh-CN" sz="12800" b="1">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altLang="en-US" sz="11200" b="1" dirty="0">
                <a:solidFill>
                  <a:srgbClr val="0945A5"/>
                </a:solidFill>
                <a:latin typeface="楷体" panose="02010609060101010101" charset="-122"/>
                <a:ea typeface="楷体" panose="02010609060101010101" charset="-122"/>
                <a:cs typeface="宋体" panose="02010600030101010101" pitchFamily="2" charset="-122"/>
              </a:rPr>
              <a:t>故意说得</a:t>
            </a:r>
            <a:r>
              <a:rPr lang="en-US" altLang="zh-CN" sz="128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12800" b="1" dirty="0">
                <a:solidFill>
                  <a:schemeClr val="tx1"/>
                </a:solidFill>
                <a:latin typeface="宋体" panose="02010600030101010101" pitchFamily="2" charset="-122"/>
                <a:ea typeface="宋体" panose="02010600030101010101" pitchFamily="2" charset="-122"/>
                <a:cs typeface="宋体" panose="02010600030101010101" pitchFamily="2" charset="-122"/>
              </a:rPr>
              <a:t>闪烁其辞</a:t>
            </a:r>
            <a:r>
              <a:rPr lang="en-US" altLang="zh-CN" sz="12800" b="1">
                <a:solidFill>
                  <a:schemeClr val="tx1"/>
                </a:solidFill>
                <a:latin typeface="宋体" panose="02010600030101010101" pitchFamily="2" charset="-122"/>
                <a:ea typeface="宋体" panose="02010600030101010101" pitchFamily="2" charset="-122"/>
                <a:cs typeface="宋体" panose="02010600030101010101" pitchFamily="2" charset="-122"/>
              </a:rPr>
              <a:t>  	</a:t>
            </a:r>
            <a:endParaRPr lang="en-US" altLang="zh-CN" sz="12800" b="1">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431800" lvl="0" indent="-431800" eaLnBrk="1" hangingPunct="1">
              <a:lnSpc>
                <a:spcPts val="4000"/>
              </a:lnSpc>
              <a:spcBef>
                <a:spcPct val="0"/>
              </a:spcBef>
              <a:buNone/>
            </a:pPr>
            <a:r>
              <a:rPr lang="en-US" altLang="zh-CN" sz="12800" b="1">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altLang="en-US" sz="11200" b="1" dirty="0">
                <a:solidFill>
                  <a:srgbClr val="0945A5"/>
                </a:solidFill>
                <a:latin typeface="楷体" panose="02010609060101010101" charset="-122"/>
                <a:ea typeface="楷体" panose="02010609060101010101" charset="-122"/>
                <a:cs typeface="宋体" panose="02010600030101010101" pitchFamily="2" charset="-122"/>
              </a:rPr>
              <a:t>难得的</a:t>
            </a:r>
            <a:r>
              <a:rPr lang="en-US" altLang="zh-CN" sz="128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12800" b="1" dirty="0">
                <a:solidFill>
                  <a:schemeClr val="tx1"/>
                </a:solidFill>
                <a:latin typeface="宋体" panose="02010600030101010101" pitchFamily="2" charset="-122"/>
                <a:ea typeface="宋体" panose="02010600030101010101" pitchFamily="2" charset="-122"/>
                <a:cs typeface="宋体" panose="02010600030101010101" pitchFamily="2" charset="-122"/>
              </a:rPr>
              <a:t>空谷足音</a:t>
            </a:r>
            <a:r>
              <a:rPr lang="en-US" altLang="zh-CN" sz="12800" b="1">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altLang="en-US" sz="11200" b="1" dirty="0">
                <a:solidFill>
                  <a:srgbClr val="0945A5"/>
                </a:solidFill>
                <a:latin typeface="楷体" panose="02010609060101010101" charset="-122"/>
                <a:ea typeface="楷体" panose="02010609060101010101" charset="-122"/>
                <a:cs typeface="宋体" panose="02010600030101010101" pitchFamily="2" charset="-122"/>
              </a:rPr>
              <a:t>许多</a:t>
            </a:r>
            <a:r>
              <a:rPr lang="en-US" altLang="zh-CN" sz="12800" b="1">
                <a:solidFill>
                  <a:schemeClr val="tx1"/>
                </a:solidFill>
                <a:latin typeface="宋体" panose="02010600030101010101" pitchFamily="2" charset="-122"/>
                <a:ea typeface="宋体" panose="02010600030101010101" pitchFamily="2" charset="-122"/>
                <a:cs typeface="宋体" panose="02010600030101010101" pitchFamily="2" charset="-122"/>
              </a:rPr>
              <a:t>)</a:t>
            </a:r>
            <a:r>
              <a:rPr lang="zh-CN" altLang="en-US" sz="12800" b="1" dirty="0">
                <a:solidFill>
                  <a:schemeClr val="tx1"/>
                </a:solidFill>
                <a:latin typeface="宋体" panose="02010600030101010101" pitchFamily="2" charset="-122"/>
                <a:ea typeface="宋体" panose="02010600030101010101" pitchFamily="2" charset="-122"/>
                <a:cs typeface="宋体" panose="02010600030101010101" pitchFamily="2" charset="-122"/>
              </a:rPr>
              <a:t>莘莘学子</a:t>
            </a:r>
            <a:endParaRPr lang="zh-CN" altLang="en-US" sz="128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1443990" y="765175"/>
            <a:ext cx="8200390" cy="583565"/>
          </a:xfrm>
          <a:prstGeom prst="rect">
            <a:avLst/>
          </a:prstGeom>
          <a:noFill/>
        </p:spPr>
        <p:txBody>
          <a:bodyPr wrap="none" rtlCol="0" anchor="t">
            <a:spAutoFit/>
          </a:bodyPr>
          <a:p>
            <a:pPr algn="l"/>
            <a:r>
              <a:rPr lang="zh-CN" altLang="en-US" sz="3200" b="1" dirty="0">
                <a:latin typeface="黑体" panose="02010609060101010101" pitchFamily="49" charset="-122"/>
                <a:ea typeface="黑体" panose="02010609060101010101" pitchFamily="49" charset="-122"/>
                <a:cs typeface="黑体" panose="02010609060101010101" pitchFamily="49" charset="-122"/>
                <a:sym typeface="+mn-ea"/>
              </a:rPr>
              <a:t>容易重复赘余的成语</a:t>
            </a:r>
            <a:r>
              <a:rPr lang="en-US" altLang="zh-CN" sz="3200" b="1">
                <a:latin typeface="黑体" panose="02010609060101010101" pitchFamily="49" charset="-122"/>
                <a:ea typeface="黑体" panose="02010609060101010101" pitchFamily="49" charset="-122"/>
                <a:cs typeface="黑体" panose="02010609060101010101" pitchFamily="49" charset="-122"/>
                <a:sym typeface="+mn-ea"/>
              </a:rPr>
              <a:t>(</a:t>
            </a:r>
            <a:r>
              <a:rPr lang="zh-CN" altLang="en-US" sz="2800" b="1" dirty="0">
                <a:latin typeface="楷体" panose="02010609060101010101" charset="-122"/>
                <a:ea typeface="楷体" panose="02010609060101010101" charset="-122"/>
                <a:cs typeface="黑体" panose="02010609060101010101" pitchFamily="49" charset="-122"/>
                <a:sym typeface="+mn-ea"/>
              </a:rPr>
              <a:t>括号内的词赘余，应删除</a:t>
            </a:r>
            <a:r>
              <a:rPr lang="en-US" altLang="zh-CN" sz="3200" b="1">
                <a:latin typeface="黑体" panose="02010609060101010101" pitchFamily="49" charset="-122"/>
                <a:ea typeface="黑体" panose="02010609060101010101" pitchFamily="49" charset="-122"/>
                <a:cs typeface="黑体" panose="02010609060101010101" pitchFamily="49" charset="-122"/>
                <a:sym typeface="+mn-ea"/>
              </a:rPr>
              <a:t>)</a:t>
            </a:r>
            <a:endParaRPr lang="zh-CN" altLang="en-US" sz="3200">
              <a:latin typeface="黑体" panose="02010609060101010101" pitchFamily="49" charset="-122"/>
              <a:ea typeface="黑体" panose="02010609060101010101" pitchFamily="49" charset="-122"/>
              <a:cs typeface="黑体" panose="02010609060101010101" pitchFamily="49" charset="-122"/>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0898">
                                            <p:bg/>
                                          </p:spTgt>
                                        </p:tgtEl>
                                        <p:attrNameLst>
                                          <p:attrName>style.visibility</p:attrName>
                                        </p:attrNameLst>
                                      </p:cBhvr>
                                      <p:to>
                                        <p:strVal val="visible"/>
                                      </p:to>
                                    </p:set>
                                    <p:animEffect transition="in" filter="blinds(horizontal)">
                                      <p:cBhvr>
                                        <p:cTn id="12" dur="500"/>
                                        <p:tgtEl>
                                          <p:spTgt spid="80898">
                                            <p:bg/>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0898">
                                            <p:txEl>
                                              <p:pRg st="0" end="0"/>
                                            </p:txEl>
                                          </p:spTgt>
                                        </p:tgtEl>
                                        <p:attrNameLst>
                                          <p:attrName>style.visibility</p:attrName>
                                        </p:attrNameLst>
                                      </p:cBhvr>
                                      <p:to>
                                        <p:strVal val="visible"/>
                                      </p:to>
                                    </p:set>
                                    <p:animEffect transition="in" filter="blinds(horizontal)">
                                      <p:cBhvr>
                                        <p:cTn id="15" dur="500"/>
                                        <p:tgtEl>
                                          <p:spTgt spid="8089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0898">
                                            <p:txEl>
                                              <p:pRg st="1" end="1"/>
                                            </p:txEl>
                                          </p:spTgt>
                                        </p:tgtEl>
                                        <p:attrNameLst>
                                          <p:attrName>style.visibility</p:attrName>
                                        </p:attrNameLst>
                                      </p:cBhvr>
                                      <p:to>
                                        <p:strVal val="visible"/>
                                      </p:to>
                                    </p:set>
                                    <p:animEffect transition="in" filter="blinds(horizontal)">
                                      <p:cBhvr>
                                        <p:cTn id="20" dur="500"/>
                                        <p:tgtEl>
                                          <p:spTgt spid="80898">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0898">
                                            <p:txEl>
                                              <p:pRg st="2" end="2"/>
                                            </p:txEl>
                                          </p:spTgt>
                                        </p:tgtEl>
                                        <p:attrNameLst>
                                          <p:attrName>style.visibility</p:attrName>
                                        </p:attrNameLst>
                                      </p:cBhvr>
                                      <p:to>
                                        <p:strVal val="visible"/>
                                      </p:to>
                                    </p:set>
                                    <p:animEffect transition="in" filter="blinds(horizontal)">
                                      <p:cBhvr>
                                        <p:cTn id="25" dur="500"/>
                                        <p:tgtEl>
                                          <p:spTgt spid="80898">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80898">
                                            <p:txEl>
                                              <p:pRg st="3" end="3"/>
                                            </p:txEl>
                                          </p:spTgt>
                                        </p:tgtEl>
                                        <p:attrNameLst>
                                          <p:attrName>style.visibility</p:attrName>
                                        </p:attrNameLst>
                                      </p:cBhvr>
                                      <p:to>
                                        <p:strVal val="visible"/>
                                      </p:to>
                                    </p:set>
                                    <p:animEffect transition="in" filter="blinds(horizontal)">
                                      <p:cBhvr>
                                        <p:cTn id="30" dur="500"/>
                                        <p:tgtEl>
                                          <p:spTgt spid="80898">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80898">
                                            <p:txEl>
                                              <p:pRg st="4" end="4"/>
                                            </p:txEl>
                                          </p:spTgt>
                                        </p:tgtEl>
                                        <p:attrNameLst>
                                          <p:attrName>style.visibility</p:attrName>
                                        </p:attrNameLst>
                                      </p:cBhvr>
                                      <p:to>
                                        <p:strVal val="visible"/>
                                      </p:to>
                                    </p:set>
                                    <p:animEffect transition="in" filter="blinds(horizontal)">
                                      <p:cBhvr>
                                        <p:cTn id="35" dur="500"/>
                                        <p:tgtEl>
                                          <p:spTgt spid="80898">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80898">
                                            <p:txEl>
                                              <p:pRg st="5" end="5"/>
                                            </p:txEl>
                                          </p:spTgt>
                                        </p:tgtEl>
                                        <p:attrNameLst>
                                          <p:attrName>style.visibility</p:attrName>
                                        </p:attrNameLst>
                                      </p:cBhvr>
                                      <p:to>
                                        <p:strVal val="visible"/>
                                      </p:to>
                                    </p:set>
                                    <p:animEffect transition="in" filter="blinds(horizontal)">
                                      <p:cBhvr>
                                        <p:cTn id="40" dur="500"/>
                                        <p:tgtEl>
                                          <p:spTgt spid="8089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0898" grpId="0" animBg="1"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0" y="76835"/>
            <a:ext cx="12192000" cy="6149340"/>
          </a:xfrm>
        </p:spPr>
        <p:txBody>
          <a:bodyPr>
            <a:noAutofit/>
          </a:bodyPr>
          <a:p>
            <a:r>
              <a:rPr lang="zh-CN" altLang="en-US" sz="2800" b="1">
                <a:latin typeface="黑体" panose="02010609060101010101" pitchFamily="49" charset="-122"/>
                <a:ea typeface="黑体" panose="02010609060101010101" pitchFamily="49" charset="-122"/>
                <a:cs typeface="宋体" panose="02010600030101010101" pitchFamily="2" charset="-122"/>
                <a:sym typeface="+mn-ea"/>
              </a:rPr>
              <a:t>【</a:t>
            </a:r>
            <a:r>
              <a:rPr sz="2800" b="1">
                <a:latin typeface="黑体" panose="02010609060101010101" pitchFamily="49" charset="-122"/>
                <a:ea typeface="黑体" panose="02010609060101010101" pitchFamily="49" charset="-122"/>
                <a:cs typeface="宋体" panose="02010600030101010101" pitchFamily="2" charset="-122"/>
                <a:sym typeface="+mn-ea"/>
              </a:rPr>
              <a:t>搭配不当</a:t>
            </a:r>
            <a:r>
              <a:rPr lang="zh-CN" altLang="en-US" sz="2800" b="1">
                <a:latin typeface="黑体" panose="02010609060101010101" pitchFamily="49" charset="-122"/>
                <a:ea typeface="黑体" panose="02010609060101010101" pitchFamily="49" charset="-122"/>
                <a:cs typeface="宋体" panose="02010600030101010101" pitchFamily="2" charset="-122"/>
                <a:sym typeface="+mn-ea"/>
              </a:rPr>
              <a:t>】</a:t>
            </a:r>
            <a:endParaRPr lang="zh-CN" altLang="en-US" sz="2800" b="1">
              <a:latin typeface="黑体" panose="02010609060101010101" pitchFamily="49" charset="-122"/>
              <a:ea typeface="黑体" panose="02010609060101010101" pitchFamily="49" charset="-122"/>
              <a:cs typeface="宋体" panose="02010600030101010101" pitchFamily="2" charset="-122"/>
              <a:sym typeface="+mn-ea"/>
            </a:endParaRPr>
          </a:p>
          <a:p>
            <a:r>
              <a:rPr lang="en-US" altLang="zh-CN" b="1">
                <a:latin typeface="宋体" panose="02010600030101010101" pitchFamily="2" charset="-122"/>
                <a:ea typeface="宋体" panose="02010600030101010101" pitchFamily="2" charset="-122"/>
                <a:cs typeface="宋体" panose="02010600030101010101" pitchFamily="2" charset="-122"/>
              </a:rPr>
              <a:t>8</a:t>
            </a:r>
            <a:r>
              <a:rPr lang="zh-CN" altLang="en-US" b="1">
                <a:latin typeface="宋体" panose="02010600030101010101" pitchFamily="2" charset="-122"/>
                <a:ea typeface="宋体" panose="02010600030101010101" pitchFamily="2" charset="-122"/>
                <a:cs typeface="宋体" panose="02010600030101010101" pitchFamily="2" charset="-122"/>
              </a:rPr>
              <a:t>.下列各句中划线成语的使用，全都正确的一项是(       )	</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①钱钟书先生用文言写成的《谈艺录》《管锥编》博大宏深，其用词</a:t>
            </a:r>
            <a:r>
              <a:rPr lang="zh-CN" altLang="en-US" b="1" u="sng">
                <a:latin typeface="宋体" panose="02010600030101010101" pitchFamily="2" charset="-122"/>
                <a:ea typeface="宋体" panose="02010600030101010101" pitchFamily="2" charset="-122"/>
                <a:cs typeface="宋体" panose="02010600030101010101" pitchFamily="2" charset="-122"/>
              </a:rPr>
              <a:t>运斤成风</a:t>
            </a:r>
            <a:r>
              <a:rPr lang="zh-CN" altLang="en-US" b="1">
                <a:latin typeface="宋体" panose="02010600030101010101" pitchFamily="2" charset="-122"/>
                <a:ea typeface="宋体" panose="02010600030101010101" pitchFamily="2" charset="-122"/>
                <a:cs typeface="宋体" panose="02010600030101010101" pitchFamily="2" charset="-122"/>
              </a:rPr>
              <a:t>，最可表明文言词汇的活力和生命力。</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②古代文人常把诗文词曲、典故对联等灵活地运用到酒令中，我们可以从《红楼梦》《镜花缘》等小说中</a:t>
            </a:r>
            <a:r>
              <a:rPr lang="zh-CN" altLang="en-US" b="1" u="sng">
                <a:latin typeface="宋体" panose="02010600030101010101" pitchFamily="2" charset="-122"/>
                <a:ea typeface="宋体" panose="02010600030101010101" pitchFamily="2" charset="-122"/>
                <a:cs typeface="宋体" panose="02010600030101010101" pitchFamily="2" charset="-122"/>
              </a:rPr>
              <a:t>管窥蠡测</a:t>
            </a:r>
            <a:r>
              <a:rPr lang="zh-CN" altLang="en-US" b="1">
                <a:latin typeface="宋体" panose="02010600030101010101" pitchFamily="2" charset="-122"/>
                <a:ea typeface="宋体" panose="02010600030101010101" pitchFamily="2" charset="-122"/>
                <a:cs typeface="宋体" panose="02010600030101010101" pitchFamily="2" charset="-122"/>
              </a:rPr>
              <a:t>到他们宴饮时的闲情逸致。</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③两只手掌反复开合的动作</a:t>
            </a:r>
            <a:r>
              <a:rPr lang="zh-CN" altLang="en-US" b="1" u="sng">
                <a:latin typeface="宋体" panose="02010600030101010101" pitchFamily="2" charset="-122"/>
                <a:ea typeface="宋体" panose="02010600030101010101" pitchFamily="2" charset="-122"/>
                <a:cs typeface="宋体" panose="02010600030101010101" pitchFamily="2" charset="-122"/>
              </a:rPr>
              <a:t>栩栩如生</a:t>
            </a:r>
            <a:r>
              <a:rPr lang="zh-CN" altLang="en-US" b="1">
                <a:latin typeface="宋体" panose="02010600030101010101" pitchFamily="2" charset="-122"/>
                <a:ea typeface="宋体" panose="02010600030101010101" pitchFamily="2" charset="-122"/>
                <a:cs typeface="宋体" panose="02010600030101010101" pitchFamily="2" charset="-122"/>
              </a:rPr>
              <a:t>地表现了蝴蝶的飞舞。</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④如果把现代化建设比作一首气势磅礴、</a:t>
            </a:r>
            <a:r>
              <a:rPr lang="zh-CN" altLang="en-US" b="1" u="sng">
                <a:latin typeface="宋体" panose="02010600030101010101" pitchFamily="2" charset="-122"/>
                <a:ea typeface="宋体" panose="02010600030101010101" pitchFamily="2" charset="-122"/>
                <a:cs typeface="宋体" panose="02010600030101010101" pitchFamily="2" charset="-122"/>
              </a:rPr>
              <a:t>波澜壮阔</a:t>
            </a:r>
            <a:r>
              <a:rPr lang="zh-CN" altLang="en-US" b="1">
                <a:latin typeface="宋体" panose="02010600030101010101" pitchFamily="2" charset="-122"/>
                <a:ea typeface="宋体" panose="02010600030101010101" pitchFamily="2" charset="-122"/>
                <a:cs typeface="宋体" panose="02010600030101010101" pitchFamily="2" charset="-122"/>
              </a:rPr>
              <a:t>的交响乐，青年农民工就是其中最激昂、最有青春气息的乐章。</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⑤近年来，明星改换国籍似乎已经司空见惯，不少网民</a:t>
            </a:r>
            <a:r>
              <a:rPr lang="zh-CN" altLang="en-US" b="1" u="sng">
                <a:latin typeface="宋体" panose="02010600030101010101" pitchFamily="2" charset="-122"/>
                <a:ea typeface="宋体" panose="02010600030101010101" pitchFamily="2" charset="-122"/>
                <a:cs typeface="宋体" panose="02010600030101010101" pitchFamily="2" charset="-122"/>
              </a:rPr>
              <a:t>口诛笔伐</a:t>
            </a:r>
            <a:r>
              <a:rPr lang="zh-CN" altLang="en-US" b="1">
                <a:latin typeface="宋体" panose="02010600030101010101" pitchFamily="2" charset="-122"/>
                <a:ea typeface="宋体" panose="02010600030101010101" pitchFamily="2" charset="-122"/>
                <a:cs typeface="宋体" panose="02010600030101010101" pitchFamily="2" charset="-122"/>
              </a:rPr>
              <a:t>这一崇洋媚外现象，认为这是不爱国的表现。</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⑥有些出版社只认题材不辨优劣，致使一批并不具备写作资质的作者的文字行销书市；不止如此，更有出版社</a:t>
            </a:r>
            <a:r>
              <a:rPr lang="zh-CN" altLang="en-US" b="1" u="sng">
                <a:latin typeface="宋体" panose="02010600030101010101" pitchFamily="2" charset="-122"/>
                <a:ea typeface="宋体" panose="02010600030101010101" pitchFamily="2" charset="-122"/>
                <a:cs typeface="宋体" panose="02010600030101010101" pitchFamily="2" charset="-122"/>
              </a:rPr>
              <a:t>粗制滥造</a:t>
            </a:r>
            <a:r>
              <a:rPr lang="zh-CN" altLang="en-US" b="1">
                <a:latin typeface="宋体" panose="02010600030101010101" pitchFamily="2" charset="-122"/>
                <a:ea typeface="宋体" panose="02010600030101010101" pitchFamily="2" charset="-122"/>
                <a:cs typeface="宋体" panose="02010600030101010101" pitchFamily="2" charset="-122"/>
              </a:rPr>
              <a:t>，出版的书籍质量奇差。</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A.①③④	B.②③⑤	 C.①②⑥	D.③⑤⑥</a:t>
            </a:r>
            <a:endParaRPr lang="zh-CN" altLang="en-US" b="1">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7832725" y="2087245"/>
            <a:ext cx="4153535" cy="645160"/>
          </a:xfrm>
          <a:prstGeom prst="rect">
            <a:avLst/>
          </a:prstGeom>
          <a:noFill/>
          <a:ln>
            <a:solidFill>
              <a:schemeClr val="tx1"/>
            </a:solidFill>
          </a:ln>
        </p:spPr>
        <p:txBody>
          <a:bodyPr wrap="square" rtlCol="0" anchor="t">
            <a:spAutoFit/>
          </a:bodyPr>
          <a:p>
            <a:r>
              <a:rPr lang="zh-CN" altLang="en-US" b="1">
                <a:solidFill>
                  <a:srgbClr val="FF0000"/>
                </a:solidFill>
                <a:latin typeface="楷体" panose="02010609060101010101" charset="-122"/>
                <a:ea typeface="楷体" panose="02010609060101010101" charset="-122"/>
                <a:cs typeface="楷体" panose="02010609060101010101" charset="-122"/>
              </a:rPr>
              <a:t>②管窥蠡测:比喻眼光狭窄，见识短浅。褒贬失当，且该词作谓语时不能带宾语。</a:t>
            </a:r>
            <a:endParaRPr lang="zh-CN" altLang="en-US" b="1">
              <a:solidFill>
                <a:srgbClr val="FF0000"/>
              </a:solidFill>
              <a:latin typeface="楷体" panose="02010609060101010101" charset="-122"/>
              <a:ea typeface="楷体" panose="02010609060101010101" charset="-122"/>
              <a:cs typeface="楷体" panose="02010609060101010101" charset="-122"/>
            </a:endParaRPr>
          </a:p>
        </p:txBody>
      </p:sp>
      <p:sp>
        <p:nvSpPr>
          <p:cNvPr id="6" name="文本框 5"/>
          <p:cNvSpPr txBox="1"/>
          <p:nvPr/>
        </p:nvSpPr>
        <p:spPr>
          <a:xfrm>
            <a:off x="4336415" y="4195445"/>
            <a:ext cx="7091045" cy="368300"/>
          </a:xfrm>
          <a:prstGeom prst="rect">
            <a:avLst/>
          </a:prstGeom>
          <a:noFill/>
          <a:ln>
            <a:solidFill>
              <a:schemeClr val="tx1"/>
            </a:solidFill>
          </a:ln>
        </p:spPr>
        <p:txBody>
          <a:bodyPr wrap="square" rtlCol="0" anchor="t">
            <a:spAutoFit/>
          </a:bodyPr>
          <a:p>
            <a:r>
              <a:rPr lang="zh-CN" altLang="en-US" b="1">
                <a:solidFill>
                  <a:srgbClr val="FF0000"/>
                </a:solidFill>
                <a:latin typeface="楷体" panose="02010609060101010101" charset="-122"/>
                <a:ea typeface="楷体" panose="02010609060101010101" charset="-122"/>
                <a:cs typeface="楷体" panose="02010609060101010101" charset="-122"/>
              </a:rPr>
              <a:t>⑤口诛笔伐:用语言文字宣布罪状,进行声讨。作谓语时不能带宾语。</a:t>
            </a:r>
            <a:endParaRPr lang="zh-CN" altLang="en-US" b="1">
              <a:solidFill>
                <a:srgbClr val="FF0000"/>
              </a:solidFill>
              <a:latin typeface="楷体" panose="02010609060101010101" charset="-122"/>
              <a:ea typeface="楷体" panose="02010609060101010101" charset="-122"/>
              <a:cs typeface="楷体" panose="02010609060101010101" charset="-122"/>
            </a:endParaRPr>
          </a:p>
        </p:txBody>
      </p:sp>
      <p:sp>
        <p:nvSpPr>
          <p:cNvPr id="8" name="文本框 7"/>
          <p:cNvSpPr txBox="1"/>
          <p:nvPr/>
        </p:nvSpPr>
        <p:spPr>
          <a:xfrm>
            <a:off x="7358380" y="506095"/>
            <a:ext cx="388620" cy="485775"/>
          </a:xfrm>
          <a:prstGeom prst="rect">
            <a:avLst/>
          </a:prstGeom>
          <a:noFill/>
        </p:spPr>
        <p:txBody>
          <a:bodyPr wrap="square" rtlCol="0" anchor="t">
            <a:noAutofit/>
          </a:bodyPr>
          <a:p>
            <a:r>
              <a:rPr lang="zh-CN" altLang="en-US" sz="2800" b="1">
                <a:solidFill>
                  <a:srgbClr val="FF0000"/>
                </a:solidFill>
                <a:latin typeface="黑体" panose="02010609060101010101" pitchFamily="49" charset="-122"/>
                <a:ea typeface="黑体" panose="02010609060101010101" pitchFamily="49" charset="-122"/>
              </a:rPr>
              <a:t>A</a:t>
            </a:r>
            <a:endParaRPr lang="zh-CN" altLang="en-US" sz="2800" b="1">
              <a:solidFill>
                <a:srgbClr val="FF0000"/>
              </a:solidFill>
              <a:latin typeface="黑体" panose="02010609060101010101" pitchFamily="49" charset="-122"/>
              <a:ea typeface="黑体" panose="02010609060101010101" pitchFamily="49" charset="-122"/>
            </a:endParaRPr>
          </a:p>
        </p:txBody>
      </p:sp>
      <p:sp>
        <p:nvSpPr>
          <p:cNvPr id="9" name="文本框 8"/>
          <p:cNvSpPr txBox="1"/>
          <p:nvPr/>
        </p:nvSpPr>
        <p:spPr>
          <a:xfrm>
            <a:off x="111760" y="5945505"/>
            <a:ext cx="6534150" cy="593090"/>
          </a:xfrm>
          <a:prstGeom prst="rect">
            <a:avLst/>
          </a:prstGeom>
          <a:noFill/>
        </p:spPr>
        <p:txBody>
          <a:bodyPr wrap="square" rtlCol="0" anchor="t">
            <a:noAutofit/>
          </a:bodyPr>
          <a:p>
            <a:pPr indent="0" algn="l">
              <a:lnSpc>
                <a:spcPct val="150000"/>
              </a:lnSpc>
              <a:spcBef>
                <a:spcPts val="1000"/>
              </a:spcBef>
              <a:buFont typeface="Arial" panose="020B0604020202020204" pitchFamily="34" charset="0"/>
              <a:buNone/>
            </a:pPr>
            <a:r>
              <a:rPr lang="zh-CN" altLang="en-US" sz="2400" b="1">
                <a:latin typeface="黑体" panose="02010609060101010101" pitchFamily="49" charset="-122"/>
                <a:ea typeface="黑体" panose="02010609060101010101" pitchFamily="49" charset="-122"/>
                <a:cs typeface="黑体" panose="02010609060101010101" pitchFamily="49" charset="-122"/>
                <a:sym typeface="+mn-ea"/>
              </a:rPr>
              <a:t>【提醒】</a:t>
            </a:r>
            <a:r>
              <a:rPr lang="zh-CN" altLang="en-US" sz="2400" b="1">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 关注语法功能</a:t>
            </a:r>
            <a:r>
              <a:rPr lang="en-US" altLang="zh-CN" sz="2400" b="1">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b="1">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积累固定搭配 </a:t>
            </a:r>
            <a:r>
              <a:rPr lang="zh-CN" altLang="en-US" sz="2400" b="1">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   </a:t>
            </a:r>
            <a:endParaRPr lang="zh-CN" altLang="en-US" sz="2400" b="1">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linds(horizontal)">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blinds(horizontal)">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blinds(horizontal)">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
                                            <p:txEl>
                                              <p:pRg st="0" end="0"/>
                                            </p:txEl>
                                          </p:spTgt>
                                        </p:tgtEl>
                                        <p:attrNameLst>
                                          <p:attrName>style.visibility</p:attrName>
                                        </p:attrNameLst>
                                      </p:cBhvr>
                                      <p:to>
                                        <p:strVal val="visible"/>
                                      </p:to>
                                    </p:set>
                                    <p:animEffect transition="in" filter="blinds(horizontal)">
                                      <p:cBhvr>
                                        <p:cTn id="62" dur="500"/>
                                        <p:tgtEl>
                                          <p:spTgt spid="3">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blinds(horizontal)">
                                      <p:cBhvr>
                                        <p:cTn id="6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6" grpId="0" animBg="1"/>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35" y="99695"/>
            <a:ext cx="12192635" cy="5322570"/>
          </a:xfrm>
        </p:spPr>
        <p:txBody>
          <a:bodyPr>
            <a:noAutofit/>
          </a:bodyPr>
          <a:p>
            <a:r>
              <a:rPr lang="zh-CN" altLang="en-US" sz="2800" b="1">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a:t>
            </a:r>
            <a:r>
              <a:rPr sz="2800" b="1">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轻重失调</a:t>
            </a:r>
            <a:r>
              <a:rPr lang="zh-CN" altLang="en-US" sz="2800" b="1">
                <a:solidFill>
                  <a:schemeClr val="tx1"/>
                </a:solidFill>
                <a:latin typeface="黑体" panose="02010609060101010101" pitchFamily="49" charset="-122"/>
                <a:ea typeface="黑体" panose="02010609060101010101" pitchFamily="49" charset="-122"/>
                <a:cs typeface="宋体" panose="02010600030101010101" pitchFamily="2" charset="-122"/>
                <a:sym typeface="+mn-ea"/>
              </a:rPr>
              <a:t>】</a:t>
            </a:r>
            <a:endParaRPr lang="zh-CN" altLang="en-US" b="1">
              <a:latin typeface="宋体" panose="02010600030101010101" pitchFamily="2" charset="-122"/>
              <a:ea typeface="宋体" panose="02010600030101010101" pitchFamily="2" charset="-122"/>
              <a:cs typeface="宋体" panose="02010600030101010101" pitchFamily="2" charset="-122"/>
              <a:sym typeface="+mn-ea"/>
            </a:endParaRPr>
          </a:p>
          <a:p>
            <a:r>
              <a:rPr lang="en-US" altLang="zh-CN" b="1">
                <a:latin typeface="宋体" panose="02010600030101010101" pitchFamily="2" charset="-122"/>
                <a:ea typeface="宋体" panose="02010600030101010101" pitchFamily="2" charset="-122"/>
                <a:cs typeface="宋体" panose="02010600030101010101" pitchFamily="2" charset="-122"/>
              </a:rPr>
              <a:t>9</a:t>
            </a:r>
            <a:r>
              <a:rPr lang="zh-CN" altLang="en-US" b="1">
                <a:latin typeface="宋体" panose="02010600030101010101" pitchFamily="2" charset="-122"/>
                <a:ea typeface="宋体" panose="02010600030101010101" pitchFamily="2" charset="-122"/>
                <a:cs typeface="宋体" panose="02010600030101010101" pitchFamily="2" charset="-122"/>
              </a:rPr>
              <a:t>.下列各句中划线成语的使用，全都不正确的一项是（    ）</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①与散文家林非先生聊天是一件很幸福的事，他语气随和，</a:t>
            </a:r>
            <a:r>
              <a:rPr lang="zh-CN" altLang="en-US" b="1" u="sng">
                <a:latin typeface="宋体" panose="02010600030101010101" pitchFamily="2" charset="-122"/>
                <a:ea typeface="宋体" panose="02010600030101010101" pitchFamily="2" charset="-122"/>
                <a:cs typeface="宋体" panose="02010600030101010101" pitchFamily="2" charset="-122"/>
              </a:rPr>
              <a:t>娓娓而谈</a:t>
            </a:r>
            <a:r>
              <a:rPr lang="zh-CN" altLang="en-US" b="1">
                <a:latin typeface="宋体" panose="02010600030101010101" pitchFamily="2" charset="-122"/>
                <a:ea typeface="宋体" panose="02010600030101010101" pitchFamily="2" charset="-122"/>
                <a:cs typeface="宋体" panose="02010600030101010101" pitchFamily="2" charset="-122"/>
              </a:rPr>
              <a:t>，我感到无拘无束，心情非常愉快。</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②打击盗版软件、保护知识产权</a:t>
            </a:r>
            <a:r>
              <a:rPr lang="zh-CN" altLang="en-US" b="1" u="sng">
                <a:latin typeface="宋体" panose="02010600030101010101" pitchFamily="2" charset="-122"/>
                <a:ea typeface="宋体" panose="02010600030101010101" pitchFamily="2" charset="-122"/>
                <a:cs typeface="宋体" panose="02010600030101010101" pitchFamily="2" charset="-122"/>
              </a:rPr>
              <a:t>无可非议</a:t>
            </a:r>
            <a:r>
              <a:rPr lang="zh-CN" altLang="en-US" b="1">
                <a:latin typeface="宋体" panose="02010600030101010101" pitchFamily="2" charset="-122"/>
                <a:ea typeface="宋体" panose="02010600030101010101" pitchFamily="2" charset="-122"/>
                <a:cs typeface="宋体" panose="02010600030101010101" pitchFamily="2" charset="-122"/>
              </a:rPr>
              <a:t>，但采取黑屏这一方式就过头了，这样做不利于软件事业的发展。</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③洪水冲垮了李老汉的房子，全村人都很难过，村前村后，</a:t>
            </a:r>
            <a:r>
              <a:rPr lang="zh-CN" altLang="en-US" b="1" u="sng">
                <a:latin typeface="宋体" panose="02010600030101010101" pitchFamily="2" charset="-122"/>
                <a:ea typeface="宋体" panose="02010600030101010101" pitchFamily="2" charset="-122"/>
                <a:cs typeface="宋体" panose="02010600030101010101" pitchFamily="2" charset="-122"/>
              </a:rPr>
              <a:t>哀鸿遍野</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④他做客杭州的行程排得很满，记者的采访只能</a:t>
            </a:r>
            <a:r>
              <a:rPr lang="zh-CN" altLang="en-US" b="1" u="sng">
                <a:latin typeface="宋体" panose="02010600030101010101" pitchFamily="2" charset="-122"/>
                <a:ea typeface="宋体" panose="02010600030101010101" pitchFamily="2" charset="-122"/>
                <a:cs typeface="宋体" panose="02010600030101010101" pitchFamily="2" charset="-122"/>
              </a:rPr>
              <a:t>见缝插针</a:t>
            </a:r>
            <a:r>
              <a:rPr lang="zh-CN" altLang="en-US" b="1">
                <a:latin typeface="宋体" panose="02010600030101010101" pitchFamily="2" charset="-122"/>
                <a:ea typeface="宋体" panose="02010600030101010101" pitchFamily="2" charset="-122"/>
                <a:cs typeface="宋体" panose="02010600030101010101" pitchFamily="2" charset="-122"/>
              </a:rPr>
              <a:t>地安排在他从宾馆前往浙江人文大讲堂的路上。</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⑤有缺点错误就要及时改正，否则就会</a:t>
            </a:r>
            <a:r>
              <a:rPr lang="zh-CN" altLang="en-US" b="1" u="sng">
                <a:latin typeface="宋体" panose="02010600030101010101" pitchFamily="2" charset="-122"/>
                <a:ea typeface="宋体" panose="02010600030101010101" pitchFamily="2" charset="-122"/>
                <a:cs typeface="宋体" panose="02010600030101010101" pitchFamily="2" charset="-122"/>
              </a:rPr>
              <a:t>养虎遗患</a:t>
            </a:r>
            <a:r>
              <a:rPr lang="zh-CN" altLang="en-US" b="1">
                <a:latin typeface="宋体" panose="02010600030101010101" pitchFamily="2" charset="-122"/>
                <a:ea typeface="宋体" panose="02010600030101010101" pitchFamily="2" charset="-122"/>
                <a:cs typeface="宋体" panose="02010600030101010101" pitchFamily="2" charset="-122"/>
              </a:rPr>
              <a:t>，铸成大错。</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⑥体育专家批评某教练利用国家队的权力</a:t>
            </a:r>
            <a:r>
              <a:rPr lang="zh-CN" altLang="en-US" b="1" u="sng">
                <a:latin typeface="宋体" panose="02010600030101010101" pitchFamily="2" charset="-122"/>
                <a:ea typeface="宋体" panose="02010600030101010101" pitchFamily="2" charset="-122"/>
                <a:cs typeface="宋体" panose="02010600030101010101" pitchFamily="2" charset="-122"/>
              </a:rPr>
              <a:t>徇私舞弊</a:t>
            </a:r>
            <a:r>
              <a:rPr lang="zh-CN" altLang="en-US" b="1">
                <a:latin typeface="宋体" panose="02010600030101010101" pitchFamily="2" charset="-122"/>
                <a:ea typeface="宋体" panose="02010600030101010101" pitchFamily="2" charset="-122"/>
                <a:cs typeface="宋体" panose="02010600030101010101" pitchFamily="2" charset="-122"/>
              </a:rPr>
              <a:t>，牺牲球员们的时间为自己博取利益。</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A.①②④	B. ②④⑥	C.③⑤⑥	D. ①③④</a:t>
            </a:r>
            <a:endParaRPr lang="zh-CN" altLang="en-US" b="1">
              <a:latin typeface="宋体" panose="02010600030101010101" pitchFamily="2" charset="-122"/>
              <a:ea typeface="宋体" panose="02010600030101010101" pitchFamily="2" charset="-122"/>
              <a:cs typeface="宋体" panose="02010600030101010101" pitchFamily="2" charset="-122"/>
            </a:endParaRPr>
          </a:p>
        </p:txBody>
      </p:sp>
      <p:sp>
        <p:nvSpPr>
          <p:cNvPr id="100" name="文本框 99"/>
          <p:cNvSpPr txBox="1"/>
          <p:nvPr/>
        </p:nvSpPr>
        <p:spPr>
          <a:xfrm>
            <a:off x="217170" y="5307330"/>
            <a:ext cx="9001760" cy="368300"/>
          </a:xfrm>
          <a:prstGeom prst="rect">
            <a:avLst/>
          </a:prstGeom>
          <a:noFill/>
          <a:ln w="9525">
            <a:solidFill>
              <a:schemeClr val="tx1"/>
            </a:solidFill>
          </a:ln>
        </p:spPr>
        <p:txBody>
          <a:bodyPr wrap="square">
            <a:spAutoFit/>
          </a:bodyPr>
          <a:p>
            <a:pPr indent="0"/>
            <a:r>
              <a:rPr lang="zh-CN" b="1">
                <a:solidFill>
                  <a:srgbClr val="FF0000"/>
                </a:solidFill>
                <a:latin typeface="楷体" panose="02010609060101010101" charset="-122"/>
                <a:ea typeface="楷体" panose="02010609060101010101" charset="-122"/>
                <a:cs typeface="楷体" panose="02010609060101010101" charset="-122"/>
              </a:rPr>
              <a:t>③哀鸿遍野</a:t>
            </a:r>
            <a:r>
              <a:rPr lang="en-US" b="1">
                <a:solidFill>
                  <a:srgbClr val="FF0000"/>
                </a:solidFill>
                <a:latin typeface="楷体" panose="02010609060101010101" charset="-122"/>
                <a:ea typeface="楷体" panose="02010609060101010101" charset="-122"/>
                <a:cs typeface="楷体" panose="02010609060101010101" charset="-122"/>
              </a:rPr>
              <a:t>:</a:t>
            </a:r>
            <a:r>
              <a:rPr lang="zh-CN" b="1">
                <a:solidFill>
                  <a:srgbClr val="FF0000"/>
                </a:solidFill>
                <a:latin typeface="楷体" panose="02010609060101010101" charset="-122"/>
                <a:ea typeface="楷体" panose="02010609060101010101" charset="-122"/>
                <a:cs typeface="楷体" panose="02010609060101010101" charset="-122"/>
              </a:rPr>
              <a:t>形容到处都是呻吟呼号、流离失所的灾民的悲惨景象。用在此处词义过重。</a:t>
            </a:r>
            <a:endParaRPr lang="zh-CN" altLang="en-US" b="1">
              <a:solidFill>
                <a:srgbClr val="FF0000"/>
              </a:solidFill>
              <a:latin typeface="楷体" panose="02010609060101010101" charset="-122"/>
              <a:ea typeface="楷体" panose="02010609060101010101" charset="-122"/>
              <a:cs typeface="楷体" panose="02010609060101010101" charset="-122"/>
            </a:endParaRPr>
          </a:p>
        </p:txBody>
      </p:sp>
      <p:sp>
        <p:nvSpPr>
          <p:cNvPr id="4" name="文本框 3"/>
          <p:cNvSpPr txBox="1"/>
          <p:nvPr/>
        </p:nvSpPr>
        <p:spPr>
          <a:xfrm>
            <a:off x="217170" y="5805805"/>
            <a:ext cx="6975475" cy="368300"/>
          </a:xfrm>
          <a:prstGeom prst="rect">
            <a:avLst/>
          </a:prstGeom>
          <a:noFill/>
          <a:ln>
            <a:solidFill>
              <a:schemeClr val="tx1"/>
            </a:solidFill>
          </a:ln>
        </p:spPr>
        <p:txBody>
          <a:bodyPr wrap="square" rtlCol="0" anchor="t">
            <a:spAutoFit/>
          </a:bodyPr>
          <a:p>
            <a:r>
              <a:rPr lang="zh-CN" altLang="en-US" b="1">
                <a:solidFill>
                  <a:srgbClr val="FF0000"/>
                </a:solidFill>
                <a:latin typeface="楷体" panose="02010609060101010101" charset="-122"/>
                <a:ea typeface="楷体" panose="02010609060101010101" charset="-122"/>
                <a:cs typeface="楷体" panose="02010609060101010101" charset="-122"/>
              </a:rPr>
              <a:t>⑤养虎遗患:比喻纵容恶人，给自己留下后患。用在此处词义过重。</a:t>
            </a:r>
            <a:endParaRPr lang="zh-CN" altLang="en-US" b="1">
              <a:solidFill>
                <a:srgbClr val="FF0000"/>
              </a:solidFill>
              <a:latin typeface="楷体" panose="02010609060101010101" charset="-122"/>
              <a:ea typeface="楷体" panose="02010609060101010101" charset="-122"/>
              <a:cs typeface="楷体" panose="02010609060101010101" charset="-122"/>
            </a:endParaRPr>
          </a:p>
        </p:txBody>
      </p:sp>
      <p:sp>
        <p:nvSpPr>
          <p:cNvPr id="5" name="文本框 4"/>
          <p:cNvSpPr txBox="1"/>
          <p:nvPr/>
        </p:nvSpPr>
        <p:spPr>
          <a:xfrm>
            <a:off x="217170" y="6304280"/>
            <a:ext cx="9739630" cy="368300"/>
          </a:xfrm>
          <a:prstGeom prst="rect">
            <a:avLst/>
          </a:prstGeom>
          <a:noFill/>
          <a:ln>
            <a:solidFill>
              <a:schemeClr val="tx1"/>
            </a:solidFill>
          </a:ln>
        </p:spPr>
        <p:txBody>
          <a:bodyPr wrap="square" rtlCol="0" anchor="t">
            <a:spAutoFit/>
          </a:bodyPr>
          <a:p>
            <a:r>
              <a:rPr lang="zh-CN" altLang="en-US" b="1">
                <a:solidFill>
                  <a:srgbClr val="FF0000"/>
                </a:solidFill>
                <a:latin typeface="楷体" panose="02010609060101010101" charset="-122"/>
                <a:ea typeface="楷体" panose="02010609060101010101" charset="-122"/>
                <a:cs typeface="楷体" panose="02010609060101010101" charset="-122"/>
              </a:rPr>
              <a:t>⑥徇私舞弊:为了私人关系(或自身利益)而使用欺骗(他人)的方法做违法乱纪的事。词义过重。</a:t>
            </a:r>
            <a:endParaRPr lang="zh-CN" altLang="en-US" b="1">
              <a:solidFill>
                <a:srgbClr val="FF0000"/>
              </a:solidFill>
              <a:latin typeface="楷体" panose="02010609060101010101" charset="-122"/>
              <a:ea typeface="楷体" panose="02010609060101010101" charset="-122"/>
              <a:cs typeface="楷体" panose="02010609060101010101" charset="-122"/>
            </a:endParaRPr>
          </a:p>
        </p:txBody>
      </p:sp>
      <p:sp>
        <p:nvSpPr>
          <p:cNvPr id="8" name="文本框 7"/>
          <p:cNvSpPr txBox="1"/>
          <p:nvPr/>
        </p:nvSpPr>
        <p:spPr>
          <a:xfrm>
            <a:off x="7748270" y="529590"/>
            <a:ext cx="546735" cy="460375"/>
          </a:xfrm>
          <a:prstGeom prst="rect">
            <a:avLst/>
          </a:prstGeom>
          <a:noFill/>
        </p:spPr>
        <p:txBody>
          <a:bodyPr wrap="square" rtlCol="0" anchor="t">
            <a:spAutoFit/>
          </a:bodyPr>
          <a:p>
            <a:r>
              <a:rPr lang="zh-CN" altLang="en-US" sz="2400" b="1">
                <a:solidFill>
                  <a:srgbClr val="FF0000"/>
                </a:solidFill>
                <a:latin typeface="黑体" panose="02010609060101010101" pitchFamily="49" charset="-122"/>
                <a:ea typeface="黑体" panose="02010609060101010101" pitchFamily="49" charset="-122"/>
              </a:rPr>
              <a:t>C</a:t>
            </a:r>
            <a:endParaRPr lang="zh-CN" altLang="en-US" sz="2400" b="1">
              <a:solidFill>
                <a:srgbClr val="FF0000"/>
              </a:solidFill>
              <a:latin typeface="黑体" panose="02010609060101010101" pitchFamily="49" charset="-122"/>
              <a:ea typeface="黑体" panose="02010609060101010101" pitchFamily="49" charset="-122"/>
            </a:endParaRPr>
          </a:p>
        </p:txBody>
      </p:sp>
      <p:sp>
        <p:nvSpPr>
          <p:cNvPr id="9" name="文本框 8"/>
          <p:cNvSpPr txBox="1"/>
          <p:nvPr/>
        </p:nvSpPr>
        <p:spPr>
          <a:xfrm>
            <a:off x="2310765" y="-63500"/>
            <a:ext cx="8082915" cy="593090"/>
          </a:xfrm>
          <a:prstGeom prst="rect">
            <a:avLst/>
          </a:prstGeom>
          <a:noFill/>
        </p:spPr>
        <p:txBody>
          <a:bodyPr wrap="square" rtlCol="0" anchor="t">
            <a:noAutofit/>
          </a:bodyPr>
          <a:p>
            <a:pPr indent="0" algn="l">
              <a:lnSpc>
                <a:spcPct val="150000"/>
              </a:lnSpc>
              <a:spcBef>
                <a:spcPts val="1000"/>
              </a:spcBef>
              <a:buFont typeface="Arial" panose="020B0604020202020204" pitchFamily="34" charset="0"/>
              <a:buNone/>
            </a:pPr>
            <a:r>
              <a:rPr lang="zh-CN" altLang="en-US" sz="2400" b="1">
                <a:latin typeface="黑体" panose="02010609060101010101" pitchFamily="49" charset="-122"/>
                <a:ea typeface="黑体" panose="02010609060101010101" pitchFamily="49" charset="-122"/>
                <a:cs typeface="黑体" panose="02010609060101010101" pitchFamily="49" charset="-122"/>
                <a:sym typeface="+mn-ea"/>
              </a:rPr>
              <a:t>【提醒】</a:t>
            </a:r>
            <a:r>
              <a:rPr lang="zh-CN" altLang="en-US" sz="2400" b="1">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警惕大词小用</a:t>
            </a:r>
            <a:r>
              <a:rPr lang="en-US" altLang="zh-CN" sz="2400" b="1">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b="1">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小词大用</a:t>
            </a:r>
            <a:r>
              <a:rPr lang="en-US" altLang="zh-CN" sz="2400" b="1">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b="1">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重词轻用</a:t>
            </a:r>
            <a:r>
              <a:rPr lang="en-US" altLang="zh-CN" sz="2400" b="1">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400" b="1">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轻词重用 </a:t>
            </a:r>
            <a:endParaRPr lang="zh-CN" altLang="en-US" sz="2400" b="1">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00"/>
                                        </p:tgtEl>
                                        <p:attrNameLst>
                                          <p:attrName>style.visibility</p:attrName>
                                        </p:attrNameLst>
                                      </p:cBhvr>
                                      <p:to>
                                        <p:strVal val="visible"/>
                                      </p:to>
                                    </p:set>
                                    <p:animEffect transition="in" filter="blinds(horizontal)">
                                      <p:cBhvr>
                                        <p:cTn id="47" dur="500"/>
                                        <p:tgtEl>
                                          <p:spTgt spid="10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linds(horizontal)">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blinds(horizontal)">
                                      <p:cBhvr>
                                        <p:cTn id="57" dur="5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blinds(horizontal)">
                                      <p:cBhvr>
                                        <p:cTn id="62" dur="500"/>
                                        <p:tgtEl>
                                          <p:spTgt spid="8"/>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
                                            <p:txEl>
                                              <p:pRg st="0" end="0"/>
                                            </p:txEl>
                                          </p:spTgt>
                                        </p:tgtEl>
                                        <p:attrNameLst>
                                          <p:attrName>style.visibility</p:attrName>
                                        </p:attrNameLst>
                                      </p:cBhvr>
                                      <p:to>
                                        <p:strVal val="visible"/>
                                      </p:to>
                                    </p:set>
                                    <p:animEffect transition="in" filter="blinds(horizontal)">
                                      <p:cBhvr>
                                        <p:cTn id="67" dur="500"/>
                                        <p:tgtEl>
                                          <p:spTgt spid="3">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1" nodeType="click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blinds(horizontal)">
                                      <p:cBhvr>
                                        <p:cTn id="7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0" grpId="0" animBg="1"/>
      <p:bldP spid="4" grpId="0" animBg="1"/>
      <p:bldP spid="5" grpId="0" animBg="1"/>
      <p:bldP spid="8" grpId="0"/>
      <p:bldP spid="9"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51130" y="0"/>
            <a:ext cx="11889740" cy="4351655"/>
          </a:xfrm>
        </p:spPr>
        <p:txBody>
          <a:bodyPr>
            <a:noAutofit/>
          </a:bodyPr>
          <a:p>
            <a:r>
              <a:rPr lang="zh-CN" altLang="en-US" sz="2800">
                <a:latin typeface="黑体" panose="02010609060101010101" pitchFamily="49" charset="-122"/>
                <a:ea typeface="黑体" panose="02010609060101010101" pitchFamily="49" charset="-122"/>
                <a:cs typeface="黑体" panose="02010609060101010101" pitchFamily="49" charset="-122"/>
                <a:sym typeface="+mn-ea"/>
              </a:rPr>
              <a:t>【</a:t>
            </a:r>
            <a:r>
              <a:rPr lang="en-US" altLang="zh-CN" sz="2800">
                <a:latin typeface="黑体" panose="02010609060101010101" pitchFamily="49" charset="-122"/>
                <a:ea typeface="黑体" panose="02010609060101010101" pitchFamily="49" charset="-122"/>
                <a:cs typeface="黑体" panose="02010609060101010101" pitchFamily="49" charset="-122"/>
                <a:sym typeface="+mn-ea"/>
              </a:rPr>
              <a:t>2022</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年浙江学考】</a:t>
            </a:r>
            <a:r>
              <a:rPr lang="en-US" altLang="zh-CN" sz="2800" b="1">
                <a:latin typeface="楷体" panose="02010609060101010101" charset="-122"/>
                <a:ea typeface="楷体" panose="02010609060101010101" charset="-122"/>
                <a:cs typeface="楷体" panose="02010609060101010101" charset="-122"/>
              </a:rPr>
              <a:t>   </a:t>
            </a:r>
            <a:endParaRPr lang="en-US" altLang="zh-CN" sz="2800" b="1">
              <a:latin typeface="楷体" panose="02010609060101010101" charset="-122"/>
              <a:ea typeface="楷体" panose="02010609060101010101" charset="-122"/>
              <a:cs typeface="楷体" panose="02010609060101010101" charset="-122"/>
            </a:endParaRPr>
          </a:p>
          <a:p>
            <a:r>
              <a:rPr lang="en-US" altLang="zh-CN" sz="2800" b="1">
                <a:latin typeface="楷体" panose="02010609060101010101" charset="-122"/>
                <a:ea typeface="楷体" panose="02010609060101010101" charset="-122"/>
                <a:cs typeface="楷体" panose="02010609060101010101" charset="-122"/>
              </a:rPr>
              <a:t>    </a:t>
            </a:r>
            <a:r>
              <a:rPr lang="zh-CN" altLang="en-US" b="1">
                <a:latin typeface="楷体" panose="02010609060101010101" charset="-122"/>
                <a:ea typeface="楷体" panose="02010609060101010101" charset="-122"/>
                <a:cs typeface="楷体" panose="02010609060101010101" charset="-122"/>
              </a:rPr>
              <a:t>那是1961年7月的一天，下课铃声响过之后，袁隆平拍去身上的粉笔灰尘，掖着讲义夹,匆匆来到校园外的早稻试验田。采用常规法</a:t>
            </a:r>
            <a:r>
              <a:rPr lang="zh-CN" altLang="en-US" b="1" u="sng">
                <a:latin typeface="楷体" panose="02010609060101010101" charset="-122"/>
                <a:ea typeface="楷体" panose="02010609060101010101" charset="-122"/>
                <a:cs typeface="楷体" panose="02010609060101010101" charset="-122"/>
              </a:rPr>
              <a:t>▲</a:t>
            </a:r>
            <a:r>
              <a:rPr lang="zh-CN" altLang="en-US" b="1">
                <a:latin typeface="楷体" panose="02010609060101010101" charset="-122"/>
                <a:ea typeface="楷体" panose="02010609060101010101" charset="-122"/>
                <a:cs typeface="楷体" panose="02010609060101010101" charset="-122"/>
              </a:rPr>
              <a:t>出来的早稻常规品种正在勾头散籽，</a:t>
            </a:r>
            <a:r>
              <a:rPr lang="zh-CN" altLang="en-US" b="1" u="sng">
                <a:latin typeface="楷体" panose="02010609060101010101" charset="-122"/>
                <a:ea typeface="楷体" panose="02010609060101010101" charset="-122"/>
                <a:cs typeface="楷体" panose="02010609060101010101" charset="-122"/>
              </a:rPr>
              <a:t>▲</a:t>
            </a:r>
            <a:r>
              <a:rPr lang="zh-CN" altLang="en-US" b="1">
                <a:latin typeface="楷体" panose="02010609060101010101" charset="-122"/>
                <a:ea typeface="楷体" panose="02010609060101010101" charset="-122"/>
                <a:cs typeface="楷体" panose="02010609060101010101" charset="-122"/>
              </a:rPr>
              <a:t>一派丰收景象。袁隆平把讲义夹放在田埂上，走下稻田一行行地观察起来。突然，他那敏锐的目光停留在一蔸形态特异、</a:t>
            </a:r>
            <a:r>
              <a:rPr lang="zh-CN" altLang="en-US" b="1" u="sng">
                <a:latin typeface="楷体" panose="02010609060101010101" charset="-122"/>
                <a:ea typeface="楷体" panose="02010609060101010101" charset="-122"/>
                <a:cs typeface="楷体" panose="02010609060101010101" charset="-122"/>
              </a:rPr>
              <a:t>▲</a:t>
            </a:r>
            <a:r>
              <a:rPr lang="zh-CN" altLang="en-US" b="1">
                <a:latin typeface="楷体" panose="02010609060101010101" charset="-122"/>
                <a:ea typeface="楷体" panose="02010609060101010101" charset="-122"/>
                <a:cs typeface="楷体" panose="02010609060101010101" charset="-122"/>
              </a:rPr>
              <a:t>的水稻植株上。他屏气静神地伸出双手，欣喜地抚摸着那可爱的稻穗，激动得几乎要喊出声来！</a:t>
            </a:r>
            <a:endParaRPr lang="zh-CN" altLang="en-US" b="1">
              <a:latin typeface="楷体" panose="02010609060101010101" charset="-122"/>
              <a:ea typeface="楷体" panose="02010609060101010101" charset="-122"/>
              <a:cs typeface="楷体" panose="02010609060101010101"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2.依次填入文中横线上的词语，全都恰当的一项是（</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A．培育</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呈现</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鹤立鸡群       B．培养</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呈现</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独树一帜</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C．培育</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呈献</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独树一帜       D．培养</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呈献</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鹤立鸡群</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solidFill>
                  <a:srgbClr val="FF0000"/>
                </a:solidFill>
                <a:latin typeface="楷体" panose="02010609060101010101" charset="-122"/>
                <a:ea typeface="楷体" panose="02010609060101010101" charset="-122"/>
                <a:cs typeface="楷体" panose="02010609060101010101" charset="-122"/>
              </a:rPr>
              <a:t>培育：</a:t>
            </a:r>
            <a:r>
              <a:rPr lang="zh-CN" altLang="en-US" b="1">
                <a:solidFill>
                  <a:srgbClr val="1F2DA8"/>
                </a:solidFill>
                <a:latin typeface="楷体" panose="02010609060101010101" charset="-122"/>
                <a:ea typeface="楷体" panose="02010609060101010101" charset="-122"/>
                <a:cs typeface="楷体" panose="02010609060101010101" charset="-122"/>
              </a:rPr>
              <a:t>培养幼小生物，使其发育成长，使某种感情得到发展。</a:t>
            </a:r>
            <a:endParaRPr lang="zh-CN" altLang="en-US" b="1">
              <a:solidFill>
                <a:srgbClr val="1F2DA8"/>
              </a:solidFill>
              <a:latin typeface="楷体" panose="02010609060101010101" charset="-122"/>
              <a:ea typeface="楷体" panose="02010609060101010101" charset="-122"/>
              <a:cs typeface="楷体" panose="02010609060101010101" charset="-122"/>
            </a:endParaRPr>
          </a:p>
          <a:p>
            <a:r>
              <a:rPr lang="zh-CN" altLang="en-US" b="1">
                <a:solidFill>
                  <a:srgbClr val="FF0000"/>
                </a:solidFill>
                <a:latin typeface="楷体" panose="02010609060101010101" charset="-122"/>
                <a:ea typeface="楷体" panose="02010609060101010101" charset="-122"/>
                <a:cs typeface="楷体" panose="02010609060101010101" charset="-122"/>
              </a:rPr>
              <a:t>培养：</a:t>
            </a:r>
            <a:r>
              <a:rPr lang="zh-CN" altLang="en-US" b="1">
                <a:solidFill>
                  <a:srgbClr val="1F2DA8"/>
                </a:solidFill>
                <a:latin typeface="楷体" panose="02010609060101010101" charset="-122"/>
                <a:ea typeface="楷体" panose="02010609060101010101" charset="-122"/>
                <a:cs typeface="楷体" panose="02010609060101010101" charset="-122"/>
              </a:rPr>
              <a:t>以适宜的条件促使其繁殖，也指按照一定目的长期地教育和训练，使其成长。</a:t>
            </a:r>
            <a:endParaRPr lang="zh-CN" altLang="en-US" b="1">
              <a:solidFill>
                <a:srgbClr val="1F2DA8"/>
              </a:solidFill>
              <a:latin typeface="楷体" panose="02010609060101010101" charset="-122"/>
              <a:ea typeface="楷体" panose="02010609060101010101" charset="-122"/>
              <a:cs typeface="楷体" panose="02010609060101010101" charset="-122"/>
            </a:endParaRPr>
          </a:p>
          <a:p>
            <a:r>
              <a:rPr lang="zh-CN" altLang="en-US" b="1">
                <a:solidFill>
                  <a:srgbClr val="FF0000"/>
                </a:solidFill>
                <a:latin typeface="楷体" panose="02010609060101010101" charset="-122"/>
                <a:ea typeface="楷体" panose="02010609060101010101" charset="-122"/>
                <a:cs typeface="楷体" panose="02010609060101010101" charset="-122"/>
              </a:rPr>
              <a:t>呈现：</a:t>
            </a:r>
            <a:r>
              <a:rPr lang="zh-CN" altLang="en-US" b="1">
                <a:solidFill>
                  <a:srgbClr val="1F2DA8"/>
                </a:solidFill>
                <a:latin typeface="楷体" panose="02010609060101010101" charset="-122"/>
                <a:ea typeface="楷体" panose="02010609060101010101" charset="-122"/>
                <a:cs typeface="楷体" panose="02010609060101010101" charset="-122"/>
              </a:rPr>
              <a:t> 显出，露出。</a:t>
            </a:r>
            <a:endParaRPr lang="zh-CN" altLang="en-US" b="1">
              <a:solidFill>
                <a:srgbClr val="1F2DA8"/>
              </a:solidFill>
              <a:latin typeface="楷体" panose="02010609060101010101" charset="-122"/>
              <a:ea typeface="楷体" panose="02010609060101010101" charset="-122"/>
              <a:cs typeface="楷体" panose="02010609060101010101" charset="-122"/>
            </a:endParaRPr>
          </a:p>
          <a:p>
            <a:r>
              <a:rPr lang="zh-CN" altLang="en-US" b="1">
                <a:solidFill>
                  <a:srgbClr val="FF0000"/>
                </a:solidFill>
                <a:latin typeface="楷体" panose="02010609060101010101" charset="-122"/>
                <a:ea typeface="楷体" panose="02010609060101010101" charset="-122"/>
                <a:cs typeface="楷体" panose="02010609060101010101" charset="-122"/>
              </a:rPr>
              <a:t>呈献：</a:t>
            </a:r>
            <a:r>
              <a:rPr lang="zh-CN" altLang="en-US" b="1">
                <a:solidFill>
                  <a:srgbClr val="1F2DA8"/>
                </a:solidFill>
                <a:latin typeface="楷体" panose="02010609060101010101" charset="-122"/>
                <a:ea typeface="楷体" panose="02010609060101010101" charset="-122"/>
                <a:cs typeface="楷体" panose="02010609060101010101" charset="-122"/>
              </a:rPr>
              <a:t>（把实物或意见等）恭敬地送给（集体或敬爱的人）</a:t>
            </a:r>
            <a:endParaRPr lang="zh-CN" altLang="en-US" b="1">
              <a:solidFill>
                <a:srgbClr val="1F2DA8"/>
              </a:solidFill>
              <a:latin typeface="楷体" panose="02010609060101010101" charset="-122"/>
              <a:ea typeface="楷体" panose="02010609060101010101" charset="-122"/>
              <a:cs typeface="楷体" panose="02010609060101010101" charset="-122"/>
            </a:endParaRPr>
          </a:p>
          <a:p>
            <a:r>
              <a:rPr lang="zh-CN" altLang="en-US" b="1">
                <a:solidFill>
                  <a:srgbClr val="FF0000"/>
                </a:solidFill>
                <a:latin typeface="楷体" panose="02010609060101010101" charset="-122"/>
                <a:ea typeface="楷体" panose="02010609060101010101" charset="-122"/>
                <a:cs typeface="楷体" panose="02010609060101010101" charset="-122"/>
              </a:rPr>
              <a:t>鹤立鸡群：</a:t>
            </a:r>
            <a:r>
              <a:rPr lang="zh-CN" altLang="en-US" b="1">
                <a:solidFill>
                  <a:srgbClr val="1F2DA8"/>
                </a:solidFill>
                <a:latin typeface="楷体" panose="02010609060101010101" charset="-122"/>
                <a:ea typeface="楷体" panose="02010609060101010101" charset="-122"/>
                <a:cs typeface="楷体" panose="02010609060101010101" charset="-122"/>
              </a:rPr>
              <a:t>比喻一个人的才能或仪表在一群人里头显得很突出。</a:t>
            </a:r>
            <a:endParaRPr lang="zh-CN" altLang="en-US" b="1">
              <a:solidFill>
                <a:srgbClr val="1F2DA8"/>
              </a:solidFill>
              <a:latin typeface="楷体" panose="02010609060101010101" charset="-122"/>
              <a:ea typeface="楷体" panose="02010609060101010101" charset="-122"/>
              <a:cs typeface="楷体" panose="02010609060101010101" charset="-122"/>
            </a:endParaRPr>
          </a:p>
          <a:p>
            <a:r>
              <a:rPr lang="zh-CN" altLang="en-US" b="1">
                <a:solidFill>
                  <a:srgbClr val="FF0000"/>
                </a:solidFill>
                <a:latin typeface="楷体" panose="02010609060101010101" charset="-122"/>
                <a:ea typeface="楷体" panose="02010609060101010101" charset="-122"/>
                <a:cs typeface="楷体" panose="02010609060101010101" charset="-122"/>
              </a:rPr>
              <a:t>独树一帜：</a:t>
            </a:r>
            <a:r>
              <a:rPr lang="zh-CN" altLang="en-US" b="1">
                <a:solidFill>
                  <a:srgbClr val="1F2DA8"/>
                </a:solidFill>
                <a:latin typeface="楷体" panose="02010609060101010101" charset="-122"/>
                <a:ea typeface="楷体" panose="02010609060101010101" charset="-122"/>
                <a:cs typeface="楷体" panose="02010609060101010101" charset="-122"/>
              </a:rPr>
              <a:t>单独树立起一面旗帜，指自成一家。</a:t>
            </a:r>
            <a:endParaRPr lang="zh-CN" altLang="en-US" b="1">
              <a:solidFill>
                <a:srgbClr val="1F2DA8"/>
              </a:solidFill>
              <a:latin typeface="楷体" panose="02010609060101010101" charset="-122"/>
              <a:ea typeface="楷体" panose="02010609060101010101" charset="-122"/>
              <a:cs typeface="楷体" panose="02010609060101010101" charset="-122"/>
            </a:endParaRPr>
          </a:p>
          <a:p>
            <a:r>
              <a:rPr lang="zh-CN" altLang="en-US" sz="2000" b="1">
                <a:solidFill>
                  <a:schemeClr val="tx1"/>
                </a:solidFill>
                <a:latin typeface="楷体" panose="02010609060101010101" charset="-122"/>
                <a:ea typeface="楷体" panose="02010609060101010101" charset="-122"/>
                <a:cs typeface="楷体" panose="02010609060101010101" charset="-122"/>
              </a:rPr>
              <a:t>答案：A</a:t>
            </a:r>
            <a:endParaRPr lang="zh-CN" altLang="en-US" sz="2000" b="1">
              <a:solidFill>
                <a:schemeClr val="tx1"/>
              </a:solidFill>
              <a:latin typeface="楷体" panose="02010609060101010101" charset="-122"/>
              <a:ea typeface="楷体" panose="02010609060101010101" charset="-122"/>
              <a:cs typeface="楷体" panose="02010609060101010101"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linds(horizontal)">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49935" y="499745"/>
            <a:ext cx="10515600" cy="1325563"/>
          </a:xfrm>
        </p:spPr>
        <p:txBody>
          <a:bodyPr/>
          <a:p>
            <a:r>
              <a:rPr lang="en-US" altLang="zh-CN"/>
              <a:t>         </a:t>
            </a:r>
            <a:r>
              <a:rPr lang="en-US" altLang="zh-CN">
                <a:latin typeface="黑体" panose="02010609060101010101" pitchFamily="49" charset="-122"/>
                <a:ea typeface="黑体" panose="02010609060101010101" pitchFamily="49" charset="-122"/>
                <a:cs typeface="黑体" panose="02010609060101010101" pitchFamily="49" charset="-122"/>
              </a:rPr>
              <a:t>   </a:t>
            </a:r>
            <a:r>
              <a:rPr lang="zh-CN" altLang="en-US" b="1">
                <a:latin typeface="黑体" panose="02010609060101010101" pitchFamily="49" charset="-122"/>
                <a:ea typeface="黑体" panose="02010609060101010101" pitchFamily="49" charset="-122"/>
                <a:cs typeface="黑体" panose="02010609060101010101" pitchFamily="49" charset="-122"/>
              </a:rPr>
              <a:t>成语辨析小结</a:t>
            </a:r>
            <a:endParaRPr lang="zh-CN" altLang="en-US" b="1">
              <a:latin typeface="黑体" panose="02010609060101010101" pitchFamily="49" charset="-122"/>
              <a:ea typeface="黑体" panose="02010609060101010101" pitchFamily="49" charset="-122"/>
              <a:cs typeface="黑体" panose="02010609060101010101" pitchFamily="49" charset="-122"/>
            </a:endParaRPr>
          </a:p>
        </p:txBody>
      </p:sp>
      <p:sp>
        <p:nvSpPr>
          <p:cNvPr id="3" name="内容占位符 2"/>
          <p:cNvSpPr>
            <a:spLocks noGrp="1"/>
          </p:cNvSpPr>
          <p:nvPr>
            <p:ph idx="1"/>
          </p:nvPr>
        </p:nvSpPr>
        <p:spPr/>
        <p:txBody>
          <a:bodyPr>
            <a:normAutofit/>
          </a:bodyPr>
          <a:p>
            <a:pPr fontAlgn="auto">
              <a:lnSpc>
                <a:spcPct val="150000"/>
              </a:lnSpc>
            </a:pPr>
            <a:r>
              <a:rPr lang="en-US" altLang="zh-CN" sz="3600"/>
              <a:t>        </a:t>
            </a:r>
            <a:r>
              <a:rPr lang="en-US" altLang="zh-CN" sz="3600">
                <a:solidFill>
                  <a:srgbClr val="FF0000"/>
                </a:solidFill>
              </a:rPr>
              <a:t>1. </a:t>
            </a:r>
            <a:r>
              <a:rPr lang="zh-CN" altLang="en-US" sz="3600">
                <a:solidFill>
                  <a:srgbClr val="FF0000"/>
                </a:solidFill>
              </a:rPr>
              <a:t>多读多练  重视积累</a:t>
            </a:r>
            <a:endParaRPr lang="zh-CN" altLang="en-US" sz="3600">
              <a:solidFill>
                <a:srgbClr val="FF0000"/>
              </a:solidFill>
            </a:endParaRPr>
          </a:p>
          <a:p>
            <a:pPr fontAlgn="auto">
              <a:lnSpc>
                <a:spcPct val="150000"/>
              </a:lnSpc>
            </a:pPr>
            <a:r>
              <a:rPr lang="en-US" altLang="zh-CN" sz="3600">
                <a:solidFill>
                  <a:srgbClr val="FF0000"/>
                </a:solidFill>
                <a:sym typeface="+mn-ea"/>
              </a:rPr>
              <a:t>        2. </a:t>
            </a:r>
            <a:r>
              <a:rPr lang="zh-CN" altLang="en-US" sz="3600">
                <a:solidFill>
                  <a:srgbClr val="FF0000"/>
                </a:solidFill>
                <a:sym typeface="+mn-ea"/>
              </a:rPr>
              <a:t>分类整理  掌握词义</a:t>
            </a:r>
            <a:endParaRPr lang="zh-CN" altLang="en-US" sz="3600">
              <a:solidFill>
                <a:srgbClr val="FF0000"/>
              </a:solidFill>
              <a:sym typeface="+mn-ea"/>
            </a:endParaRPr>
          </a:p>
          <a:p>
            <a:pPr fontAlgn="auto">
              <a:lnSpc>
                <a:spcPct val="150000"/>
              </a:lnSpc>
            </a:pPr>
            <a:r>
              <a:rPr lang="en-US" altLang="zh-CN" sz="3600">
                <a:solidFill>
                  <a:srgbClr val="FF0000"/>
                </a:solidFill>
                <a:sym typeface="+mn-ea"/>
              </a:rPr>
              <a:t>        3. 紧扣语境  多方辨析</a:t>
            </a:r>
            <a:endParaRPr lang="en-US" altLang="zh-CN" sz="3600">
              <a:solidFill>
                <a:srgbClr val="FF0000"/>
              </a:solidFill>
              <a:sym typeface="+mn-ea"/>
            </a:endParaRPr>
          </a:p>
          <a:p>
            <a:pPr fontAlgn="auto">
              <a:lnSpc>
                <a:spcPct val="150000"/>
              </a:lnSpc>
            </a:pPr>
            <a:endParaRPr lang="en-US" altLang="zh-CN" sz="3600">
              <a:solidFill>
                <a:srgbClr val="FF0000"/>
              </a:solidFill>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27990" y="586105"/>
            <a:ext cx="11042650" cy="5685155"/>
          </a:xfrm>
        </p:spPr>
        <p:txBody>
          <a:bodyPr>
            <a:normAutofit/>
          </a:bodyPr>
          <a:p>
            <a:r>
              <a:rPr lang="zh-CN" altLang="en-US" sz="3600"/>
              <a:t>课后作业</a:t>
            </a:r>
            <a:endParaRPr lang="zh-CN" altLang="en-US" sz="3600"/>
          </a:p>
          <a:p>
            <a:pPr fontAlgn="auto">
              <a:lnSpc>
                <a:spcPct val="150000"/>
              </a:lnSpc>
            </a:pPr>
            <a:r>
              <a:rPr lang="zh-CN" altLang="en-US" sz="3200" b="1">
                <a:latin typeface="华文楷体" panose="02010600040101010101" charset="-122"/>
                <a:ea typeface="华文楷体" panose="02010600040101010101" charset="-122"/>
                <a:cs typeface="华文楷体" panose="02010600040101010101" charset="-122"/>
              </a:rPr>
              <a:t>1.完善课堂笔记，巩固上课内容。</a:t>
            </a:r>
            <a:endParaRPr lang="zh-CN" altLang="en-US" sz="3200" b="1">
              <a:latin typeface="华文楷体" panose="02010600040101010101" charset="-122"/>
              <a:ea typeface="华文楷体" panose="02010600040101010101" charset="-122"/>
              <a:cs typeface="华文楷体" panose="02010600040101010101" charset="-122"/>
            </a:endParaRPr>
          </a:p>
          <a:p>
            <a:pPr fontAlgn="auto">
              <a:lnSpc>
                <a:spcPct val="150000"/>
              </a:lnSpc>
            </a:pPr>
            <a:r>
              <a:rPr lang="zh-CN" altLang="en-US" sz="3200" b="1">
                <a:latin typeface="华文楷体" panose="02010600040101010101" charset="-122"/>
                <a:ea typeface="华文楷体" panose="02010600040101010101" charset="-122"/>
                <a:cs typeface="华文楷体" panose="02010600040101010101" charset="-122"/>
              </a:rPr>
              <a:t>2.完成《初高中衔接讲义》P1</a:t>
            </a:r>
            <a:r>
              <a:rPr lang="en-US" altLang="zh-CN" sz="3200" b="1">
                <a:latin typeface="华文楷体" panose="02010600040101010101" charset="-122"/>
                <a:ea typeface="华文楷体" panose="02010600040101010101" charset="-122"/>
                <a:cs typeface="华文楷体" panose="02010600040101010101" charset="-122"/>
              </a:rPr>
              <a:t>6-P18</a:t>
            </a:r>
            <a:r>
              <a:rPr lang="zh-CN" altLang="en-US" sz="3200" b="1">
                <a:latin typeface="华文楷体" panose="02010600040101010101" charset="-122"/>
                <a:ea typeface="华文楷体" panose="02010600040101010101" charset="-122"/>
                <a:cs typeface="华文楷体" panose="02010600040101010101" charset="-122"/>
              </a:rPr>
              <a:t>【巩固练习】，用红笔做好校对。</a:t>
            </a:r>
            <a:endParaRPr lang="zh-CN" altLang="en-US" sz="3200" b="1">
              <a:latin typeface="华文楷体" panose="02010600040101010101" charset="-122"/>
              <a:ea typeface="华文楷体" panose="02010600040101010101" charset="-122"/>
              <a:cs typeface="华文楷体" panose="02010600040101010101" charset="-122"/>
            </a:endParaRPr>
          </a:p>
          <a:p>
            <a:pPr fontAlgn="auto">
              <a:lnSpc>
                <a:spcPct val="150000"/>
              </a:lnSpc>
            </a:pPr>
            <a:r>
              <a:rPr lang="zh-CN" altLang="en-US" sz="3200" b="1">
                <a:latin typeface="华文楷体" panose="02010600040101010101" charset="-122"/>
                <a:ea typeface="华文楷体" panose="02010600040101010101" charset="-122"/>
                <a:cs typeface="华文楷体" panose="02010600040101010101" charset="-122"/>
              </a:rPr>
              <a:t>3.抄背默语文教材必修上15篇诗词作品，进度自行安排。</a:t>
            </a:r>
            <a:endParaRPr lang="zh-CN" altLang="en-US" sz="3200" b="1">
              <a:latin typeface="华文楷体" panose="02010600040101010101" charset="-122"/>
              <a:ea typeface="华文楷体" panose="02010600040101010101" charset="-122"/>
              <a:cs typeface="华文楷体" panose="02010600040101010101" charset="-122"/>
            </a:endParaRPr>
          </a:p>
          <a:p>
            <a:pPr fontAlgn="auto">
              <a:lnSpc>
                <a:spcPct val="150000"/>
              </a:lnSpc>
            </a:pPr>
            <a:r>
              <a:rPr lang="zh-CN" altLang="en-US" sz="3200" b="1">
                <a:latin typeface="华文楷体" panose="02010600040101010101" charset="-122"/>
                <a:ea typeface="华文楷体" panose="02010600040101010101" charset="-122"/>
                <a:cs typeface="华文楷体" panose="02010600040101010101" charset="-122"/>
              </a:rPr>
              <a:t>今天建议背</a:t>
            </a:r>
            <a:r>
              <a:rPr lang="zh-CN" altLang="en-US" sz="3200" b="1">
                <a:latin typeface="华文楷体" panose="02010600040101010101" charset="-122"/>
                <a:ea typeface="华文楷体" panose="02010600040101010101" charset="-122"/>
                <a:cs typeface="华文楷体" panose="02010600040101010101" charset="-122"/>
                <a:sym typeface="+mn-ea"/>
              </a:rPr>
              <a:t>《短歌行》</a:t>
            </a:r>
            <a:r>
              <a:rPr lang="zh-CN" altLang="en-US" sz="3200" b="1">
                <a:latin typeface="华文楷体" panose="02010600040101010101" charset="-122"/>
                <a:ea typeface="华文楷体" panose="02010600040101010101" charset="-122"/>
                <a:cs typeface="华文楷体" panose="02010600040101010101" charset="-122"/>
              </a:rPr>
              <a:t>，抄2次，默1次，红笔做好校对，错漏的字句再写3次。</a:t>
            </a:r>
            <a:endParaRPr lang="zh-CN" altLang="en-US" sz="3200" b="1">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0" y="0"/>
            <a:ext cx="12191365" cy="6858635"/>
          </a:xfrm>
        </p:spPr>
        <p:txBody>
          <a:bodyPr>
            <a:normAutofit fontScale="90000" lnSpcReduction="10000"/>
          </a:bodyPr>
          <a:p>
            <a:pPr fontAlgn="auto">
              <a:lnSpc>
                <a:spcPct val="100000"/>
              </a:lnSpc>
            </a:pPr>
            <a:r>
              <a:rPr lang="zh-CN" altLang="en-US" sz="3110"/>
              <a:t>【</a:t>
            </a:r>
            <a:r>
              <a:rPr lang="en-US" altLang="zh-CN" sz="3110"/>
              <a:t>2023</a:t>
            </a:r>
            <a:r>
              <a:rPr lang="zh-CN" altLang="en-US" sz="3110"/>
              <a:t>年浙江学考】</a:t>
            </a:r>
            <a:endParaRPr lang="zh-CN" altLang="en-US" sz="3430"/>
          </a:p>
          <a:p>
            <a:pPr fontAlgn="auto">
              <a:lnSpc>
                <a:spcPct val="100000"/>
              </a:lnSpc>
            </a:pPr>
            <a:r>
              <a:rPr lang="en-US" altLang="zh-CN" sz="3430" b="1">
                <a:latin typeface="楷体" panose="02010609060101010101" charset="-122"/>
                <a:ea typeface="楷体" panose="02010609060101010101" charset="-122"/>
                <a:cs typeface="楷体" panose="02010609060101010101" charset="-122"/>
              </a:rPr>
              <a:t>  </a:t>
            </a:r>
            <a:r>
              <a:rPr lang="zh-CN" altLang="en-US" b="1">
                <a:latin typeface="楷体" panose="02010609060101010101" charset="-122"/>
                <a:ea typeface="楷体" panose="02010609060101010101" charset="-122"/>
                <a:cs typeface="楷体" panose="02010609060101010101" charset="-122"/>
              </a:rPr>
              <a:t>“园墙在金晃晃的空气中斜切下一溜阴凉，我把轮椅开进去，把椅背放倒，坐着或是躺着，看书或者想事，撅一杈树枝左右拍打，驱赶那些和我一样不明白为什么要来这世上的小昆虫。”“蜂儿如一朵小雾稳稳地停在半空;蚂蚁</a:t>
            </a:r>
            <a:r>
              <a:rPr lang="en-US" altLang="zh-CN" b="1">
                <a:latin typeface="楷体" panose="02010609060101010101" charset="-122"/>
                <a:ea typeface="楷体" panose="02010609060101010101" charset="-122"/>
                <a:cs typeface="楷体" panose="02010609060101010101" charset="-122"/>
              </a:rPr>
              <a:t>__________</a:t>
            </a:r>
            <a:r>
              <a:rPr lang="zh-CN" altLang="en-US" b="1">
                <a:latin typeface="楷体" panose="02010609060101010101" charset="-122"/>
                <a:ea typeface="楷体" panose="02010609060101010101" charset="-122"/>
                <a:cs typeface="楷体" panose="02010609060101010101" charset="-122"/>
              </a:rPr>
              <a:t>捋着触须，猛然间想透了什么，转身疾行而去;瓢虫爬得不耐烦了，累了</a:t>
            </a:r>
            <a:r>
              <a:rPr lang="en-US" altLang="zh-CN" b="1">
                <a:latin typeface="楷体" panose="02010609060101010101" charset="-122"/>
                <a:ea typeface="楷体" panose="02010609060101010101" charset="-122"/>
                <a:cs typeface="楷体" panose="02010609060101010101" charset="-122"/>
              </a:rPr>
              <a:t>,</a:t>
            </a:r>
            <a:r>
              <a:rPr lang="zh-CN" altLang="en-US" b="1">
                <a:latin typeface="楷体" panose="02010609060101010101" charset="-122"/>
                <a:ea typeface="楷体" panose="02010609060101010101" charset="-122"/>
                <a:cs typeface="楷体" panose="02010609060101010101" charset="-122"/>
              </a:rPr>
              <a:t>祈祷一回便支开翅膀，忽悠一下升空了;树干上留着一只蝉蜕，寂寞如一间空屋;露水在草叶上滚动，</a:t>
            </a:r>
            <a:r>
              <a:rPr lang="en-US" altLang="zh-CN" b="1">
                <a:latin typeface="楷体" panose="02010609060101010101" charset="-122"/>
                <a:ea typeface="楷体" panose="02010609060101010101" charset="-122"/>
                <a:cs typeface="楷体" panose="02010609060101010101" charset="-122"/>
              </a:rPr>
              <a:t>_______</a:t>
            </a:r>
            <a:r>
              <a:rPr lang="zh-CN" altLang="en-US" b="1">
                <a:latin typeface="楷体" panose="02010609060101010101" charset="-122"/>
                <a:ea typeface="楷体" panose="02010609060101010101" charset="-122"/>
                <a:cs typeface="楷体" panose="02010609060101010101" charset="-122"/>
              </a:rPr>
              <a:t>，压弯了草叶</a:t>
            </a:r>
            <a:r>
              <a:rPr lang="en-US" altLang="zh-CN" b="1">
                <a:latin typeface="楷体" panose="02010609060101010101" charset="-122"/>
                <a:ea typeface="楷体" panose="02010609060101010101" charset="-122"/>
                <a:cs typeface="楷体" panose="02010609060101010101" charset="-122"/>
              </a:rPr>
              <a:t>,</a:t>
            </a:r>
            <a:r>
              <a:rPr lang="zh-CN" altLang="en-US" b="1">
                <a:latin typeface="楷体" panose="02010609060101010101" charset="-122"/>
                <a:ea typeface="楷体" panose="02010609060101010101" charset="-122"/>
                <a:cs typeface="楷体" panose="02010609060101010101" charset="-122"/>
              </a:rPr>
              <a:t>轰然坠地</a:t>
            </a:r>
            <a:r>
              <a:rPr lang="en-US" altLang="zh-CN" b="1">
                <a:latin typeface="楷体" panose="02010609060101010101" charset="-122"/>
                <a:ea typeface="楷体" panose="02010609060101010101" charset="-122"/>
                <a:cs typeface="楷体" panose="02010609060101010101" charset="-122"/>
              </a:rPr>
              <a:t>,</a:t>
            </a:r>
            <a:r>
              <a:rPr lang="zh-CN" altLang="en-US" b="1">
                <a:latin typeface="楷体" panose="02010609060101010101" charset="-122"/>
                <a:ea typeface="楷体" panose="02010609060101010101" charset="-122"/>
                <a:cs typeface="楷体" panose="02010609060101010101" charset="-122"/>
              </a:rPr>
              <a:t>摔开万道金光。”“满园子都是草木竞相生长弄出的响动，窸窸窣窣窸窸窣窣</a:t>
            </a:r>
            <a:r>
              <a:rPr lang="en-US" altLang="zh-CN" b="1">
                <a:latin typeface="楷体" panose="02010609060101010101" charset="-122"/>
                <a:ea typeface="楷体" panose="02010609060101010101" charset="-122"/>
                <a:cs typeface="楷体" panose="02010609060101010101" charset="-122"/>
              </a:rPr>
              <a:t>,</a:t>
            </a:r>
            <a:r>
              <a:rPr lang="zh-CN" altLang="en-US" b="1">
                <a:latin typeface="楷体" panose="02010609060101010101" charset="-122"/>
                <a:ea typeface="楷体" panose="02010609060101010101" charset="-122"/>
                <a:cs typeface="楷体" panose="02010609060101010101" charset="-122"/>
              </a:rPr>
              <a:t>片刻不息。”这都是真实的记录，园子荒芜但并不</a:t>
            </a:r>
            <a:r>
              <a:rPr lang="en-US" altLang="zh-CN" b="1">
                <a:latin typeface="楷体" panose="02010609060101010101" charset="-122"/>
                <a:ea typeface="楷体" panose="02010609060101010101" charset="-122"/>
                <a:cs typeface="楷体" panose="02010609060101010101" charset="-122"/>
              </a:rPr>
              <a:t>_______</a:t>
            </a:r>
            <a:r>
              <a:rPr lang="zh-CN" altLang="en-US" b="1">
                <a:latin typeface="楷体" panose="02010609060101010101" charset="-122"/>
                <a:ea typeface="楷体" panose="02010609060101010101" charset="-122"/>
                <a:cs typeface="楷体" panose="02010609060101010101" charset="-122"/>
              </a:rPr>
              <a:t>。</a:t>
            </a:r>
            <a:endParaRPr lang="zh-CN" altLang="en-US" b="1">
              <a:latin typeface="楷体" panose="02010609060101010101" charset="-122"/>
              <a:ea typeface="楷体" panose="02010609060101010101" charset="-122"/>
              <a:cs typeface="楷体" panose="02010609060101010101" charset="-122"/>
            </a:endParaRPr>
          </a:p>
          <a:p>
            <a:pPr fontAlgn="auto">
              <a:lnSpc>
                <a:spcPct val="100000"/>
              </a:lnSpc>
            </a:pPr>
            <a:r>
              <a:rPr lang="en-US" altLang="zh-CN" b="1">
                <a:latin typeface="宋体" panose="02010600030101010101" pitchFamily="2" charset="-122"/>
                <a:ea typeface="宋体" panose="02010600030101010101" pitchFamily="2" charset="-122"/>
                <a:cs typeface="宋体" panose="02010600030101010101" pitchFamily="2" charset="-122"/>
              </a:rPr>
              <a:t>2.</a:t>
            </a:r>
            <a:r>
              <a:rPr lang="zh-CN" altLang="en-US" b="1">
                <a:latin typeface="宋体" panose="02010600030101010101" pitchFamily="2" charset="-122"/>
                <a:ea typeface="宋体" panose="02010600030101010101" pitchFamily="2" charset="-122"/>
                <a:cs typeface="宋体" panose="02010600030101010101" pitchFamily="2" charset="-122"/>
              </a:rPr>
              <a:t>依次填入文中横线上的词语，全都恰当的一项是（</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pPr fontAlgn="auto">
              <a:lnSpc>
                <a:spcPct val="100000"/>
              </a:lnSpc>
            </a:pPr>
            <a:r>
              <a:rPr lang="en-US" altLang="zh-CN" b="1">
                <a:latin typeface="宋体" panose="02010600030101010101" pitchFamily="2" charset="-122"/>
                <a:ea typeface="宋体" panose="02010600030101010101" pitchFamily="2" charset="-122"/>
                <a:cs typeface="宋体" panose="02010600030101010101" pitchFamily="2" charset="-122"/>
              </a:rPr>
              <a:t>A </a:t>
            </a:r>
            <a:r>
              <a:rPr lang="zh-CN" altLang="en-US" b="1">
                <a:latin typeface="宋体" panose="02010600030101010101" pitchFamily="2" charset="-122"/>
                <a:ea typeface="宋体" panose="02010600030101010101" pitchFamily="2" charset="-122"/>
                <a:cs typeface="宋体" panose="02010600030101010101" pitchFamily="2" charset="-122"/>
              </a:rPr>
              <a:t>手忙脚乱</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聚集</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衰颓</a:t>
            </a:r>
            <a:r>
              <a:rPr lang="en-US" altLang="zh-CN" b="1">
                <a:latin typeface="宋体" panose="02010600030101010101" pitchFamily="2" charset="-122"/>
                <a:ea typeface="宋体" panose="02010600030101010101" pitchFamily="2" charset="-122"/>
                <a:cs typeface="宋体" panose="02010600030101010101" pitchFamily="2" charset="-122"/>
              </a:rPr>
              <a:t>  B </a:t>
            </a:r>
            <a:r>
              <a:rPr lang="zh-CN" altLang="en-US" b="1">
                <a:latin typeface="宋体" panose="02010600030101010101" pitchFamily="2" charset="-122"/>
                <a:ea typeface="宋体" panose="02010600030101010101" pitchFamily="2" charset="-122"/>
                <a:cs typeface="宋体" panose="02010600030101010101" pitchFamily="2" charset="-122"/>
                <a:sym typeface="+mn-ea"/>
              </a:rPr>
              <a:t>摇头晃脑</a:t>
            </a:r>
            <a:r>
              <a:rPr lang="en-US" altLang="zh-CN" b="1">
                <a:latin typeface="宋体" panose="02010600030101010101" pitchFamily="2" charset="-122"/>
                <a:ea typeface="宋体" panose="02010600030101010101" pitchFamily="2" charset="-122"/>
                <a:cs typeface="宋体" panose="02010600030101010101" pitchFamily="2" charset="-122"/>
                <a:sym typeface="+mn-ea"/>
              </a:rPr>
              <a:t>  </a:t>
            </a:r>
            <a:r>
              <a:rPr lang="zh-CN" altLang="en-US" b="1">
                <a:latin typeface="宋体" panose="02010600030101010101" pitchFamily="2" charset="-122"/>
                <a:ea typeface="宋体" panose="02010600030101010101" pitchFamily="2" charset="-122"/>
                <a:cs typeface="宋体" panose="02010600030101010101" pitchFamily="2" charset="-122"/>
                <a:sym typeface="+mn-ea"/>
              </a:rPr>
              <a:t>聚集</a:t>
            </a:r>
            <a:r>
              <a:rPr lang="en-US" altLang="zh-CN" b="1">
                <a:latin typeface="宋体" panose="02010600030101010101" pitchFamily="2" charset="-122"/>
                <a:ea typeface="宋体" panose="02010600030101010101" pitchFamily="2" charset="-122"/>
                <a:cs typeface="宋体" panose="02010600030101010101" pitchFamily="2" charset="-122"/>
                <a:sym typeface="+mn-ea"/>
              </a:rPr>
              <a:t>  </a:t>
            </a:r>
            <a:r>
              <a:rPr lang="zh-CN" altLang="en-US" b="1">
                <a:latin typeface="宋体" panose="02010600030101010101" pitchFamily="2" charset="-122"/>
                <a:ea typeface="宋体" panose="02010600030101010101" pitchFamily="2" charset="-122"/>
                <a:cs typeface="宋体" panose="02010600030101010101" pitchFamily="2" charset="-122"/>
                <a:sym typeface="+mn-ea"/>
              </a:rPr>
              <a:t>衰败</a:t>
            </a:r>
            <a:r>
              <a:rPr lang="en-US" altLang="zh-CN" b="1">
                <a:latin typeface="宋体" panose="02010600030101010101" pitchFamily="2" charset="-122"/>
                <a:ea typeface="宋体" panose="02010600030101010101" pitchFamily="2" charset="-122"/>
                <a:cs typeface="宋体" panose="02010600030101010101" pitchFamily="2" charset="-122"/>
                <a:sym typeface="+mn-ea"/>
              </a:rPr>
              <a:t> </a:t>
            </a:r>
            <a:endParaRPr lang="en-US" altLang="zh-CN" b="1">
              <a:latin typeface="宋体" panose="02010600030101010101" pitchFamily="2" charset="-122"/>
              <a:ea typeface="宋体" panose="02010600030101010101" pitchFamily="2" charset="-122"/>
              <a:cs typeface="宋体" panose="02010600030101010101" pitchFamily="2" charset="-122"/>
              <a:sym typeface="+mn-ea"/>
            </a:endParaRPr>
          </a:p>
          <a:p>
            <a:pPr fontAlgn="auto">
              <a:lnSpc>
                <a:spcPct val="100000"/>
              </a:lnSpc>
            </a:pPr>
            <a:r>
              <a:rPr lang="en-US" altLang="zh-CN" b="1">
                <a:latin typeface="宋体" panose="02010600030101010101" pitchFamily="2" charset="-122"/>
                <a:ea typeface="宋体" panose="02010600030101010101" pitchFamily="2" charset="-122"/>
                <a:cs typeface="宋体" panose="02010600030101010101" pitchFamily="2" charset="-122"/>
              </a:rPr>
              <a:t>C </a:t>
            </a:r>
            <a:r>
              <a:rPr lang="zh-CN" altLang="en-US" b="1">
                <a:latin typeface="宋体" panose="02010600030101010101" pitchFamily="2" charset="-122"/>
                <a:ea typeface="宋体" panose="02010600030101010101" pitchFamily="2" charset="-122"/>
                <a:cs typeface="宋体" panose="02010600030101010101" pitchFamily="2" charset="-122"/>
              </a:rPr>
              <a:t>手忙脚乱</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汇总</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衰败</a:t>
            </a:r>
            <a:r>
              <a:rPr lang="en-US" altLang="zh-CN" b="1">
                <a:latin typeface="宋体" panose="02010600030101010101" pitchFamily="2" charset="-122"/>
                <a:ea typeface="宋体" panose="02010600030101010101" pitchFamily="2" charset="-122"/>
                <a:cs typeface="宋体" panose="02010600030101010101" pitchFamily="2" charset="-122"/>
              </a:rPr>
              <a:t>  D </a:t>
            </a:r>
            <a:r>
              <a:rPr lang="zh-CN" altLang="en-US" b="1">
                <a:latin typeface="宋体" panose="02010600030101010101" pitchFamily="2" charset="-122"/>
                <a:ea typeface="宋体" panose="02010600030101010101" pitchFamily="2" charset="-122"/>
                <a:cs typeface="宋体" panose="02010600030101010101" pitchFamily="2" charset="-122"/>
              </a:rPr>
              <a:t>摇头晃脑</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汇总</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衰颓</a:t>
            </a:r>
            <a:endParaRPr lang="zh-CN" altLang="en-US" b="1">
              <a:latin typeface="宋体" panose="02010600030101010101" pitchFamily="2" charset="-122"/>
              <a:ea typeface="宋体" panose="02010600030101010101" pitchFamily="2" charset="-122"/>
              <a:cs typeface="宋体" panose="02010600030101010101" pitchFamily="2" charset="-122"/>
            </a:endParaRPr>
          </a:p>
          <a:p>
            <a:pPr fontAlgn="auto">
              <a:lnSpc>
                <a:spcPct val="100000"/>
              </a:lnSpc>
            </a:pPr>
            <a:r>
              <a:rPr lang="zh-CN" altLang="en-US" b="1">
                <a:solidFill>
                  <a:srgbClr val="FF0000"/>
                </a:solidFill>
                <a:latin typeface="楷体" panose="02010609060101010101" charset="-122"/>
                <a:ea typeface="楷体" panose="02010609060101010101" charset="-122"/>
                <a:cs typeface="楷体" panose="02010609060101010101" charset="-122"/>
              </a:rPr>
              <a:t>手忙脚乱：</a:t>
            </a:r>
            <a:r>
              <a:rPr lang="zh-CN" altLang="en-US" b="1">
                <a:solidFill>
                  <a:srgbClr val="1F2DA8"/>
                </a:solidFill>
                <a:latin typeface="楷体" panose="02010609060101010101" charset="-122"/>
                <a:ea typeface="楷体" panose="02010609060101010101" charset="-122"/>
                <a:cs typeface="楷体" panose="02010609060101010101" charset="-122"/>
              </a:rPr>
              <a:t>形容做事慌张而没有条理。</a:t>
            </a:r>
            <a:endParaRPr lang="zh-CN" altLang="en-US" b="1">
              <a:solidFill>
                <a:srgbClr val="1F2DA8"/>
              </a:solidFill>
              <a:latin typeface="楷体" panose="02010609060101010101" charset="-122"/>
              <a:ea typeface="楷体" panose="02010609060101010101" charset="-122"/>
              <a:cs typeface="楷体" panose="02010609060101010101" charset="-122"/>
            </a:endParaRPr>
          </a:p>
          <a:p>
            <a:pPr fontAlgn="auto">
              <a:lnSpc>
                <a:spcPct val="100000"/>
              </a:lnSpc>
            </a:pPr>
            <a:r>
              <a:rPr lang="zh-CN" altLang="en-US" b="1">
                <a:solidFill>
                  <a:srgbClr val="FF0000"/>
                </a:solidFill>
                <a:latin typeface="楷体" panose="02010609060101010101" charset="-122"/>
                <a:ea typeface="楷体" panose="02010609060101010101" charset="-122"/>
                <a:cs typeface="楷体" panose="02010609060101010101" charset="-122"/>
              </a:rPr>
              <a:t>摇头晃脑：</a:t>
            </a:r>
            <a:r>
              <a:rPr lang="zh-CN" altLang="en-US" b="1">
                <a:solidFill>
                  <a:srgbClr val="1F2DA8"/>
                </a:solidFill>
                <a:latin typeface="楷体" panose="02010609060101010101" charset="-122"/>
                <a:ea typeface="楷体" panose="02010609060101010101" charset="-122"/>
                <a:cs typeface="楷体" panose="02010609060101010101" charset="-122"/>
              </a:rPr>
              <a:t>形容自得其乐或自以为是的样子。</a:t>
            </a:r>
            <a:endParaRPr lang="zh-CN" altLang="en-US" b="1">
              <a:solidFill>
                <a:srgbClr val="1F2DA8"/>
              </a:solidFill>
              <a:latin typeface="楷体" panose="02010609060101010101" charset="-122"/>
              <a:ea typeface="楷体" panose="02010609060101010101" charset="-122"/>
              <a:cs typeface="楷体" panose="02010609060101010101" charset="-122"/>
            </a:endParaRPr>
          </a:p>
          <a:p>
            <a:pPr fontAlgn="auto">
              <a:lnSpc>
                <a:spcPct val="100000"/>
              </a:lnSpc>
            </a:pPr>
            <a:r>
              <a:rPr lang="zh-CN" altLang="en-US" b="1">
                <a:solidFill>
                  <a:srgbClr val="FF0000"/>
                </a:solidFill>
                <a:latin typeface="楷体" panose="02010609060101010101" charset="-122"/>
                <a:ea typeface="楷体" panose="02010609060101010101" charset="-122"/>
                <a:cs typeface="楷体" panose="02010609060101010101" charset="-122"/>
              </a:rPr>
              <a:t>聚集：</a:t>
            </a:r>
            <a:r>
              <a:rPr lang="zh-CN" altLang="en-US" b="1">
                <a:solidFill>
                  <a:srgbClr val="1F2DA8"/>
                </a:solidFill>
                <a:latin typeface="楷体" panose="02010609060101010101" charset="-122"/>
                <a:ea typeface="楷体" panose="02010609060101010101" charset="-122"/>
                <a:cs typeface="楷体" panose="02010609060101010101" charset="-122"/>
              </a:rPr>
              <a:t>集合，凑在一起。</a:t>
            </a:r>
            <a:endParaRPr lang="zh-CN" altLang="en-US" b="1">
              <a:solidFill>
                <a:srgbClr val="1F2DA8"/>
              </a:solidFill>
              <a:latin typeface="楷体" panose="02010609060101010101" charset="-122"/>
              <a:ea typeface="楷体" panose="02010609060101010101" charset="-122"/>
              <a:cs typeface="楷体" panose="02010609060101010101" charset="-122"/>
            </a:endParaRPr>
          </a:p>
          <a:p>
            <a:pPr fontAlgn="auto">
              <a:lnSpc>
                <a:spcPct val="100000"/>
              </a:lnSpc>
            </a:pPr>
            <a:r>
              <a:rPr lang="zh-CN" altLang="en-US" b="1">
                <a:solidFill>
                  <a:srgbClr val="FF0000"/>
                </a:solidFill>
                <a:latin typeface="楷体" panose="02010609060101010101" charset="-122"/>
                <a:ea typeface="楷体" panose="02010609060101010101" charset="-122"/>
                <a:cs typeface="楷体" panose="02010609060101010101" charset="-122"/>
              </a:rPr>
              <a:t>汇总：</a:t>
            </a:r>
            <a:r>
              <a:rPr lang="zh-CN" altLang="en-US" b="1">
                <a:solidFill>
                  <a:srgbClr val="1F2DA8"/>
                </a:solidFill>
                <a:latin typeface="楷体" panose="02010609060101010101" charset="-122"/>
                <a:ea typeface="楷体" panose="02010609060101010101" charset="-122"/>
                <a:cs typeface="楷体" panose="02010609060101010101" charset="-122"/>
              </a:rPr>
              <a:t>（资料、单据、款项等）汇集到一起。</a:t>
            </a:r>
            <a:endParaRPr lang="zh-CN" altLang="en-US" b="1">
              <a:solidFill>
                <a:srgbClr val="1F2DA8"/>
              </a:solidFill>
              <a:latin typeface="楷体" panose="02010609060101010101" charset="-122"/>
              <a:ea typeface="楷体" panose="02010609060101010101" charset="-122"/>
              <a:cs typeface="楷体" panose="02010609060101010101" charset="-122"/>
            </a:endParaRPr>
          </a:p>
          <a:p>
            <a:pPr fontAlgn="auto">
              <a:lnSpc>
                <a:spcPct val="100000"/>
              </a:lnSpc>
            </a:pPr>
            <a:r>
              <a:rPr lang="zh-CN" altLang="en-US" b="1">
                <a:solidFill>
                  <a:srgbClr val="FF0000"/>
                </a:solidFill>
                <a:latin typeface="楷体" panose="02010609060101010101" charset="-122"/>
                <a:ea typeface="楷体" panose="02010609060101010101" charset="-122"/>
                <a:cs typeface="楷体" panose="02010609060101010101" charset="-122"/>
              </a:rPr>
              <a:t>衰颓：</a:t>
            </a:r>
            <a:r>
              <a:rPr lang="zh-CN" altLang="en-US" b="1">
                <a:solidFill>
                  <a:srgbClr val="1F2DA8"/>
                </a:solidFill>
                <a:latin typeface="楷体" panose="02010609060101010101" charset="-122"/>
                <a:ea typeface="楷体" panose="02010609060101010101" charset="-122"/>
                <a:cs typeface="楷体" panose="02010609060101010101" charset="-122"/>
              </a:rPr>
              <a:t>（身体、精神等）衰弱颓废。</a:t>
            </a:r>
            <a:endParaRPr lang="zh-CN" altLang="en-US" b="1">
              <a:solidFill>
                <a:srgbClr val="1F2DA8"/>
              </a:solidFill>
              <a:latin typeface="楷体" panose="02010609060101010101" charset="-122"/>
              <a:ea typeface="楷体" panose="02010609060101010101" charset="-122"/>
              <a:cs typeface="楷体" panose="02010609060101010101" charset="-122"/>
            </a:endParaRPr>
          </a:p>
          <a:p>
            <a:pPr fontAlgn="auto">
              <a:lnSpc>
                <a:spcPct val="100000"/>
              </a:lnSpc>
            </a:pPr>
            <a:r>
              <a:rPr lang="zh-CN" altLang="en-US" b="1">
                <a:solidFill>
                  <a:srgbClr val="FF0000"/>
                </a:solidFill>
                <a:latin typeface="楷体" panose="02010609060101010101" charset="-122"/>
                <a:ea typeface="楷体" panose="02010609060101010101" charset="-122"/>
                <a:cs typeface="楷体" panose="02010609060101010101" charset="-122"/>
              </a:rPr>
              <a:t>衰败：</a:t>
            </a:r>
            <a:r>
              <a:rPr lang="zh-CN" altLang="en-US" b="1">
                <a:solidFill>
                  <a:srgbClr val="1F2DA8"/>
                </a:solidFill>
                <a:latin typeface="楷体" panose="02010609060101010101" charset="-122"/>
                <a:ea typeface="楷体" panose="02010609060101010101" charset="-122"/>
                <a:cs typeface="楷体" panose="02010609060101010101" charset="-122"/>
              </a:rPr>
              <a:t>衰落。</a:t>
            </a:r>
            <a:endParaRPr lang="zh-CN" altLang="en-US" b="1">
              <a:solidFill>
                <a:srgbClr val="1F2DA8"/>
              </a:solidFill>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2410460" y="6340475"/>
            <a:ext cx="1099820" cy="398780"/>
          </a:xfrm>
          <a:prstGeom prst="rect">
            <a:avLst/>
          </a:prstGeom>
          <a:noFill/>
        </p:spPr>
        <p:txBody>
          <a:bodyPr wrap="square" rtlCol="0" anchor="t">
            <a:spAutoFit/>
          </a:bodyPr>
          <a:p>
            <a:r>
              <a:rPr lang="zh-CN" altLang="en-US" sz="2000" b="1">
                <a:latin typeface="楷体" panose="02010609060101010101" charset="-122"/>
                <a:ea typeface="楷体" panose="02010609060101010101" charset="-122"/>
                <a:cs typeface="楷体" panose="02010609060101010101" charset="-122"/>
                <a:sym typeface="+mn-ea"/>
              </a:rPr>
              <a:t>答案：B</a:t>
            </a:r>
            <a:endParaRPr lang="zh-CN" altLang="en-US" sz="2000" b="1">
              <a:latin typeface="楷体" panose="02010609060101010101" charset="-122"/>
              <a:ea typeface="楷体" panose="02010609060101010101" charset="-122"/>
              <a:cs typeface="楷体" panose="02010609060101010101"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blinds(horizontal)">
                                      <p:cBhvr>
                                        <p:cTn id="6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43535" y="612140"/>
            <a:ext cx="10515600" cy="593725"/>
          </a:xfrm>
        </p:spPr>
        <p:txBody>
          <a:bodyPr>
            <a:normAutofit fontScale="90000"/>
          </a:bodyPr>
          <a:p>
            <a:r>
              <a:rPr lang="en-US" altLang="zh-CN" sz="3600"/>
              <a:t>                            </a:t>
            </a:r>
            <a:r>
              <a:rPr lang="zh-CN" altLang="en-US" sz="3600">
                <a:latin typeface="黑体" panose="02010609060101010101" pitchFamily="49" charset="-122"/>
                <a:ea typeface="黑体" panose="02010609060101010101" pitchFamily="49" charset="-122"/>
              </a:rPr>
              <a:t>近五年学考中出现过的成语</a:t>
            </a:r>
            <a:endParaRPr lang="zh-CN" altLang="en-US" sz="3600">
              <a:latin typeface="黑体" panose="02010609060101010101" pitchFamily="49" charset="-122"/>
              <a:ea typeface="黑体" panose="02010609060101010101" pitchFamily="49" charset="-122"/>
            </a:endParaRPr>
          </a:p>
        </p:txBody>
      </p:sp>
      <p:graphicFrame>
        <p:nvGraphicFramePr>
          <p:cNvPr id="5" name="表格 4"/>
          <p:cNvGraphicFramePr/>
          <p:nvPr>
            <p:custDataLst>
              <p:tags r:id="rId1"/>
            </p:custDataLst>
          </p:nvPr>
        </p:nvGraphicFramePr>
        <p:xfrm>
          <a:off x="343535" y="1631315"/>
          <a:ext cx="11214100" cy="5586095"/>
        </p:xfrm>
        <a:graphic>
          <a:graphicData uri="http://schemas.openxmlformats.org/drawingml/2006/table">
            <a:tbl>
              <a:tblPr firstRow="1" bandRow="1">
                <a:tableStyleId>{5940675A-B579-460E-94D1-54222C63F5DA}</a:tableStyleId>
              </a:tblPr>
              <a:tblGrid>
                <a:gridCol w="1620520"/>
                <a:gridCol w="9593580"/>
              </a:tblGrid>
              <a:tr h="382270">
                <a:tc>
                  <a:txBody>
                    <a:bodyPr/>
                    <a:p>
                      <a:pPr>
                        <a:buNone/>
                      </a:pPr>
                      <a:r>
                        <a:rPr lang="en-US" altLang="zh-CN" sz="3200" b="1"/>
                        <a:t>   </a:t>
                      </a:r>
                      <a:r>
                        <a:rPr lang="zh-CN" altLang="en-US" sz="3200" b="1"/>
                        <a:t>时  间</a:t>
                      </a:r>
                      <a:endParaRPr lang="zh-CN" altLang="en-US" sz="3200" b="1"/>
                    </a:p>
                  </a:txBody>
                  <a:tcPr/>
                </a:tc>
                <a:tc>
                  <a:txBody>
                    <a:bodyPr/>
                    <a:p>
                      <a:pPr>
                        <a:buNone/>
                      </a:pPr>
                      <a:r>
                        <a:rPr lang="en-US" altLang="zh-CN" sz="3200" b="1"/>
                        <a:t>                              </a:t>
                      </a:r>
                      <a:r>
                        <a:rPr lang="zh-CN" altLang="en-US" sz="3200" b="1"/>
                        <a:t>考查成语</a:t>
                      </a:r>
                      <a:endParaRPr lang="zh-CN" altLang="en-US" sz="3200" b="1"/>
                    </a:p>
                  </a:txBody>
                  <a:tcPr/>
                </a:tc>
              </a:tr>
              <a:tr h="1066800">
                <a:tc>
                  <a:txBody>
                    <a:bodyPr/>
                    <a:p>
                      <a:pPr algn="ctr">
                        <a:buNone/>
                      </a:pPr>
                      <a:r>
                        <a:rPr lang="en-US" altLang="zh-CN" sz="3200" b="1">
                          <a:latin typeface="宋体" panose="02010600030101010101" pitchFamily="2" charset="-122"/>
                          <a:ea typeface="宋体" panose="02010600030101010101" pitchFamily="2" charset="-122"/>
                          <a:sym typeface="+mn-ea"/>
                        </a:rPr>
                        <a:t>2019</a:t>
                      </a:r>
                      <a:endParaRPr lang="en-US" altLang="zh-CN" sz="3200" b="1">
                        <a:latin typeface="宋体" panose="02010600030101010101" pitchFamily="2" charset="-122"/>
                        <a:ea typeface="宋体" panose="02010600030101010101" pitchFamily="2" charset="-122"/>
                        <a:sym typeface="+mn-ea"/>
                      </a:endParaRPr>
                    </a:p>
                  </a:txBody>
                  <a:tcPr anchor="ctr" anchorCtr="0"/>
                </a:tc>
                <a:tc>
                  <a:txBody>
                    <a:bodyPr/>
                    <a:p>
                      <a:pPr>
                        <a:buNone/>
                      </a:pPr>
                      <a:r>
                        <a:rPr lang="zh-CN" altLang="en-US" sz="3200" b="1">
                          <a:latin typeface="楷体" panose="02010609060101010101" charset="-122"/>
                          <a:ea typeface="楷体" panose="02010609060101010101" charset="-122"/>
                          <a:cs typeface="楷体" panose="02010609060101010101" charset="-122"/>
                          <a:sym typeface="+mn-ea"/>
                        </a:rPr>
                        <a:t>不言而喻 </a:t>
                      </a:r>
                      <a:r>
                        <a:rPr lang="en-US" altLang="zh-CN" sz="3200" b="1">
                          <a:latin typeface="楷体" panose="02010609060101010101" charset="-122"/>
                          <a:ea typeface="楷体" panose="02010609060101010101" charset="-122"/>
                          <a:cs typeface="楷体" panose="02010609060101010101" charset="-122"/>
                          <a:sym typeface="+mn-ea"/>
                        </a:rPr>
                        <a:t> </a:t>
                      </a:r>
                      <a:r>
                        <a:rPr lang="zh-CN" altLang="en-US" sz="3200" b="1">
                          <a:latin typeface="楷体" panose="02010609060101010101" charset="-122"/>
                          <a:ea typeface="楷体" panose="02010609060101010101" charset="-122"/>
                          <a:cs typeface="楷体" panose="02010609060101010101" charset="-122"/>
                          <a:sym typeface="+mn-ea"/>
                        </a:rPr>
                        <a:t>乱象丛生    风生水起  </a:t>
                      </a:r>
                      <a:endParaRPr lang="zh-CN" altLang="en-US" sz="3200" b="1">
                        <a:latin typeface="楷体" panose="02010609060101010101" charset="-122"/>
                        <a:ea typeface="楷体" panose="02010609060101010101" charset="-122"/>
                        <a:cs typeface="楷体" panose="02010609060101010101" charset="-122"/>
                        <a:sym typeface="+mn-ea"/>
                      </a:endParaRPr>
                    </a:p>
                    <a:p>
                      <a:pPr>
                        <a:buNone/>
                      </a:pPr>
                      <a:r>
                        <a:rPr lang="zh-CN" altLang="en-US" sz="3200" b="1">
                          <a:latin typeface="楷体" panose="02010609060101010101" charset="-122"/>
                          <a:ea typeface="楷体" panose="02010609060101010101" charset="-122"/>
                          <a:cs typeface="楷体" panose="02010609060101010101" charset="-122"/>
                          <a:sym typeface="+mn-ea"/>
                        </a:rPr>
                        <a:t>得天独厚 </a:t>
                      </a:r>
                      <a:r>
                        <a:rPr lang="en-US" altLang="zh-CN" sz="3200" b="1">
                          <a:latin typeface="楷体" panose="02010609060101010101" charset="-122"/>
                          <a:ea typeface="楷体" panose="02010609060101010101" charset="-122"/>
                          <a:cs typeface="楷体" panose="02010609060101010101" charset="-122"/>
                          <a:sym typeface="+mn-ea"/>
                        </a:rPr>
                        <a:t> </a:t>
                      </a:r>
                      <a:r>
                        <a:rPr lang="zh-CN" altLang="en-US" sz="3200" b="1">
                          <a:latin typeface="楷体" panose="02010609060101010101" charset="-122"/>
                          <a:ea typeface="楷体" panose="02010609060101010101" charset="-122"/>
                          <a:cs typeface="楷体" panose="02010609060101010101" charset="-122"/>
                          <a:sym typeface="+mn-ea"/>
                        </a:rPr>
                        <a:t>不以为然 行百里者半九十</a:t>
                      </a:r>
                      <a:endParaRPr lang="zh-CN" altLang="en-US" sz="3200" b="1">
                        <a:solidFill>
                          <a:schemeClr val="tx1"/>
                        </a:solidFill>
                        <a:latin typeface="楷体" panose="02010609060101010101" charset="-122"/>
                        <a:ea typeface="楷体" panose="02010609060101010101" charset="-122"/>
                        <a:cs typeface="楷体" panose="02010609060101010101" charset="-122"/>
                        <a:sym typeface="+mn-ea"/>
                      </a:endParaRPr>
                    </a:p>
                  </a:txBody>
                  <a:tcPr/>
                </a:tc>
              </a:tr>
              <a:tr h="396240">
                <a:tc>
                  <a:txBody>
                    <a:bodyPr/>
                    <a:p>
                      <a:pPr algn="ctr">
                        <a:buNone/>
                      </a:pPr>
                      <a:r>
                        <a:rPr lang="en-US" altLang="zh-CN" sz="3200" b="1">
                          <a:latin typeface="宋体" panose="02010600030101010101" pitchFamily="2" charset="-122"/>
                          <a:ea typeface="宋体" panose="02010600030101010101" pitchFamily="2" charset="-122"/>
                          <a:sym typeface="+mn-ea"/>
                        </a:rPr>
                        <a:t>2020</a:t>
                      </a:r>
                      <a:endParaRPr lang="en-US" altLang="zh-CN" sz="3200" b="1">
                        <a:latin typeface="宋体" panose="02010600030101010101" pitchFamily="2" charset="-122"/>
                        <a:ea typeface="宋体" panose="02010600030101010101" pitchFamily="2" charset="-122"/>
                        <a:sym typeface="+mn-ea"/>
                      </a:endParaRPr>
                    </a:p>
                  </a:txBody>
                  <a:tcPr anchor="ctr" anchorCtr="0"/>
                </a:tc>
                <a:tc>
                  <a:txBody>
                    <a:bodyPr/>
                    <a:p>
                      <a:pPr>
                        <a:buNone/>
                      </a:pPr>
                      <a:r>
                        <a:rPr lang="zh-CN" altLang="en-US" sz="3200" b="1">
                          <a:latin typeface="楷体" panose="02010609060101010101" charset="-122"/>
                          <a:ea typeface="楷体" panose="02010609060101010101" charset="-122"/>
                          <a:cs typeface="楷体" panose="02010609060101010101" charset="-122"/>
                          <a:sym typeface="+mn-ea"/>
                        </a:rPr>
                        <a:t>举世瞩目  不孚众望</a:t>
                      </a:r>
                      <a:r>
                        <a:rPr lang="en-US" altLang="zh-CN" sz="3200" b="1">
                          <a:latin typeface="楷体" panose="02010609060101010101" charset="-122"/>
                          <a:ea typeface="楷体" panose="02010609060101010101" charset="-122"/>
                          <a:cs typeface="楷体" panose="02010609060101010101" charset="-122"/>
                          <a:sym typeface="+mn-ea"/>
                        </a:rPr>
                        <a:t>  授人以渔  </a:t>
                      </a:r>
                      <a:endParaRPr lang="en-US" altLang="zh-CN" sz="3200" b="1">
                        <a:latin typeface="楷体" panose="02010609060101010101" charset="-122"/>
                        <a:ea typeface="楷体" panose="02010609060101010101" charset="-122"/>
                        <a:cs typeface="楷体" panose="02010609060101010101" charset="-122"/>
                        <a:sym typeface="+mn-ea"/>
                      </a:endParaRPr>
                    </a:p>
                  </a:txBody>
                  <a:tcPr/>
                </a:tc>
              </a:tr>
              <a:tr h="396240">
                <a:tc>
                  <a:txBody>
                    <a:bodyPr/>
                    <a:p>
                      <a:pPr algn="ctr">
                        <a:buNone/>
                      </a:pPr>
                      <a:r>
                        <a:rPr lang="en-US" altLang="zh-CN" sz="3200" b="1">
                          <a:latin typeface="宋体" panose="02010600030101010101" pitchFamily="2" charset="-122"/>
                          <a:ea typeface="宋体" panose="02010600030101010101" pitchFamily="2" charset="-122"/>
                        </a:rPr>
                        <a:t>2021</a:t>
                      </a:r>
                      <a:endParaRPr lang="en-US" altLang="zh-CN" sz="3200" b="1">
                        <a:latin typeface="宋体" panose="02010600030101010101" pitchFamily="2" charset="-122"/>
                        <a:ea typeface="宋体" panose="02010600030101010101" pitchFamily="2" charset="-122"/>
                      </a:endParaRPr>
                    </a:p>
                  </a:txBody>
                  <a:tcPr anchor="ctr" anchorCtr="0"/>
                </a:tc>
                <a:tc>
                  <a:txBody>
                    <a:bodyPr/>
                    <a:p>
                      <a:pPr>
                        <a:buNone/>
                      </a:pPr>
                      <a:r>
                        <a:rPr lang="zh-CN" altLang="en-US" sz="3200" b="1">
                          <a:latin typeface="楷体" panose="02010609060101010101" charset="-122"/>
                          <a:ea typeface="楷体" panose="02010609060101010101" charset="-122"/>
                          <a:cs typeface="楷体" panose="02010609060101010101" charset="-122"/>
                        </a:rPr>
                        <a:t>耳提面命 </a:t>
                      </a:r>
                      <a:r>
                        <a:rPr lang="en-US" altLang="zh-CN" sz="3200" b="1">
                          <a:latin typeface="楷体" panose="02010609060101010101" charset="-122"/>
                          <a:ea typeface="楷体" panose="02010609060101010101" charset="-122"/>
                          <a:cs typeface="楷体" panose="02010609060101010101" charset="-122"/>
                        </a:rPr>
                        <a:t> </a:t>
                      </a:r>
                      <a:r>
                        <a:rPr lang="zh-CN" altLang="en-US" sz="3200" b="1">
                          <a:latin typeface="楷体" panose="02010609060101010101" charset="-122"/>
                          <a:ea typeface="楷体" panose="02010609060101010101" charset="-122"/>
                          <a:cs typeface="楷体" panose="02010609060101010101" charset="-122"/>
                        </a:rPr>
                        <a:t>未雨绸缪</a:t>
                      </a:r>
                      <a:r>
                        <a:rPr lang="en-US" altLang="zh-CN" sz="3200" b="1">
                          <a:latin typeface="楷体" panose="02010609060101010101" charset="-122"/>
                          <a:ea typeface="楷体" panose="02010609060101010101" charset="-122"/>
                          <a:cs typeface="楷体" panose="02010609060101010101" charset="-122"/>
                        </a:rPr>
                        <a:t>  开天辟地</a:t>
                      </a:r>
                      <a:endParaRPr lang="en-US" altLang="zh-CN" sz="3200" b="1">
                        <a:latin typeface="楷体" panose="02010609060101010101" charset="-122"/>
                        <a:ea typeface="楷体" panose="02010609060101010101" charset="-122"/>
                        <a:cs typeface="楷体" panose="02010609060101010101" charset="-122"/>
                      </a:endParaRPr>
                    </a:p>
                  </a:txBody>
                  <a:tcPr/>
                </a:tc>
              </a:tr>
              <a:tr h="396240">
                <a:tc>
                  <a:txBody>
                    <a:bodyPr/>
                    <a:p>
                      <a:pPr algn="ctr">
                        <a:buNone/>
                      </a:pPr>
                      <a:r>
                        <a:rPr lang="en-US" altLang="zh-CN" sz="3200" b="1">
                          <a:latin typeface="宋体" panose="02010600030101010101" pitchFamily="2" charset="-122"/>
                          <a:ea typeface="宋体" panose="02010600030101010101" pitchFamily="2" charset="-122"/>
                        </a:rPr>
                        <a:t>2022</a:t>
                      </a:r>
                      <a:endParaRPr lang="en-US" altLang="zh-CN" sz="3200" b="1">
                        <a:latin typeface="宋体" panose="02010600030101010101" pitchFamily="2" charset="-122"/>
                        <a:ea typeface="宋体" panose="02010600030101010101" pitchFamily="2" charset="-122"/>
                      </a:endParaRPr>
                    </a:p>
                  </a:txBody>
                  <a:tcPr anchor="ctr" anchorCtr="0"/>
                </a:tc>
                <a:tc>
                  <a:txBody>
                    <a:bodyPr/>
                    <a:p>
                      <a:pPr>
                        <a:buNone/>
                      </a:pPr>
                      <a:r>
                        <a:rPr lang="zh-CN" altLang="en-US" sz="3200" b="1">
                          <a:solidFill>
                            <a:schemeClr val="tx1"/>
                          </a:solidFill>
                          <a:latin typeface="楷体" panose="02010609060101010101" charset="-122"/>
                          <a:ea typeface="楷体" panose="02010609060101010101" charset="-122"/>
                          <a:cs typeface="楷体" panose="02010609060101010101" charset="-122"/>
                        </a:rPr>
                        <a:t>鹤立鸡群 </a:t>
                      </a:r>
                      <a:r>
                        <a:rPr lang="en-US" altLang="zh-CN" sz="3200" b="1">
                          <a:solidFill>
                            <a:schemeClr val="tx1"/>
                          </a:solidFill>
                          <a:latin typeface="楷体" panose="02010609060101010101" charset="-122"/>
                          <a:ea typeface="楷体" panose="02010609060101010101" charset="-122"/>
                          <a:cs typeface="楷体" panose="02010609060101010101" charset="-122"/>
                        </a:rPr>
                        <a:t> </a:t>
                      </a:r>
                      <a:r>
                        <a:rPr lang="zh-CN" altLang="en-US" sz="3200" b="1">
                          <a:solidFill>
                            <a:schemeClr val="tx1"/>
                          </a:solidFill>
                          <a:latin typeface="楷体" panose="02010609060101010101" charset="-122"/>
                          <a:ea typeface="楷体" panose="02010609060101010101" charset="-122"/>
                          <a:cs typeface="楷体" panose="02010609060101010101" charset="-122"/>
                        </a:rPr>
                        <a:t>独树一帜</a:t>
                      </a:r>
                      <a:endParaRPr lang="zh-CN" altLang="en-US" sz="3200" b="1">
                        <a:solidFill>
                          <a:schemeClr val="tx1"/>
                        </a:solidFill>
                        <a:latin typeface="楷体" panose="02010609060101010101" charset="-122"/>
                        <a:ea typeface="楷体" panose="02010609060101010101" charset="-122"/>
                        <a:cs typeface="楷体" panose="02010609060101010101" charset="-122"/>
                      </a:endParaRPr>
                    </a:p>
                  </a:txBody>
                  <a:tcPr/>
                </a:tc>
              </a:tr>
              <a:tr h="382270">
                <a:tc>
                  <a:txBody>
                    <a:bodyPr/>
                    <a:p>
                      <a:pPr algn="ctr">
                        <a:buNone/>
                      </a:pPr>
                      <a:r>
                        <a:rPr lang="en-US" altLang="zh-CN" sz="3200" b="1">
                          <a:latin typeface="宋体" panose="02010600030101010101" pitchFamily="2" charset="-122"/>
                          <a:ea typeface="宋体" panose="02010600030101010101" pitchFamily="2" charset="-122"/>
                        </a:rPr>
                        <a:t>2023</a:t>
                      </a:r>
                      <a:endParaRPr lang="en-US" altLang="zh-CN" sz="3200" b="1">
                        <a:latin typeface="宋体" panose="02010600030101010101" pitchFamily="2" charset="-122"/>
                        <a:ea typeface="宋体" panose="02010600030101010101" pitchFamily="2" charset="-122"/>
                      </a:endParaRPr>
                    </a:p>
                  </a:txBody>
                  <a:tcPr anchor="ctr" anchorCtr="0"/>
                </a:tc>
                <a:tc>
                  <a:txBody>
                    <a:bodyPr/>
                    <a:p>
                      <a:pPr>
                        <a:buNone/>
                      </a:pPr>
                      <a:r>
                        <a:rPr lang="zh-CN" altLang="en-US" sz="3200" b="1">
                          <a:latin typeface="楷体" panose="02010609060101010101" charset="-122"/>
                          <a:ea typeface="楷体" panose="02010609060101010101" charset="-122"/>
                          <a:cs typeface="楷体" panose="02010609060101010101" charset="-122"/>
                        </a:rPr>
                        <a:t>手忙脚乱  摇头晃脑 </a:t>
                      </a:r>
                      <a:endParaRPr lang="zh-CN" altLang="en-US" sz="3200" b="1">
                        <a:latin typeface="楷体" panose="02010609060101010101" charset="-122"/>
                        <a:ea typeface="楷体" panose="02010609060101010101" charset="-122"/>
                        <a:cs typeface="楷体" panose="02010609060101010101" charset="-122"/>
                      </a:endParaRPr>
                    </a:p>
                  </a:txBody>
                  <a:tcPr/>
                </a:tc>
              </a:tr>
            </a:tbl>
          </a:graphicData>
        </a:graphic>
      </p:graphicFrame>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0" y="99060"/>
            <a:ext cx="12083415" cy="6660515"/>
          </a:xfrm>
        </p:spPr>
        <p:txBody>
          <a:bodyPr>
            <a:normAutofit/>
          </a:bodyPr>
          <a:p>
            <a:pPr marL="0" algn="l">
              <a:lnSpc>
                <a:spcPct val="100000"/>
              </a:lnSpc>
            </a:pPr>
            <a:r>
              <a:rPr lang="zh-CN" altLang="en-US" sz="2800">
                <a:latin typeface="黑体" panose="02010609060101010101" pitchFamily="49" charset="-122"/>
                <a:ea typeface="黑体" panose="02010609060101010101" pitchFamily="49" charset="-122"/>
                <a:cs typeface="黑体" panose="02010609060101010101" pitchFamily="49" charset="-122"/>
                <a:sym typeface="+mn-ea"/>
              </a:rPr>
              <a:t>【</a:t>
            </a:r>
            <a:r>
              <a:rPr lang="en-US" altLang="zh-CN" sz="2800">
                <a:latin typeface="黑体" panose="02010609060101010101" pitchFamily="49" charset="-122"/>
                <a:ea typeface="黑体" panose="02010609060101010101" pitchFamily="49" charset="-122"/>
                <a:cs typeface="黑体" panose="02010609060101010101" pitchFamily="49" charset="-122"/>
                <a:sym typeface="+mn-ea"/>
              </a:rPr>
              <a:t>2022</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年浙江高考】</a:t>
            </a:r>
            <a:r>
              <a:rPr lang="en-US" altLang="zh-CN" sz="2800" b="1">
                <a:latin typeface="楷体" panose="02010609060101010101" charset="-122"/>
                <a:ea typeface="楷体" panose="02010609060101010101" charset="-122"/>
                <a:cs typeface="楷体" panose="02010609060101010101" charset="-122"/>
                <a:sym typeface="+mn-ea"/>
              </a:rPr>
              <a:t> </a:t>
            </a:r>
            <a:endParaRPr lang="en-US" altLang="zh-CN" sz="2000" dirty="0">
              <a:latin typeface="楷体" panose="02010609060101010101" charset="-122"/>
              <a:ea typeface="楷体" panose="02010609060101010101" charset="-122"/>
              <a:cs typeface="楷体" panose="02010609060101010101" charset="-122"/>
            </a:endParaRPr>
          </a:p>
          <a:p>
            <a:pPr marL="0" algn="l">
              <a:lnSpc>
                <a:spcPct val="100000"/>
              </a:lnSpc>
            </a:pPr>
            <a:r>
              <a:rPr lang="en-US" altLang="zh-CN" sz="2000" dirty="0">
                <a:latin typeface="楷体" panose="02010609060101010101" charset="-122"/>
                <a:ea typeface="楷体" panose="02010609060101010101" charset="-122"/>
                <a:cs typeface="楷体" panose="02010609060101010101" charset="-122"/>
                <a:sym typeface="+mn-ea"/>
              </a:rPr>
              <a:t> </a:t>
            </a:r>
            <a:r>
              <a:rPr lang="en-US" altLang="zh-CN" sz="2000" b="1" dirty="0">
                <a:latin typeface="楷体" panose="02010609060101010101" charset="-122"/>
                <a:ea typeface="楷体" panose="02010609060101010101" charset="-122"/>
                <a:cs typeface="楷体" panose="02010609060101010101" charset="-122"/>
                <a:sym typeface="+mn-ea"/>
              </a:rPr>
              <a:t>  </a:t>
            </a:r>
            <a:r>
              <a:rPr lang="en-US" altLang="zh-CN" b="1" dirty="0" err="1">
                <a:latin typeface="楷体" panose="02010609060101010101" charset="-122"/>
                <a:ea typeface="楷体" panose="02010609060101010101" charset="-122"/>
                <a:cs typeface="楷体" panose="02010609060101010101" charset="-122"/>
                <a:sym typeface="+mn-ea"/>
              </a:rPr>
              <a:t>科学家栾恩杰当年高考时报考的是电机系，因为服从国家安排改学自动控制，从此与国防和航天事业有了</a:t>
            </a:r>
            <a:r>
              <a:rPr lang="en-US" altLang="zh-CN" b="1" u="sng" dirty="0">
                <a:latin typeface="楷体" panose="02010609060101010101" charset="-122"/>
                <a:ea typeface="楷体" panose="02010609060101010101" charset="-122"/>
                <a:cs typeface="楷体" panose="02010609060101010101" charset="-122"/>
                <a:sym typeface="微软雅黑" panose="020B0503020204020204" pitchFamily="34" charset="-122"/>
              </a:rPr>
              <a:t>    </a:t>
            </a:r>
            <a:r>
              <a:rPr lang="en-US" altLang="zh-CN" b="1" u="sng" dirty="0">
                <a:latin typeface="楷体" panose="02010609060101010101" charset="-122"/>
                <a:ea typeface="楷体" panose="02010609060101010101" charset="-122"/>
                <a:cs typeface="楷体" panose="02010609060101010101" charset="-122"/>
                <a:sym typeface="+mn-ea"/>
              </a:rPr>
              <a:t>①    </a:t>
            </a:r>
            <a:r>
              <a:rPr lang="en-US" altLang="zh-CN" b="1" dirty="0">
                <a:latin typeface="楷体" panose="02010609060101010101" charset="-122"/>
                <a:ea typeface="楷体" panose="02010609060101010101" charset="-122"/>
                <a:cs typeface="楷体" panose="02010609060101010101" charset="-122"/>
                <a:sym typeface="+mn-ea"/>
              </a:rPr>
              <a:t>。</a:t>
            </a:r>
            <a:endParaRPr lang="en-US" altLang="zh-CN" b="1" dirty="0">
              <a:latin typeface="楷体" panose="02010609060101010101" charset="-122"/>
              <a:ea typeface="楷体" panose="02010609060101010101" charset="-122"/>
              <a:cs typeface="楷体" panose="02010609060101010101" charset="-122"/>
            </a:endParaRPr>
          </a:p>
          <a:p>
            <a:pPr marL="0" algn="l">
              <a:lnSpc>
                <a:spcPct val="100000"/>
              </a:lnSpc>
            </a:pPr>
            <a:r>
              <a:rPr lang="en-US" altLang="zh-CN" b="1" dirty="0">
                <a:latin typeface="楷体" panose="02010609060101010101" charset="-122"/>
                <a:ea typeface="楷体" panose="02010609060101010101" charset="-122"/>
                <a:cs typeface="楷体" panose="02010609060101010101" charset="-122"/>
                <a:sym typeface="+mn-ea"/>
              </a:rPr>
              <a:t>   20世纪60年代，栾恩杰到第七机械工业部工作后参与的第一个重大任务就是我国潜地导弹“巨浪一号”的研制。潜地导弹作为秘密武器，在欧美国家是</a:t>
            </a:r>
            <a:r>
              <a:rPr lang="en-US" altLang="zh-CN" b="1" u="sng" dirty="0">
                <a:latin typeface="楷体" panose="02010609060101010101" charset="-122"/>
                <a:ea typeface="楷体" panose="02010609060101010101" charset="-122"/>
                <a:cs typeface="楷体" panose="02010609060101010101" charset="-122"/>
                <a:sym typeface="+mn-ea"/>
              </a:rPr>
              <a:t>    ②    </a:t>
            </a:r>
            <a:r>
              <a:rPr lang="en-US" altLang="zh-CN" b="1" dirty="0">
                <a:latin typeface="楷体" panose="02010609060101010101" charset="-122"/>
                <a:ea typeface="楷体" panose="02010609060101010101" charset="-122"/>
                <a:cs typeface="楷体" panose="02010609060101010101" charset="-122"/>
                <a:sym typeface="+mn-ea"/>
              </a:rPr>
              <a:t>的国防项目，鲜有资料可供借鉴。在没有国外技术援助、自身又缺乏技术力量的情况下，</a:t>
            </a:r>
            <a:r>
              <a:rPr lang="en-US" altLang="zh-CN" b="1" u="sng" dirty="0">
                <a:latin typeface="楷体" panose="02010609060101010101" charset="-122"/>
                <a:ea typeface="楷体" panose="02010609060101010101" charset="-122"/>
                <a:cs typeface="楷体" panose="02010609060101010101" charset="-122"/>
                <a:sym typeface="+mn-ea"/>
              </a:rPr>
              <a:t>整个团队按照先在陆上发射台发射、再把导弹装进发射筒以模拟水下发射环境、最后进行潜艇发射的规划开始了“巨浪一号”的研制攻关。</a:t>
            </a:r>
            <a:r>
              <a:rPr lang="en-US" altLang="zh-CN" b="1" dirty="0">
                <a:latin typeface="楷体" panose="02010609060101010101" charset="-122"/>
                <a:ea typeface="楷体" panose="02010609060101010101" charset="-122"/>
                <a:cs typeface="楷体" panose="02010609060101010101" charset="-122"/>
                <a:sym typeface="+mn-ea"/>
              </a:rPr>
              <a:t>这三步被称为“台、筒、艇”，但每一步都失败过。</a:t>
            </a:r>
            <a:endParaRPr lang="en-US" altLang="zh-CN" b="1" dirty="0">
              <a:latin typeface="楷体" panose="02010609060101010101" charset="-122"/>
              <a:ea typeface="楷体" panose="02010609060101010101" charset="-122"/>
              <a:cs typeface="楷体" panose="02010609060101010101" charset="-122"/>
            </a:endParaRPr>
          </a:p>
          <a:p>
            <a:pPr marL="0" algn="l">
              <a:lnSpc>
                <a:spcPct val="100000"/>
              </a:lnSpc>
            </a:pPr>
            <a:r>
              <a:rPr lang="en-US" altLang="zh-CN" b="1" dirty="0">
                <a:latin typeface="楷体" panose="02010609060101010101" charset="-122"/>
                <a:ea typeface="楷体" panose="02010609060101010101" charset="-122"/>
                <a:cs typeface="楷体" panose="02010609060101010101" charset="-122"/>
                <a:sym typeface="+mn-ea"/>
              </a:rPr>
              <a:t>   </a:t>
            </a:r>
            <a:r>
              <a:rPr lang="en-US" altLang="zh-CN" b="1" dirty="0" err="1">
                <a:latin typeface="楷体" panose="02010609060101010101" charset="-122"/>
                <a:ea typeface="楷体" panose="02010609060101010101" charset="-122"/>
                <a:cs typeface="楷体" panose="02010609060101010101" charset="-122"/>
                <a:sym typeface="+mn-ea"/>
              </a:rPr>
              <a:t>失败在航天领域的研发过程中是</a:t>
            </a:r>
            <a:r>
              <a:rPr lang="en-US" altLang="zh-CN" b="1" u="sng" dirty="0">
                <a:latin typeface="楷体" panose="02010609060101010101" charset="-122"/>
                <a:ea typeface="楷体" panose="02010609060101010101" charset="-122"/>
                <a:cs typeface="楷体" panose="02010609060101010101" charset="-122"/>
                <a:sym typeface="+mn-ea"/>
              </a:rPr>
              <a:t>    ③    </a:t>
            </a:r>
            <a:r>
              <a:rPr lang="en-US" altLang="zh-CN" b="1" dirty="0">
                <a:latin typeface="楷体" panose="02010609060101010101" charset="-122"/>
                <a:ea typeface="楷体" panose="02010609060101010101" charset="-122"/>
                <a:cs typeface="楷体" panose="02010609060101010101" charset="-122"/>
                <a:sym typeface="+mn-ea"/>
              </a:rPr>
              <a:t>的。栾恩杰从导弹研究的技术员到中国探月工程首任总指挥，经历过各种各样的失败，大到火箭里面的特殊装置出现问题，小到一个插头插错了，这些失败意味着什么？意味着多少个日夜的辛苦付之一炬，意味着接下来的工作更加艰苦卓绝，意味着你在世界的航天格局中可能突然之间换了赛道。栾恩杰认为：失败也是在给我们上课，当问题一一解决的时候，成功就在我们前面。</a:t>
            </a:r>
            <a:endParaRPr lang="en-US" altLang="zh-CN" b="1" dirty="0">
              <a:latin typeface="楷体" panose="02010609060101010101" charset="-122"/>
              <a:ea typeface="楷体" panose="02010609060101010101" charset="-122"/>
              <a:cs typeface="楷体" panose="02010609060101010101" charset="-122"/>
            </a:endParaRPr>
          </a:p>
          <a:p>
            <a:pPr marL="0" algn="l">
              <a:lnSpc>
                <a:spcPct val="100000"/>
              </a:lnSpc>
              <a:spcBef>
                <a:spcPts val="1200"/>
              </a:spcBef>
            </a:pPr>
            <a:r>
              <a:rPr lang="en-US" altLang="zh-CN"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18.请在文中横线处填入恰当的成语。（3分）</a:t>
            </a:r>
            <a:endParaRPr lang="en-US" altLang="zh-CN" b="1"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r>
              <a:rPr lang="en-US" altLang="zh-CN" b="1" dirty="0">
                <a:solidFill>
                  <a:srgbClr val="C00000"/>
                </a:solidFill>
                <a:latin typeface="宋体" panose="02010600030101010101" pitchFamily="2" charset="-122"/>
                <a:ea typeface="宋体" panose="02010600030101010101" pitchFamily="2" charset="-122"/>
                <a:cs typeface="宋体" panose="02010600030101010101" pitchFamily="2" charset="-122"/>
              </a:rPr>
              <a:t>①不解之缘   ②密不透风\秘而不宣   ③司空见惯\屡见不鲜\在所难免</a:t>
            </a:r>
            <a:endParaRPr lang="en-US" altLang="zh-CN" b="1" dirty="0">
              <a:solidFill>
                <a:srgbClr val="C00000"/>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94945" y="135890"/>
            <a:ext cx="11826240" cy="5542915"/>
          </a:xfrm>
        </p:spPr>
        <p:txBody>
          <a:bodyPr>
            <a:noAutofit/>
          </a:bodyPr>
          <a:p>
            <a:pPr marL="0" algn="l">
              <a:lnSpc>
                <a:spcPct val="100000"/>
              </a:lnSpc>
            </a:pPr>
            <a:r>
              <a:rPr lang="zh-CN" altLang="en-US" sz="2800">
                <a:latin typeface="黑体" panose="02010609060101010101" pitchFamily="49" charset="-122"/>
                <a:ea typeface="黑体" panose="02010609060101010101" pitchFamily="49" charset="-122"/>
                <a:cs typeface="黑体" panose="02010609060101010101" pitchFamily="49" charset="-122"/>
                <a:sym typeface="+mn-ea"/>
              </a:rPr>
              <a:t>【</a:t>
            </a:r>
            <a:r>
              <a:rPr lang="en-US" altLang="zh-CN" sz="2800">
                <a:latin typeface="黑体" panose="02010609060101010101" pitchFamily="49" charset="-122"/>
                <a:ea typeface="黑体" panose="02010609060101010101" pitchFamily="49" charset="-122"/>
                <a:cs typeface="黑体" panose="02010609060101010101" pitchFamily="49" charset="-122"/>
                <a:sym typeface="+mn-ea"/>
              </a:rPr>
              <a:t>2023</a:t>
            </a:r>
            <a:r>
              <a:rPr lang="zh-CN" altLang="en-US" sz="2800">
                <a:latin typeface="黑体" panose="02010609060101010101" pitchFamily="49" charset="-122"/>
                <a:ea typeface="黑体" panose="02010609060101010101" pitchFamily="49" charset="-122"/>
                <a:cs typeface="黑体" panose="02010609060101010101" pitchFamily="49" charset="-122"/>
                <a:sym typeface="+mn-ea"/>
              </a:rPr>
              <a:t>年浙江高考】</a:t>
            </a:r>
            <a:r>
              <a:rPr lang="en-US" altLang="zh-CN" sz="2800" b="1">
                <a:latin typeface="楷体" panose="02010609060101010101" charset="-122"/>
                <a:ea typeface="楷体" panose="02010609060101010101" charset="-122"/>
                <a:cs typeface="楷体" panose="02010609060101010101" charset="-122"/>
                <a:sym typeface="+mn-ea"/>
              </a:rPr>
              <a:t> </a:t>
            </a:r>
            <a:r>
              <a:rPr lang="en-US" altLang="zh-CN"/>
              <a:t>       </a:t>
            </a:r>
            <a:endParaRPr lang="en-US" altLang="zh-CN"/>
          </a:p>
          <a:p>
            <a:r>
              <a:rPr lang="en-US" altLang="zh-CN"/>
              <a:t>       </a:t>
            </a:r>
            <a:r>
              <a:rPr lang="zh-CN" altLang="en-US" b="1">
                <a:latin typeface="楷体" panose="02010609060101010101" charset="-122"/>
                <a:ea typeface="楷体" panose="02010609060101010101" charset="-122"/>
              </a:rPr>
              <a:t>有一位记者，</a:t>
            </a:r>
            <a:r>
              <a:rPr lang="zh-CN" altLang="en-US" b="1">
                <a:latin typeface="楷体" panose="02010609060101010101" charset="-122"/>
                <a:ea typeface="楷体" panose="02010609060101010101" charset="-122"/>
              </a:rPr>
              <a:t>①拥有人们只能望其项背的超强记忆力。②他虽然能轻松地记住一</a:t>
            </a:r>
            <a:endParaRPr lang="zh-CN" altLang="en-US" b="1">
              <a:latin typeface="楷体" panose="02010609060101010101" charset="-122"/>
              <a:ea typeface="楷体" panose="02010609060101010101" charset="-122"/>
            </a:endParaRPr>
          </a:p>
          <a:p>
            <a:r>
              <a:rPr lang="zh-CN" altLang="en-US" b="1">
                <a:latin typeface="楷体" panose="02010609060101010101" charset="-122"/>
                <a:ea typeface="楷体" panose="02010609060101010101" charset="-122"/>
              </a:rPr>
              <a:t>长串数字，③却发现不了其中的规律；④他脑海里充满各种孤立的事实，⑤却不能归</a:t>
            </a:r>
            <a:endParaRPr lang="zh-CN" altLang="en-US" b="1">
              <a:latin typeface="楷体" panose="02010609060101010101" charset="-122"/>
              <a:ea typeface="楷体" panose="02010609060101010101" charset="-122"/>
            </a:endParaRPr>
          </a:p>
          <a:p>
            <a:r>
              <a:rPr lang="zh-CN" altLang="en-US" b="1">
                <a:latin typeface="楷体" panose="02010609060101010101" charset="-122"/>
                <a:ea typeface="楷体" panose="02010609060101010101" charset="-122"/>
              </a:rPr>
              <a:t>纳出一些模式将它们组织起来。</a:t>
            </a:r>
            <a:r>
              <a:rPr lang="en-US" altLang="zh-CN" b="1">
                <a:latin typeface="楷体" panose="02010609060101010101" charset="-122"/>
                <a:ea typeface="楷体" panose="02010609060101010101" charset="-122"/>
              </a:rPr>
              <a:t>                            </a:t>
            </a:r>
            <a:r>
              <a:rPr lang="zh-CN" altLang="en-US" b="1">
                <a:latin typeface="楷体" panose="02010609060101010101" charset="-122"/>
                <a:ea typeface="楷体" panose="02010609060101010101" charset="-122"/>
              </a:rPr>
              <a:t>（节选部分内容）</a:t>
            </a:r>
            <a:endParaRPr lang="zh-CN" altLang="en-US">
              <a:latin typeface="楷体" panose="02010609060101010101" charset="-122"/>
              <a:ea typeface="楷体" panose="02010609060101010101"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19．文中第二段有三处表述不当，请指出其序号并做修改，使语言表达准确流畅，逻</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辑严密。不得改变原意。（6分）</a:t>
            </a:r>
            <a:endParaRPr lang="zh-CN" altLang="en-US" b="1">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zh-CN" altLang="en-US" sz="2800" b="1">
                <a:latin typeface="华文楷体" panose="02010600040101010101" charset="-122"/>
                <a:ea typeface="华文楷体" panose="02010600040101010101" charset="-122"/>
                <a:cs typeface="华文楷体" panose="02010600040101010101" charset="-122"/>
                <a:sym typeface="+mn-ea"/>
              </a:rPr>
              <a:t>【第</a:t>
            </a:r>
            <a:r>
              <a:rPr lang="zh-CN" altLang="en-US" sz="2800">
                <a:latin typeface="楷体" panose="02010609060101010101" charset="-122"/>
                <a:ea typeface="楷体" panose="02010609060101010101" charset="-122"/>
                <a:sym typeface="+mn-ea"/>
              </a:rPr>
              <a:t>①</a:t>
            </a:r>
            <a:r>
              <a:rPr lang="zh-CN" altLang="en-US" sz="2800" b="1">
                <a:latin typeface="华文楷体" panose="02010600040101010101" charset="-122"/>
                <a:ea typeface="华文楷体" panose="02010600040101010101" charset="-122"/>
                <a:cs typeface="华文楷体" panose="02010600040101010101" charset="-122"/>
                <a:sym typeface="+mn-ea"/>
              </a:rPr>
              <a:t>句】</a:t>
            </a:r>
            <a:endParaRPr lang="zh-CN" altLang="en-US" sz="2800" b="1">
              <a:latin typeface="华文楷体" panose="02010600040101010101" charset="-122"/>
              <a:ea typeface="华文楷体" panose="02010600040101010101" charset="-122"/>
              <a:cs typeface="华文楷体" panose="02010600040101010101" charset="-122"/>
              <a:sym typeface="+mn-ea"/>
            </a:endParaRPr>
          </a:p>
          <a:p>
            <a:pPr fontAlgn="auto">
              <a:lnSpc>
                <a:spcPct val="150000"/>
              </a:lnSpc>
            </a:pPr>
            <a:r>
              <a:rPr lang="zh-CN" altLang="en-US" b="1">
                <a:latin typeface="楷体" panose="02010609060101010101" charset="-122"/>
                <a:ea typeface="楷体" panose="02010609060101010101" charset="-122"/>
                <a:cs typeface="楷体" panose="02010609060101010101" charset="-122"/>
                <a:sym typeface="+mn-ea"/>
              </a:rPr>
              <a:t> </a:t>
            </a:r>
            <a:r>
              <a:rPr lang="en-US" altLang="zh-CN" b="1">
                <a:latin typeface="楷体" panose="02010609060101010101" charset="-122"/>
                <a:ea typeface="楷体" panose="02010609060101010101" charset="-122"/>
                <a:cs typeface="楷体" panose="02010609060101010101" charset="-122"/>
                <a:sym typeface="+mn-ea"/>
              </a:rPr>
              <a:t> </a:t>
            </a:r>
            <a:r>
              <a:rPr lang="zh-CN" altLang="en-US" sz="2800" b="1">
                <a:latin typeface="宋体" panose="02010600030101010101" pitchFamily="2" charset="-122"/>
                <a:ea typeface="宋体" panose="02010600030101010101" pitchFamily="2" charset="-122"/>
                <a:cs typeface="楷体" panose="02010609060101010101" charset="-122"/>
                <a:sym typeface="+mn-ea"/>
              </a:rPr>
              <a:t>有一位记者，拥有人们只能</a:t>
            </a:r>
            <a:r>
              <a:rPr lang="zh-CN" altLang="en-US" sz="2800" b="1" u="sng">
                <a:latin typeface="宋体" panose="02010600030101010101" pitchFamily="2" charset="-122"/>
                <a:ea typeface="宋体" panose="02010600030101010101" pitchFamily="2" charset="-122"/>
                <a:cs typeface="楷体" panose="02010609060101010101" charset="-122"/>
                <a:sym typeface="+mn-ea"/>
              </a:rPr>
              <a:t>望其项背</a:t>
            </a:r>
            <a:r>
              <a:rPr lang="zh-CN" altLang="en-US" sz="2800" b="1">
                <a:latin typeface="宋体" panose="02010600030101010101" pitchFamily="2" charset="-122"/>
                <a:ea typeface="宋体" panose="02010600030101010101" pitchFamily="2" charset="-122"/>
                <a:cs typeface="楷体" panose="02010609060101010101" charset="-122"/>
                <a:sym typeface="+mn-ea"/>
              </a:rPr>
              <a:t>的超强记忆力。</a:t>
            </a:r>
            <a:endParaRPr lang="zh-CN" altLang="en-US" sz="2800" b="1">
              <a:latin typeface="宋体" panose="02010600030101010101" pitchFamily="2" charset="-122"/>
              <a:ea typeface="宋体" panose="02010600030101010101" pitchFamily="2" charset="-122"/>
              <a:cs typeface="楷体" panose="02010609060101010101" charset="-122"/>
              <a:sym typeface="+mn-ea"/>
            </a:endParaRPr>
          </a:p>
          <a:p>
            <a:pPr fontAlgn="auto">
              <a:lnSpc>
                <a:spcPct val="150000"/>
              </a:lnSpc>
            </a:pPr>
            <a:r>
              <a:rPr lang="zh-CN" altLang="en-US" b="1">
                <a:solidFill>
                  <a:srgbClr val="FF0000"/>
                </a:solidFill>
                <a:latin typeface="华文楷体" panose="02010600040101010101" charset="-122"/>
                <a:ea typeface="华文楷体" panose="02010600040101010101" charset="-122"/>
                <a:cs typeface="华文楷体" panose="02010600040101010101" charset="-122"/>
                <a:sym typeface="+mn-ea"/>
              </a:rPr>
              <a:t>望其项背：</a:t>
            </a:r>
            <a:endParaRPr lang="zh-CN" altLang="en-US" b="1">
              <a:solidFill>
                <a:srgbClr val="FF0000"/>
              </a:solidFill>
              <a:latin typeface="华文楷体" panose="02010600040101010101" charset="-122"/>
              <a:ea typeface="华文楷体" panose="02010600040101010101" charset="-122"/>
              <a:cs typeface="华文楷体" panose="02010600040101010101" charset="-122"/>
              <a:sym typeface="+mn-ea"/>
            </a:endParaRPr>
          </a:p>
          <a:p>
            <a:pPr fontAlgn="auto">
              <a:lnSpc>
                <a:spcPct val="150000"/>
              </a:lnSpc>
            </a:pPr>
            <a:r>
              <a:rPr lang="zh-CN" altLang="en-US" b="1">
                <a:solidFill>
                  <a:srgbClr val="FF0000"/>
                </a:solidFill>
                <a:latin typeface="华文楷体" panose="02010600040101010101" charset="-122"/>
                <a:ea typeface="华文楷体" panose="02010600040101010101" charset="-122"/>
                <a:cs typeface="华文楷体" panose="02010600040101010101" charset="-122"/>
                <a:sym typeface="+mn-ea"/>
              </a:rPr>
              <a:t> </a:t>
            </a:r>
            <a:r>
              <a:rPr lang="en-US" altLang="zh-CN" b="1">
                <a:solidFill>
                  <a:srgbClr val="FF0000"/>
                </a:solidFill>
                <a:latin typeface="华文楷体" panose="02010600040101010101" charset="-122"/>
                <a:ea typeface="华文楷体" panose="02010600040101010101" charset="-122"/>
                <a:cs typeface="华文楷体" panose="02010600040101010101" charset="-122"/>
                <a:sym typeface="+mn-ea"/>
              </a:rPr>
              <a:t>      </a:t>
            </a:r>
            <a:r>
              <a:rPr b="1">
                <a:solidFill>
                  <a:srgbClr val="0945A5"/>
                </a:solidFill>
                <a:latin typeface="楷体" panose="02010609060101010101" charset="-122"/>
                <a:ea typeface="楷体" panose="02010609060101010101" charset="-122"/>
                <a:cs typeface="楷体" panose="02010609060101010101" charset="-122"/>
                <a:sym typeface="+mn-ea"/>
              </a:rPr>
              <a:t>能够望见别人的颈的后部和脊背，表示赶得上或比得上</a:t>
            </a:r>
            <a:r>
              <a:rPr lang="zh-CN" b="1">
                <a:solidFill>
                  <a:srgbClr val="0945A5"/>
                </a:solidFill>
                <a:latin typeface="楷体" panose="02010609060101010101" charset="-122"/>
                <a:ea typeface="楷体" panose="02010609060101010101" charset="-122"/>
                <a:cs typeface="楷体" panose="02010609060101010101" charset="-122"/>
                <a:sym typeface="+mn-ea"/>
              </a:rPr>
              <a:t>，一般</a:t>
            </a:r>
            <a:r>
              <a:rPr b="1">
                <a:solidFill>
                  <a:srgbClr val="0945A5"/>
                </a:solidFill>
                <a:latin typeface="楷体" panose="02010609060101010101" charset="-122"/>
                <a:ea typeface="楷体" panose="02010609060101010101" charset="-122"/>
                <a:cs typeface="楷体" panose="02010609060101010101" charset="-122"/>
                <a:sym typeface="+mn-ea"/>
              </a:rPr>
              <a:t>用于否定式</a:t>
            </a:r>
            <a:r>
              <a:rPr lang="zh-CN" b="1">
                <a:solidFill>
                  <a:srgbClr val="0945A5"/>
                </a:solidFill>
                <a:latin typeface="楷体" panose="02010609060101010101" charset="-122"/>
                <a:ea typeface="楷体" panose="02010609060101010101" charset="-122"/>
                <a:cs typeface="楷体" panose="02010609060101010101" charset="-122"/>
                <a:sym typeface="+mn-ea"/>
              </a:rPr>
              <a:t>，</a:t>
            </a:r>
            <a:endParaRPr lang="zh-CN" b="1">
              <a:solidFill>
                <a:srgbClr val="0945A5"/>
              </a:solidFill>
              <a:latin typeface="楷体" panose="02010609060101010101" charset="-122"/>
              <a:ea typeface="楷体" panose="02010609060101010101" charset="-122"/>
              <a:cs typeface="楷体" panose="02010609060101010101" charset="-122"/>
              <a:sym typeface="+mn-ea"/>
            </a:endParaRPr>
          </a:p>
          <a:p>
            <a:pPr fontAlgn="auto">
              <a:lnSpc>
                <a:spcPct val="150000"/>
              </a:lnSpc>
            </a:pPr>
            <a:r>
              <a:rPr lang="en-US" b="1">
                <a:solidFill>
                  <a:srgbClr val="0945A5"/>
                </a:solidFill>
                <a:latin typeface="楷体" panose="02010609060101010101" charset="-122"/>
                <a:ea typeface="楷体" panose="02010609060101010101" charset="-122"/>
                <a:cs typeface="楷体" panose="02010609060101010101" charset="-122"/>
                <a:sym typeface="+mn-ea"/>
              </a:rPr>
              <a:t>“</a:t>
            </a:r>
            <a:r>
              <a:rPr lang="zh-CN" altLang="en-US" b="1">
                <a:solidFill>
                  <a:srgbClr val="0945A5"/>
                </a:solidFill>
                <a:latin typeface="楷体" panose="02010609060101010101" charset="-122"/>
                <a:ea typeface="楷体" panose="02010609060101010101" charset="-122"/>
                <a:cs typeface="楷体" panose="02010609060101010101" charset="-122"/>
                <a:sym typeface="+mn-ea"/>
              </a:rPr>
              <a:t>难以望其项背</a:t>
            </a:r>
            <a:r>
              <a:rPr lang="en-US" altLang="zh-CN" b="1">
                <a:solidFill>
                  <a:srgbClr val="0945A5"/>
                </a:solidFill>
                <a:latin typeface="楷体" panose="02010609060101010101" charset="-122"/>
                <a:ea typeface="楷体" panose="02010609060101010101" charset="-122"/>
                <a:cs typeface="楷体" panose="02010609060101010101" charset="-122"/>
                <a:sym typeface="+mn-ea"/>
              </a:rPr>
              <a:t>”</a:t>
            </a:r>
            <a:r>
              <a:rPr lang="zh-CN" altLang="en-US" b="1">
                <a:solidFill>
                  <a:srgbClr val="0945A5"/>
                </a:solidFill>
                <a:latin typeface="楷体" panose="02010609060101010101" charset="-122"/>
                <a:ea typeface="楷体" panose="02010609060101010101" charset="-122"/>
                <a:cs typeface="楷体" panose="02010609060101010101" charset="-122"/>
                <a:sym typeface="+mn-ea"/>
              </a:rPr>
              <a:t>。此句应将</a:t>
            </a:r>
            <a:r>
              <a:rPr lang="en-US" altLang="zh-CN" b="1">
                <a:solidFill>
                  <a:srgbClr val="0945A5"/>
                </a:solidFill>
                <a:latin typeface="楷体" panose="02010609060101010101" charset="-122"/>
                <a:ea typeface="楷体" panose="02010609060101010101" charset="-122"/>
                <a:cs typeface="楷体" panose="02010609060101010101" charset="-122"/>
                <a:sym typeface="+mn-ea"/>
              </a:rPr>
              <a:t>“</a:t>
            </a:r>
            <a:r>
              <a:rPr lang="zh-CN" altLang="en-US" b="1">
                <a:solidFill>
                  <a:srgbClr val="0945A5"/>
                </a:solidFill>
                <a:latin typeface="楷体" panose="02010609060101010101" charset="-122"/>
                <a:ea typeface="楷体" panose="02010609060101010101" charset="-122"/>
                <a:cs typeface="楷体" panose="02010609060101010101" charset="-122"/>
                <a:sym typeface="+mn-ea"/>
              </a:rPr>
              <a:t>只能</a:t>
            </a:r>
            <a:r>
              <a:rPr lang="en-US" altLang="zh-CN" b="1">
                <a:solidFill>
                  <a:srgbClr val="0945A5"/>
                </a:solidFill>
                <a:latin typeface="楷体" panose="02010609060101010101" charset="-122"/>
                <a:ea typeface="楷体" panose="02010609060101010101" charset="-122"/>
                <a:cs typeface="楷体" panose="02010609060101010101" charset="-122"/>
                <a:sym typeface="+mn-ea"/>
              </a:rPr>
              <a:t>”</a:t>
            </a:r>
            <a:r>
              <a:rPr lang="zh-CN" altLang="en-US" b="1">
                <a:solidFill>
                  <a:srgbClr val="0945A5"/>
                </a:solidFill>
                <a:latin typeface="楷体" panose="02010609060101010101" charset="-122"/>
                <a:ea typeface="楷体" panose="02010609060101010101" charset="-122"/>
                <a:cs typeface="楷体" panose="02010609060101010101" charset="-122"/>
                <a:sym typeface="+mn-ea"/>
              </a:rPr>
              <a:t>改为</a:t>
            </a:r>
            <a:r>
              <a:rPr lang="en-US" altLang="zh-CN" b="1">
                <a:solidFill>
                  <a:srgbClr val="0945A5"/>
                </a:solidFill>
                <a:latin typeface="楷体" panose="02010609060101010101" charset="-122"/>
                <a:ea typeface="楷体" panose="02010609060101010101" charset="-122"/>
                <a:cs typeface="楷体" panose="02010609060101010101" charset="-122"/>
                <a:sym typeface="+mn-ea"/>
              </a:rPr>
              <a:t>“</a:t>
            </a:r>
            <a:r>
              <a:rPr lang="zh-CN" altLang="en-US" b="1">
                <a:solidFill>
                  <a:srgbClr val="0945A5"/>
                </a:solidFill>
                <a:latin typeface="楷体" panose="02010609060101010101" charset="-122"/>
                <a:ea typeface="楷体" panose="02010609060101010101" charset="-122"/>
                <a:cs typeface="楷体" panose="02010609060101010101" charset="-122"/>
                <a:sym typeface="+mn-ea"/>
              </a:rPr>
              <a:t>难以</a:t>
            </a:r>
            <a:r>
              <a:rPr lang="en-US" altLang="zh-CN" b="1">
                <a:solidFill>
                  <a:srgbClr val="0945A5"/>
                </a:solidFill>
                <a:latin typeface="楷体" panose="02010609060101010101" charset="-122"/>
                <a:ea typeface="楷体" panose="02010609060101010101" charset="-122"/>
                <a:cs typeface="楷体" panose="02010609060101010101" charset="-122"/>
                <a:sym typeface="+mn-ea"/>
              </a:rPr>
              <a:t>”</a:t>
            </a:r>
            <a:endParaRPr lang="zh-CN" altLang="en-US"/>
          </a:p>
          <a:p>
            <a:pPr fontAlgn="auto">
              <a:lnSpc>
                <a:spcPct val="150000"/>
              </a:lnSpc>
            </a:pPr>
            <a:endParaRPr lang="zh-CN" altLang="en-US" b="1">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88620" y="1022985"/>
            <a:ext cx="11219815" cy="5237480"/>
          </a:xfrm>
        </p:spPr>
        <p:txBody>
          <a:bodyPr>
            <a:normAutofit lnSpcReduction="20000"/>
          </a:bodyPr>
          <a:p>
            <a:pPr marL="0" algn="l">
              <a:lnSpc>
                <a:spcPct val="120000"/>
              </a:lnSpc>
            </a:pPr>
            <a:endParaRPr lang="zh-CN" altLang="en-US" sz="3200" b="1" noProof="0" dirty="0">
              <a:ln>
                <a:noFill/>
              </a:ln>
              <a:solidFill>
                <a:srgbClr val="000000"/>
              </a:solidFill>
              <a:effectLst>
                <a:outerShdw blurRad="38100" dist="38100" dir="2700000" algn="tl">
                  <a:srgbClr val="C0C0C0"/>
                </a:outerShdw>
              </a:effectLst>
              <a:uLnTx/>
              <a:uFillTx/>
              <a:latin typeface="楷体" panose="02010609060101010101" charset="-122"/>
              <a:ea typeface="楷体" panose="02010609060101010101" charset="-122"/>
              <a:cs typeface="楷体" panose="02010609060101010101" charset="-122"/>
              <a:sym typeface="微软雅黑" panose="020B0503020204020204" pitchFamily="34" charset="-122"/>
            </a:endParaRPr>
          </a:p>
          <a:p>
            <a:pPr marL="0" algn="l">
              <a:lnSpc>
                <a:spcPct val="120000"/>
              </a:lnSpc>
            </a:pPr>
            <a:r>
              <a:rPr lang="en-US" altLang="zh-CN" sz="3200" b="1" noProof="0" dirty="0">
                <a:ln>
                  <a:noFill/>
                </a:ln>
                <a:solidFill>
                  <a:srgbClr val="000000"/>
                </a:solidFill>
                <a:effectLst>
                  <a:outerShdw blurRad="38100" dist="38100" dir="2700000" algn="tl">
                    <a:srgbClr val="C0C0C0"/>
                  </a:outerShdw>
                </a:effectLst>
                <a:uLnTx/>
                <a:uFillTx/>
                <a:latin typeface="楷体" panose="02010609060101010101" charset="-122"/>
                <a:ea typeface="楷体" panose="02010609060101010101" charset="-122"/>
                <a:cs typeface="楷体" panose="02010609060101010101" charset="-122"/>
                <a:sym typeface="微软雅黑" panose="020B0503020204020204" pitchFamily="34" charset="-122"/>
              </a:rPr>
              <a:t> </a:t>
            </a:r>
            <a:r>
              <a:rPr lang="zh-CN" altLang="en-US" sz="3200" b="1" noProof="0" dirty="0">
                <a:ln>
                  <a:noFill/>
                </a:ln>
                <a:solidFill>
                  <a:srgbClr val="000000"/>
                </a:solidFill>
                <a:effectLst>
                  <a:outerShdw blurRad="38100" dist="38100" dir="2700000" algn="tl">
                    <a:srgbClr val="C0C0C0"/>
                  </a:outerShdw>
                </a:effectLst>
                <a:uLnTx/>
                <a:uFillTx/>
                <a:latin typeface="楷体" panose="02010609060101010101" charset="-122"/>
                <a:ea typeface="楷体" panose="02010609060101010101" charset="-122"/>
                <a:cs typeface="楷体" panose="02010609060101010101" charset="-122"/>
                <a:sym typeface="微软雅黑" panose="020B0503020204020204" pitchFamily="34" charset="-122"/>
              </a:rPr>
              <a:t>成语考查三种常见题型：</a:t>
            </a:r>
            <a:endParaRPr lang="zh-CN" altLang="en-US" sz="3200" b="1" noProof="0" dirty="0">
              <a:ln>
                <a:noFill/>
              </a:ln>
              <a:solidFill>
                <a:srgbClr val="000000"/>
              </a:solidFill>
              <a:effectLst>
                <a:outerShdw blurRad="38100" dist="38100" dir="2700000" algn="tl">
                  <a:srgbClr val="C0C0C0"/>
                </a:outerShdw>
              </a:effectLst>
              <a:uLnTx/>
              <a:uFillTx/>
              <a:latin typeface="楷体" panose="02010609060101010101" charset="-122"/>
              <a:ea typeface="楷体" panose="02010609060101010101" charset="-122"/>
              <a:cs typeface="楷体" panose="02010609060101010101" charset="-122"/>
              <a:sym typeface="微软雅黑" panose="020B0503020204020204" pitchFamily="34" charset="-122"/>
            </a:endParaRPr>
          </a:p>
          <a:p>
            <a:pPr marL="0" algn="l">
              <a:lnSpc>
                <a:spcPct val="120000"/>
              </a:lnSpc>
            </a:pPr>
            <a:r>
              <a:rPr lang="zh-CN" altLang="en-US" sz="3200" b="1" noProof="0" dirty="0">
                <a:ln>
                  <a:noFill/>
                </a:ln>
                <a:solidFill>
                  <a:srgbClr val="000000"/>
                </a:solidFill>
                <a:effectLst>
                  <a:outerShdw blurRad="38100" dist="38100" dir="2700000" algn="tl">
                    <a:srgbClr val="C0C0C0"/>
                  </a:outerShdw>
                </a:effectLst>
                <a:uLnTx/>
                <a:uFillTx/>
                <a:latin typeface="楷体" panose="02010609060101010101" charset="-122"/>
                <a:ea typeface="楷体" panose="02010609060101010101" charset="-122"/>
                <a:cs typeface="楷体" panose="02010609060101010101" charset="-122"/>
                <a:sym typeface="微软雅黑" panose="020B0503020204020204" pitchFamily="34" charset="-122"/>
              </a:rPr>
              <a:t> </a:t>
            </a:r>
            <a:r>
              <a:rPr lang="en-US" altLang="zh-CN" sz="3200" b="1" noProof="0" dirty="0">
                <a:ln>
                  <a:noFill/>
                </a:ln>
                <a:solidFill>
                  <a:srgbClr val="000000"/>
                </a:solidFill>
                <a:effectLst>
                  <a:outerShdw blurRad="38100" dist="38100" dir="2700000" algn="tl">
                    <a:srgbClr val="C0C0C0"/>
                  </a:outerShdw>
                </a:effectLst>
                <a:uLnTx/>
                <a:uFillTx/>
                <a:latin typeface="楷体" panose="02010609060101010101" charset="-122"/>
                <a:ea typeface="楷体" panose="02010609060101010101" charset="-122"/>
                <a:cs typeface="楷体" panose="02010609060101010101" charset="-122"/>
                <a:sym typeface="微软雅黑" panose="020B0503020204020204" pitchFamily="34" charset="-122"/>
              </a:rPr>
              <a:t>   </a:t>
            </a:r>
            <a:r>
              <a:rPr lang="zh-CN" altLang="en-US" sz="3200" b="1" noProof="0" dirty="0">
                <a:ln>
                  <a:noFill/>
                </a:ln>
                <a:solidFill>
                  <a:srgbClr val="0000CC"/>
                </a:solidFill>
                <a:effectLst>
                  <a:outerShdw blurRad="38100" dist="38100" dir="2700000" algn="tl">
                    <a:srgbClr val="C0C0C0"/>
                  </a:outerShdw>
                </a:effectLst>
                <a:uLnTx/>
                <a:uFillTx/>
                <a:latin typeface="楷体" panose="02010609060101010101" charset="-122"/>
                <a:ea typeface="楷体" panose="02010609060101010101" charset="-122"/>
                <a:cs typeface="楷体" panose="02010609060101010101" charset="-122"/>
                <a:sym typeface="微软雅黑" panose="020B0503020204020204" pitchFamily="34" charset="-122"/>
              </a:rPr>
              <a:t>一是判断成语使用恰当与否。</a:t>
            </a:r>
            <a:endParaRPr lang="zh-CN" altLang="en-US" sz="3200" b="1" noProof="0" dirty="0">
              <a:ln>
                <a:noFill/>
              </a:ln>
              <a:solidFill>
                <a:srgbClr val="0000CC"/>
              </a:solidFill>
              <a:effectLst>
                <a:outerShdw blurRad="38100" dist="38100" dir="2700000" algn="tl">
                  <a:srgbClr val="C0C0C0"/>
                </a:outerShdw>
              </a:effectLst>
              <a:uLnTx/>
              <a:uFillTx/>
              <a:latin typeface="楷体" panose="02010609060101010101" charset="-122"/>
              <a:ea typeface="楷体" panose="02010609060101010101" charset="-122"/>
              <a:cs typeface="楷体" panose="02010609060101010101" charset="-122"/>
              <a:sym typeface="微软雅黑" panose="020B0503020204020204" pitchFamily="34" charset="-122"/>
            </a:endParaRPr>
          </a:p>
          <a:p>
            <a:pPr marL="0" algn="l">
              <a:lnSpc>
                <a:spcPct val="120000"/>
              </a:lnSpc>
            </a:pPr>
            <a:r>
              <a:rPr lang="zh-CN" altLang="en-US" sz="3200" b="1" noProof="0" dirty="0">
                <a:ln>
                  <a:noFill/>
                </a:ln>
                <a:solidFill>
                  <a:srgbClr val="0000CC"/>
                </a:solidFill>
                <a:effectLst>
                  <a:outerShdw blurRad="38100" dist="38100" dir="2700000" algn="tl">
                    <a:srgbClr val="C0C0C0"/>
                  </a:outerShdw>
                </a:effectLst>
                <a:uLnTx/>
                <a:uFillTx/>
                <a:latin typeface="楷体" panose="02010609060101010101" charset="-122"/>
                <a:ea typeface="楷体" panose="02010609060101010101" charset="-122"/>
                <a:cs typeface="楷体" panose="02010609060101010101" charset="-122"/>
                <a:sym typeface="微软雅黑" panose="020B0503020204020204" pitchFamily="34" charset="-122"/>
              </a:rPr>
              <a:t> </a:t>
            </a:r>
            <a:r>
              <a:rPr lang="en-US" altLang="zh-CN" sz="3200" b="1" noProof="0" dirty="0">
                <a:ln>
                  <a:noFill/>
                </a:ln>
                <a:solidFill>
                  <a:srgbClr val="0000CC"/>
                </a:solidFill>
                <a:effectLst>
                  <a:outerShdw blurRad="38100" dist="38100" dir="2700000" algn="tl">
                    <a:srgbClr val="C0C0C0"/>
                  </a:outerShdw>
                </a:effectLst>
                <a:uLnTx/>
                <a:uFillTx/>
                <a:latin typeface="楷体" panose="02010609060101010101" charset="-122"/>
                <a:ea typeface="楷体" panose="02010609060101010101" charset="-122"/>
                <a:cs typeface="楷体" panose="02010609060101010101" charset="-122"/>
                <a:sym typeface="微软雅黑" panose="020B0503020204020204" pitchFamily="34" charset="-122"/>
              </a:rPr>
              <a:t>   </a:t>
            </a:r>
            <a:r>
              <a:rPr lang="zh-CN" altLang="en-US" sz="3200" b="1" noProof="0" dirty="0">
                <a:ln>
                  <a:noFill/>
                </a:ln>
                <a:solidFill>
                  <a:srgbClr val="0000CC"/>
                </a:solidFill>
                <a:effectLst>
                  <a:outerShdw blurRad="38100" dist="38100" dir="2700000" algn="tl">
                    <a:srgbClr val="C0C0C0"/>
                  </a:outerShdw>
                </a:effectLst>
                <a:uLnTx/>
                <a:uFillTx/>
                <a:latin typeface="楷体" panose="02010609060101010101" charset="-122"/>
                <a:ea typeface="楷体" panose="02010609060101010101" charset="-122"/>
                <a:cs typeface="楷体" panose="02010609060101010101" charset="-122"/>
                <a:sym typeface="微软雅黑" panose="020B0503020204020204" pitchFamily="34" charset="-122"/>
              </a:rPr>
              <a:t>一是辨析近义成语。</a:t>
            </a:r>
            <a:endParaRPr lang="zh-CN" altLang="en-US" sz="3200" b="1" noProof="0" dirty="0">
              <a:ln>
                <a:noFill/>
              </a:ln>
              <a:solidFill>
                <a:srgbClr val="0000CC"/>
              </a:solidFill>
              <a:effectLst>
                <a:outerShdw blurRad="38100" dist="38100" dir="2700000" algn="tl">
                  <a:srgbClr val="C0C0C0"/>
                </a:outerShdw>
              </a:effectLst>
              <a:uLnTx/>
              <a:uFillTx/>
              <a:latin typeface="楷体" panose="02010609060101010101" charset="-122"/>
              <a:ea typeface="楷体" panose="02010609060101010101" charset="-122"/>
              <a:cs typeface="楷体" panose="02010609060101010101" charset="-122"/>
              <a:sym typeface="微软雅黑" panose="020B0503020204020204" pitchFamily="34" charset="-122"/>
            </a:endParaRPr>
          </a:p>
          <a:p>
            <a:pPr marL="0" algn="l">
              <a:lnSpc>
                <a:spcPct val="120000"/>
              </a:lnSpc>
            </a:pPr>
            <a:r>
              <a:rPr lang="zh-CN" altLang="en-US" sz="3200" b="1" noProof="0" dirty="0">
                <a:ln>
                  <a:noFill/>
                </a:ln>
                <a:solidFill>
                  <a:srgbClr val="0000CC"/>
                </a:solidFill>
                <a:effectLst>
                  <a:outerShdw blurRad="38100" dist="38100" dir="2700000" algn="tl">
                    <a:srgbClr val="C0C0C0"/>
                  </a:outerShdw>
                </a:effectLst>
                <a:uLnTx/>
                <a:uFillTx/>
                <a:latin typeface="楷体" panose="02010609060101010101" charset="-122"/>
                <a:ea typeface="楷体" panose="02010609060101010101" charset="-122"/>
                <a:cs typeface="楷体" panose="02010609060101010101" charset="-122"/>
                <a:sym typeface="微软雅黑" panose="020B0503020204020204" pitchFamily="34" charset="-122"/>
              </a:rPr>
              <a:t> </a:t>
            </a:r>
            <a:r>
              <a:rPr lang="en-US" altLang="zh-CN" sz="3200" b="1" noProof="0" dirty="0">
                <a:ln>
                  <a:noFill/>
                </a:ln>
                <a:solidFill>
                  <a:srgbClr val="0000CC"/>
                </a:solidFill>
                <a:effectLst>
                  <a:outerShdw blurRad="38100" dist="38100" dir="2700000" algn="tl">
                    <a:srgbClr val="C0C0C0"/>
                  </a:outerShdw>
                </a:effectLst>
                <a:uLnTx/>
                <a:uFillTx/>
                <a:latin typeface="楷体" panose="02010609060101010101" charset="-122"/>
                <a:ea typeface="楷体" panose="02010609060101010101" charset="-122"/>
                <a:cs typeface="楷体" panose="02010609060101010101" charset="-122"/>
                <a:sym typeface="微软雅黑" panose="020B0503020204020204" pitchFamily="34" charset="-122"/>
              </a:rPr>
              <a:t>   </a:t>
            </a:r>
            <a:r>
              <a:rPr lang="zh-CN" altLang="en-US" sz="3200" b="1" noProof="0" dirty="0">
                <a:ln>
                  <a:noFill/>
                </a:ln>
                <a:solidFill>
                  <a:srgbClr val="0000CC"/>
                </a:solidFill>
                <a:effectLst>
                  <a:outerShdw blurRad="38100" dist="38100" dir="2700000" algn="tl">
                    <a:srgbClr val="C0C0C0"/>
                  </a:outerShdw>
                </a:effectLst>
                <a:uLnTx/>
                <a:uFillTx/>
                <a:latin typeface="楷体" panose="02010609060101010101" charset="-122"/>
                <a:ea typeface="楷体" panose="02010609060101010101" charset="-122"/>
                <a:cs typeface="楷体" panose="02010609060101010101" charset="-122"/>
                <a:sym typeface="微软雅黑" panose="020B0503020204020204" pitchFamily="34" charset="-122"/>
              </a:rPr>
              <a:t>一是根据语境选择相应的成语。</a:t>
            </a:r>
            <a:endParaRPr lang="zh-CN" altLang="en-US" sz="3200" b="1" noProof="0" dirty="0">
              <a:ln>
                <a:noFill/>
              </a:ln>
              <a:solidFill>
                <a:srgbClr val="0000CC"/>
              </a:solidFill>
              <a:effectLst>
                <a:outerShdw blurRad="38100" dist="38100" dir="2700000" algn="tl">
                  <a:srgbClr val="C0C0C0"/>
                </a:outerShdw>
              </a:effectLst>
              <a:uLnTx/>
              <a:uFillTx/>
              <a:latin typeface="楷体" panose="02010609060101010101" charset="-122"/>
              <a:ea typeface="楷体" panose="02010609060101010101" charset="-122"/>
              <a:cs typeface="楷体" panose="02010609060101010101" charset="-122"/>
              <a:sym typeface="微软雅黑" panose="020B0503020204020204" pitchFamily="34" charset="-122"/>
            </a:endParaRPr>
          </a:p>
          <a:p>
            <a:pPr marL="0" algn="l">
              <a:lnSpc>
                <a:spcPct val="120000"/>
              </a:lnSpc>
            </a:pPr>
            <a:r>
              <a:rPr lang="zh-CN" altLang="en-US" sz="3200" b="1" noProof="0" dirty="0">
                <a:ln>
                  <a:noFill/>
                </a:ln>
                <a:solidFill>
                  <a:srgbClr val="0000CC"/>
                </a:solidFill>
                <a:effectLst>
                  <a:outerShdw blurRad="38100" dist="38100" dir="2700000" algn="tl">
                    <a:srgbClr val="C0C0C0"/>
                  </a:outerShdw>
                </a:effectLst>
                <a:uLnTx/>
                <a:uFillTx/>
                <a:latin typeface="楷体" panose="02010609060101010101" charset="-122"/>
                <a:ea typeface="楷体" panose="02010609060101010101" charset="-122"/>
                <a:cs typeface="楷体" panose="02010609060101010101" charset="-122"/>
                <a:sym typeface="微软雅黑" panose="020B0503020204020204" pitchFamily="34" charset="-122"/>
              </a:rPr>
              <a:t> </a:t>
            </a:r>
            <a:r>
              <a:rPr lang="en-US" altLang="zh-CN" sz="3200" b="1" noProof="0" dirty="0">
                <a:ln>
                  <a:noFill/>
                </a:ln>
                <a:solidFill>
                  <a:srgbClr val="0000CC"/>
                </a:solidFill>
                <a:effectLst>
                  <a:outerShdw blurRad="38100" dist="38100" dir="2700000" algn="tl">
                    <a:srgbClr val="C0C0C0"/>
                  </a:outerShdw>
                </a:effectLst>
                <a:uLnTx/>
                <a:uFillTx/>
                <a:latin typeface="楷体" panose="02010609060101010101" charset="-122"/>
                <a:ea typeface="楷体" panose="02010609060101010101" charset="-122"/>
                <a:cs typeface="楷体" panose="02010609060101010101" charset="-122"/>
                <a:sym typeface="微软雅黑" panose="020B0503020204020204" pitchFamily="34" charset="-122"/>
              </a:rPr>
              <a:t>  </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09220" y="765175"/>
            <a:ext cx="9241155" cy="1325880"/>
          </a:xfrm>
        </p:spPr>
        <p:txBody>
          <a:bodyPr/>
          <a:p>
            <a:r>
              <a:rPr lang="en-US" altLang="zh-CN"/>
              <a:t>          </a:t>
            </a:r>
            <a:r>
              <a:rPr lang="zh-CN" altLang="en-US" b="1">
                <a:latin typeface="黑体" panose="02010609060101010101" pitchFamily="49" charset="-122"/>
                <a:ea typeface="黑体" panose="02010609060101010101" pitchFamily="49" charset="-122"/>
                <a:cs typeface="黑体" panose="02010609060101010101" pitchFamily="49" charset="-122"/>
              </a:rPr>
              <a:t>正确运用</a:t>
            </a:r>
            <a:r>
              <a:rPr lang="zh-CN" altLang="en-US" b="1">
                <a:latin typeface="黑体" panose="02010609060101010101" pitchFamily="49" charset="-122"/>
                <a:ea typeface="黑体" panose="02010609060101010101" pitchFamily="49" charset="-122"/>
                <a:cs typeface="黑体" panose="02010609060101010101" pitchFamily="49" charset="-122"/>
                <a:sym typeface="+mn-ea"/>
              </a:rPr>
              <a:t>成语</a:t>
            </a:r>
            <a:r>
              <a:rPr lang="en-US" altLang="zh-CN" b="1">
                <a:latin typeface="黑体" panose="02010609060101010101" pitchFamily="49" charset="-122"/>
                <a:ea typeface="黑体" panose="02010609060101010101" pitchFamily="49" charset="-122"/>
                <a:cs typeface="黑体" panose="02010609060101010101" pitchFamily="49" charset="-122"/>
                <a:sym typeface="+mn-ea"/>
              </a:rPr>
              <a:t>  </a:t>
            </a:r>
            <a:r>
              <a:rPr lang="zh-CN" altLang="en-US" b="1">
                <a:latin typeface="黑体" panose="02010609060101010101" pitchFamily="49" charset="-122"/>
                <a:ea typeface="黑体" panose="02010609060101010101" pitchFamily="49" charset="-122"/>
                <a:cs typeface="黑体" panose="02010609060101010101" pitchFamily="49" charset="-122"/>
                <a:sym typeface="+mn-ea"/>
              </a:rPr>
              <a:t>避开九大雷区</a:t>
            </a:r>
            <a:endParaRPr lang="zh-CN" altLang="en-US" b="1">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3" name="内容占位符 2"/>
          <p:cNvSpPr>
            <a:spLocks noGrp="1"/>
          </p:cNvSpPr>
          <p:nvPr>
            <p:ph idx="1"/>
          </p:nvPr>
        </p:nvSpPr>
        <p:spPr>
          <a:xfrm>
            <a:off x="959485" y="2225675"/>
            <a:ext cx="10515600" cy="2263140"/>
          </a:xfrm>
        </p:spPr>
        <p:txBody>
          <a:bodyPr/>
          <a:p>
            <a:r>
              <a:rPr lang="en-US" altLang="zh-CN" sz="3600" b="1">
                <a:latin typeface="宋体" panose="02010600030101010101" pitchFamily="2" charset="-122"/>
                <a:ea typeface="宋体" panose="02010600030101010101" pitchFamily="2" charset="-122"/>
                <a:cs typeface="宋体" panose="02010600030101010101" pitchFamily="2" charset="-122"/>
              </a:rPr>
              <a:t>1 </a:t>
            </a:r>
            <a:r>
              <a:rPr lang="zh-CN" altLang="en-US" sz="3600" b="1">
                <a:latin typeface="宋体" panose="02010600030101010101" pitchFamily="2" charset="-122"/>
                <a:ea typeface="宋体" panose="02010600030101010101" pitchFamily="2" charset="-122"/>
                <a:cs typeface="宋体" panose="02010600030101010101" pitchFamily="2" charset="-122"/>
              </a:rPr>
              <a:t>望文生义</a:t>
            </a:r>
            <a:r>
              <a:rPr lang="en-US" altLang="zh-CN" sz="3600" b="1">
                <a:latin typeface="宋体" panose="02010600030101010101" pitchFamily="2" charset="-122"/>
                <a:ea typeface="宋体" panose="02010600030101010101" pitchFamily="2" charset="-122"/>
                <a:cs typeface="宋体" panose="02010600030101010101" pitchFamily="2" charset="-122"/>
              </a:rPr>
              <a:t>   </a:t>
            </a:r>
            <a:r>
              <a:rPr lang="zh-CN" altLang="en-US" sz="3600" b="1">
                <a:latin typeface="宋体" panose="02010600030101010101" pitchFamily="2" charset="-122"/>
                <a:ea typeface="宋体" panose="02010600030101010101" pitchFamily="2" charset="-122"/>
                <a:cs typeface="宋体" panose="02010600030101010101" pitchFamily="2" charset="-122"/>
              </a:rPr>
              <a:t>2 张冠李戴</a:t>
            </a:r>
            <a:r>
              <a:rPr lang="en-US" altLang="zh-CN" sz="3600" b="1">
                <a:latin typeface="宋体" panose="02010600030101010101" pitchFamily="2" charset="-122"/>
                <a:ea typeface="宋体" panose="02010600030101010101" pitchFamily="2" charset="-122"/>
                <a:cs typeface="宋体" panose="02010600030101010101" pitchFamily="2" charset="-122"/>
              </a:rPr>
              <a:t>   </a:t>
            </a:r>
            <a:r>
              <a:rPr lang="zh-CN" altLang="en-US" sz="3600" b="1">
                <a:latin typeface="宋体" panose="02010600030101010101" pitchFamily="2" charset="-122"/>
                <a:ea typeface="宋体" panose="02010600030101010101" pitchFamily="2" charset="-122"/>
                <a:cs typeface="宋体" panose="02010600030101010101" pitchFamily="2" charset="-122"/>
                <a:sym typeface="+mn-ea"/>
              </a:rPr>
              <a:t>3 顾此失彼</a:t>
            </a:r>
            <a:r>
              <a:rPr lang="en-US" altLang="zh-CN" sz="3600" b="1">
                <a:latin typeface="宋体" panose="02010600030101010101" pitchFamily="2" charset="-122"/>
                <a:ea typeface="宋体" panose="02010600030101010101" pitchFamily="2" charset="-122"/>
                <a:cs typeface="宋体" panose="02010600030101010101" pitchFamily="2" charset="-122"/>
                <a:sym typeface="+mn-ea"/>
              </a:rPr>
              <a:t>  </a:t>
            </a:r>
            <a:endParaRPr lang="en-US" altLang="zh-CN" sz="3600" b="1">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3600" b="1">
                <a:latin typeface="宋体" panose="02010600030101010101" pitchFamily="2" charset="-122"/>
                <a:ea typeface="宋体" panose="02010600030101010101" pitchFamily="2" charset="-122"/>
                <a:cs typeface="宋体" panose="02010600030101010101" pitchFamily="2" charset="-122"/>
              </a:rPr>
              <a:t>4 </a:t>
            </a:r>
            <a:r>
              <a:rPr lang="zh-CN" altLang="en-US" sz="3600" b="1">
                <a:latin typeface="宋体" panose="02010600030101010101" pitchFamily="2" charset="-122"/>
                <a:ea typeface="宋体" panose="02010600030101010101" pitchFamily="2" charset="-122"/>
                <a:cs typeface="宋体" panose="02010600030101010101" pitchFamily="2" charset="-122"/>
                <a:sym typeface="+mn-ea"/>
              </a:rPr>
              <a:t>褒贬失当</a:t>
            </a:r>
            <a:r>
              <a:rPr lang="en-US" altLang="zh-CN" sz="3600" b="1">
                <a:latin typeface="宋体" panose="02010600030101010101" pitchFamily="2" charset="-122"/>
                <a:ea typeface="宋体" panose="02010600030101010101" pitchFamily="2" charset="-122"/>
                <a:cs typeface="宋体" panose="02010600030101010101" pitchFamily="2" charset="-122"/>
                <a:sym typeface="+mn-ea"/>
              </a:rPr>
              <a:t>   </a:t>
            </a:r>
            <a:r>
              <a:rPr lang="zh-CN" altLang="en-US" sz="3600" b="1">
                <a:latin typeface="宋体" panose="02010600030101010101" pitchFamily="2" charset="-122"/>
                <a:ea typeface="宋体" panose="02010600030101010101" pitchFamily="2" charset="-122"/>
                <a:cs typeface="宋体" panose="02010600030101010101" pitchFamily="2" charset="-122"/>
                <a:sym typeface="+mn-ea"/>
              </a:rPr>
              <a:t>5 谦敬错位</a:t>
            </a:r>
            <a:r>
              <a:rPr lang="en-US" altLang="zh-CN" sz="3600" b="1">
                <a:latin typeface="宋体" panose="02010600030101010101" pitchFamily="2" charset="-122"/>
                <a:ea typeface="宋体" panose="02010600030101010101" pitchFamily="2" charset="-122"/>
                <a:cs typeface="宋体" panose="02010600030101010101" pitchFamily="2" charset="-122"/>
                <a:sym typeface="+mn-ea"/>
              </a:rPr>
              <a:t>   </a:t>
            </a:r>
            <a:r>
              <a:rPr lang="zh-CN" altLang="en-US" sz="3600" b="1">
                <a:latin typeface="宋体" panose="02010600030101010101" pitchFamily="2" charset="-122"/>
                <a:ea typeface="宋体" panose="02010600030101010101" pitchFamily="2" charset="-122"/>
                <a:cs typeface="宋体" panose="02010600030101010101" pitchFamily="2" charset="-122"/>
                <a:sym typeface="+mn-ea"/>
              </a:rPr>
              <a:t>6</a:t>
            </a:r>
            <a:r>
              <a:rPr lang="en-US" altLang="zh-CN" sz="3600" b="1">
                <a:latin typeface="宋体" panose="02010600030101010101" pitchFamily="2" charset="-122"/>
                <a:ea typeface="宋体" panose="02010600030101010101" pitchFamily="2" charset="-122"/>
                <a:cs typeface="宋体" panose="02010600030101010101" pitchFamily="2" charset="-122"/>
                <a:sym typeface="+mn-ea"/>
              </a:rPr>
              <a:t> </a:t>
            </a:r>
            <a:r>
              <a:rPr lang="zh-CN" altLang="en-US" sz="3600" b="1">
                <a:latin typeface="宋体" panose="02010600030101010101" pitchFamily="2" charset="-122"/>
                <a:ea typeface="宋体" panose="02010600030101010101" pitchFamily="2" charset="-122"/>
                <a:cs typeface="宋体" panose="02010600030101010101" pitchFamily="2" charset="-122"/>
                <a:sym typeface="+mn-ea"/>
              </a:rPr>
              <a:t>自相矛盾</a:t>
            </a:r>
            <a:r>
              <a:rPr lang="en-US" altLang="zh-CN" sz="3600" b="1">
                <a:latin typeface="宋体" panose="02010600030101010101" pitchFamily="2" charset="-122"/>
                <a:ea typeface="宋体" panose="02010600030101010101" pitchFamily="2" charset="-122"/>
                <a:cs typeface="宋体" panose="02010600030101010101" pitchFamily="2" charset="-122"/>
                <a:sym typeface="+mn-ea"/>
              </a:rPr>
              <a:t>   </a:t>
            </a:r>
            <a:endParaRPr lang="en-US" altLang="zh-CN" sz="3600" b="1">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3600" b="1">
                <a:latin typeface="宋体" panose="02010600030101010101" pitchFamily="2" charset="-122"/>
                <a:ea typeface="宋体" panose="02010600030101010101" pitchFamily="2" charset="-122"/>
                <a:cs typeface="宋体" panose="02010600030101010101" pitchFamily="2" charset="-122"/>
                <a:sym typeface="+mn-ea"/>
              </a:rPr>
              <a:t>7</a:t>
            </a:r>
            <a:r>
              <a:rPr lang="en-US" altLang="zh-CN" sz="3600" b="1">
                <a:latin typeface="宋体" panose="02010600030101010101" pitchFamily="2" charset="-122"/>
                <a:ea typeface="宋体" panose="02010600030101010101" pitchFamily="2" charset="-122"/>
                <a:cs typeface="宋体" panose="02010600030101010101" pitchFamily="2" charset="-122"/>
                <a:sym typeface="+mn-ea"/>
              </a:rPr>
              <a:t> </a:t>
            </a:r>
            <a:r>
              <a:rPr lang="zh-CN" altLang="en-US" sz="3600" b="1">
                <a:latin typeface="宋体" panose="02010600030101010101" pitchFamily="2" charset="-122"/>
                <a:ea typeface="宋体" panose="02010600030101010101" pitchFamily="2" charset="-122"/>
                <a:cs typeface="宋体" panose="02010600030101010101" pitchFamily="2" charset="-122"/>
                <a:sym typeface="+mn-ea"/>
              </a:rPr>
              <a:t>重复赘余</a:t>
            </a:r>
            <a:r>
              <a:rPr lang="en-US" altLang="zh-CN" sz="3600" b="1">
                <a:latin typeface="宋体" panose="02010600030101010101" pitchFamily="2" charset="-122"/>
                <a:ea typeface="宋体" panose="02010600030101010101" pitchFamily="2" charset="-122"/>
                <a:cs typeface="宋体" panose="02010600030101010101" pitchFamily="2" charset="-122"/>
                <a:sym typeface="+mn-ea"/>
              </a:rPr>
              <a:t>   </a:t>
            </a:r>
            <a:r>
              <a:rPr lang="zh-CN" altLang="en-US" sz="3600" b="1">
                <a:latin typeface="宋体" panose="02010600030101010101" pitchFamily="2" charset="-122"/>
                <a:ea typeface="宋体" panose="02010600030101010101" pitchFamily="2" charset="-122"/>
                <a:cs typeface="宋体" panose="02010600030101010101" pitchFamily="2" charset="-122"/>
                <a:sym typeface="+mn-ea"/>
              </a:rPr>
              <a:t>8 </a:t>
            </a:r>
            <a:r>
              <a:rPr lang="zh-CN" altLang="en-US" sz="3600" b="1">
                <a:latin typeface="宋体" panose="02010600030101010101" pitchFamily="2" charset="-122"/>
                <a:ea typeface="宋体" panose="02010600030101010101" pitchFamily="2" charset="-122"/>
                <a:cs typeface="宋体" panose="02010600030101010101" pitchFamily="2" charset="-122"/>
                <a:sym typeface="+mn-ea"/>
              </a:rPr>
              <a:t>搭配不当</a:t>
            </a:r>
            <a:r>
              <a:rPr lang="zh-CN" altLang="en-US" sz="3600" b="1">
                <a:latin typeface="宋体" panose="02010600030101010101" pitchFamily="2" charset="-122"/>
                <a:ea typeface="宋体" panose="02010600030101010101" pitchFamily="2" charset="-122"/>
                <a:cs typeface="宋体" panose="02010600030101010101" pitchFamily="2" charset="-122"/>
              </a:rPr>
              <a:t>   </a:t>
            </a:r>
            <a:r>
              <a:rPr lang="en-US" altLang="zh-CN" sz="3600" b="1">
                <a:latin typeface="宋体" panose="02010600030101010101" pitchFamily="2" charset="-122"/>
                <a:ea typeface="宋体" panose="02010600030101010101" pitchFamily="2" charset="-122"/>
                <a:cs typeface="宋体" panose="02010600030101010101" pitchFamily="2" charset="-122"/>
              </a:rPr>
              <a:t>9 </a:t>
            </a:r>
            <a:r>
              <a:rPr lang="zh-CN" altLang="en-US" sz="3600" b="1">
                <a:latin typeface="宋体" panose="02010600030101010101" pitchFamily="2" charset="-122"/>
                <a:ea typeface="宋体" panose="02010600030101010101" pitchFamily="2" charset="-122"/>
                <a:cs typeface="宋体" panose="02010600030101010101" pitchFamily="2" charset="-122"/>
              </a:rPr>
              <a:t>轻重失调</a:t>
            </a:r>
            <a:endParaRPr lang="zh-CN" altLang="en-US" sz="3600" b="1">
              <a:latin typeface="宋体" panose="02010600030101010101" pitchFamily="2" charset="-122"/>
              <a:ea typeface="宋体" panose="02010600030101010101" pitchFamily="2" charset="-122"/>
              <a:cs typeface="宋体" panose="02010600030101010101" pitchFamily="2" charset="-122"/>
            </a:endParaRPr>
          </a:p>
          <a:p>
            <a:endParaRPr lang="zh-CN" altLang="en-US" sz="3600" b="1">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0" y="0"/>
            <a:ext cx="11976735" cy="4351655"/>
          </a:xfrm>
        </p:spPr>
        <p:txBody>
          <a:bodyPr>
            <a:noAutofit/>
          </a:bodyPr>
          <a:p>
            <a:r>
              <a:rPr lang="zh-CN" altLang="en-US" sz="2800" b="1">
                <a:latin typeface="黑体" panose="02010609060101010101" pitchFamily="49" charset="-122"/>
                <a:ea typeface="黑体" panose="02010609060101010101" pitchFamily="49" charset="-122"/>
                <a:cs typeface="楷体" panose="02010609060101010101" charset="-122"/>
              </a:rPr>
              <a:t>【</a:t>
            </a:r>
            <a:r>
              <a:rPr sz="2800" b="1">
                <a:latin typeface="黑体" panose="02010609060101010101" pitchFamily="49" charset="-122"/>
                <a:ea typeface="黑体" panose="02010609060101010101" pitchFamily="49" charset="-122"/>
                <a:cs typeface="楷体" panose="02010609060101010101" charset="-122"/>
              </a:rPr>
              <a:t>望文生义</a:t>
            </a:r>
            <a:r>
              <a:rPr lang="zh-CN" altLang="en-US" sz="2800" b="1">
                <a:latin typeface="黑体" panose="02010609060101010101" pitchFamily="49" charset="-122"/>
                <a:ea typeface="黑体" panose="02010609060101010101" pitchFamily="49" charset="-122"/>
                <a:cs typeface="楷体" panose="02010609060101010101" charset="-122"/>
              </a:rPr>
              <a:t>】</a:t>
            </a:r>
            <a:endParaRPr lang="zh-CN" altLang="en-US" sz="2800" b="1">
              <a:latin typeface="黑体" panose="02010609060101010101" pitchFamily="49" charset="-122"/>
              <a:ea typeface="黑体" panose="02010609060101010101" pitchFamily="49" charset="-122"/>
              <a:cs typeface="楷体" panose="02010609060101010101"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1.下列各句中划线成语的使用,全都不正确的一</a:t>
            </a:r>
            <a:r>
              <a:rPr lang="zh-CN" altLang="en-US" b="1">
                <a:latin typeface="宋体" panose="02010600030101010101" pitchFamily="2" charset="-122"/>
                <a:ea typeface="宋体" panose="02010600030101010101" pitchFamily="2" charset="-122"/>
                <a:cs typeface="宋体" panose="02010600030101010101" pitchFamily="2" charset="-122"/>
                <a:sym typeface="+mn-ea"/>
              </a:rPr>
              <a:t>项是</a:t>
            </a:r>
            <a:r>
              <a:rPr lang="zh-CN" altLang="en-US" b="1">
                <a:latin typeface="宋体" panose="02010600030101010101" pitchFamily="2" charset="-122"/>
                <a:ea typeface="宋体" panose="02010600030101010101" pitchFamily="2" charset="-122"/>
                <a:cs typeface="宋体" panose="02010600030101010101" pitchFamily="2" charset="-122"/>
              </a:rPr>
              <a:t>(</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①在那</a:t>
            </a:r>
            <a:r>
              <a:rPr lang="zh-CN" altLang="en-US" b="1" u="sng">
                <a:solidFill>
                  <a:schemeClr val="tx1"/>
                </a:solidFill>
                <a:latin typeface="宋体" panose="02010600030101010101" pitchFamily="2" charset="-122"/>
                <a:ea typeface="宋体" panose="02010600030101010101" pitchFamily="2" charset="-122"/>
                <a:cs typeface="宋体" panose="02010600030101010101" pitchFamily="2" charset="-122"/>
              </a:rPr>
              <a:t>流金铄石</a:t>
            </a:r>
            <a:r>
              <a:rPr lang="zh-CN" altLang="en-US" b="1">
                <a:latin typeface="宋体" panose="02010600030101010101" pitchFamily="2" charset="-122"/>
                <a:ea typeface="宋体" panose="02010600030101010101" pitchFamily="2" charset="-122"/>
                <a:cs typeface="宋体" panose="02010600030101010101" pitchFamily="2" charset="-122"/>
              </a:rPr>
              <a:t>的岁月里,许多人致力于中国的金融改革,并为证券市场的建立付出了不少心血，为沪深两市立下汗马功劳。</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②目前,移动电子支付在中国越来越普及,有逐步取代现金支付的趋势,甚至有人断言纸币支付可能会成为</a:t>
            </a:r>
            <a:r>
              <a:rPr lang="zh-CN" altLang="en-US" b="1" u="sng">
                <a:latin typeface="宋体" panose="02010600030101010101" pitchFamily="2" charset="-122"/>
                <a:ea typeface="宋体" panose="02010600030101010101" pitchFamily="2" charset="-122"/>
                <a:cs typeface="宋体" panose="02010600030101010101" pitchFamily="2" charset="-122"/>
              </a:rPr>
              <a:t>明日黄花</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③戏曲进校园,有助于让学生在近距离的体验中,在优秀剧目的陶冶下,</a:t>
            </a:r>
            <a:r>
              <a:rPr lang="zh-CN" altLang="en-US" b="1" u="sng">
                <a:latin typeface="宋体" panose="02010600030101010101" pitchFamily="2" charset="-122"/>
                <a:ea typeface="宋体" panose="02010600030101010101" pitchFamily="2" charset="-122"/>
                <a:cs typeface="宋体" panose="02010600030101010101" pitchFamily="2" charset="-122"/>
              </a:rPr>
              <a:t>耳濡目染</a:t>
            </a:r>
            <a:r>
              <a:rPr lang="zh-CN" altLang="en-US" b="1">
                <a:latin typeface="宋体" panose="02010600030101010101" pitchFamily="2" charset="-122"/>
                <a:ea typeface="宋体" panose="02010600030101010101" pitchFamily="2" charset="-122"/>
                <a:cs typeface="宋体" panose="02010600030101010101" pitchFamily="2" charset="-122"/>
              </a:rPr>
              <a:t>,加深对传统文化的理解和感悟,增强文化自信。</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④作为金融业较发达的地区,佛山金融人才缺口依然存在,市金融办正着手推进金融人才招揽工作,“佛山版”金融引才方案已是</a:t>
            </a:r>
            <a:r>
              <a:rPr lang="zh-CN" altLang="en-US" b="1" u="sng">
                <a:latin typeface="宋体" panose="02010600030101010101" pitchFamily="2" charset="-122"/>
                <a:ea typeface="宋体" panose="02010600030101010101" pitchFamily="2" charset="-122"/>
                <a:cs typeface="宋体" panose="02010600030101010101" pitchFamily="2" charset="-122"/>
              </a:rPr>
              <a:t>呼之欲出</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⑤近年来,一些二三线城市出现了奇特的现象:市政设施完善、住宅群落整齐,却</a:t>
            </a:r>
            <a:r>
              <a:rPr lang="zh-CN" altLang="en-US" b="1" u="sng">
                <a:latin typeface="宋体" panose="02010600030101010101" pitchFamily="2" charset="-122"/>
                <a:ea typeface="宋体" panose="02010600030101010101" pitchFamily="2" charset="-122"/>
                <a:cs typeface="宋体" panose="02010600030101010101" pitchFamily="2" charset="-122"/>
              </a:rPr>
              <a:t>万人空巷</a:t>
            </a:r>
            <a:r>
              <a:rPr lang="zh-CN" altLang="en-US" b="1">
                <a:latin typeface="宋体" panose="02010600030101010101" pitchFamily="2" charset="-122"/>
                <a:ea typeface="宋体" panose="02010600030101010101" pitchFamily="2" charset="-122"/>
                <a:cs typeface="宋体" panose="02010600030101010101" pitchFamily="2" charset="-122"/>
              </a:rPr>
              <a:t>,这是当地政府违背市场规律大搞房产开发的后遗症。</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⑥春节期间,随着大量外来务工人员返乡，一些大城市</a:t>
            </a:r>
            <a:r>
              <a:rPr lang="zh-CN" altLang="en-US" b="1" u="sng">
                <a:latin typeface="宋体" panose="02010600030101010101" pitchFamily="2" charset="-122"/>
                <a:ea typeface="宋体" panose="02010600030101010101" pitchFamily="2" charset="-122"/>
                <a:cs typeface="宋体" panose="02010600030101010101" pitchFamily="2" charset="-122"/>
              </a:rPr>
              <a:t>十室九空</a:t>
            </a:r>
            <a:r>
              <a:rPr lang="zh-CN" altLang="en-US" b="1">
                <a:latin typeface="宋体" panose="02010600030101010101" pitchFamily="2" charset="-122"/>
                <a:ea typeface="宋体" panose="02010600030101010101" pitchFamily="2" charset="-122"/>
                <a:cs typeface="宋体" panose="02010600030101010101" pitchFamily="2" charset="-122"/>
              </a:rPr>
              <a:t>,进入“空城模式”:马路空荡、路人零星、商铺紧锁……</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A.①⑤⑥	B.②③④	C.②③⑤	D.④⑤⑥</a:t>
            </a:r>
            <a:endParaRPr lang="zh-CN" altLang="en-US" b="1">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5548630" y="1333500"/>
            <a:ext cx="5076190" cy="368300"/>
          </a:xfrm>
          <a:prstGeom prst="rect">
            <a:avLst/>
          </a:prstGeom>
          <a:noFill/>
          <a:ln>
            <a:solidFill>
              <a:schemeClr val="tx1"/>
            </a:solidFill>
          </a:ln>
        </p:spPr>
        <p:txBody>
          <a:bodyPr wrap="square" rtlCol="0" anchor="t">
            <a:spAutoFit/>
          </a:bodyPr>
          <a:p>
            <a:r>
              <a:rPr lang="zh-CN" altLang="en-US" b="1">
                <a:solidFill>
                  <a:srgbClr val="FF0000"/>
                </a:solidFill>
                <a:latin typeface="楷体" panose="02010609060101010101" charset="-122"/>
                <a:ea typeface="楷体" panose="02010609060101010101" charset="-122"/>
                <a:cs typeface="楷体" panose="02010609060101010101" charset="-122"/>
              </a:rPr>
              <a:t>①流金铄石:形容天气酷热,好像金石都要熔化。</a:t>
            </a:r>
            <a:endParaRPr lang="zh-CN" altLang="en-US" b="1">
              <a:solidFill>
                <a:srgbClr val="FF0000"/>
              </a:solidFill>
              <a:latin typeface="楷体" panose="02010609060101010101" charset="-122"/>
              <a:ea typeface="楷体" panose="02010609060101010101" charset="-122"/>
              <a:cs typeface="楷体" panose="02010609060101010101" charset="-122"/>
            </a:endParaRPr>
          </a:p>
        </p:txBody>
      </p:sp>
      <p:sp>
        <p:nvSpPr>
          <p:cNvPr id="5" name="文本框 4"/>
          <p:cNvSpPr txBox="1"/>
          <p:nvPr/>
        </p:nvSpPr>
        <p:spPr>
          <a:xfrm>
            <a:off x="227965" y="6043930"/>
            <a:ext cx="6096000" cy="645160"/>
          </a:xfrm>
          <a:prstGeom prst="rect">
            <a:avLst/>
          </a:prstGeom>
          <a:noFill/>
          <a:ln>
            <a:solidFill>
              <a:schemeClr val="tx1"/>
            </a:solidFill>
          </a:ln>
        </p:spPr>
        <p:txBody>
          <a:bodyPr wrap="square" rtlCol="0" anchor="t">
            <a:spAutoFit/>
          </a:bodyPr>
          <a:p>
            <a:r>
              <a:rPr lang="zh-CN" altLang="en-US" b="1">
                <a:solidFill>
                  <a:srgbClr val="FF0000"/>
                </a:solidFill>
                <a:latin typeface="楷体" panose="02010609060101010101" charset="-122"/>
                <a:ea typeface="楷体" panose="02010609060101010101" charset="-122"/>
                <a:cs typeface="楷体" panose="02010609060101010101" charset="-122"/>
              </a:rPr>
              <a:t>⑤万人空巷:家家户户的人都从巷子里出来(观看或参加某些大的活动等)，多用来形容庆祝、欢迎等盛况。</a:t>
            </a:r>
            <a:endParaRPr lang="zh-CN" altLang="en-US" b="1">
              <a:solidFill>
                <a:srgbClr val="FF0000"/>
              </a:solidFill>
              <a:latin typeface="楷体" panose="02010609060101010101" charset="-122"/>
              <a:ea typeface="楷体" panose="02010609060101010101" charset="-122"/>
              <a:cs typeface="楷体" panose="02010609060101010101" charset="-122"/>
            </a:endParaRPr>
          </a:p>
        </p:txBody>
      </p:sp>
      <p:sp>
        <p:nvSpPr>
          <p:cNvPr id="6" name="文本框 5"/>
          <p:cNvSpPr txBox="1"/>
          <p:nvPr/>
        </p:nvSpPr>
        <p:spPr>
          <a:xfrm>
            <a:off x="7055485" y="5398770"/>
            <a:ext cx="4785360" cy="645160"/>
          </a:xfrm>
          <a:prstGeom prst="rect">
            <a:avLst/>
          </a:prstGeom>
          <a:noFill/>
          <a:ln>
            <a:solidFill>
              <a:schemeClr val="tx1"/>
            </a:solidFill>
          </a:ln>
        </p:spPr>
        <p:txBody>
          <a:bodyPr wrap="square" rtlCol="0" anchor="t">
            <a:spAutoFit/>
          </a:bodyPr>
          <a:p>
            <a:r>
              <a:rPr lang="zh-CN" altLang="en-US" b="1">
                <a:solidFill>
                  <a:srgbClr val="FF0000"/>
                </a:solidFill>
                <a:latin typeface="楷体" panose="02010609060101010101" charset="-122"/>
                <a:ea typeface="楷体" panose="02010609060101010101" charset="-122"/>
                <a:cs typeface="楷体" panose="02010609060101010101" charset="-122"/>
              </a:rPr>
              <a:t>⑥十室九空:十户人家九家空，形容天灾人祸使得人民流离失所的悲惨景象。</a:t>
            </a:r>
            <a:endParaRPr lang="zh-CN" altLang="en-US" b="1">
              <a:solidFill>
                <a:srgbClr val="FF0000"/>
              </a:solidFill>
              <a:latin typeface="楷体" panose="02010609060101010101" charset="-122"/>
              <a:ea typeface="楷体" panose="02010609060101010101" charset="-122"/>
              <a:cs typeface="楷体" panose="02010609060101010101" charset="-122"/>
            </a:endParaRPr>
          </a:p>
        </p:txBody>
      </p:sp>
      <p:sp>
        <p:nvSpPr>
          <p:cNvPr id="7" name="文本框 6"/>
          <p:cNvSpPr txBox="1"/>
          <p:nvPr/>
        </p:nvSpPr>
        <p:spPr>
          <a:xfrm>
            <a:off x="7528560" y="421005"/>
            <a:ext cx="388620" cy="485775"/>
          </a:xfrm>
          <a:prstGeom prst="rect">
            <a:avLst/>
          </a:prstGeom>
          <a:noFill/>
        </p:spPr>
        <p:txBody>
          <a:bodyPr wrap="square" rtlCol="0" anchor="t">
            <a:noAutofit/>
          </a:bodyPr>
          <a:p>
            <a:r>
              <a:rPr lang="zh-CN" altLang="en-US" sz="2800" b="1">
                <a:solidFill>
                  <a:srgbClr val="FF0000"/>
                </a:solidFill>
                <a:latin typeface="黑体" panose="02010609060101010101" pitchFamily="49" charset="-122"/>
                <a:ea typeface="黑体" panose="02010609060101010101" pitchFamily="49" charset="-122"/>
              </a:rPr>
              <a:t>A</a:t>
            </a:r>
            <a:endParaRPr lang="zh-CN" altLang="en-US" sz="2800" b="1">
              <a:solidFill>
                <a:srgbClr val="FF0000"/>
              </a:solidFill>
              <a:latin typeface="黑体" panose="02010609060101010101" pitchFamily="49" charset="-122"/>
              <a:ea typeface="黑体" panose="02010609060101010101" pitchFamily="49" charset="-122"/>
            </a:endParaRPr>
          </a:p>
        </p:txBody>
      </p:sp>
      <p:sp>
        <p:nvSpPr>
          <p:cNvPr id="8" name="文本框 7"/>
          <p:cNvSpPr txBox="1"/>
          <p:nvPr/>
        </p:nvSpPr>
        <p:spPr>
          <a:xfrm>
            <a:off x="2350770" y="-128905"/>
            <a:ext cx="5834380" cy="1286510"/>
          </a:xfrm>
          <a:prstGeom prst="rect">
            <a:avLst/>
          </a:prstGeom>
          <a:noFill/>
        </p:spPr>
        <p:txBody>
          <a:bodyPr wrap="square" rtlCol="0" anchor="t">
            <a:noAutofit/>
          </a:bodyPr>
          <a:p>
            <a:pPr indent="0" algn="l">
              <a:lnSpc>
                <a:spcPct val="150000"/>
              </a:lnSpc>
              <a:spcBef>
                <a:spcPts val="1000"/>
              </a:spcBef>
              <a:buFont typeface="Arial" panose="020B0604020202020204" pitchFamily="34" charset="0"/>
              <a:buNone/>
            </a:pPr>
            <a:r>
              <a:rPr lang="zh-CN" altLang="en-US" sz="2400" b="1">
                <a:latin typeface="黑体" panose="02010609060101010101" pitchFamily="49" charset="-122"/>
                <a:ea typeface="黑体" panose="02010609060101010101" pitchFamily="49" charset="-122"/>
                <a:cs typeface="黑体" panose="02010609060101010101" pitchFamily="49" charset="-122"/>
                <a:sym typeface="+mn-ea"/>
              </a:rPr>
              <a:t>【提醒】</a:t>
            </a:r>
            <a:r>
              <a:rPr lang="zh-CN" altLang="en-US" sz="2400" b="1">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关注意义的整体性 忌牵强附会 </a:t>
            </a:r>
            <a:r>
              <a:rPr lang="zh-CN" altLang="en-US" sz="2400" b="1">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   </a:t>
            </a:r>
            <a:endParaRPr lang="zh-CN" altLang="en-US" sz="2400" b="1">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linds(horizontal)">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linds(horizontal)">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blinds(horizontal)">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blinds(horizontal)">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
                                            <p:txEl>
                                              <p:pRg st="0" end="0"/>
                                            </p:txEl>
                                          </p:spTgt>
                                        </p:tgtEl>
                                        <p:attrNameLst>
                                          <p:attrName>style.visibility</p:attrName>
                                        </p:attrNameLst>
                                      </p:cBhvr>
                                      <p:to>
                                        <p:strVal val="visible"/>
                                      </p:to>
                                    </p:set>
                                    <p:animEffect transition="in" filter="blinds(horizontal)">
                                      <p:cBhvr>
                                        <p:cTn id="67" dur="500"/>
                                        <p:tgtEl>
                                          <p:spTgt spid="3">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blinds(horizontal)">
                                      <p:cBhvr>
                                        <p:cTn id="7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p:bldP spid="8" grpId="0"/>
    </p:bldLst>
  </p:timing>
</p:sld>
</file>

<file path=ppt/tags/tag1.xml><?xml version="1.0" encoding="utf-8"?>
<p:tagLst xmlns:p="http://schemas.openxmlformats.org/presentationml/2006/main">
  <p:tag name="KSO_WM_TAG_VERSION" val="1.0"/>
  <p:tag name="KSO_WM_TEMPLATE_CATEGORY" val="custom"/>
  <p:tag name="KSO_WM_TEMPLATE_INDEX" val="20184553"/>
</p:tagLst>
</file>

<file path=ppt/tags/tag10.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1.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2.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3.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4.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5.xml><?xml version="1.0" encoding="utf-8"?>
<p:tagLst xmlns:p="http://schemas.openxmlformats.org/presentationml/2006/main">
  <p:tag name="KSO_WM_SPECIAL_SOURCE" val="bdnul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8.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9.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20.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21.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22.xml><?xml version="1.0" encoding="utf-8"?>
<p:tagLst xmlns:p="http://schemas.openxmlformats.org/presentationml/2006/main">
  <p:tag name="KSO_WM_SPECIAL_SOURCE" val="bdnull"/>
</p:tagLst>
</file>

<file path=ppt/tags/tag23.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24.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25.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26.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27.xml><?xml version="1.0" encoding="utf-8"?>
<p:tagLst xmlns:p="http://schemas.openxmlformats.org/presentationml/2006/main">
  <p:tag name="KSO_WPP_MARK_KEY" val="1be960fc-b3b0-4d15-a773-0ef297b499a8"/>
  <p:tag name="COMMONDATA" val="eyJoZGlkIjoiM2NjZjQ5Njc4ZGVhN2JiODgxZjA1MmVjZGU2ZDg0NWEifQ=="/>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5.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6.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7.xml><?xml version="1.0" encoding="utf-8"?>
<p:tagLst xmlns:p="http://schemas.openxmlformats.org/presentationml/2006/main">
  <p:tag name="KSO_WM_UNIT_TABLE_BEAUTIFY" val="smartTable{9523ec47-e8ff-4414-b05f-65b9dd3ba869}"/>
</p:tagLst>
</file>

<file path=ppt/tags/tag8.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9.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7031</Words>
  <Application>WPS 演示</Application>
  <PresentationFormat>宽屏</PresentationFormat>
  <Paragraphs>330</Paragraphs>
  <Slides>21</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21</vt:i4>
      </vt:variant>
    </vt:vector>
  </HeadingPairs>
  <TitlesOfParts>
    <vt:vector size="34" baseType="lpstr">
      <vt:lpstr>Arial</vt:lpstr>
      <vt:lpstr>宋体</vt:lpstr>
      <vt:lpstr>Wingdings</vt:lpstr>
      <vt:lpstr>黑体</vt:lpstr>
      <vt:lpstr>微软雅黑</vt:lpstr>
      <vt:lpstr>楷体</vt:lpstr>
      <vt:lpstr>等线</vt:lpstr>
      <vt:lpstr>华文楷体</vt:lpstr>
      <vt:lpstr>Arial Unicode MS</vt:lpstr>
      <vt:lpstr>楷体_GB2312</vt:lpstr>
      <vt:lpstr>Times New Roman</vt:lpstr>
      <vt:lpstr>新宋体</vt:lpstr>
      <vt:lpstr>Office 主题</vt:lpstr>
      <vt:lpstr>PowerPoint 演示文稿</vt:lpstr>
      <vt:lpstr>PowerPoint 演示文稿</vt:lpstr>
      <vt:lpstr>PowerPoint 演示文稿</vt:lpstr>
      <vt:lpstr>                            近五年学考中出现过的成语</vt:lpstr>
      <vt:lpstr>PowerPoint 演示文稿</vt:lpstr>
      <vt:lpstr>PowerPoint 演示文稿</vt:lpstr>
      <vt:lpstr>PowerPoint 演示文稿</vt:lpstr>
      <vt:lpstr>          正确运用成语  避开九大雷区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成语辨析小结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Administrator</dc:creator>
  <cp:lastModifiedBy>杰</cp:lastModifiedBy>
  <cp:revision>142</cp:revision>
  <dcterms:created xsi:type="dcterms:W3CDTF">2019-06-19T02:08:00Z</dcterms:created>
  <dcterms:modified xsi:type="dcterms:W3CDTF">2023-07-12T02:30:51Z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6BBC7240890548F89B28D6A3EE3170FC_13</vt:lpwstr>
  </property>
</Properties>
</file>