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9"/>
    <p:sldId id="273" r:id="rId20"/>
    <p:sldId id="274" r:id="rId21"/>
    <p:sldId id="275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6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2F515-59E7-421A-952E-C43AE4B59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package" Target="../embeddings/Document3.docx"/><Relationship Id="rId4" Type="http://schemas.openxmlformats.org/officeDocument/2006/relationships/image" Target="../media/image6.emf"/><Relationship Id="rId3" Type="http://schemas.openxmlformats.org/officeDocument/2006/relationships/package" Target="../embeddings/Document2.docx"/><Relationship Id="rId2" Type="http://schemas.openxmlformats.org/officeDocument/2006/relationships/image" Target="../media/image5.emf"/><Relationship Id="rId1" Type="http://schemas.openxmlformats.org/officeDocument/2006/relationships/package" Target="../embeddings/Document1.docx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package" Target="../embeddings/Document4.docx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0.emf"/><Relationship Id="rId3" Type="http://schemas.openxmlformats.org/officeDocument/2006/relationships/package" Target="../embeddings/Document6.docx"/><Relationship Id="rId2" Type="http://schemas.openxmlformats.org/officeDocument/2006/relationships/image" Target="../media/image9.emf"/><Relationship Id="rId1" Type="http://schemas.openxmlformats.org/officeDocument/2006/relationships/package" Target="../embeddings/Document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 txBox="1"/>
          <p:nvPr/>
        </p:nvSpPr>
        <p:spPr>
          <a:xfrm>
            <a:off x="2707731" y="961231"/>
            <a:ext cx="6132537" cy="24675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2895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5335" dirty="0" smtClean="0"/>
          </a:p>
          <a:p>
            <a:pPr>
              <a:lnSpc>
                <a:spcPct val="150000"/>
              </a:lnSpc>
            </a:pPr>
            <a:endParaRPr lang="en-US" altLang="zh-CN" sz="5335" dirty="0" smtClean="0"/>
          </a:p>
          <a:p>
            <a:pPr>
              <a:lnSpc>
                <a:spcPct val="150000"/>
              </a:lnSpc>
            </a:pPr>
            <a:r>
              <a:rPr lang="zh-CN" altLang="en-US" sz="5335" dirty="0" smtClean="0"/>
              <a:t>  离子反应</a:t>
            </a:r>
            <a:r>
              <a:rPr lang="zh-CN" altLang="en-US" sz="5335" dirty="0" smtClean="0">
                <a:sym typeface="+mn-ea"/>
              </a:rPr>
              <a:t>第</a:t>
            </a:r>
            <a:r>
              <a:rPr lang="en-US" altLang="zh-CN" sz="5335" dirty="0" smtClean="0">
                <a:sym typeface="+mn-ea"/>
              </a:rPr>
              <a:t>1</a:t>
            </a:r>
            <a:r>
              <a:rPr lang="zh-CN" altLang="en-US" sz="5335" dirty="0" smtClean="0">
                <a:sym typeface="+mn-ea"/>
              </a:rPr>
              <a:t>课时</a:t>
            </a:r>
            <a:endParaRPr lang="en-US" sz="533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91215" y="1047379"/>
            <a:ext cx="11409887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常见的强酸、强碱</a:t>
            </a:r>
            <a:endParaRPr lang="zh-CN" altLang="zh-CN" sz="2800" kern="100" dirty="0">
              <a:solidFill>
                <a:srgbClr val="0070C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强酸：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HNO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HCl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HBr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HI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HClO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强碱：</a:t>
            </a:r>
            <a:r>
              <a:rPr lang="en-US" altLang="zh-CN" sz="28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NaOH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KOH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Ca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(OH)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Ba(OH)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离子方程式的书写步骤</a:t>
            </a:r>
            <a:endParaRPr lang="zh-CN" altLang="zh-CN" sz="2800" kern="100" dirty="0">
              <a:solidFill>
                <a:srgbClr val="0070C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以氯化钡和硫酸钠在溶液中反应为例：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写：化学方程式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必须根据实验事实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" y="-26585"/>
            <a:ext cx="12188156" cy="77904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9691" y="83849"/>
            <a:ext cx="7532936" cy="58356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defTabSz="457200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二、离子方程式的书写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5940" y="4978205"/>
            <a:ext cx="56730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BaCl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=BaSO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2NaCl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371" y="1963191"/>
            <a:ext cx="11041227" cy="995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）将易溶于水且易电离的物质拆写成离子形式，其余</a:t>
            </a:r>
            <a:r>
              <a:rPr lang="zh-CN" altLang="en-US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物质仍以</a:t>
            </a:r>
            <a:endParaRPr lang="en-US" altLang="zh-CN" sz="2935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化学式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表示：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7757" y="2987927"/>
            <a:ext cx="1076515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2Na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  Ba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2+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+ 2Cl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+ 2Na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+ 2Cl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8511" y="3621021"/>
            <a:ext cx="1086206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）删去方程式两边不参加反应的离子，并将方程式化成最简：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535232" y="3035677"/>
            <a:ext cx="528320" cy="48933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993655" y="3069456"/>
            <a:ext cx="537155" cy="43061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16731" y="3106008"/>
            <a:ext cx="494512" cy="36918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247444" y="3083184"/>
            <a:ext cx="400951" cy="41078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66863" y="4101075"/>
            <a:ext cx="476694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Ba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2+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9963" y="4677139"/>
            <a:ext cx="1107263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）检查离子方程式两边各元素的原子个数和电荷总数是否相等：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66863" y="5254751"/>
            <a:ext cx="476694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Ba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2+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43872" y="5901628"/>
            <a:ext cx="3169920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  +  2+  = 0</a:t>
            </a:r>
            <a:endParaRPr lang="en-US" altLang="zh-CN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83352" y="5926825"/>
            <a:ext cx="249491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电荷守恒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07435" y="740701"/>
            <a:ext cx="10273141" cy="5518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电解质的拆分是离子方程式书写的关键，在拆分时一定要注意以下问题：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①能够进行拆分的只有易溶易电离的物质（强酸、强碱和大多数可溶盐）。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②拆分时应该按照电离方程式的形式进行拆分，注意方程式中的系数。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③其余不能拆分的物质不变，注意反应条件和沉淀、气体符号都不能改变。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19403" y="742249"/>
            <a:ext cx="9601067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根据以上书写步骤，请同学们交流讨论填写下表：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15413" y="1412779"/>
          <a:ext cx="10168890" cy="516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5490"/>
                <a:gridCol w="3491865"/>
                <a:gridCol w="3391535"/>
              </a:tblGrid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反应物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化学方程式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离子方程式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AgNO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+NaCl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AgNO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Ba(OH)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+H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④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CaCO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⑤</a:t>
                      </a: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NaHCO</a:t>
                      </a:r>
                      <a:r>
                        <a:rPr lang="en-US" sz="2665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+H</a:t>
                      </a:r>
                      <a:r>
                        <a:rPr lang="en-US" sz="2665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665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⑥</a:t>
                      </a: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NaOH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⑦HCl + KOH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⑧H</a:t>
                      </a:r>
                      <a:r>
                        <a:rPr lang="en-US" sz="2665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665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66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NaOH</a:t>
                      </a:r>
                      <a:endParaRPr lang="en-US" altLang="en-US" sz="266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⑨H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66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KOH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6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2665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2096" y="839040"/>
            <a:ext cx="8696245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根据以上书写步骤，请同学们交流讨论填写下表：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23392" y="1412776"/>
          <a:ext cx="10753090" cy="420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935"/>
                <a:gridCol w="4511040"/>
                <a:gridCol w="3587115"/>
              </a:tblGrid>
              <a:tr h="6102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反应物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化学方程式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离子方程式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31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①AgNO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+NaCl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AgNO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NaNO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31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②AgNO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AgNO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HNO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Ba(OH)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Ba(OH)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+ 2H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</a:t>
                      </a:r>
                      <a:r>
                        <a:rPr lang="en-US" sz="2400" b="1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2+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+ 2OH</a:t>
                      </a:r>
                      <a:r>
                        <a:rPr lang="en-US" sz="2400" b="1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+ 2H</a:t>
                      </a:r>
                      <a:r>
                        <a:rPr lang="en-US" sz="2400" b="1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2-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+ 2H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CaCO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HCl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2HCl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CaCl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 + 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+ 2H</a:t>
                      </a:r>
                      <a:r>
                        <a:rPr lang="en-US" sz="2400" b="1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</a:t>
                      </a:r>
                      <a:r>
                        <a:rPr lang="en-US" sz="2400" b="1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 + 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31371" y="5321019"/>
            <a:ext cx="11233248" cy="1323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有的离子方程式可能出现某一侧所有物质均不能拆分的情况，例如③中所有生成物均不能拆分。</a:t>
            </a:r>
            <a:endParaRPr lang="zh-CN" altLang="en-US" sz="266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37936" y="3236979"/>
            <a:ext cx="3538651" cy="960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864085" y="4264861"/>
            <a:ext cx="1003168" cy="12763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 bldLvl="0" animBg="1"/>
      <p:bldP spid="2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17855" y="687275"/>
            <a:ext cx="8646497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根据以上书写步骤，请同学们交流讨论填写下表：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392" y="5829267"/>
            <a:ext cx="6036945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一定要将方程式的系数化到最简</a:t>
            </a:r>
            <a:endParaRPr lang="zh-CN" altLang="en-US" sz="266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327915" y="2218968"/>
            <a:ext cx="576064" cy="3226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6065" y="5391797"/>
            <a:ext cx="5686425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2HCO</a:t>
            </a:r>
            <a:r>
              <a:rPr lang="en-US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 </a:t>
            </a:r>
            <a:r>
              <a:rPr 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+ 2H</a:t>
            </a:r>
            <a:r>
              <a:rPr lang="en-US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66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2H</a:t>
            </a:r>
            <a:r>
              <a:rPr lang="en-US" sz="266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 </a:t>
            </a:r>
            <a:r>
              <a:rPr 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+ 2CO</a:t>
            </a:r>
            <a:r>
              <a:rPr lang="en-US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↑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496267" y="2084851"/>
            <a:ext cx="1152128" cy="33222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32917" y="5033969"/>
            <a:ext cx="1055371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化简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9403" y="1316765"/>
          <a:ext cx="10560685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55"/>
                <a:gridCol w="4672330"/>
                <a:gridCol w="3200400"/>
              </a:tblGrid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反应物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化学方程式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离子方程式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28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⑤NaHCO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2NaHCO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2CO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CO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⑥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NaOH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OH</a:t>
                      </a:r>
                      <a:r>
                        <a:rPr lang="en-US" sz="2400" b="1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⑦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KOH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KCl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OH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⑧H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NaOH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2NaOH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+ 2H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OH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⑨H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KOH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2KOH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+ 2H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OH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19404" y="565321"/>
            <a:ext cx="7968885" cy="3172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将下面的化学方程式改为离子方程式：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Cl</a:t>
            </a:r>
            <a:r>
              <a:rPr lang="en-US" altLang="zh-CN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2H</a:t>
            </a:r>
            <a:r>
              <a:rPr lang="en-US" altLang="zh-CN" sz="266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66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66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66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+ 2HCl</a:t>
            </a:r>
            <a:endParaRPr lang="en-US" altLang="zh-CN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3Cu + 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8HNO</a:t>
            </a:r>
            <a:r>
              <a:rPr lang="en-US" altLang="zh-CN" sz="266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66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3Cu(NO</a:t>
            </a:r>
            <a:r>
              <a:rPr lang="en-US" altLang="zh-CN" sz="266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66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+ 2NO↑ + 4H</a:t>
            </a:r>
            <a:r>
              <a:rPr lang="en-US" altLang="zh-CN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lang="en-US" altLang="zh-CN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7244" y="1700808"/>
            <a:ext cx="6893355" cy="707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Cl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+ 2H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altLang="zh-CN" sz="2665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2H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SO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+ 2Cl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2H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endParaRPr lang="zh-CN" altLang="en-US" sz="2665" b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531" y="4677139"/>
            <a:ext cx="9371965" cy="707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同一侧的相同离子要合并，例如反应（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）中的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7831" y="3650443"/>
            <a:ext cx="8029367" cy="707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3Cu + 8H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8NO</a:t>
            </a:r>
            <a:r>
              <a:rPr lang="en-US" altLang="zh-CN" sz="2665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665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3Cu</a:t>
            </a:r>
            <a:r>
              <a:rPr lang="en-US" altLang="zh-CN" sz="2665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6NO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2NO↑ + 4H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lang="en-US" altLang="zh-CN" sz="266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6767" y="1796819"/>
            <a:ext cx="667159" cy="583565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66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8433" y="1848603"/>
            <a:ext cx="812165" cy="52428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66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7831" y="2276872"/>
            <a:ext cx="6054340" cy="707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Cl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2H</a:t>
            </a:r>
            <a:r>
              <a:rPr lang="en-US" altLang="zh-CN" sz="2665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4H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SO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+ 2Cl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endParaRPr lang="en-US" altLang="zh-CN" sz="2665" b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6839" y="4130496"/>
            <a:ext cx="7008113" cy="707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3Cu + 8H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2NO</a:t>
            </a:r>
            <a:r>
              <a:rPr lang="en-US" altLang="zh-CN" sz="2665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665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66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3Cu</a:t>
            </a:r>
            <a:r>
              <a:rPr lang="en-US" altLang="zh-CN" sz="2665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+ 2NO↑ + 4H</a:t>
            </a:r>
            <a:r>
              <a:rPr lang="en-US" altLang="zh-CN" sz="266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lang="en-US" altLang="zh-CN" sz="266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5787" y="3127081"/>
            <a:ext cx="1632181" cy="583565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66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3113795"/>
            <a:ext cx="960107" cy="583565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66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6532" y="5339145"/>
            <a:ext cx="10278035" cy="1323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删去方程式两边的相同离子的时候，可能出现两边系数不同，只能删去一部分的情况，例如反应（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）中的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NO</a:t>
            </a:r>
            <a:r>
              <a:rPr lang="en-US" altLang="zh-CN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endParaRPr lang="en-US" altLang="zh-CN" sz="2665" b="1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  <p:bldP spid="4" grpId="1"/>
      <p:bldP spid="5" grpId="0" bldLvl="0" animBg="1"/>
      <p:bldP spid="5" grpId="1" bldLvl="0" animBg="1"/>
      <p:bldP spid="6" grpId="0" bldLvl="0" animBg="1"/>
      <p:bldP spid="6" grpId="1" bldLvl="0" animBg="1"/>
      <p:bldP spid="7" grpId="0"/>
      <p:bldP spid="8" grpId="0"/>
      <p:bldP spid="9" grpId="0" bldLvl="0" animBg="1"/>
      <p:bldP spid="9" grpId="1" bldLvl="0" animBg="1"/>
      <p:bldP spid="10" grpId="0" bldLvl="0" animBg="1"/>
      <p:bldP spid="10" grpId="1" bldLvl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70527" y="740701"/>
            <a:ext cx="9749943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观察下面的方程式，化学方程式和离子方程式的意义有何不同？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23392" y="1319861"/>
          <a:ext cx="10402570" cy="3072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885"/>
                <a:gridCol w="5075555"/>
                <a:gridCol w="2818130"/>
              </a:tblGrid>
              <a:tr h="61023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反应物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化学方程式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66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离子方程式</a:t>
                      </a:r>
                      <a:endParaRPr lang="en-US" altLang="en-US" sz="266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⑥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NaOH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OH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⑦HCl + KOH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HCl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KCl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OH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⑧H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NaOH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2NaOH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+ 2H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OH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⑨H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KOH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2KOH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+ 2H</a:t>
                      </a:r>
                      <a:r>
                        <a:rPr lang="en-US" sz="24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OH</a:t>
                      </a:r>
                      <a:r>
                        <a:rPr lang="en-US" sz="24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spc="-67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59563" y="4058491"/>
            <a:ext cx="4594860" cy="1323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四个不同的强酸强碱之间的中和反应，化学方程式不同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8181" y="2618331"/>
            <a:ext cx="845820" cy="911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endParaRPr lang="zh-CN" altLang="en-US" sz="266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573744" y="2142205"/>
            <a:ext cx="263228" cy="1943643"/>
          </a:xfrm>
          <a:prstGeom prst="righ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64195" y="2618331"/>
            <a:ext cx="845820" cy="911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endParaRPr lang="zh-CN" altLang="en-US" sz="266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10512491" y="2211375"/>
            <a:ext cx="264795" cy="1805305"/>
          </a:xfrm>
          <a:prstGeom prst="righ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381" y="5147124"/>
            <a:ext cx="8312785" cy="1323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化学方程式表示的是一个具体的反应，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离子方程式除表示具体反应外，还可以表示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一类反应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60096" y="4070655"/>
            <a:ext cx="4527901" cy="1323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实质都是溶液中的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OH</a:t>
            </a:r>
            <a:r>
              <a:rPr lang="en-US" altLang="zh-CN" sz="266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66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的反应，离子方程式相同</a:t>
            </a:r>
            <a:endParaRPr lang="zh-CN" altLang="en-US" sz="266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 bldLvl="0" animBg="1"/>
      <p:bldP spid="6" grpId="0"/>
      <p:bldP spid="7" grpId="0" bldLvl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11424" y="1496007"/>
            <a:ext cx="10453577" cy="2865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endParaRPr lang="zh-CN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）表示可溶性钙盐和可溶性碳酸盐反应的离子方程式</a:t>
            </a:r>
            <a:r>
              <a:rPr lang="zh-CN" altLang="en-US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935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935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935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）离子反应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↓表示的可能是哪类反应？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7280" y="2852936"/>
            <a:ext cx="50907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2+</a:t>
            </a:r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CO</a:t>
            </a:r>
            <a:r>
              <a:rPr lang="en-US" altLang="zh-CN" sz="293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spc="-6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93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CaCO</a:t>
            </a:r>
            <a:r>
              <a:rPr lang="en-US" altLang="zh-CN" sz="293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</a:t>
            </a:r>
            <a:endParaRPr lang="zh-CN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7435" y="4486665"/>
            <a:ext cx="10465163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可溶性硫酸盐和可溶性钡盐的反应、硫酸和可溶性钡盐的反应</a:t>
            </a:r>
            <a:endParaRPr lang="zh-CN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3267" y="361527"/>
            <a:ext cx="47946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讲义第</a:t>
            </a:r>
            <a:r>
              <a:rPr lang="en-US" altLang="zh-CN" sz="2400">
                <a:solidFill>
                  <a:srgbClr val="FF0000"/>
                </a:solidFill>
              </a:rPr>
              <a:t>165</a:t>
            </a:r>
            <a:r>
              <a:rPr lang="zh-CN" altLang="en-US" sz="2400">
                <a:solidFill>
                  <a:srgbClr val="FF0000"/>
                </a:solidFill>
              </a:rPr>
              <a:t>页第</a:t>
            </a:r>
            <a:r>
              <a:rPr lang="en-US" altLang="zh-CN" sz="2400">
                <a:solidFill>
                  <a:srgbClr val="FF0000"/>
                </a:solidFill>
              </a:rPr>
              <a:t>14</a:t>
            </a:r>
            <a:r>
              <a:rPr lang="zh-CN" altLang="en-US" sz="2400">
                <a:solidFill>
                  <a:srgbClr val="FF0000"/>
                </a:solidFill>
              </a:rPr>
              <a:t>题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3267" y="1322493"/>
            <a:ext cx="47946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讲义第</a:t>
            </a:r>
            <a:r>
              <a:rPr lang="en-US" altLang="zh-CN" sz="2400">
                <a:solidFill>
                  <a:srgbClr val="FF0000"/>
                </a:solidFill>
              </a:rPr>
              <a:t>165</a:t>
            </a:r>
            <a:r>
              <a:rPr lang="zh-CN" altLang="en-US" sz="2400">
                <a:solidFill>
                  <a:srgbClr val="FF0000"/>
                </a:solidFill>
              </a:rPr>
              <a:t>页第</a:t>
            </a:r>
            <a:r>
              <a:rPr lang="en-US" altLang="zh-CN" sz="2400">
                <a:solidFill>
                  <a:srgbClr val="FF0000"/>
                </a:solidFill>
              </a:rPr>
              <a:t>15</a:t>
            </a:r>
            <a:r>
              <a:rPr lang="zh-CN" altLang="en-US" sz="2400">
                <a:solidFill>
                  <a:srgbClr val="FF0000"/>
                </a:solidFill>
              </a:rPr>
              <a:t>题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9787" y="2526453"/>
            <a:ext cx="47946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讲义第</a:t>
            </a:r>
            <a:r>
              <a:rPr lang="en-US" altLang="zh-CN" sz="2400">
                <a:solidFill>
                  <a:srgbClr val="FF0000"/>
                </a:solidFill>
              </a:rPr>
              <a:t>166</a:t>
            </a:r>
            <a:r>
              <a:rPr lang="zh-CN" altLang="en-US" sz="2400">
                <a:solidFill>
                  <a:srgbClr val="FF0000"/>
                </a:solidFill>
              </a:rPr>
              <a:t>页第</a:t>
            </a:r>
            <a:r>
              <a:rPr lang="en-US" altLang="zh-CN" sz="2400">
                <a:solidFill>
                  <a:srgbClr val="FF0000"/>
                </a:solidFill>
              </a:rPr>
              <a:t>20</a:t>
            </a:r>
            <a:r>
              <a:rPr lang="zh-CN" altLang="en-US" sz="2400">
                <a:solidFill>
                  <a:srgbClr val="FF0000"/>
                </a:solidFill>
              </a:rPr>
              <a:t>题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423" y="3525011"/>
            <a:ext cx="2273300" cy="1892300"/>
          </a:xfrm>
          <a:prstGeom prst="rect">
            <a:avLst/>
          </a:prstGeom>
        </p:spPr>
      </p:pic>
      <p:sp>
        <p:nvSpPr>
          <p:cNvPr id="80901" name="文本框 80900"/>
          <p:cNvSpPr txBox="1"/>
          <p:nvPr/>
        </p:nvSpPr>
        <p:spPr>
          <a:xfrm>
            <a:off x="819587" y="890243"/>
            <a:ext cx="1724019" cy="76962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1-3</a:t>
            </a:r>
            <a:endParaRPr lang="en-US" altLang="zh-CN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883" y="1557284"/>
            <a:ext cx="10844715" cy="1447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盛有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2mL Na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稀溶液的试管中加入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2mL BaCl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稀溶液，观察现象并进行分析。请同学们互相讨论填写下表。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0165" y="3089151"/>
            <a:ext cx="2122172" cy="2120901"/>
            <a:chOff x="811" y="4496"/>
            <a:chExt cx="3342" cy="3340"/>
          </a:xfrm>
        </p:grpSpPr>
        <p:sp>
          <p:nvSpPr>
            <p:cNvPr id="3" name="文本框 2"/>
            <p:cNvSpPr txBox="1"/>
            <p:nvPr/>
          </p:nvSpPr>
          <p:spPr>
            <a:xfrm>
              <a:off x="1624" y="6964"/>
              <a:ext cx="2529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Na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溶液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11" y="4496"/>
              <a:ext cx="1520" cy="17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BaCl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溶液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表格 6"/>
          <p:cNvGraphicFramePr/>
          <p:nvPr/>
        </p:nvGraphicFramePr>
        <p:xfrm>
          <a:off x="3599723" y="3044957"/>
          <a:ext cx="7584440" cy="320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20"/>
                <a:gridCol w="2550795"/>
                <a:gridCol w="2038350"/>
                <a:gridCol w="2035175"/>
              </a:tblGrid>
              <a:tr h="640080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现象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234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8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8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和BaCl</a:t>
                      </a:r>
                      <a:r>
                        <a:rPr lang="en-US" sz="2800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的电离方程式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混合前两溶液中的离子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混合后溶液中的离子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8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8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8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800" b="1" dirty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1295467" y="1316765"/>
          <a:ext cx="9504680" cy="425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295"/>
                <a:gridCol w="3886200"/>
                <a:gridCol w="2200910"/>
                <a:gridCol w="2073275"/>
              </a:tblGrid>
              <a:tr h="671830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93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现象</a:t>
                      </a:r>
                      <a:endParaRPr lang="en-US" alt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93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</a:t>
                      </a:r>
                      <a:endParaRPr lang="en-US" alt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8247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93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93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93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93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93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和BaCl</a:t>
                      </a:r>
                      <a:r>
                        <a:rPr lang="en-US" sz="2935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935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endParaRPr 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935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电离方程式</a:t>
                      </a:r>
                      <a:endParaRPr lang="en-US" alt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93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混合前两溶液中的离子</a:t>
                      </a:r>
                      <a:endParaRPr lang="en-US" altLang="en-US" sz="293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935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混合后溶液中的离子</a:t>
                      </a:r>
                      <a:endParaRPr lang="en-US" altLang="en-US" sz="2935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575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en-US" altLang="en-US" sz="2935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391477" y="3871885"/>
            <a:ext cx="1223797" cy="1447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935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白色</a:t>
            </a:r>
            <a:endParaRPr lang="en-US" altLang="zh-CN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935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沉淀</a:t>
            </a:r>
            <a:endParaRPr lang="en-US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4699" y="3871885"/>
            <a:ext cx="3981353" cy="1447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3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altLang="zh-CN" sz="2935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93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2935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935" b="1" spc="-67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93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2Na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SO</a:t>
            </a:r>
            <a:r>
              <a:rPr lang="en-US" altLang="zh-CN" sz="293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endParaRPr lang="en-US" altLang="zh-CN" sz="2935" b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93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BaCl</a:t>
            </a:r>
            <a:r>
              <a:rPr lang="en-US" altLang="zh-CN" sz="2935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935" b="1" spc="-67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93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935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+ 2Cl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en-US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76052" y="3832171"/>
            <a:ext cx="2304255" cy="1447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、SO</a:t>
            </a:r>
            <a:r>
              <a:rPr lang="en-US" altLang="zh-CN" sz="293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、Ba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35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en-US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4100" y="4164952"/>
            <a:ext cx="1607185" cy="769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35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en-US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12868" y="4774697"/>
            <a:ext cx="2510791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溶液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05" y="3234188"/>
            <a:ext cx="960755" cy="15405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45" y="932723"/>
            <a:ext cx="996315" cy="1597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2868" y="2468893"/>
            <a:ext cx="2510791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BaCl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溶液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 rot="5400000">
            <a:off x="2084581" y="984989"/>
            <a:ext cx="1112665" cy="1200153"/>
          </a:xfrm>
          <a:prstGeom prst="wedgeRoundRectCallout">
            <a:avLst>
              <a:gd name="adj1" fmla="val 41137"/>
              <a:gd name="adj2" fmla="val 92645"/>
              <a:gd name="adj3" fmla="val 16667"/>
            </a:avLst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zh-CN" altLang="en-US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zh-CN" altLang="en-US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</a:t>
            </a:r>
            <a:r>
              <a:rPr lang="zh-CN" altLang="en-US" sz="2935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935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zh-CN" altLang="en-US" sz="2935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 rot="5400000">
            <a:off x="2019843" y="3359976"/>
            <a:ext cx="1242152" cy="1200151"/>
          </a:xfrm>
          <a:prstGeom prst="wedgeRoundRectCallout">
            <a:avLst>
              <a:gd name="adj1" fmla="val 41137"/>
              <a:gd name="adj2" fmla="val 92645"/>
              <a:gd name="adj3" fmla="val 16667"/>
            </a:avLst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935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zh-CN" altLang="en-US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、SO</a:t>
            </a:r>
            <a:r>
              <a:rPr lang="zh-CN" altLang="en-US" sz="293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935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zh-CN" altLang="en-US" sz="293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72744" y="1440948"/>
            <a:ext cx="890207" cy="2769235"/>
            <a:chOff x="4849" y="4400"/>
            <a:chExt cx="2011" cy="4361"/>
          </a:xfrm>
        </p:grpSpPr>
        <p:grpSp>
          <p:nvGrpSpPr>
            <p:cNvPr id="6" name="组合 5"/>
            <p:cNvGrpSpPr/>
            <p:nvPr/>
          </p:nvGrpSpPr>
          <p:grpSpPr>
            <a:xfrm>
              <a:off x="4849" y="4400"/>
              <a:ext cx="850" cy="4361"/>
              <a:chOff x="4016" y="3395"/>
              <a:chExt cx="850" cy="4361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016" y="3447"/>
                <a:ext cx="83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032" y="7700"/>
                <a:ext cx="83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740" y="3395"/>
                <a:ext cx="15" cy="436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V="1">
              <a:off x="5699" y="6568"/>
              <a:ext cx="1161" cy="16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u=1137478058,1569549456&amp;fm=26&amp;gp=0[1]"/>
          <p:cNvPicPr>
            <a:picLocks noChangeAspect="1"/>
          </p:cNvPicPr>
          <p:nvPr/>
        </p:nvPicPr>
        <p:blipFill>
          <a:blip r:embed="rId2"/>
          <a:srcRect l="27170" t="11909" r="12721" b="7570"/>
          <a:stretch>
            <a:fillRect/>
          </a:stretch>
        </p:blipFill>
        <p:spPr>
          <a:xfrm>
            <a:off x="4175787" y="932724"/>
            <a:ext cx="1086051" cy="2841851"/>
          </a:xfrm>
          <a:prstGeom prst="rect">
            <a:avLst/>
          </a:prstGeom>
        </p:spPr>
      </p:pic>
      <p:sp>
        <p:nvSpPr>
          <p:cNvPr id="16" name="圆角矩形标注 15"/>
          <p:cNvSpPr/>
          <p:nvPr/>
        </p:nvSpPr>
        <p:spPr>
          <a:xfrm rot="5400000">
            <a:off x="4250835" y="3696071"/>
            <a:ext cx="1002031" cy="1728191"/>
          </a:xfrm>
          <a:prstGeom prst="wedgeRoundRectCallout">
            <a:avLst>
              <a:gd name="adj1" fmla="val -89860"/>
              <a:gd name="adj2" fmla="val 10165"/>
              <a:gd name="adj3" fmla="val 16667"/>
            </a:avLst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BaSO</a:t>
            </a:r>
            <a:r>
              <a:rPr lang="en-US" altLang="zh-CN" sz="2935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935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35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lang="en-US" altLang="zh-CN" sz="2935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endParaRPr lang="en-US" altLang="zh-CN" sz="2935" b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70684" y="836712"/>
            <a:ext cx="6485956" cy="2555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混合氯化钡和硫酸钠溶液，实际上是将四种离子（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2+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Cl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）混合，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2+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结合为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66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沉淀析出，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Cl</a:t>
            </a:r>
            <a:r>
              <a:rPr lang="en-US" altLang="zh-CN" sz="266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66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并未参与反应，只是剩余在溶液中。</a:t>
            </a:r>
            <a:endParaRPr lang="zh-CN" altLang="en-US" sz="266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3975" y="3525011"/>
            <a:ext cx="5794633" cy="451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BaCl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935" b="1" spc="-67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+ 2NaCl</a:t>
            </a:r>
            <a:endParaRPr lang="en-US" altLang="zh-CN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8174241" y="4098929"/>
            <a:ext cx="728980" cy="967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3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50039" y="5059036"/>
            <a:ext cx="4126865" cy="451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Ba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935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935" b="1" spc="-67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78497" y="3908456"/>
            <a:ext cx="99885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宏观</a:t>
            </a:r>
            <a:endParaRPr lang="zh-CN" altLang="zh-CN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78497" y="5140343"/>
            <a:ext cx="998855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微观</a:t>
            </a:r>
            <a:endParaRPr lang="zh-CN" altLang="zh-CN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10702651" y="4482972"/>
            <a:ext cx="435611" cy="72595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35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47287" y="5733256"/>
            <a:ext cx="8873491" cy="542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9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电解质在溶液中实际是以离子形式发生反应</a:t>
            </a:r>
            <a:endParaRPr lang="zh-CN" altLang="en-US" sz="29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6" grpId="0" bldLvl="0" animBg="1"/>
      <p:bldP spid="17" grpId="0"/>
      <p:bldP spid="18" grpId="0"/>
      <p:bldP spid="19" grpId="0" bldLvl="0" animBg="1"/>
      <p:bldP spid="20" grpId="0"/>
      <p:bldP spid="21" grpId="0"/>
      <p:bldP spid="23" grpId="0"/>
      <p:bldP spid="24" grpId="0" bldLvl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文本框 80900"/>
          <p:cNvSpPr txBox="1"/>
          <p:nvPr/>
        </p:nvSpPr>
        <p:spPr>
          <a:xfrm>
            <a:off x="5221579" y="100489"/>
            <a:ext cx="1748989" cy="76962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935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离子反应</a:t>
            </a:r>
            <a:endParaRPr lang="zh-CN" altLang="zh-CN" sz="2935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1561" y="1028680"/>
            <a:ext cx="10518028" cy="2126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离子反应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：电解质在溶液中的反应实质上是离子之间的反应，</a:t>
            </a:r>
            <a:r>
              <a:rPr lang="zh-CN" altLang="zh-CN" sz="2935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这样的反应属于</a:t>
            </a:r>
            <a:r>
              <a:rPr lang="zh-CN" altLang="zh-CN" sz="2935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离子反应</a:t>
            </a:r>
            <a:r>
              <a:rPr lang="zh-CN" altLang="zh-CN" sz="2935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sz="2935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在中学阶段仅限于在溶液中进行的反应。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548" y="3012824"/>
            <a:ext cx="10710049" cy="769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离子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方程式：用实际参加反应的离子符号来表示反应的式子。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81687" y="3936285"/>
            <a:ext cx="6082665" cy="6781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BaCl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93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+ 2NaCl</a:t>
            </a:r>
            <a:endParaRPr lang="en-US" altLang="zh-CN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72467" y="4864127"/>
            <a:ext cx="4126865" cy="6781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935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2-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Ba</a:t>
            </a:r>
            <a:r>
              <a:rPr lang="en-US" altLang="zh-CN" sz="2935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935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935" b="1" spc="-6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935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BaSO</a:t>
            </a:r>
            <a:r>
              <a:rPr lang="en-US" altLang="zh-CN" sz="2935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↓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8671" y="3876920"/>
            <a:ext cx="2416811" cy="769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化学方程式：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5413" y="4741016"/>
            <a:ext cx="2416811" cy="769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935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离子方程式：</a:t>
            </a:r>
            <a:endParaRPr lang="zh-CN" altLang="en-US" sz="2935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8" grpId="0"/>
      <p:bldP spid="20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1215" y="837351"/>
            <a:ext cx="11409887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离子反应发生的条件</a:t>
            </a:r>
            <a:endParaRPr lang="zh-CN" altLang="zh-CN" sz="2800" kern="100" dirty="0">
              <a:solidFill>
                <a:srgbClr val="0070C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pic>
        <p:nvPicPr>
          <p:cNvPr id="546818" name="Picture 2" descr="W33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32" y="1701287"/>
            <a:ext cx="7418655" cy="219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91215" y="3896696"/>
            <a:ext cx="1140988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特别提醒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离子反应除了复分解型外，还有其他类型，如有离子参加的置换反应等，这些类型的发生条件与复分解型不同。</a:t>
            </a:r>
            <a:endParaRPr lang="zh-CN" altLang="zh-CN" sz="2800" kern="100" dirty="0">
              <a:effectLst/>
              <a:latin typeface="方正中等线简体" panose="03000509000000000000" pitchFamily="65" charset="-122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1215" y="139673"/>
            <a:ext cx="11409887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1.NaOH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溶液与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CuSO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溶液反应的微观探析。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化学方程式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微观探析</a:t>
            </a:r>
            <a:endParaRPr lang="zh-CN" altLang="zh-CN" sz="1045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8568" y="2182529"/>
          <a:ext cx="11194415" cy="4593590"/>
        </p:xfrm>
        <a:graphic>
          <a:graphicData uri="http://schemas.openxmlformats.org/drawingml/2006/table">
            <a:tbl>
              <a:tblPr/>
              <a:tblGrid>
                <a:gridCol w="4751705"/>
                <a:gridCol w="3199765"/>
                <a:gridCol w="3242945"/>
              </a:tblGrid>
              <a:tr h="11487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NaOH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CuSO</a:t>
                      </a:r>
                      <a:r>
                        <a:rPr lang="en-US" sz="2800" kern="100" baseline="-250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的电离方程式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___________________</a:t>
                      </a:r>
                      <a:r>
                        <a:rPr kumimoji="0" lang="zh-CN" altLang="en-US" sz="2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______________</a:t>
                      </a: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Times New Roman" panose="02020603050405020304" pitchFamily="18" charset="0"/>
                      </a:endParaRPr>
                    </a:p>
                    <a:p>
                      <a:pPr marL="71755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______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1480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混合前两溶液中存在的离子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NaOH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800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Times New Roman" panose="02020603050405020304" pitchFamily="18" charset="0"/>
                      </a:endParaRPr>
                    </a:p>
                    <a:p>
                      <a:pPr marL="71755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none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endParaRPr lang="zh-CN" sz="28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CuSO</a:t>
                      </a:r>
                      <a:r>
                        <a:rPr lang="en-US" sz="2800" kern="100" baseline="-250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溶液</a:t>
                      </a: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2800" kern="100" dirty="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_____</a:t>
                      </a: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方正中等线简体" panose="03000509000000000000" pitchFamily="65" charset="-122"/>
                        <a:cs typeface="Times New Roman" panose="02020603050405020304" pitchFamily="18" charset="0"/>
                      </a:endParaRPr>
                    </a:p>
                    <a:p>
                      <a:pPr marL="71755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none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_____</a:t>
                      </a:r>
                      <a:endParaRPr lang="zh-CN" sz="28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混合后数目减少的离子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none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___________</a:t>
                      </a:r>
                      <a:endParaRPr lang="zh-CN" sz="28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混合后数目不变的离子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u="none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___________</a:t>
                      </a:r>
                      <a:endParaRPr lang="zh-CN" sz="28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76581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反应实质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用离子方程式表示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________________________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982807" y="962888"/>
            <a:ext cx="6574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2NaOH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CuSO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=Cu(OH)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4609" y="2107912"/>
            <a:ext cx="635839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NaOH</a:t>
            </a:r>
            <a:r>
              <a:rPr lang="en-US" altLang="zh-CN" sz="28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=Na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en-US" sz="2800" kern="1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zh-CN" altLang="en-US" sz="28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CuSO</a:t>
            </a:r>
            <a:r>
              <a:rPr lang="en-US" altLang="zh-CN" sz="2800" kern="1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46988" y="2682320"/>
          <a:ext cx="1626885" cy="63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89" name="文档" r:id="rId1" imgW="1629410" imgH="636905" progId="Word.Document.12">
                  <p:embed/>
                </p:oleObj>
              </mc:Choice>
              <mc:Fallback>
                <p:oleObj name="文档" r:id="rId1" imgW="1629410" imgH="636905" progId="Word.Document.12">
                  <p:embed/>
                  <p:pic>
                    <p:nvPicPr>
                      <p:cNvPr id="0" name="图片 5483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6988" y="2682320"/>
                        <a:ext cx="1626885" cy="634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409643" y="3867028"/>
            <a:ext cx="11842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Na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en-US" sz="28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46988" y="4338337"/>
            <a:ext cx="9271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31823" y="3858563"/>
            <a:ext cx="1300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742380" y="4297839"/>
          <a:ext cx="1211037" cy="61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90" name="文档" r:id="rId3" imgW="1211580" imgH="618490" progId="Word.Document.12">
                  <p:embed/>
                </p:oleObj>
              </mc:Choice>
              <mc:Fallback>
                <p:oleObj name="文档" r:id="rId3" imgW="1211580" imgH="618490" progId="Word.Document.12">
                  <p:embed/>
                  <p:pic>
                    <p:nvPicPr>
                      <p:cNvPr id="0" name="图片 5483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2380" y="4297839"/>
                        <a:ext cx="1211037" cy="61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7530900" y="4986365"/>
            <a:ext cx="20447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OH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697387" y="5573327"/>
          <a:ext cx="2142728" cy="60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91" name="文档" r:id="rId5" imgW="2144395" imgH="609600" progId="Word.Document.12">
                  <p:embed/>
                </p:oleObj>
              </mc:Choice>
              <mc:Fallback>
                <p:oleObj name="文档" r:id="rId5" imgW="2144395" imgH="609600" progId="Word.Document.12">
                  <p:embed/>
                  <p:pic>
                    <p:nvPicPr>
                      <p:cNvPr id="0" name="图片 548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87" y="5573327"/>
                        <a:ext cx="2142728" cy="60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6393889" y="6078664"/>
            <a:ext cx="4439920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Cu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2OH</a:t>
            </a:r>
            <a:r>
              <a:rPr lang="zh-CN" altLang="en-US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spc="-8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==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=Cu(OH)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↓</a:t>
            </a:r>
            <a:endParaRPr lang="zh-CN" altLang="en-US" sz="2800" kern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3224" y="-73943"/>
            <a:ext cx="1979101" cy="655768"/>
            <a:chOff x="501236" y="286084"/>
            <a:chExt cx="1979468" cy="655889"/>
          </a:xfrm>
        </p:grpSpPr>
        <p:sp>
          <p:nvSpPr>
            <p:cNvPr id="23" name="矩形 22"/>
            <p:cNvSpPr/>
            <p:nvPr/>
          </p:nvSpPr>
          <p:spPr>
            <a:xfrm>
              <a:off x="875127" y="286084"/>
              <a:ext cx="1605577" cy="52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tabLst>
                  <a:tab pos="1890395" algn="l"/>
                </a:tabLst>
              </a:pPr>
              <a:r>
                <a:rPr lang="zh-CN" altLang="zh-CN" sz="2800" b="1" kern="100" dirty="0">
                  <a:latin typeface="+mn-ea"/>
                  <a:cs typeface="Times New Roman" panose="02020603050405020304" pitchFamily="18" charset="0"/>
                </a:rPr>
                <a:t>应用体验</a:t>
              </a:r>
              <a:endParaRPr lang="zh-CN" altLang="en-US" sz="280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1236" y="594990"/>
              <a:ext cx="346911" cy="34698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原创设计师QQ598969553        _24"/>
            <p:cNvGrpSpPr/>
            <p:nvPr/>
          </p:nvGrpSpPr>
          <p:grpSpPr>
            <a:xfrm>
              <a:off x="572346" y="664470"/>
              <a:ext cx="256945" cy="224003"/>
              <a:chOff x="7540014" y="4306907"/>
              <a:chExt cx="389342" cy="33942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1" name="Freeform 110"/>
              <p:cNvSpPr/>
              <p:nvPr/>
            </p:nvSpPr>
            <p:spPr bwMode="auto">
              <a:xfrm>
                <a:off x="7799575" y="4409234"/>
                <a:ext cx="102328" cy="102328"/>
              </a:xfrm>
              <a:custGeom>
                <a:avLst/>
                <a:gdLst>
                  <a:gd name="T0" fmla="*/ 0 w 41"/>
                  <a:gd name="T1" fmla="*/ 39 h 41"/>
                  <a:gd name="T2" fmla="*/ 3 w 41"/>
                  <a:gd name="T3" fmla="*/ 41 h 41"/>
                  <a:gd name="T4" fmla="*/ 41 w 41"/>
                  <a:gd name="T5" fmla="*/ 3 h 41"/>
                  <a:gd name="T6" fmla="*/ 39 w 41"/>
                  <a:gd name="T7" fmla="*/ 0 h 41"/>
                  <a:gd name="T8" fmla="*/ 0 w 41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Freeform 111"/>
              <p:cNvSpPr/>
              <p:nvPr/>
            </p:nvSpPr>
            <p:spPr bwMode="auto">
              <a:xfrm>
                <a:off x="7777112" y="4381780"/>
                <a:ext cx="109814" cy="114806"/>
              </a:xfrm>
              <a:custGeom>
                <a:avLst/>
                <a:gdLst>
                  <a:gd name="T0" fmla="*/ 37 w 44"/>
                  <a:gd name="T1" fmla="*/ 0 h 46"/>
                  <a:gd name="T2" fmla="*/ 0 w 44"/>
                  <a:gd name="T3" fmla="*/ 39 h 46"/>
                  <a:gd name="T4" fmla="*/ 6 w 44"/>
                  <a:gd name="T5" fmla="*/ 46 h 46"/>
                  <a:gd name="T6" fmla="*/ 44 w 44"/>
                  <a:gd name="T7" fmla="*/ 8 h 46"/>
                  <a:gd name="T8" fmla="*/ 37 w 4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Freeform 112"/>
              <p:cNvSpPr/>
              <p:nvPr/>
            </p:nvSpPr>
            <p:spPr bwMode="auto">
              <a:xfrm>
                <a:off x="7757146" y="4366805"/>
                <a:ext cx="104823" cy="104823"/>
              </a:xfrm>
              <a:custGeom>
                <a:avLst/>
                <a:gdLst>
                  <a:gd name="T0" fmla="*/ 0 w 42"/>
                  <a:gd name="T1" fmla="*/ 38 h 42"/>
                  <a:gd name="T2" fmla="*/ 4 w 42"/>
                  <a:gd name="T3" fmla="*/ 42 h 42"/>
                  <a:gd name="T4" fmla="*/ 42 w 42"/>
                  <a:gd name="T5" fmla="*/ 4 h 42"/>
                  <a:gd name="T6" fmla="*/ 38 w 42"/>
                  <a:gd name="T7" fmla="*/ 0 h 42"/>
                  <a:gd name="T8" fmla="*/ 0 w 42"/>
                  <a:gd name="T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" name="Freeform 113"/>
              <p:cNvSpPr/>
              <p:nvPr/>
            </p:nvSpPr>
            <p:spPr bwMode="auto">
              <a:xfrm>
                <a:off x="7729693" y="4469133"/>
                <a:ext cx="69882" cy="69882"/>
              </a:xfrm>
              <a:custGeom>
                <a:avLst/>
                <a:gdLst>
                  <a:gd name="T0" fmla="*/ 28 w 28"/>
                  <a:gd name="T1" fmla="*/ 20 h 28"/>
                  <a:gd name="T2" fmla="*/ 8 w 28"/>
                  <a:gd name="T3" fmla="*/ 0 h 28"/>
                  <a:gd name="T4" fmla="*/ 0 w 28"/>
                  <a:gd name="T5" fmla="*/ 20 h 28"/>
                  <a:gd name="T6" fmla="*/ 9 w 28"/>
                  <a:gd name="T7" fmla="*/ 28 h 28"/>
                  <a:gd name="T8" fmla="*/ 28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8" y="20"/>
                    </a:moveTo>
                    <a:lnTo>
                      <a:pt x="8" y="0"/>
                    </a:lnTo>
                    <a:lnTo>
                      <a:pt x="0" y="20"/>
                    </a:lnTo>
                    <a:lnTo>
                      <a:pt x="9" y="28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Freeform 114"/>
              <p:cNvSpPr/>
              <p:nvPr/>
            </p:nvSpPr>
            <p:spPr bwMode="auto">
              <a:xfrm>
                <a:off x="7712222" y="4526535"/>
                <a:ext cx="34941" cy="32446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6 h 13"/>
                  <a:gd name="T4" fmla="*/ 6 w 14"/>
                  <a:gd name="T5" fmla="*/ 0 h 13"/>
                  <a:gd name="T6" fmla="*/ 0 w 14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14" y="6"/>
                    </a:lnTo>
                    <a:lnTo>
                      <a:pt x="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Freeform 115"/>
              <p:cNvSpPr/>
              <p:nvPr/>
            </p:nvSpPr>
            <p:spPr bwMode="auto">
              <a:xfrm>
                <a:off x="7859474" y="4341848"/>
                <a:ext cx="69882" cy="69882"/>
              </a:xfrm>
              <a:custGeom>
                <a:avLst/>
                <a:gdLst>
                  <a:gd name="T0" fmla="*/ 7 w 28"/>
                  <a:gd name="T1" fmla="*/ 0 h 28"/>
                  <a:gd name="T2" fmla="*/ 0 w 28"/>
                  <a:gd name="T3" fmla="*/ 8 h 28"/>
                  <a:gd name="T4" fmla="*/ 20 w 28"/>
                  <a:gd name="T5" fmla="*/ 28 h 28"/>
                  <a:gd name="T6" fmla="*/ 28 w 28"/>
                  <a:gd name="T7" fmla="*/ 20 h 28"/>
                  <a:gd name="T8" fmla="*/ 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Freeform 116"/>
              <p:cNvSpPr/>
              <p:nvPr/>
            </p:nvSpPr>
            <p:spPr bwMode="auto">
              <a:xfrm>
                <a:off x="7540014" y="4306907"/>
                <a:ext cx="279527" cy="339426"/>
              </a:xfrm>
              <a:custGeom>
                <a:avLst/>
                <a:gdLst>
                  <a:gd name="T0" fmla="*/ 104 w 112"/>
                  <a:gd name="T1" fmla="*/ 101 h 136"/>
                  <a:gd name="T2" fmla="*/ 83 w 112"/>
                  <a:gd name="T3" fmla="*/ 101 h 136"/>
                  <a:gd name="T4" fmla="*/ 83 w 112"/>
                  <a:gd name="T5" fmla="*/ 129 h 136"/>
                  <a:gd name="T6" fmla="*/ 7 w 112"/>
                  <a:gd name="T7" fmla="*/ 129 h 136"/>
                  <a:gd name="T8" fmla="*/ 7 w 112"/>
                  <a:gd name="T9" fmla="*/ 32 h 136"/>
                  <a:gd name="T10" fmla="*/ 104 w 112"/>
                  <a:gd name="T11" fmla="*/ 32 h 136"/>
                  <a:gd name="T12" fmla="*/ 104 w 112"/>
                  <a:gd name="T13" fmla="*/ 40 h 136"/>
                  <a:gd name="T14" fmla="*/ 112 w 112"/>
                  <a:gd name="T15" fmla="*/ 32 h 136"/>
                  <a:gd name="T16" fmla="*/ 112 w 112"/>
                  <a:gd name="T17" fmla="*/ 6 h 136"/>
                  <a:gd name="T18" fmla="*/ 97 w 112"/>
                  <a:gd name="T19" fmla="*/ 6 h 136"/>
                  <a:gd name="T20" fmla="*/ 97 w 112"/>
                  <a:gd name="T21" fmla="*/ 20 h 136"/>
                  <a:gd name="T22" fmla="*/ 95 w 112"/>
                  <a:gd name="T23" fmla="*/ 20 h 136"/>
                  <a:gd name="T24" fmla="*/ 95 w 112"/>
                  <a:gd name="T25" fmla="*/ 0 h 136"/>
                  <a:gd name="T26" fmla="*/ 89 w 112"/>
                  <a:gd name="T27" fmla="*/ 0 h 136"/>
                  <a:gd name="T28" fmla="*/ 89 w 112"/>
                  <a:gd name="T29" fmla="*/ 20 h 136"/>
                  <a:gd name="T30" fmla="*/ 87 w 112"/>
                  <a:gd name="T31" fmla="*/ 20 h 136"/>
                  <a:gd name="T32" fmla="*/ 87 w 112"/>
                  <a:gd name="T33" fmla="*/ 6 h 136"/>
                  <a:gd name="T34" fmla="*/ 79 w 112"/>
                  <a:gd name="T35" fmla="*/ 6 h 136"/>
                  <a:gd name="T36" fmla="*/ 79 w 112"/>
                  <a:gd name="T37" fmla="*/ 20 h 136"/>
                  <a:gd name="T38" fmla="*/ 76 w 112"/>
                  <a:gd name="T39" fmla="*/ 20 h 136"/>
                  <a:gd name="T40" fmla="*/ 76 w 112"/>
                  <a:gd name="T41" fmla="*/ 0 h 136"/>
                  <a:gd name="T42" fmla="*/ 72 w 112"/>
                  <a:gd name="T43" fmla="*/ 0 h 136"/>
                  <a:gd name="T44" fmla="*/ 72 w 112"/>
                  <a:gd name="T45" fmla="*/ 20 h 136"/>
                  <a:gd name="T46" fmla="*/ 68 w 112"/>
                  <a:gd name="T47" fmla="*/ 20 h 136"/>
                  <a:gd name="T48" fmla="*/ 68 w 112"/>
                  <a:gd name="T49" fmla="*/ 6 h 136"/>
                  <a:gd name="T50" fmla="*/ 60 w 112"/>
                  <a:gd name="T51" fmla="*/ 6 h 136"/>
                  <a:gd name="T52" fmla="*/ 60 w 112"/>
                  <a:gd name="T53" fmla="*/ 20 h 136"/>
                  <a:gd name="T54" fmla="*/ 57 w 112"/>
                  <a:gd name="T55" fmla="*/ 20 h 136"/>
                  <a:gd name="T56" fmla="*/ 57 w 112"/>
                  <a:gd name="T57" fmla="*/ 0 h 136"/>
                  <a:gd name="T58" fmla="*/ 53 w 112"/>
                  <a:gd name="T59" fmla="*/ 0 h 136"/>
                  <a:gd name="T60" fmla="*/ 53 w 112"/>
                  <a:gd name="T61" fmla="*/ 20 h 136"/>
                  <a:gd name="T62" fmla="*/ 51 w 112"/>
                  <a:gd name="T63" fmla="*/ 20 h 136"/>
                  <a:gd name="T64" fmla="*/ 51 w 112"/>
                  <a:gd name="T65" fmla="*/ 6 h 136"/>
                  <a:gd name="T66" fmla="*/ 43 w 112"/>
                  <a:gd name="T67" fmla="*/ 6 h 136"/>
                  <a:gd name="T68" fmla="*/ 43 w 112"/>
                  <a:gd name="T69" fmla="*/ 20 h 136"/>
                  <a:gd name="T70" fmla="*/ 40 w 112"/>
                  <a:gd name="T71" fmla="*/ 20 h 136"/>
                  <a:gd name="T72" fmla="*/ 40 w 112"/>
                  <a:gd name="T73" fmla="*/ 0 h 136"/>
                  <a:gd name="T74" fmla="*/ 35 w 112"/>
                  <a:gd name="T75" fmla="*/ 0 h 136"/>
                  <a:gd name="T76" fmla="*/ 35 w 112"/>
                  <a:gd name="T77" fmla="*/ 20 h 136"/>
                  <a:gd name="T78" fmla="*/ 32 w 112"/>
                  <a:gd name="T79" fmla="*/ 20 h 136"/>
                  <a:gd name="T80" fmla="*/ 32 w 112"/>
                  <a:gd name="T81" fmla="*/ 6 h 136"/>
                  <a:gd name="T82" fmla="*/ 25 w 112"/>
                  <a:gd name="T83" fmla="*/ 6 h 136"/>
                  <a:gd name="T84" fmla="*/ 25 w 112"/>
                  <a:gd name="T85" fmla="*/ 20 h 136"/>
                  <a:gd name="T86" fmla="*/ 23 w 112"/>
                  <a:gd name="T87" fmla="*/ 20 h 136"/>
                  <a:gd name="T88" fmla="*/ 23 w 112"/>
                  <a:gd name="T89" fmla="*/ 0 h 136"/>
                  <a:gd name="T90" fmla="*/ 17 w 112"/>
                  <a:gd name="T91" fmla="*/ 0 h 136"/>
                  <a:gd name="T92" fmla="*/ 17 w 112"/>
                  <a:gd name="T93" fmla="*/ 20 h 136"/>
                  <a:gd name="T94" fmla="*/ 15 w 112"/>
                  <a:gd name="T95" fmla="*/ 20 h 136"/>
                  <a:gd name="T96" fmla="*/ 15 w 112"/>
                  <a:gd name="T97" fmla="*/ 6 h 136"/>
                  <a:gd name="T98" fmla="*/ 0 w 112"/>
                  <a:gd name="T99" fmla="*/ 6 h 136"/>
                  <a:gd name="T100" fmla="*/ 0 w 112"/>
                  <a:gd name="T101" fmla="*/ 24 h 136"/>
                  <a:gd name="T102" fmla="*/ 0 w 112"/>
                  <a:gd name="T103" fmla="*/ 28 h 136"/>
                  <a:gd name="T104" fmla="*/ 0 w 112"/>
                  <a:gd name="T105" fmla="*/ 136 h 136"/>
                  <a:gd name="T106" fmla="*/ 89 w 112"/>
                  <a:gd name="T107" fmla="*/ 136 h 136"/>
                  <a:gd name="T108" fmla="*/ 112 w 112"/>
                  <a:gd name="T109" fmla="*/ 110 h 136"/>
                  <a:gd name="T110" fmla="*/ 112 w 112"/>
                  <a:gd name="T111" fmla="*/ 84 h 136"/>
                  <a:gd name="T112" fmla="*/ 104 w 112"/>
                  <a:gd name="T113" fmla="*/ 92 h 136"/>
                  <a:gd name="T114" fmla="*/ 104 w 112"/>
                  <a:gd name="T115" fmla="*/ 10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" name="Rectangle 117"/>
              <p:cNvSpPr>
                <a:spLocks noChangeArrowheads="1"/>
              </p:cNvSpPr>
              <p:nvPr/>
            </p:nvSpPr>
            <p:spPr bwMode="auto">
              <a:xfrm>
                <a:off x="7589930" y="4421713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" name="Rectangle 118"/>
              <p:cNvSpPr>
                <a:spLocks noChangeArrowheads="1"/>
              </p:cNvSpPr>
              <p:nvPr/>
            </p:nvSpPr>
            <p:spPr bwMode="auto">
              <a:xfrm>
                <a:off x="7589930" y="4461645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Rectangle 119"/>
              <p:cNvSpPr>
                <a:spLocks noChangeArrowheads="1"/>
              </p:cNvSpPr>
              <p:nvPr/>
            </p:nvSpPr>
            <p:spPr bwMode="auto">
              <a:xfrm>
                <a:off x="7589930" y="4506569"/>
                <a:ext cx="109814" cy="14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Rectangle 120"/>
              <p:cNvSpPr>
                <a:spLocks noChangeArrowheads="1"/>
              </p:cNvSpPr>
              <p:nvPr/>
            </p:nvSpPr>
            <p:spPr bwMode="auto">
              <a:xfrm>
                <a:off x="7589930" y="4548998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2" tIns="45710" rIns="91422" bIns="4571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19" grpId="0"/>
      <p:bldP spid="21" grpId="0"/>
      <p:bldP spid="2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1215" y="1010195"/>
            <a:ext cx="11409887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探讨下列反应能否发生，不能反应的说明理由，能反应的根据离子反应的实质写出离子方程式。</a:t>
            </a:r>
            <a:endParaRPr lang="zh-CN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硝酸钾与硫酸钠溶液混合。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215" y="2965161"/>
            <a:ext cx="11409887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不能反应，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KNO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Na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SO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的混合溶液中有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K</a:t>
            </a:r>
            <a:r>
              <a:rPr lang="zh-CN" altLang="zh-CN" sz="2800" kern="1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离子之间不能结合生成沉淀、气体或难电离的物质，因此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KNO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Na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SO</a:t>
            </a:r>
            <a:r>
              <a:rPr lang="en-US" altLang="zh-CN" sz="2800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不反应。</a:t>
            </a:r>
            <a:endParaRPr lang="zh-CN" altLang="zh-CN" sz="2800" kern="100" dirty="0">
              <a:solidFill>
                <a:srgbClr val="C00000"/>
              </a:solidFill>
              <a:effectLst/>
              <a:latin typeface="黑体" panose="02010609060101010101" charset="-122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903951" y="3100361"/>
          <a:ext cx="3237900" cy="61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41" name="文档" r:id="rId1" imgW="3239770" imgH="618490" progId="Word.Document.12">
                  <p:embed/>
                </p:oleObj>
              </mc:Choice>
              <mc:Fallback>
                <p:oleObj name="文档" r:id="rId1" imgW="3239770" imgH="618490" progId="Word.Document.12">
                  <p:embed/>
                  <p:pic>
                    <p:nvPicPr>
                      <p:cNvPr id="0" name="图片 5490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03951" y="3100361"/>
                        <a:ext cx="3237900" cy="61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1215" y="1010195"/>
            <a:ext cx="11409887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碳酸钠和稀硫酸混合。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215" y="1701287"/>
            <a:ext cx="11409887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endParaRPr lang="zh-CN" altLang="zh-CN" sz="2800" kern="100" dirty="0">
              <a:solidFill>
                <a:srgbClr val="C00000"/>
              </a:solidFill>
              <a:latin typeface="黑体" panose="02010609060101010101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97291" y="1814751"/>
          <a:ext cx="6575795" cy="65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36" name="文档" r:id="rId1" imgW="6579235" imgH="655320" progId="Word.Document.12">
                  <p:embed/>
                </p:oleObj>
              </mc:Choice>
              <mc:Fallback>
                <p:oleObj name="文档" r:id="rId1" imgW="6579235" imgH="655320" progId="Word.Document.12">
                  <p:embed/>
                  <p:pic>
                    <p:nvPicPr>
                      <p:cNvPr id="0" name="图片 550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7291" y="1814751"/>
                        <a:ext cx="6575795" cy="653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9304" y="2861931"/>
          <a:ext cx="11340588" cy="229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37" name="文档" r:id="rId3" imgW="11344910" imgH="2296795" progId="Word.Document.12">
                  <p:embed/>
                </p:oleObj>
              </mc:Choice>
              <mc:Fallback>
                <p:oleObj name="文档" r:id="rId3" imgW="11344910" imgH="2296795" progId="Word.Document.12">
                  <p:embed/>
                  <p:pic>
                    <p:nvPicPr>
                      <p:cNvPr id="0" name="图片 550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304" y="2861931"/>
                        <a:ext cx="11340588" cy="229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返回">
            <a:hlinkClick r:id="rId5" action="ppaction://hlinksldjump"/>
          </p:cNvPr>
          <p:cNvSpPr/>
          <p:nvPr/>
        </p:nvSpPr>
        <p:spPr>
          <a:xfrm>
            <a:off x="11181305" y="6379915"/>
            <a:ext cx="845844" cy="345536"/>
          </a:xfrm>
          <a:prstGeom prst="round2DiagRect">
            <a:avLst/>
          </a:prstGeom>
          <a:gradFill>
            <a:gsLst>
              <a:gs pos="0">
                <a:srgbClr val="1B2C4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返回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zk3ZjQ1MjEzZjIxZWI1YTdjMDRmYWRiNWJhYzQyYW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WPS 演示</Application>
  <PresentationFormat>宽屏</PresentationFormat>
  <Paragraphs>409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Times New Roman</vt:lpstr>
      <vt:lpstr>微软雅黑</vt:lpstr>
      <vt:lpstr>方正中等线简体</vt:lpstr>
      <vt:lpstr>Courier New</vt:lpstr>
      <vt:lpstr>黑体</vt:lpstr>
      <vt:lpstr>Arial Unicode MS</vt:lpstr>
      <vt:lpstr>Calibri</vt:lpstr>
      <vt:lpstr>WPS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城南</cp:lastModifiedBy>
  <cp:revision>156</cp:revision>
  <dcterms:created xsi:type="dcterms:W3CDTF">2019-06-19T02:08:00Z</dcterms:created>
  <dcterms:modified xsi:type="dcterms:W3CDTF">2023-07-18T03:12:01Z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FDF89CB8517E4478BB09F3BC9E692F4F_11</vt:lpwstr>
  </property>
</Properties>
</file>