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11" r:id="rId3"/>
    <p:sldId id="373" r:id="rId4"/>
    <p:sldId id="374" r:id="rId5"/>
    <p:sldId id="375" r:id="rId6"/>
    <p:sldId id="376" r:id="rId7"/>
    <p:sldId id="377" r:id="rId8"/>
    <p:sldId id="378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293" r:id="rId17"/>
    <p:sldId id="299" r:id="rId18"/>
    <p:sldId id="337" r:id="rId19"/>
    <p:sldId id="338" r:id="rId20"/>
    <p:sldId id="339" r:id="rId21"/>
    <p:sldId id="340" r:id="rId22"/>
    <p:sldId id="342" r:id="rId23"/>
    <p:sldId id="343" r:id="rId24"/>
    <p:sldId id="344" r:id="rId25"/>
    <p:sldId id="345" r:id="rId26"/>
    <p:sldId id="398" r:id="rId27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503ED"/>
    <a:srgbClr val="292929"/>
    <a:srgbClr val="A41DEF"/>
    <a:srgbClr val="DDDDDD"/>
    <a:srgbClr val="CCCCFF"/>
    <a:srgbClr val="FFFFFF"/>
    <a:srgbClr val="808080"/>
    <a:srgbClr val="CC99FF"/>
    <a:srgbClr val="FE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6" autoAdjust="0"/>
    <p:restoredTop sz="94660"/>
  </p:normalViewPr>
  <p:slideViewPr>
    <p:cSldViewPr showGuides="1">
      <p:cViewPr varScale="1">
        <p:scale>
          <a:sx n="140" d="100"/>
          <a:sy n="140" d="100"/>
        </p:scale>
        <p:origin x="912" y="126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923A-7A91-4B50-930A-EB1FE7BE3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F515-59E7-421A-952E-C43AE4B593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8000000" flipH="1">
            <a:off x="6198059" y="1588784"/>
            <a:ext cx="332643" cy="28956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等腰三角形 41"/>
          <p:cNvSpPr/>
          <p:nvPr/>
        </p:nvSpPr>
        <p:spPr>
          <a:xfrm rot="19813541" flipH="1">
            <a:off x="3701642" y="1115526"/>
            <a:ext cx="332643" cy="289561"/>
          </a:xfrm>
          <a:prstGeom prst="triangle">
            <a:avLst/>
          </a:prstGeom>
          <a:solidFill>
            <a:srgbClr val="1B9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等腰三角形 42"/>
          <p:cNvSpPr/>
          <p:nvPr/>
        </p:nvSpPr>
        <p:spPr>
          <a:xfrm rot="18000000" flipH="1">
            <a:off x="2274089" y="4491918"/>
            <a:ext cx="332643" cy="28956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等腰三角形 43"/>
          <p:cNvSpPr/>
          <p:nvPr/>
        </p:nvSpPr>
        <p:spPr>
          <a:xfrm rot="19813541" flipH="1">
            <a:off x="1686268" y="784443"/>
            <a:ext cx="332643" cy="28956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等腰三角形 44"/>
          <p:cNvSpPr/>
          <p:nvPr/>
        </p:nvSpPr>
        <p:spPr>
          <a:xfrm rot="18000000" flipH="1">
            <a:off x="2692613" y="3878572"/>
            <a:ext cx="332643" cy="28956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等腰三角形 45"/>
          <p:cNvSpPr/>
          <p:nvPr/>
        </p:nvSpPr>
        <p:spPr>
          <a:xfrm rot="18000000" flipH="1">
            <a:off x="1018987" y="1873096"/>
            <a:ext cx="332643" cy="28956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316386" y="2540337"/>
            <a:ext cx="902042" cy="623348"/>
            <a:chOff x="1720243" y="1975504"/>
            <a:chExt cx="1202722" cy="831130"/>
          </a:xfrm>
        </p:grpSpPr>
        <p:sp>
          <p:nvSpPr>
            <p:cNvPr id="48" name="等腰三角形 4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6923032" y="2506047"/>
            <a:ext cx="902042" cy="623348"/>
            <a:chOff x="1720243" y="1975504"/>
            <a:chExt cx="1202722" cy="831130"/>
          </a:xfrm>
        </p:grpSpPr>
        <p:sp>
          <p:nvSpPr>
            <p:cNvPr id="53" name="等腰三角形 5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 rot="6300000" flipH="1">
            <a:off x="7299011" y="3820774"/>
            <a:ext cx="332643" cy="28956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>
          <a:xfrm rot="21257021" flipH="1">
            <a:off x="452930" y="4075130"/>
            <a:ext cx="332643" cy="28956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等腰三角形 58"/>
          <p:cNvSpPr/>
          <p:nvPr/>
        </p:nvSpPr>
        <p:spPr>
          <a:xfrm rot="1539679" flipH="1">
            <a:off x="810077" y="4172268"/>
            <a:ext cx="332643" cy="28956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等腰三角形 59"/>
          <p:cNvSpPr/>
          <p:nvPr/>
        </p:nvSpPr>
        <p:spPr>
          <a:xfrm rot="20540864" flipH="1">
            <a:off x="1483156" y="4452682"/>
            <a:ext cx="332643" cy="28956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等腰三角形 60"/>
          <p:cNvSpPr/>
          <p:nvPr/>
        </p:nvSpPr>
        <p:spPr>
          <a:xfrm rot="20540864" flipH="1">
            <a:off x="7005335" y="4643550"/>
            <a:ext cx="332643" cy="28956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等腰三角形 61"/>
          <p:cNvSpPr/>
          <p:nvPr/>
        </p:nvSpPr>
        <p:spPr>
          <a:xfrm flipH="1">
            <a:off x="8445412" y="4095001"/>
            <a:ext cx="332643" cy="28956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55" y="46425"/>
            <a:ext cx="8289890" cy="567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959" y="847725"/>
            <a:ext cx="8289890" cy="39981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239" cy="5143738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239" cy="5143738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2031909"/>
            <a:ext cx="9144239" cy="3111829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239" cy="5143738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144239" cy="514373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135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239" cy="5143738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2174288"/>
            <a:ext cx="9144239" cy="296945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239" cy="5143738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3254088"/>
            <a:ext cx="9144239" cy="188965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239" cy="5143738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3381809"/>
            <a:ext cx="9144239" cy="1761929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239" cy="5143738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2714188"/>
            <a:ext cx="9144239" cy="242955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239" cy="5143738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4461729"/>
            <a:ext cx="9144239" cy="682009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2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90062"/>
            <a:ext cx="7886700" cy="802754"/>
          </a:xfrm>
        </p:spPr>
        <p:txBody>
          <a:bodyPr anchor="b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052"/>
            <a:ext cx="7886700" cy="458798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/>
                </a:solidFill>
              </a:defRPr>
            </a:lvl1pPr>
            <a:lvl2pPr marL="14478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289560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3pPr>
            <a:lvl4pPr marL="43370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848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326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80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1282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760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55" y="46425"/>
            <a:ext cx="8289890" cy="5675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760" b="1"/>
            </a:lvl1pPr>
            <a:lvl2pPr marL="144780" indent="0">
              <a:buNone/>
              <a:defRPr sz="635" b="1"/>
            </a:lvl2pPr>
            <a:lvl3pPr marL="289560" indent="0">
              <a:buNone/>
              <a:defRPr sz="570" b="1"/>
            </a:lvl3pPr>
            <a:lvl4pPr marL="433705" indent="0">
              <a:buNone/>
              <a:defRPr sz="505" b="1"/>
            </a:lvl4pPr>
            <a:lvl5pPr marL="578485" indent="0">
              <a:buNone/>
              <a:defRPr sz="505" b="1"/>
            </a:lvl5pPr>
            <a:lvl6pPr marL="723265" indent="0">
              <a:buNone/>
              <a:defRPr sz="505" b="1"/>
            </a:lvl6pPr>
            <a:lvl7pPr marL="868045" indent="0">
              <a:buNone/>
              <a:defRPr sz="505" b="1"/>
            </a:lvl7pPr>
            <a:lvl8pPr marL="1012825" indent="0">
              <a:buNone/>
              <a:defRPr sz="505" b="1"/>
            </a:lvl8pPr>
            <a:lvl9pPr marL="1157605" indent="0">
              <a:buNone/>
              <a:defRPr sz="5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760" b="1"/>
            </a:lvl1pPr>
            <a:lvl2pPr marL="144780" indent="0">
              <a:buNone/>
              <a:defRPr sz="635" b="1"/>
            </a:lvl2pPr>
            <a:lvl3pPr marL="289560" indent="0">
              <a:buNone/>
              <a:defRPr sz="570" b="1"/>
            </a:lvl3pPr>
            <a:lvl4pPr marL="433705" indent="0">
              <a:buNone/>
              <a:defRPr sz="505" b="1"/>
            </a:lvl4pPr>
            <a:lvl5pPr marL="578485" indent="0">
              <a:buNone/>
              <a:defRPr sz="505" b="1"/>
            </a:lvl5pPr>
            <a:lvl6pPr marL="723265" indent="0">
              <a:buNone/>
              <a:defRPr sz="505" b="1"/>
            </a:lvl6pPr>
            <a:lvl7pPr marL="868045" indent="0">
              <a:buNone/>
              <a:defRPr sz="505" b="1"/>
            </a:lvl7pPr>
            <a:lvl8pPr marL="1012825" indent="0">
              <a:buNone/>
              <a:defRPr sz="505" b="1"/>
            </a:lvl8pPr>
            <a:lvl9pPr marL="1157605" indent="0">
              <a:buNone/>
              <a:defRPr sz="5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55" y="46425"/>
            <a:ext cx="8289890" cy="56759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572250" y="4881569"/>
            <a:ext cx="2057400" cy="273844"/>
          </a:xfrm>
          <a:prstGeom prst="rect">
            <a:avLst/>
          </a:prstGeom>
        </p:spPr>
        <p:txBody>
          <a:bodyPr vert="horz" lIns="28932" tIns="14467" rIns="28932" bIns="14467" rtlCol="0" anchor="ctr"/>
          <a:lstStyle>
            <a:defPPr>
              <a:defRPr lang="zh-CN"/>
            </a:defPPr>
            <a:lvl1pPr marL="0" algn="r" defTabSz="1219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906490-237C-474C-BA2E-D98840BC1F8F}" type="slidenum">
              <a:rPr lang="zh-CN" altLang="en-US" sz="380" smtClean="0"/>
            </a:fld>
            <a:endParaRPr lang="zh-CN" altLang="en-US" sz="38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01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5"/>
            <a:ext cx="4629150" cy="3655219"/>
          </a:xfrm>
        </p:spPr>
        <p:txBody>
          <a:bodyPr/>
          <a:lstStyle>
            <a:lvl1pPr>
              <a:defRPr sz="1015"/>
            </a:lvl1pPr>
            <a:lvl2pPr>
              <a:defRPr sz="885"/>
            </a:lvl2pPr>
            <a:lvl3pPr>
              <a:defRPr sz="760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505"/>
            </a:lvl1pPr>
            <a:lvl2pPr marL="144780" indent="0">
              <a:buNone/>
              <a:defRPr sz="445"/>
            </a:lvl2pPr>
            <a:lvl3pPr marL="289560" indent="0">
              <a:buNone/>
              <a:defRPr sz="380"/>
            </a:lvl3pPr>
            <a:lvl4pPr marL="433705" indent="0">
              <a:buNone/>
              <a:defRPr sz="315"/>
            </a:lvl4pPr>
            <a:lvl5pPr marL="578485" indent="0">
              <a:buNone/>
              <a:defRPr sz="315"/>
            </a:lvl5pPr>
            <a:lvl6pPr marL="723265" indent="0">
              <a:buNone/>
              <a:defRPr sz="315"/>
            </a:lvl6pPr>
            <a:lvl7pPr marL="868045" indent="0">
              <a:buNone/>
              <a:defRPr sz="315"/>
            </a:lvl7pPr>
            <a:lvl8pPr marL="1012825" indent="0">
              <a:buNone/>
              <a:defRPr sz="315"/>
            </a:lvl8pPr>
            <a:lvl9pPr marL="1157605" indent="0">
              <a:buNone/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01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5"/>
            <a:ext cx="4629150" cy="3655219"/>
          </a:xfrm>
        </p:spPr>
        <p:txBody>
          <a:bodyPr anchor="t"/>
          <a:lstStyle>
            <a:lvl1pPr marL="0" indent="0">
              <a:buNone/>
              <a:defRPr sz="1015"/>
            </a:lvl1pPr>
            <a:lvl2pPr marL="144780" indent="0">
              <a:buNone/>
              <a:defRPr sz="885"/>
            </a:lvl2pPr>
            <a:lvl3pPr marL="289560" indent="0">
              <a:buNone/>
              <a:defRPr sz="760"/>
            </a:lvl3pPr>
            <a:lvl4pPr marL="433705" indent="0">
              <a:buNone/>
              <a:defRPr sz="635"/>
            </a:lvl4pPr>
            <a:lvl5pPr marL="578485" indent="0">
              <a:buNone/>
              <a:defRPr sz="635"/>
            </a:lvl5pPr>
            <a:lvl6pPr marL="723265" indent="0">
              <a:buNone/>
              <a:defRPr sz="635"/>
            </a:lvl6pPr>
            <a:lvl7pPr marL="868045" indent="0">
              <a:buNone/>
              <a:defRPr sz="635"/>
            </a:lvl7pPr>
            <a:lvl8pPr marL="1012825" indent="0">
              <a:buNone/>
              <a:defRPr sz="635"/>
            </a:lvl8pPr>
            <a:lvl9pPr marL="1157605" indent="0">
              <a:buNone/>
              <a:defRPr sz="63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505"/>
            </a:lvl1pPr>
            <a:lvl2pPr marL="144780" indent="0">
              <a:buNone/>
              <a:defRPr sz="445"/>
            </a:lvl2pPr>
            <a:lvl3pPr marL="289560" indent="0">
              <a:buNone/>
              <a:defRPr sz="380"/>
            </a:lvl3pPr>
            <a:lvl4pPr marL="433705" indent="0">
              <a:buNone/>
              <a:defRPr sz="315"/>
            </a:lvl4pPr>
            <a:lvl5pPr marL="578485" indent="0">
              <a:buNone/>
              <a:defRPr sz="315"/>
            </a:lvl5pPr>
            <a:lvl6pPr marL="723265" indent="0">
              <a:buNone/>
              <a:defRPr sz="315"/>
            </a:lvl6pPr>
            <a:lvl7pPr marL="868045" indent="0">
              <a:buNone/>
              <a:defRPr sz="315"/>
            </a:lvl7pPr>
            <a:lvl8pPr marL="1012825" indent="0">
              <a:buNone/>
              <a:defRPr sz="315"/>
            </a:lvl8pPr>
            <a:lvl9pPr marL="1157605" indent="0">
              <a:buNone/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9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5041113"/>
            <a:ext cx="9144000" cy="102568"/>
            <a:chOff x="0" y="0"/>
            <a:chExt cx="12192000" cy="740964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>
              <a:fillRect/>
            </a:stretch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28956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66700" indent="-266700" algn="l" defTabSz="28956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60000"/>
        <a:buFont typeface="Wingdings 2" panose="05020102010507070707" pitchFamily="18" charset="2"/>
        <a:buChar char=""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266700" indent="-266700" algn="l" defTabSz="28956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72390" algn="l" defTabSz="28956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35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506095" indent="-72390" algn="l" defTabSz="28956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650875" indent="-72390" algn="l" defTabSz="28956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795655" indent="-72390" algn="l" defTabSz="28956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940435" indent="-72390" algn="l" defTabSz="28956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85215" indent="-72390" algn="l" defTabSz="28956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229360" indent="-72390" algn="l" defTabSz="289560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956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780" algn="l" defTabSz="28956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560" algn="l" defTabSz="28956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705" algn="l" defTabSz="28956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485" algn="l" defTabSz="28956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265" algn="l" defTabSz="28956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8045" algn="l" defTabSz="28956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825" algn="l" defTabSz="28956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605" algn="l" defTabSz="28956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package" Target="../embeddings/Document5.docx"/><Relationship Id="rId7" Type="http://schemas.openxmlformats.org/officeDocument/2006/relationships/image" Target="../media/image9.emf"/><Relationship Id="rId6" Type="http://schemas.openxmlformats.org/officeDocument/2006/relationships/package" Target="../embeddings/Document4.docx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9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emf"/><Relationship Id="rId1" Type="http://schemas.openxmlformats.org/officeDocument/2006/relationships/package" Target="../embeddings/Document6.docx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slide" Target="slide1.xml"/><Relationship Id="rId4" Type="http://schemas.openxmlformats.org/officeDocument/2006/relationships/image" Target="../media/image13.emf"/><Relationship Id="rId3" Type="http://schemas.openxmlformats.org/officeDocument/2006/relationships/package" Target="../embeddings/Document8.docx"/><Relationship Id="rId2" Type="http://schemas.openxmlformats.org/officeDocument/2006/relationships/image" Target="../media/image12.emf"/><Relationship Id="rId1" Type="http://schemas.openxmlformats.org/officeDocument/2006/relationships/package" Target="../embeddings/Document7.docx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4.emf"/><Relationship Id="rId4" Type="http://schemas.openxmlformats.org/officeDocument/2006/relationships/package" Target="../embeddings/Document9.docx"/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5.emf"/><Relationship Id="rId4" Type="http://schemas.openxmlformats.org/officeDocument/2006/relationships/package" Target="../embeddings/Document10.docx"/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16.emf"/><Relationship Id="rId4" Type="http://schemas.openxmlformats.org/officeDocument/2006/relationships/package" Target="../embeddings/Document11.docx"/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8.emf"/><Relationship Id="rId6" Type="http://schemas.openxmlformats.org/officeDocument/2006/relationships/package" Target="../embeddings/Document13.docx"/><Relationship Id="rId5" Type="http://schemas.openxmlformats.org/officeDocument/2006/relationships/image" Target="../media/image17.emf"/><Relationship Id="rId4" Type="http://schemas.openxmlformats.org/officeDocument/2006/relationships/package" Target="../embeddings/Document12.docx"/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slide" Target="slide24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6.xml"/><Relationship Id="rId7" Type="http://schemas.openxmlformats.org/officeDocument/2006/relationships/image" Target="../media/image6.emf"/><Relationship Id="rId6" Type="http://schemas.openxmlformats.org/officeDocument/2006/relationships/package" Target="../embeddings/Document1.docx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package" Target="../embeddings/Document3.docx"/><Relationship Id="rId7" Type="http://schemas.openxmlformats.org/officeDocument/2006/relationships/image" Target="../media/image7.emf"/><Relationship Id="rId6" Type="http://schemas.openxmlformats.org/officeDocument/2006/relationships/package" Target="../embeddings/Document2.docx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2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" name="Title 1"/>
          <p:cNvSpPr txBox="1"/>
          <p:nvPr/>
        </p:nvSpPr>
        <p:spPr>
          <a:xfrm>
            <a:off x="2339726" y="915551"/>
            <a:ext cx="4599403" cy="185065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2895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  离子反应</a:t>
            </a:r>
            <a:r>
              <a:rPr lang="zh-CN" altLang="en-US" sz="4000" dirty="0" smtClean="0">
                <a:sym typeface="+mn-ea"/>
              </a:rPr>
              <a:t>第</a:t>
            </a:r>
            <a:r>
              <a:rPr lang="en-US" altLang="zh-CN" sz="4000" dirty="0" smtClean="0">
                <a:sym typeface="+mn-ea"/>
              </a:rPr>
              <a:t>2</a:t>
            </a:r>
            <a:r>
              <a:rPr lang="zh-CN" altLang="en-US" sz="4000" dirty="0" smtClean="0">
                <a:sym typeface="+mn-ea"/>
              </a:rPr>
              <a:t>课时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-23429"/>
            <a:ext cx="8557415" cy="445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与下列离子方程式相对应的化学方程式书写不正确的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A.Cu</a:t>
            </a:r>
            <a:r>
              <a:rPr lang="en-US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2OH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CuSO</a:t>
            </a:r>
            <a:r>
              <a:rPr lang="en-US" altLang="zh-CN" sz="2100" kern="100" baseline="-25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2KOH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         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↑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BaCO</a:t>
            </a:r>
            <a:r>
              <a:rPr lang="en-US" altLang="zh-CN" sz="2100" kern="100" baseline="-25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2HCl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=BaCl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↑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C.Ca</a:t>
            </a:r>
            <a:r>
              <a:rPr lang="en-US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baseline="30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</a:t>
            </a:r>
            <a:r>
              <a:rPr lang="en-US" altLang="zh-CN" sz="2100" kern="100" spc="-8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CaCO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CaCl</a:t>
            </a:r>
            <a:r>
              <a:rPr lang="en-US" altLang="zh-CN" sz="2100" kern="100" baseline="-25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=CaCO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2NaCl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2KOH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=K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4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30411" y="1505369"/>
          <a:ext cx="941610" cy="44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5" name="文档" r:id="rId6" imgW="1257300" imgH="597535" progId="Word.Document.12">
                  <p:embed/>
                </p:oleObj>
              </mc:Choice>
              <mc:Fallback>
                <p:oleObj name="文档" r:id="rId6" imgW="1257300" imgH="597535" progId="Word.Document.12">
                  <p:embed/>
                  <p:pic>
                    <p:nvPicPr>
                      <p:cNvPr id="0" name="图片 5634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411" y="1505369"/>
                        <a:ext cx="941610" cy="446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9"/>
          <p:cNvSpPr txBox="1"/>
          <p:nvPr/>
        </p:nvSpPr>
        <p:spPr>
          <a:xfrm>
            <a:off x="178664" y="1408092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435073" y="2473573"/>
          <a:ext cx="941610" cy="44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6" name="文档" r:id="rId8" imgW="1257300" imgH="597535" progId="Word.Document.12">
                  <p:embed/>
                </p:oleObj>
              </mc:Choice>
              <mc:Fallback>
                <p:oleObj name="文档" r:id="rId8" imgW="1257300" imgH="597535" progId="Word.Document.12">
                  <p:embed/>
                  <p:pic>
                    <p:nvPicPr>
                      <p:cNvPr id="0" name="图片 5634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35073" y="2473573"/>
                        <a:ext cx="941610" cy="446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196045"/>
            <a:ext cx="855741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10.</a:t>
            </a:r>
            <a:r>
              <a:rPr lang="zh-CN" altLang="en-US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（讲义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166</a:t>
            </a:r>
            <a:r>
              <a:rPr lang="zh-CN" altLang="en-US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第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21</a:t>
            </a:r>
            <a:r>
              <a:rPr lang="zh-CN" altLang="en-US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题）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人体胃液中含有胃酸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(0.2%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～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0.4%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的盐酸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，起杀菌、帮助消化等作用，但胃酸的量不能过多或过少，它必须控制在一定范围内。当胃酸过多时就会出现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咯酸水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烧心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”“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胃部隐隐作痛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等症状。目前市场上的抗酸药主要有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吸收性抗酸药，如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NaHCO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等。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非吸收性抗酸药，如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CaCO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MgO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Al(OH)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等。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上述所举抗酸药中有</a:t>
            </a:r>
            <a:r>
              <a:rPr lang="en-US" altLang="zh-CN" sz="2100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个是电解质。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4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4235" y="2725260"/>
            <a:ext cx="31623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4</a:t>
            </a:r>
            <a:endParaRPr lang="zh-CN" altLang="zh-CN" sz="21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891" y="555798"/>
            <a:ext cx="855741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(2)CaCO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作抗酸药时发生反应的离子方程式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为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___________________________________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4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862" y="1131450"/>
            <a:ext cx="295592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CaCO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3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2H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==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=Ca</a:t>
            </a:r>
            <a:r>
              <a:rPr lang="en-US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zh-CN" altLang="zh-CN" sz="2100" kern="1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endParaRPr lang="zh-CN" altLang="zh-CN" sz="21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4443" y="1131567"/>
            <a:ext cx="164528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CO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↑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H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O</a:t>
            </a:r>
            <a:endParaRPr lang="zh-CN" altLang="zh-CN" sz="21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885363"/>
            <a:ext cx="855741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en-US" altLang="zh-CN" sz="2100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填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可以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或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不可以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服用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BaCO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来治疗胃酸过多，理由是</a:t>
            </a:r>
            <a:r>
              <a:rPr lang="en-US" altLang="zh-CN" sz="2100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</a:t>
            </a:r>
            <a:r>
              <a:rPr lang="en-US" altLang="zh-CN" sz="2100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                                                 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4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1727" y="926097"/>
            <a:ext cx="9829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不可以</a:t>
            </a:r>
            <a:endParaRPr lang="zh-CN" altLang="zh-CN" sz="21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4434" y="1472505"/>
            <a:ext cx="393954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Ba</a:t>
            </a:r>
            <a:r>
              <a:rPr lang="en-US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是重金属离子，对人体有害</a:t>
            </a:r>
            <a:endParaRPr lang="zh-CN" altLang="zh-CN" sz="21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885363"/>
            <a:ext cx="855741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(4)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如果病人同时患有胃溃疡，此时最好服用胃舒平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主要成分是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Al(OH)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]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，反应的离子方程式为</a:t>
            </a:r>
            <a:r>
              <a:rPr lang="en-US" altLang="zh-CN" sz="2100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2100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        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4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prstClr val="black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solidFill>
                <a:prstClr val="black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8826" y="1437953"/>
            <a:ext cx="369506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Al(OH)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3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3H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==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=Al</a:t>
            </a:r>
            <a:r>
              <a:rPr lang="en-US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3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3H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O</a:t>
            </a:r>
            <a:endParaRPr lang="zh-CN" altLang="zh-CN" sz="2100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19983" y="750639"/>
            <a:ext cx="6592377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判断下列离子方程式是否正确并说明理由：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）铁与稀盐酸反应：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2Fe + 6H</a:t>
            </a:r>
            <a:r>
              <a:rPr lang="en-US" altLang="zh-CN" sz="22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2Fe</a:t>
            </a:r>
            <a:r>
              <a:rPr lang="en-US" altLang="zh-CN" sz="22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+ 3H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↑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）铝与稀盐酸反应：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 + 3H</a:t>
            </a:r>
            <a:r>
              <a:rPr lang="en-US" altLang="zh-CN" sz="22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en-US" altLang="zh-CN" sz="22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H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↑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FeCl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3+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2000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2Fe</a:t>
            </a:r>
            <a:r>
              <a:rPr lang="en-US" altLang="zh-CN" sz="22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7704" y="1838928"/>
            <a:ext cx="2394109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不符合客观事实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9952" y="1867303"/>
            <a:ext cx="2865046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Fe + 2H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Fe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H</a:t>
            </a:r>
            <a:r>
              <a:rPr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↑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0124" y="2838885"/>
            <a:ext cx="1848803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原子不守恒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80915" y="2838885"/>
            <a:ext cx="3301608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2Al + 6H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2Al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+ 3H</a:t>
            </a:r>
            <a:r>
              <a:rPr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↑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0124" y="3893628"/>
            <a:ext cx="1742599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电荷不守恒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31023" y="3893628"/>
            <a:ext cx="2518738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2Fe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3+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Fe </a:t>
            </a:r>
            <a:r>
              <a:rPr lang="en-US" altLang="zh-CN" sz="2000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3Fe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endParaRPr lang="en-US" altLang="zh-CN" sz="2200" b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55576" y="915566"/>
            <a:ext cx="7253883" cy="27238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）硫酸和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Ba(OH)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溶液反应：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Ba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OH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H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SO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BaSO</a:t>
            </a:r>
            <a:r>
              <a:rPr lang="en-US" altLang="zh-CN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↓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H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）碳酸钡和稀硝酸反应：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+2H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CO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↑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84178" y="2067694"/>
            <a:ext cx="3591878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物质比例不符合客观事实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11760" y="2550991"/>
            <a:ext cx="5904656" cy="36933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2+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+ 2OH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+ 2H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SO</a:t>
            </a:r>
            <a:r>
              <a:rPr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BaSO</a:t>
            </a:r>
            <a:r>
              <a:rPr lang="en-US" altLang="zh-CN" sz="2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↓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+ 2H</a:t>
            </a:r>
            <a:r>
              <a:rPr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3648" y="3653031"/>
            <a:ext cx="2394109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物质拆分不正确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35896" y="3652703"/>
            <a:ext cx="44644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BaCO</a:t>
            </a:r>
            <a:r>
              <a:rPr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+2H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H</a:t>
            </a:r>
            <a:r>
              <a:rPr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 + CO</a:t>
            </a:r>
            <a:r>
              <a:rPr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↑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3411" y="944582"/>
            <a:ext cx="8557415" cy="34842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溶液与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Ba(OH)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溶液反应的离子方程式：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________________________________________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NaHSO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溶液与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KOH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溶液反应的离子方程式：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根据以上的离子方程式完成下列判断：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酸碱中和反应的离子方程式都是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O(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仅表示酸碱中和反应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7430" y="444512"/>
            <a:ext cx="1510364" cy="414020"/>
            <a:chOff x="618793" y="466883"/>
            <a:chExt cx="2014191" cy="552129"/>
          </a:xfrm>
        </p:grpSpPr>
        <p:sp>
          <p:nvSpPr>
            <p:cNvPr id="18" name="矩形 17"/>
            <p:cNvSpPr/>
            <p:nvPr/>
          </p:nvSpPr>
          <p:spPr>
            <a:xfrm>
              <a:off x="959661" y="466883"/>
              <a:ext cx="1673323" cy="5521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1890395" algn="l"/>
                </a:tabLst>
              </a:pPr>
              <a:r>
                <a:rPr lang="zh-CN" altLang="en-US" sz="2100" b="1" kern="100" dirty="0" smtClean="0">
                  <a:solidFill>
                    <a:prstClr val="black"/>
                  </a:solidFill>
                  <a:latin typeface="宋体" panose="02010600030101010101" pitchFamily="2" charset="-122"/>
                  <a:cs typeface="Courier New" panose="02070309020205020404"/>
                </a:rPr>
                <a:t>深度思考</a:t>
              </a:r>
              <a:endParaRPr lang="zh-CN" altLang="en-US" sz="2100" b="1" kern="1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  <a:cs typeface="Courier New" panose="02070309020205020404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98041" y="654030"/>
              <a:ext cx="207968" cy="207034"/>
              <a:chOff x="5735166" y="781219"/>
              <a:chExt cx="207968" cy="207034"/>
            </a:xfrm>
          </p:grpSpPr>
          <p:sp>
            <p:nvSpPr>
              <p:cNvPr id="20" name="Oval 131"/>
              <p:cNvSpPr>
                <a:spLocks noChangeArrowheads="1"/>
              </p:cNvSpPr>
              <p:nvPr/>
            </p:nvSpPr>
            <p:spPr bwMode="auto">
              <a:xfrm>
                <a:off x="5792357" y="781219"/>
                <a:ext cx="93586" cy="9479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394" tIns="45697" rIns="91394" bIns="45697" numCol="1" anchor="t" anchorCtr="0" compatLnSpc="1"/>
              <a:lstStyle/>
              <a:p>
                <a:pPr defTabSz="914400">
                  <a:defRPr/>
                </a:pPr>
                <a:endParaRPr lang="zh-CN" altLang="en-US" sz="1000" kern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Freeform 134"/>
              <p:cNvSpPr/>
              <p:nvPr/>
            </p:nvSpPr>
            <p:spPr bwMode="auto">
              <a:xfrm>
                <a:off x="5735166" y="897806"/>
                <a:ext cx="207968" cy="90447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394" tIns="45697" rIns="91394" bIns="45697" numCol="1" anchor="t" anchorCtr="0" compatLnSpc="1"/>
              <a:lstStyle/>
              <a:p>
                <a:pPr defTabSz="914400">
                  <a:defRPr/>
                </a:pPr>
                <a:endParaRPr lang="zh-CN" altLang="en-US" sz="1000" kern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618793" y="582873"/>
              <a:ext cx="346911" cy="34698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7431" y="1519574"/>
          <a:ext cx="5657993" cy="48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00" name="文档" r:id="rId1" imgW="7546975" imgH="646430" progId="Word.Document.12">
                  <p:embed/>
                </p:oleObj>
              </mc:Choice>
              <mc:Fallback>
                <p:oleObj name="文档" r:id="rId1" imgW="7546975" imgH="646430" progId="Word.Document.12">
                  <p:embed/>
                  <p:pic>
                    <p:nvPicPr>
                      <p:cNvPr id="0" name="图片 552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7431" y="1519574"/>
                        <a:ext cx="5657993" cy="48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59552" y="2453206"/>
            <a:ext cx="227647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=H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en-US" sz="135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39730" y="3411124"/>
            <a:ext cx="443865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kern="1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×</a:t>
            </a:r>
            <a:endParaRPr lang="zh-CN" altLang="en-US" sz="2700" b="1" kern="1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8285" y="3891683"/>
            <a:ext cx="443865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kern="1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×</a:t>
            </a:r>
            <a:endParaRPr lang="zh-CN" altLang="en-US" sz="2700" b="1" kern="1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3411" y="790001"/>
            <a:ext cx="8557415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100" b="1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离子方程式中的</a:t>
            </a:r>
            <a:r>
              <a:rPr lang="en-US" altLang="zh-CN" sz="2100" b="1" kern="1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100" b="1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拆</a:t>
            </a:r>
            <a:r>
              <a:rPr lang="en-US" altLang="zh-CN" sz="2100" b="1" kern="1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100" b="1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altLang="zh-CN" sz="2100" b="1" kern="1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100" b="1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不拆</a:t>
            </a:r>
            <a:r>
              <a:rPr lang="en-US" altLang="zh-CN" sz="2100" b="1" kern="1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2100" b="1" kern="100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765943" y="404656"/>
            <a:ext cx="121436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610485" algn="l"/>
              </a:tabLst>
            </a:pPr>
            <a:r>
              <a:rPr lang="zh-CN" altLang="en-US" sz="21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易错提醒</a:t>
            </a:r>
            <a:endParaRPr lang="zh-CN" altLang="zh-CN" sz="21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任意多边形: 形状 2"/>
          <p:cNvSpPr/>
          <p:nvPr/>
        </p:nvSpPr>
        <p:spPr>
          <a:xfrm>
            <a:off x="414427" y="456124"/>
            <a:ext cx="278738" cy="28940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00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67" tIns="34283" rIns="68567" bIns="34283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5" name="任意多边形: 形状 3"/>
          <p:cNvSpPr/>
          <p:nvPr/>
        </p:nvSpPr>
        <p:spPr>
          <a:xfrm>
            <a:off x="637700" y="456124"/>
            <a:ext cx="147022" cy="28940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67" tIns="34283" rIns="68567" bIns="34283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411" y="1235155"/>
            <a:ext cx="8557415" cy="348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要将易溶于水且易电离的电解质写成离子的形式。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单质、氧化物、沉淀、气体、难电离的物质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如水、弱酸、弱碱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等写成化学式。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在溶液中的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NaHSO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应拆写成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NaHCO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应拆写成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(4)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对微溶物，如</a:t>
            </a: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Ca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，如果是反应物且为澄清石灰水，应拆成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Ca</a:t>
            </a:r>
            <a:r>
              <a:rPr lang="en-US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的形式，如果是生成物或是石灰乳等，则保留化学式</a:t>
            </a: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Ca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432581" y="2763749"/>
          <a:ext cx="846378" cy="46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4" name="文档" r:id="rId1" imgW="1130935" imgH="618490" progId="Word.Document.12">
                  <p:embed/>
                </p:oleObj>
              </mc:Choice>
              <mc:Fallback>
                <p:oleObj name="文档" r:id="rId1" imgW="1130935" imgH="618490" progId="Word.Document.12">
                  <p:embed/>
                  <p:pic>
                    <p:nvPicPr>
                      <p:cNvPr id="0" name="图片 5532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2581" y="2763749"/>
                        <a:ext cx="846378" cy="463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0664" y="3240523"/>
          <a:ext cx="1042794" cy="44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5" name="文档" r:id="rId3" imgW="1393190" imgH="597535" progId="Word.Document.12">
                  <p:embed/>
                </p:oleObj>
              </mc:Choice>
              <mc:Fallback>
                <p:oleObj name="文档" r:id="rId3" imgW="1393190" imgH="597535" progId="Word.Document.12">
                  <p:embed/>
                  <p:pic>
                    <p:nvPicPr>
                      <p:cNvPr id="0" name="图片 5532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664" y="3240523"/>
                        <a:ext cx="1042794" cy="446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返回">
            <a:hlinkClick r:id="rId5" action="ppaction://hlinksldjump"/>
          </p:cNvPr>
          <p:cNvSpPr/>
          <p:nvPr/>
        </p:nvSpPr>
        <p:spPr>
          <a:xfrm>
            <a:off x="8385979" y="4784936"/>
            <a:ext cx="634383" cy="259152"/>
          </a:xfrm>
          <a:prstGeom prst="round2DiagRect">
            <a:avLst/>
          </a:prstGeom>
          <a:gradFill>
            <a:gsLst>
              <a:gs pos="0">
                <a:srgbClr val="1B2C4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prstClr val="white"/>
                </a:solidFill>
              </a:rPr>
              <a:t>返回</a:t>
            </a:r>
            <a:endParaRPr kumimoji="1" lang="zh-CN" altLang="en-US" sz="15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736005"/>
            <a:ext cx="8557415" cy="251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下列溶液混合后，不会发生离子反应的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硝酸钡溶液和硫酸钠溶液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醋酸钠溶液和稀硫酸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碳酸钾溶液和硫酸氢钠溶液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硝酸钾溶液和氯化铜溶液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182540" y="2625865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0" y="-19939"/>
            <a:ext cx="9141117" cy="58428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2332764" y="51536"/>
            <a:ext cx="3968792" cy="46037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随堂演练　知识落实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560" y="-19939"/>
            <a:ext cx="9141117" cy="58428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文本框 32"/>
          <p:cNvSpPr txBox="1"/>
          <p:nvPr/>
        </p:nvSpPr>
        <p:spPr>
          <a:xfrm>
            <a:off x="179479" y="51536"/>
            <a:ext cx="3968792" cy="46037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作业分析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3411" y="1262780"/>
            <a:ext cx="855741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下列各组物质间的反应中，不属于离子反应的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锌和稀硫酸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反应</a:t>
            </a:r>
            <a:r>
              <a:rPr lang="en-US" altLang="zh-CN" sz="21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氯化钠溶液和硝酸银溶液反应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木炭和氧气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反应</a:t>
            </a:r>
            <a:r>
              <a:rPr lang="en-US" altLang="zh-CN" sz="21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烧碱溶液和氯化铁溶液反应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263159" y="2314493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2585" y="967740"/>
            <a:ext cx="210820" cy="229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145151"/>
            <a:ext cx="8557415" cy="445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下列化学方程式对应的离子方程式正确的</a:t>
            </a:r>
            <a:r>
              <a:rPr lang="zh-CN" altLang="zh-CN" sz="21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b="1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A.CuCO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2NaOH</a:t>
            </a:r>
            <a:r>
              <a:rPr lang="en-US" altLang="zh-CN" sz="2100" b="1" kern="100" spc="-8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=Cu(OH)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b="1" kern="100" dirty="0">
                <a:solidFill>
                  <a:srgbClr val="0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endParaRPr lang="zh-CN" altLang="zh-CN" sz="2100" b="1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Cu</a:t>
            </a:r>
            <a:r>
              <a:rPr lang="en-US" altLang="zh-CN" sz="2100" b="1" kern="1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b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2OH</a:t>
            </a:r>
            <a:r>
              <a:rPr lang="zh-CN" altLang="zh-CN" sz="2100" b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b="1" kern="100" spc="-8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=Cu(OH)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b="1" kern="100" dirty="0">
                <a:solidFill>
                  <a:srgbClr val="0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endParaRPr lang="zh-CN" altLang="zh-CN" sz="2100" b="1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B.Ba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(OH)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100" b="1" kern="100" spc="-8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=BaSO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100" b="1" kern="100" dirty="0">
                <a:solidFill>
                  <a:srgbClr val="0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b="1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Ba</a:t>
            </a:r>
            <a:r>
              <a:rPr lang="en-US" altLang="zh-CN" sz="2100" b="1" kern="1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b="1" kern="1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</a:t>
            </a:r>
            <a:r>
              <a:rPr lang="en-US" altLang="zh-CN" sz="2100" b="1" kern="100" spc="-8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BaSO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100" b="1" kern="100" dirty="0">
                <a:solidFill>
                  <a:srgbClr val="0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endParaRPr lang="zh-CN" altLang="zh-CN" sz="2100" b="1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C.AgNO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NaCl</a:t>
            </a:r>
            <a:r>
              <a:rPr lang="en-US" altLang="zh-CN" sz="2100" b="1" kern="100" spc="-8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</a:t>
            </a:r>
            <a:r>
              <a:rPr lang="en-US" altLang="zh-CN" sz="21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AgCl</a:t>
            </a:r>
            <a:r>
              <a:rPr lang="en-US" altLang="zh-CN" sz="2100" b="1" kern="100" dirty="0">
                <a:solidFill>
                  <a:srgbClr val="0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NaNO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endParaRPr lang="zh-CN" altLang="zh-CN" sz="2100" b="1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Ag</a:t>
            </a:r>
            <a:r>
              <a:rPr lang="zh-CN" altLang="zh-CN" sz="2100" b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Cl</a:t>
            </a:r>
            <a:r>
              <a:rPr lang="zh-CN" altLang="zh-CN" sz="2100" b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b="1" kern="100" spc="-8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</a:t>
            </a:r>
            <a:r>
              <a:rPr lang="en-US" altLang="zh-CN" sz="21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AgCl</a:t>
            </a:r>
            <a:r>
              <a:rPr lang="en-US" altLang="zh-CN" sz="2100" b="1" kern="100" dirty="0">
                <a:solidFill>
                  <a:srgbClr val="0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endParaRPr lang="zh-CN" altLang="zh-CN" sz="2100" b="1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D.Cu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(OH)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100" b="1" kern="100" spc="-8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=CuSO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b="1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OH</a:t>
            </a:r>
            <a:r>
              <a:rPr lang="zh-CN" altLang="zh-CN" sz="2100" b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zh-CN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zh-CN" altLang="zh-CN" sz="2100" b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b="1" kern="100" spc="-8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=H</a:t>
            </a:r>
            <a:r>
              <a:rPr lang="en-US" altLang="zh-CN" sz="21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en-US" altLang="zh-CN" sz="21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  <p:sp>
        <p:nvSpPr>
          <p:cNvPr id="13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185257" y="2517873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75905" y="2162480"/>
          <a:ext cx="893994" cy="44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25" name="文档" r:id="rId4" imgW="1195070" imgH="600710" progId="Word.Document.12">
                  <p:embed/>
                </p:oleObj>
              </mc:Choice>
              <mc:Fallback>
                <p:oleObj name="文档" r:id="rId4" imgW="1195070" imgH="600710" progId="Word.Document.12">
                  <p:embed/>
                  <p:pic>
                    <p:nvPicPr>
                      <p:cNvPr id="0" name="图片 554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905" y="2162480"/>
                        <a:ext cx="893994" cy="448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1040273"/>
            <a:ext cx="855741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en-US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（讲义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165</a:t>
            </a:r>
            <a:r>
              <a:rPr lang="zh-CN" altLang="en-US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页第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18</a:t>
            </a:r>
            <a:r>
              <a:rPr lang="zh-CN" altLang="en-US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题）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加入</a:t>
            </a: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NaOH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溶液后，下列离子数目不会减少的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A.Cu</a:t>
            </a:r>
            <a:r>
              <a:rPr lang="en-US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B.Fe</a:t>
            </a:r>
            <a:r>
              <a:rPr lang="en-US" altLang="zh-CN" sz="2100" kern="100" baseline="30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	C.   		D.H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54736" y="1616858"/>
          <a:ext cx="867805" cy="44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04" name="文档" r:id="rId4" imgW="1158240" imgH="600710" progId="Word.Document.12">
                  <p:embed/>
                </p:oleObj>
              </mc:Choice>
              <mc:Fallback>
                <p:oleObj name="文档" r:id="rId4" imgW="1158240" imgH="600710" progId="Word.Document.12">
                  <p:embed/>
                  <p:pic>
                    <p:nvPicPr>
                      <p:cNvPr id="0" name="图片 5563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4736" y="1616858"/>
                        <a:ext cx="867805" cy="448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9"/>
          <p:cNvSpPr txBox="1"/>
          <p:nvPr/>
        </p:nvSpPr>
        <p:spPr>
          <a:xfrm>
            <a:off x="3842546" y="1498746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296630"/>
            <a:ext cx="855741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离子方程式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Ba</a:t>
            </a:r>
            <a:r>
              <a:rPr lang="en-US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baseline="30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</a:t>
            </a:r>
            <a:r>
              <a:rPr lang="en-US" altLang="zh-CN" sz="2100" kern="100" spc="-8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BaSO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可能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表示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可溶性钡盐溶液与可溶性硫酸盐溶液之间的反应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氢氧化钡溶液与可溶性硫酸盐溶液之间的反应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③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稀硫酸与可溶性钡盐溶液之间的反应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④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氢氧化钡溶液与稀硫酸反应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①②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B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①②④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C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②③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	D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①②③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78410" y="2673552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41376" y="398029"/>
          <a:ext cx="934468" cy="49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22" name="文档" r:id="rId4" imgW="1248410" imgH="655320" progId="Word.Document.12">
                  <p:embed/>
                </p:oleObj>
              </mc:Choice>
              <mc:Fallback>
                <p:oleObj name="文档" r:id="rId4" imgW="1248410" imgH="655320" progId="Word.Document.12">
                  <p:embed/>
                  <p:pic>
                    <p:nvPicPr>
                      <p:cNvPr id="0" name="图片 5573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1376" y="398029"/>
                        <a:ext cx="934468" cy="490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515554"/>
            <a:ext cx="855741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5.</a:t>
            </a:r>
            <a:r>
              <a:rPr lang="zh-CN" altLang="en-US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（讲义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166</a:t>
            </a:r>
            <a:r>
              <a:rPr lang="zh-CN" altLang="en-US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页第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19</a:t>
            </a:r>
            <a:r>
              <a:rPr lang="zh-CN" altLang="en-US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题）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写出下列反应的离子方程式。</a:t>
            </a:r>
            <a:endParaRPr lang="zh-CN" altLang="zh-CN" sz="21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氢氧化钠溶液与硝酸溶液：</a:t>
            </a:r>
            <a:r>
              <a:rPr lang="en-US" altLang="zh-CN" sz="2100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</a:t>
            </a:r>
            <a:r>
              <a:rPr lang="en-US" altLang="zh-CN" sz="2100" b="1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21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氯化钠溶液与硝酸银溶液：</a:t>
            </a:r>
            <a:r>
              <a:rPr lang="en-US" altLang="zh-CN" sz="2100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2100" b="1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21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氢氧化钡溶液和硫酸铜溶液</a:t>
            </a:r>
            <a:r>
              <a:rPr lang="zh-CN" altLang="zh-CN" sz="2100" b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100" b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_____________________________</a:t>
            </a:r>
            <a:endParaRPr lang="en-US" altLang="zh-CN" sz="2100" b="1" kern="100" dirty="0" smtClean="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___________________</a:t>
            </a:r>
            <a:r>
              <a:rPr lang="zh-CN" altLang="zh-CN" sz="2100" b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21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(4)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铜与硝酸银溶液反应：</a:t>
            </a:r>
            <a:r>
              <a:rPr lang="zh-CN" altLang="zh-CN" sz="2100" b="1" u="sng" kern="100" dirty="0">
                <a:latin typeface="宋体" panose="02010600030101010101" pitchFamily="2" charset="-122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CN" sz="2100" b="1" u="sng" kern="100" dirty="0">
                <a:latin typeface="宋体" panose="02010600030101010101" pitchFamily="2" charset="-122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</a:t>
            </a:r>
            <a:r>
              <a:rPr lang="zh-CN" altLang="zh-CN" sz="2100" b="1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21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(5)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碳酸钠溶液与氢氧化钙溶液反应：</a:t>
            </a:r>
            <a:r>
              <a:rPr lang="en-US" altLang="zh-CN" sz="2100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</a:t>
            </a:r>
            <a:r>
              <a:rPr lang="en-US" altLang="zh-CN" sz="2100" b="1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21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(6)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金属钠与水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反应：</a:t>
            </a:r>
            <a:r>
              <a:rPr lang="en-US" altLang="zh-CN" sz="2100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</a:t>
            </a:r>
            <a:r>
              <a:rPr lang="en-US" altLang="zh-CN" sz="2100" b="1" u="sng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                  </a:t>
            </a:r>
            <a:r>
              <a:rPr lang="zh-CN" altLang="zh-CN" sz="21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1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3578" y="1072748"/>
            <a:ext cx="227647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H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OH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==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=H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O</a:t>
            </a:r>
            <a:endParaRPr lang="zh-CN" altLang="en-US" sz="21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66099" y="1557664"/>
            <a:ext cx="264985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Cl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Ag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==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</a:t>
            </a:r>
            <a:r>
              <a:rPr lang="en-US" altLang="zh-CN" sz="2100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AgCl</a:t>
            </a:r>
            <a:r>
              <a:rPr lang="en-US" altLang="zh-CN" sz="2100" kern="100" dirty="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endParaRPr lang="zh-CN" altLang="en-US" sz="2100" dirty="0">
              <a:solidFill>
                <a:srgbClr val="C0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290777" y="2051781"/>
          <a:ext cx="3941445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39" name="文档" r:id="rId4" imgW="5257800" imgH="609600" progId="Word.Document.12">
                  <p:embed/>
                </p:oleObj>
              </mc:Choice>
              <mc:Fallback>
                <p:oleObj name="文档" r:id="rId4" imgW="5257800" imgH="609600" progId="Word.Document.12">
                  <p:embed/>
                  <p:pic>
                    <p:nvPicPr>
                      <p:cNvPr id="0" name="图片 5583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0777" y="2051781"/>
                        <a:ext cx="3941445" cy="45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03697" y="2508096"/>
            <a:ext cx="266763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BaSO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4</a:t>
            </a:r>
            <a:r>
              <a:rPr lang="en-US" altLang="zh-CN" sz="2100" kern="100" dirty="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Cu(OH)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endParaRPr lang="zh-CN" altLang="zh-CN" sz="785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3002" y="2982318"/>
            <a:ext cx="312166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Cu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2Ag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==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=Cu</a:t>
            </a:r>
            <a:r>
              <a:rPr lang="en-US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2Ag</a:t>
            </a:r>
            <a:endParaRPr lang="zh-CN" altLang="en-US" sz="2100" dirty="0">
              <a:solidFill>
                <a:srgbClr val="C00000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801288" y="3499728"/>
          <a:ext cx="3222426" cy="46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40" name="文档" r:id="rId6" imgW="4298950" imgH="618490" progId="Word.Document.12">
                  <p:embed/>
                </p:oleObj>
              </mc:Choice>
              <mc:Fallback>
                <p:oleObj name="文档" r:id="rId6" imgW="4298950" imgH="618490" progId="Word.Document.12">
                  <p:embed/>
                  <p:pic>
                    <p:nvPicPr>
                      <p:cNvPr id="0" name="图片 5583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01288" y="3499728"/>
                        <a:ext cx="3222426" cy="463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438203" y="3954106"/>
            <a:ext cx="426021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2Na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H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O</a:t>
            </a:r>
            <a:r>
              <a:rPr lang="en-US" altLang="zh-CN" sz="21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==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=2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Na</a:t>
            </a:r>
            <a:r>
              <a:rPr lang="zh-CN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O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sym typeface="+mn-ea"/>
              </a:rPr>
              <a:t>H</a:t>
            </a:r>
            <a:r>
              <a:rPr lang="en-US" altLang="zh-CN" sz="21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H</a:t>
            </a:r>
            <a:r>
              <a:rPr lang="en-US" altLang="zh-CN" sz="21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100" kern="100" dirty="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↑</a:t>
            </a:r>
            <a:endParaRPr lang="zh-CN" altLang="en-US" sz="2100" dirty="0">
              <a:solidFill>
                <a:srgbClr val="C00000"/>
              </a:solidFill>
            </a:endParaRPr>
          </a:p>
        </p:txBody>
      </p:sp>
      <p:sp>
        <p:nvSpPr>
          <p:cNvPr id="27" name="返回">
            <a:hlinkClick r:id="rId1" action="ppaction://hlinksldjump"/>
          </p:cNvPr>
          <p:cNvSpPr/>
          <p:nvPr/>
        </p:nvSpPr>
        <p:spPr>
          <a:xfrm>
            <a:off x="8385979" y="4784936"/>
            <a:ext cx="634383" cy="259152"/>
          </a:xfrm>
          <a:prstGeom prst="round2DiagRect">
            <a:avLst/>
          </a:prstGeom>
          <a:gradFill>
            <a:gsLst>
              <a:gs pos="0">
                <a:srgbClr val="1B2C4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返回</a:t>
            </a:r>
            <a:endParaRPr kumimoji="1" lang="zh-CN" altLang="en-US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5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7995" y="339725"/>
            <a:ext cx="359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讲义第</a:t>
            </a:r>
            <a:r>
              <a:rPr lang="en-US" altLang="zh-CN">
                <a:solidFill>
                  <a:srgbClr val="FF0000"/>
                </a:solidFill>
              </a:rPr>
              <a:t>165</a:t>
            </a:r>
            <a:r>
              <a:rPr lang="zh-CN" altLang="en-US">
                <a:solidFill>
                  <a:srgbClr val="FF0000"/>
                </a:solidFill>
              </a:rPr>
              <a:t>页</a:t>
            </a:r>
            <a:r>
              <a:rPr lang="en-US" altLang="zh-CN">
                <a:solidFill>
                  <a:srgbClr val="FF0000"/>
                </a:solidFill>
              </a:rPr>
              <a:t>16</a:t>
            </a:r>
            <a:r>
              <a:rPr lang="zh-CN" altLang="en-US">
                <a:solidFill>
                  <a:srgbClr val="FF0000"/>
                </a:solidFill>
              </a:rPr>
              <a:t>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988695"/>
            <a:ext cx="359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讲义第</a:t>
            </a:r>
            <a:r>
              <a:rPr lang="en-US" altLang="zh-CN">
                <a:solidFill>
                  <a:srgbClr val="FF0000"/>
                </a:solidFill>
              </a:rPr>
              <a:t>165</a:t>
            </a:r>
            <a:r>
              <a:rPr lang="zh-CN" altLang="en-US">
                <a:solidFill>
                  <a:srgbClr val="FF0000"/>
                </a:solidFill>
              </a:rPr>
              <a:t>页</a:t>
            </a:r>
            <a:r>
              <a:rPr lang="en-US" altLang="zh-CN">
                <a:solidFill>
                  <a:srgbClr val="FF0000"/>
                </a:solidFill>
              </a:rPr>
              <a:t>17</a:t>
            </a:r>
            <a:r>
              <a:rPr lang="zh-CN" altLang="en-US">
                <a:solidFill>
                  <a:srgbClr val="FF0000"/>
                </a:solidFill>
              </a:rPr>
              <a:t>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360" y="1645920"/>
            <a:ext cx="359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讲义第</a:t>
            </a:r>
            <a:r>
              <a:rPr lang="en-US" altLang="zh-CN">
                <a:solidFill>
                  <a:srgbClr val="FF0000"/>
                </a:solidFill>
              </a:rPr>
              <a:t>165</a:t>
            </a:r>
            <a:r>
              <a:rPr lang="zh-CN" altLang="en-US">
                <a:solidFill>
                  <a:srgbClr val="FF0000"/>
                </a:solidFill>
              </a:rPr>
              <a:t>页</a:t>
            </a:r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 lang="zh-CN" altLang="en-US">
                <a:solidFill>
                  <a:srgbClr val="FF0000"/>
                </a:solidFill>
              </a:rPr>
              <a:t>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360" y="2212340"/>
            <a:ext cx="359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讲义第</a:t>
            </a:r>
            <a:r>
              <a:rPr lang="en-US" altLang="zh-CN">
                <a:solidFill>
                  <a:srgbClr val="FF0000"/>
                </a:solidFill>
              </a:rPr>
              <a:t>166</a:t>
            </a:r>
            <a:r>
              <a:rPr lang="zh-CN" altLang="en-US">
                <a:solidFill>
                  <a:srgbClr val="FF0000"/>
                </a:solidFill>
              </a:rPr>
              <a:t>页</a:t>
            </a:r>
            <a:r>
              <a:rPr lang="en-US" altLang="zh-CN">
                <a:solidFill>
                  <a:srgbClr val="FF0000"/>
                </a:solidFill>
              </a:rPr>
              <a:t>22</a:t>
            </a:r>
            <a:r>
              <a:rPr lang="zh-CN" altLang="en-US">
                <a:solidFill>
                  <a:srgbClr val="FF0000"/>
                </a:solidFill>
              </a:rPr>
              <a:t>题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560" y="2355850"/>
            <a:ext cx="359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讲义第</a:t>
            </a:r>
            <a:r>
              <a:rPr lang="en-US" altLang="zh-CN">
                <a:solidFill>
                  <a:srgbClr val="FF0000"/>
                </a:solidFill>
              </a:rPr>
              <a:t>166</a:t>
            </a:r>
            <a:r>
              <a:rPr lang="zh-CN" altLang="en-US">
                <a:solidFill>
                  <a:srgbClr val="FF0000"/>
                </a:solidFill>
              </a:rPr>
              <a:t>页</a:t>
            </a:r>
            <a:r>
              <a:rPr lang="en-US" altLang="zh-CN">
                <a:solidFill>
                  <a:srgbClr val="FF0000"/>
                </a:solidFill>
              </a:rPr>
              <a:t>23</a:t>
            </a:r>
            <a:r>
              <a:rPr lang="zh-CN" altLang="en-US">
                <a:solidFill>
                  <a:srgbClr val="FF0000"/>
                </a:solidFill>
              </a:rPr>
              <a:t>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79705" y="123825"/>
            <a:ext cx="359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讲义第</a:t>
            </a:r>
            <a:r>
              <a:rPr lang="en-US" altLang="zh-CN">
                <a:solidFill>
                  <a:srgbClr val="FF0000"/>
                </a:solidFill>
              </a:rPr>
              <a:t>166</a:t>
            </a:r>
            <a:r>
              <a:rPr lang="zh-CN" altLang="en-US">
                <a:solidFill>
                  <a:srgbClr val="FF0000"/>
                </a:solidFill>
              </a:rPr>
              <a:t>页</a:t>
            </a:r>
            <a:r>
              <a:rPr lang="en-US" altLang="zh-CN">
                <a:solidFill>
                  <a:srgbClr val="FF0000"/>
                </a:solidFill>
              </a:rPr>
              <a:t>24</a:t>
            </a:r>
            <a:r>
              <a:rPr lang="zh-CN" altLang="en-US">
                <a:solidFill>
                  <a:srgbClr val="FF0000"/>
                </a:solidFill>
              </a:rPr>
              <a:t>题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454702"/>
            <a:ext cx="855741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下列各组物质相互混合后，不会发生离子反应的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A.NaOH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溶液和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CuCl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</a:t>
            </a:r>
            <a:r>
              <a:rPr lang="en-US" altLang="zh-CN" sz="21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B.Na</a:t>
            </a:r>
            <a:r>
              <a:rPr lang="en-US" altLang="zh-CN" sz="2100" kern="100" baseline="-25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</a:t>
            </a:r>
            <a:r>
              <a:rPr lang="en-US" altLang="zh-CN" sz="2100" kern="100" baseline="-25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溶液和稀硫酸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C.Na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溶液和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MgCl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</a:t>
            </a:r>
            <a:r>
              <a:rPr lang="en-US" altLang="zh-CN" sz="21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100" kern="100" dirty="0" err="1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D.Ca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(OH)</a:t>
            </a:r>
            <a:r>
              <a:rPr lang="en-US" altLang="zh-CN" sz="2100" kern="100" baseline="-250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和盐酸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190201" y="1406287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207759"/>
            <a:ext cx="8557415" cy="251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下列对于离子反应的表述正确的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离子反应中一定有沉淀生成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反应中有气体生成的反应一定是离子反应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复分解型离子反应发生的条件之一可以是有难电离的物质生成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非电解质二氧化碳与足量烧碱溶液的反应不属于离子反应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185257" y="1618248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a317"/>
          <p:cNvPicPr>
            <a:picLocks noChangeAspect="1" noChangeArrowheads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40"/>
          <a:stretch>
            <a:fillRect/>
          </a:stretch>
        </p:blipFill>
        <p:spPr bwMode="auto">
          <a:xfrm>
            <a:off x="362069" y="1702511"/>
            <a:ext cx="2158895" cy="146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9107" name="Picture 3" descr="a318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69"/>
          <a:stretch>
            <a:fillRect/>
          </a:stretch>
        </p:blipFill>
        <p:spPr bwMode="auto">
          <a:xfrm>
            <a:off x="4696536" y="1511769"/>
            <a:ext cx="1891130" cy="165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a317"/>
          <p:cNvPicPr>
            <a:picLocks noChangeAspect="1" noChangeArrowheads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8"/>
          <a:stretch>
            <a:fillRect/>
          </a:stretch>
        </p:blipFill>
        <p:spPr bwMode="auto">
          <a:xfrm>
            <a:off x="2546850" y="1702511"/>
            <a:ext cx="2123801" cy="146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a318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6"/>
          <a:stretch>
            <a:fillRect/>
          </a:stretch>
        </p:blipFill>
        <p:spPr bwMode="auto">
          <a:xfrm>
            <a:off x="6613551" y="1511769"/>
            <a:ext cx="2070433" cy="165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93411" y="532173"/>
            <a:ext cx="855741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4.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离子反应、复分解反应、置换反应之间可用集合关系来表示，其中正确的是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5436055" y="2706922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142049"/>
            <a:ext cx="855741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100" b="1" kern="1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spc="-5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5.</a:t>
            </a:r>
            <a:r>
              <a:rPr lang="zh-CN" altLang="zh-CN" sz="2100" kern="100" spc="-5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能正确表示下列化学反应的离子方程式的</a:t>
            </a:r>
            <a:r>
              <a:rPr lang="zh-CN" altLang="zh-CN" sz="2100" kern="100" spc="-5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spc="-5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氢氧化钡溶液与稀硝酸反应：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澄清的石灰水与稀盐酸反应：</a:t>
            </a: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Ca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=Ca</a:t>
            </a:r>
            <a:r>
              <a:rPr lang="en-US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醋酸与氢氧化钠溶液反应：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碳酸钡溶于稀盐酸中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↑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185257" y="1113977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51472" y="2649576"/>
          <a:ext cx="941610" cy="46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50" name="文档" r:id="rId6" imgW="1257300" imgH="618490" progId="Word.Document.12">
                  <p:embed/>
                </p:oleObj>
              </mc:Choice>
              <mc:Fallback>
                <p:oleObj name="文档" r:id="rId6" imgW="1257300" imgH="618490" progId="Word.Document.12">
                  <p:embed/>
                  <p:pic>
                    <p:nvPicPr>
                      <p:cNvPr id="0" name="图片 5602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51472" y="2649576"/>
                        <a:ext cx="941610" cy="463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3411" y="727293"/>
            <a:ext cx="8557415" cy="251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下列反应的离子方程式中，书写正确的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碳酸钙跟盐酸反应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铁粉跟稀盐酸反应制备氢气：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2Fe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=2Fe</a:t>
            </a:r>
            <a:r>
              <a:rPr lang="en-US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↑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硝酸银溶液跟铜反应：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Cu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Ag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</a:t>
            </a:r>
            <a:r>
              <a:rPr lang="en-US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Ag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用小苏打治疗胃酸过多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184693" y="2612680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48603" y="1298722"/>
          <a:ext cx="3649780" cy="47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90" name="文档" r:id="rId6" imgW="4869180" imgH="636905" progId="Word.Document.12">
                  <p:embed/>
                </p:oleObj>
              </mc:Choice>
              <mc:Fallback>
                <p:oleObj name="文档" r:id="rId6" imgW="4869180" imgH="636905" progId="Word.Document.12">
                  <p:embed/>
                  <p:pic>
                    <p:nvPicPr>
                      <p:cNvPr id="0" name="图片 56138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8603" y="1298722"/>
                        <a:ext cx="3649780" cy="47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10208" y="2747919"/>
          <a:ext cx="3581928" cy="44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91" name="文档" r:id="rId8" imgW="4779010" imgH="600710" progId="Word.Document.12">
                  <p:embed/>
                </p:oleObj>
              </mc:Choice>
              <mc:Fallback>
                <p:oleObj name="文档" r:id="rId8" imgW="4779010" imgH="600710" progId="Word.Document.12">
                  <p:embed/>
                  <p:pic>
                    <p:nvPicPr>
                      <p:cNvPr id="0" name="图片 5613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0208" y="2747919"/>
                        <a:ext cx="3581928" cy="448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196045"/>
            <a:ext cx="8557415" cy="251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7.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下列化学方程式不能用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zh-CN" sz="21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表示的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A.KOH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HCl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</a:t>
            </a: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KCl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B.Ba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2HCl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=BaCl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C.2NaOH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=Na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D.Cu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(OH)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2HNO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100" kern="100" spc="-8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=Cu(NO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2H</a:t>
            </a:r>
            <a:r>
              <a:rPr lang="en-US" altLang="zh-CN" sz="21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186752" y="2240155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3411" y="781289"/>
            <a:ext cx="8557415" cy="251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8.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下列反应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可以用同一离子方程式表示的</a:t>
            </a:r>
            <a:r>
              <a:rPr lang="zh-CN" altLang="zh-CN" sz="21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稀盐酸＋碳酸钠溶液；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稀盐酸＋碳酸氢钠溶液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氢氧化钠溶液＋稀盐酸；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氢氧化钡溶液＋稀硫酸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氯化钡溶液＋稀硫酸；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氢氧化钡溶液＋硫酸钠溶液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D.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稀盐酸＋碳酸钙粉末；</a:t>
            </a:r>
            <a:r>
              <a:rPr lang="en-US" altLang="zh-CN" sz="21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zh-CN" altLang="zh-CN" sz="21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稀硫酸＋碳酸钠溶液</a:t>
            </a:r>
            <a:endParaRPr lang="zh-CN" altLang="zh-CN" sz="2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0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695898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0971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3537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7356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51175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64994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6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78813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7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9263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FF"/>
                </a:solidFill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8</a:t>
            </a:r>
            <a:endParaRPr lang="en-US" altLang="zh-CN" sz="1050" dirty="0">
              <a:solidFill>
                <a:srgbClr val="0000FF"/>
              </a:solidFill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06452" y="4811132"/>
            <a:ext cx="18360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9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18437" y="4811132"/>
            <a:ext cx="220329" cy="24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758" tIns="38378" rIns="76758" bIns="38378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latin typeface="Broadway" charset="0"/>
                <a:ea typeface="楷体" panose="02010609060101010101" pitchFamily="49" charset="-122"/>
                <a:cs typeface="经典繁仿黑" pitchFamily="49" charset="-122"/>
              </a:rPr>
              <a:t>10</a:t>
            </a:r>
            <a:endParaRPr lang="en-US" altLang="zh-CN" sz="1050" dirty="0">
              <a:latin typeface="Broadway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184005" y="2212246"/>
            <a:ext cx="56689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75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3375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zk3ZjQ1MjEzZjIxZWI1YTdjMDRmYWRiNWJhYzQyYWYifQ=="/>
</p:tagLst>
</file>

<file path=ppt/theme/theme1.xml><?xml version="1.0" encoding="utf-8"?>
<a:theme xmlns:a="http://schemas.openxmlformats.org/drawingml/2006/main" name="A000120141119A01PPBG">
  <a:themeElements>
    <a:clrScheme name="自定义 38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09999"/>
      </a:accent1>
      <a:accent2>
        <a:srgbClr val="358CC1"/>
      </a:accent2>
      <a:accent3>
        <a:srgbClr val="A4C37B"/>
      </a:accent3>
      <a:accent4>
        <a:srgbClr val="B49E4C"/>
      </a:accent4>
      <a:accent5>
        <a:srgbClr val="F73C5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A000120150303A13KPBG</Template>
  <TotalTime>0</TotalTime>
  <Words>3635</Words>
  <Application>WPS 演示</Application>
  <PresentationFormat>全屏显示(16:9)</PresentationFormat>
  <Paragraphs>533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25</vt:i4>
      </vt:variant>
    </vt:vector>
  </HeadingPairs>
  <TitlesOfParts>
    <vt:vector size="61" baseType="lpstr">
      <vt:lpstr>Arial</vt:lpstr>
      <vt:lpstr>宋体</vt:lpstr>
      <vt:lpstr>Wingdings</vt:lpstr>
      <vt:lpstr>Wingdings 2</vt:lpstr>
      <vt:lpstr>Wingdings</vt:lpstr>
      <vt:lpstr>Calibri</vt:lpstr>
      <vt:lpstr>Calibri</vt:lpstr>
      <vt:lpstr>微软雅黑</vt:lpstr>
      <vt:lpstr>Broadway</vt:lpstr>
      <vt:lpstr>Segoe Print</vt:lpstr>
      <vt:lpstr>楷体</vt:lpstr>
      <vt:lpstr>经典繁仿黑</vt:lpstr>
      <vt:lpstr>Times New Roman</vt:lpstr>
      <vt:lpstr>方正中等线简体</vt:lpstr>
      <vt:lpstr>Courier New</vt:lpstr>
      <vt:lpstr>华文细黑</vt:lpstr>
      <vt:lpstr>Arial Unicode MS</vt:lpstr>
      <vt:lpstr>Courier New</vt:lpstr>
      <vt:lpstr>隶书</vt:lpstr>
      <vt:lpstr>等线</vt:lpstr>
      <vt:lpstr>幼圆</vt:lpstr>
      <vt:lpstr>黑体</vt:lpstr>
      <vt:lpstr>A000120141119A01PPBG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城南</cp:lastModifiedBy>
  <cp:revision>95</cp:revision>
  <dcterms:created xsi:type="dcterms:W3CDTF">2014-11-20T03:29:00Z</dcterms:created>
  <dcterms:modified xsi:type="dcterms:W3CDTF">2023-07-18T06:53:46Z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45261AD3DEE94ADB95C4D0142BEA7DAD_13</vt:lpwstr>
  </property>
  <property fmtid="{D5CDD505-2E9C-101B-9397-08002B2CF9AE}" pid="3" name="KSOProductBuildVer">
    <vt:lpwstr>2052-12.1.0.15120</vt:lpwstr>
  </property>
</Properties>
</file>