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3" r:id="rId3"/>
    <p:sldId id="257" r:id="rId5"/>
    <p:sldId id="284" r:id="rId6"/>
    <p:sldId id="264" r:id="rId7"/>
    <p:sldId id="269" r:id="rId8"/>
    <p:sldId id="277" r:id="rId9"/>
    <p:sldId id="288" r:id="rId10"/>
  </p:sldIdLst>
  <p:sldSz cx="1219200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868686"/>
    <a:srgbClr val="5A5A5A"/>
    <a:srgbClr val="2A2A2A"/>
    <a:srgbClr val="E73A1C"/>
    <a:srgbClr val="ABABAB"/>
    <a:srgbClr val="626262"/>
    <a:srgbClr val="1F1F1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3308"/>
  </p:normalViewPr>
  <p:slideViewPr>
    <p:cSldViewPr snapToGrid="0" snapToObjects="1">
      <p:cViewPr>
        <p:scale>
          <a:sx n="50" d="100"/>
          <a:sy n="50" d="100"/>
        </p:scale>
        <p:origin x="-216" y="-1572"/>
      </p:cViewPr>
      <p:guideLst>
        <p:guide orient="horz" pos="2159"/>
        <p:guide pos="3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A6B678D2-D8C5-412A-BB35-44B355A349C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0E52BB1-40F6-4D07-86D7-241BA765021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4882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2022158" y="-592138"/>
            <a:ext cx="8042275" cy="80422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862138" y="-804863"/>
            <a:ext cx="8467725" cy="8467726"/>
          </a:xfrm>
          <a:prstGeom prst="ellipse">
            <a:avLst/>
          </a:prstGeom>
          <a:noFill/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976438" y="2074863"/>
            <a:ext cx="163512" cy="163512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820863" y="2332038"/>
            <a:ext cx="295275" cy="29527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820863" y="2705100"/>
            <a:ext cx="163512" cy="163513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99650" y="5029200"/>
            <a:ext cx="165100" cy="165100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86925" y="5305425"/>
            <a:ext cx="296863" cy="29527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539288" y="5678488"/>
            <a:ext cx="165100" cy="163512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六边形 28"/>
          <p:cNvSpPr/>
          <p:nvPr/>
        </p:nvSpPr>
        <p:spPr>
          <a:xfrm rot="5400000">
            <a:off x="4917962" y="1321021"/>
            <a:ext cx="2234461" cy="1926260"/>
          </a:xfrm>
          <a:prstGeom prst="hexagon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六边形 27"/>
          <p:cNvSpPr/>
          <p:nvPr/>
        </p:nvSpPr>
        <p:spPr>
          <a:xfrm rot="5400000">
            <a:off x="4846372" y="1210649"/>
            <a:ext cx="2194773" cy="1892046"/>
          </a:xfrm>
          <a:prstGeom prst="hexagon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33284" y="1716785"/>
            <a:ext cx="16205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2022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59780" y="5023485"/>
            <a:ext cx="382210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2000" dirty="0">
                <a:solidFill>
                  <a:srgbClr val="5A5A5A"/>
                </a:solidFill>
                <a:cs typeface="+mn-ea"/>
                <a:sym typeface="+mn-lt"/>
              </a:rPr>
              <a:t>李梓硕</a:t>
            </a:r>
            <a:endParaRPr lang="zh-CN" sz="2000" dirty="0" smtClean="0">
              <a:solidFill>
                <a:srgbClr val="5A5A5A"/>
              </a:solidFill>
              <a:cs typeface="+mn-ea"/>
              <a:sym typeface="+mn-lt"/>
            </a:endParaRPr>
          </a:p>
        </p:txBody>
      </p:sp>
      <p:grpSp>
        <p:nvGrpSpPr>
          <p:cNvPr id="21" name="PA_蓝剑_组合 2"/>
          <p:cNvGrpSpPr/>
          <p:nvPr>
            <p:custDataLst>
              <p:tags r:id="rId1"/>
            </p:custDataLst>
          </p:nvPr>
        </p:nvGrpSpPr>
        <p:grpSpPr>
          <a:xfrm>
            <a:off x="3493402" y="3511248"/>
            <a:ext cx="5698837" cy="1702034"/>
            <a:chOff x="3225268" y="2353851"/>
            <a:chExt cx="5698837" cy="1702034"/>
          </a:xfrm>
        </p:grpSpPr>
        <p:sp>
          <p:nvSpPr>
            <p:cNvPr id="22" name="TextBox 4"/>
            <p:cNvSpPr txBox="1"/>
            <p:nvPr/>
          </p:nvSpPr>
          <p:spPr>
            <a:xfrm>
              <a:off x="3631033" y="2353851"/>
              <a:ext cx="4888865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sz="4000" b="1" dirty="0">
                  <a:solidFill>
                    <a:srgbClr val="2A2A2A"/>
                  </a:solidFill>
                  <a:cs typeface="+mn-ea"/>
                  <a:sym typeface="+mn-lt"/>
                </a:rPr>
                <a:t>给青年的十二封信</a:t>
              </a:r>
              <a:endParaRPr kumimoji="1" lang="zh-CN" sz="4000" b="1" dirty="0">
                <a:solidFill>
                  <a:srgbClr val="2A2A2A"/>
                </a:solidFill>
                <a:cs typeface="+mn-ea"/>
                <a:sym typeface="+mn-lt"/>
              </a:endParaRPr>
            </a:p>
            <a:p>
              <a:pPr algn="r"/>
              <a:r>
                <a:rPr kumimoji="1" lang="en-US" altLang="zh-CN" sz="4000" b="1" dirty="0">
                  <a:solidFill>
                    <a:srgbClr val="2A2A2A"/>
                  </a:solidFill>
                  <a:cs typeface="+mn-ea"/>
                  <a:sym typeface="+mn-lt"/>
                </a:rPr>
                <a:t>——</a:t>
              </a:r>
              <a:r>
                <a:rPr kumimoji="1" lang="zh-CN" altLang="en-US" sz="4000" b="1" dirty="0">
                  <a:solidFill>
                    <a:srgbClr val="2A2A2A"/>
                  </a:solidFill>
                  <a:cs typeface="+mn-ea"/>
                  <a:sym typeface="+mn-lt"/>
                </a:rPr>
                <a:t>谈读书</a:t>
              </a:r>
              <a:endParaRPr kumimoji="1" lang="zh-CN" altLang="en-US" sz="4000" b="1" dirty="0">
                <a:solidFill>
                  <a:srgbClr val="2A2A2A"/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25268" y="3718700"/>
              <a:ext cx="5698837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dist"/>
              <a:endParaRPr lang="zh-CN" altLang="en-US" sz="1600" dirty="0">
                <a:solidFill>
                  <a:srgbClr val="5A5A5A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9" grpId="0" bldLvl="0" animBg="1"/>
      <p:bldP spid="28" grpId="0" bldLvl="0" animBg="1"/>
      <p:bldP spid="32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01" y="568189"/>
            <a:ext cx="1267460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265" b="1" dirty="0">
                <a:solidFill>
                  <a:srgbClr val="1F1F1F"/>
                </a:solidFill>
                <a:cs typeface="+mn-ea"/>
                <a:sym typeface="+mn-lt"/>
              </a:rPr>
              <a:t>目录</a:t>
            </a:r>
            <a:endParaRPr kumimoji="1" lang="zh-CN" altLang="en-US" sz="4265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03" y="742134"/>
            <a:ext cx="0" cy="475799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1530" y="2141855"/>
            <a:ext cx="4222750" cy="267652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sz="2800" dirty="0">
                <a:solidFill>
                  <a:srgbClr val="1F1F1F"/>
                </a:solidFill>
                <a:cs typeface="+mn-ea"/>
                <a:sym typeface="+mn-lt"/>
              </a:rPr>
              <a:t>一 谈读书</a:t>
            </a:r>
            <a:endParaRPr kumimoji="1" sz="2800" dirty="0">
              <a:solidFill>
                <a:srgbClr val="1F1F1F"/>
              </a:solidFill>
              <a:cs typeface="+mn-ea"/>
              <a:sym typeface="+mn-lt"/>
            </a:endParaRPr>
          </a:p>
          <a:p>
            <a:r>
              <a:rPr kumimoji="1" sz="2800" dirty="0">
                <a:solidFill>
                  <a:srgbClr val="1F1F1F"/>
                </a:solidFill>
                <a:cs typeface="+mn-ea"/>
                <a:sym typeface="+mn-lt"/>
              </a:rPr>
              <a:t>二 谈动</a:t>
            </a:r>
            <a:endParaRPr kumimoji="1" sz="2800" dirty="0">
              <a:solidFill>
                <a:srgbClr val="1F1F1F"/>
              </a:solidFill>
              <a:cs typeface="+mn-ea"/>
              <a:sym typeface="+mn-lt"/>
            </a:endParaRPr>
          </a:p>
          <a:p>
            <a:r>
              <a:rPr kumimoji="1" sz="2800" dirty="0">
                <a:solidFill>
                  <a:srgbClr val="1F1F1F"/>
                </a:solidFill>
                <a:cs typeface="+mn-ea"/>
                <a:sym typeface="+mn-lt"/>
              </a:rPr>
              <a:t>三 谈静</a:t>
            </a:r>
            <a:endParaRPr kumimoji="1" sz="2800" dirty="0">
              <a:solidFill>
                <a:srgbClr val="1F1F1F"/>
              </a:solidFill>
              <a:cs typeface="+mn-ea"/>
              <a:sym typeface="+mn-lt"/>
            </a:endParaRPr>
          </a:p>
          <a:p>
            <a:r>
              <a:rPr kumimoji="1" sz="2800" dirty="0">
                <a:solidFill>
                  <a:srgbClr val="1F1F1F"/>
                </a:solidFill>
                <a:cs typeface="+mn-ea"/>
                <a:sym typeface="+mn-lt"/>
              </a:rPr>
              <a:t>四 谈中学生与社会运动</a:t>
            </a:r>
            <a:endParaRPr kumimoji="1" sz="2800" dirty="0">
              <a:solidFill>
                <a:srgbClr val="1F1F1F"/>
              </a:solidFill>
              <a:cs typeface="+mn-ea"/>
              <a:sym typeface="+mn-lt"/>
            </a:endParaRPr>
          </a:p>
          <a:p>
            <a:r>
              <a:rPr kumimoji="1" sz="2800" dirty="0">
                <a:solidFill>
                  <a:srgbClr val="1F1F1F"/>
                </a:solidFill>
                <a:cs typeface="+mn-ea"/>
                <a:sym typeface="+mn-lt"/>
              </a:rPr>
              <a:t>五 谈十字街头</a:t>
            </a:r>
            <a:endParaRPr kumimoji="1" sz="2800" dirty="0">
              <a:solidFill>
                <a:srgbClr val="1F1F1F"/>
              </a:solidFill>
              <a:cs typeface="+mn-ea"/>
              <a:sym typeface="+mn-lt"/>
            </a:endParaRPr>
          </a:p>
          <a:p>
            <a:r>
              <a:rPr kumimoji="1" sz="2800" dirty="0">
                <a:solidFill>
                  <a:srgbClr val="1F1F1F"/>
                </a:solidFill>
                <a:cs typeface="+mn-ea"/>
                <a:sym typeface="+mn-lt"/>
              </a:rPr>
              <a:t>六 谈多元宇宙</a:t>
            </a:r>
            <a:endParaRPr kumimoji="1" sz="28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52160" y="2141855"/>
            <a:ext cx="5622925" cy="267652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sz="2800" dirty="0">
                <a:solidFill>
                  <a:srgbClr val="1F1F1F"/>
                </a:solidFill>
                <a:cs typeface="+mn-ea"/>
                <a:sym typeface="+mn-lt"/>
              </a:rPr>
              <a:t>七 谈升学与选课</a:t>
            </a:r>
            <a:endParaRPr kumimoji="1" sz="2800" dirty="0">
              <a:solidFill>
                <a:srgbClr val="1F1F1F"/>
              </a:solidFill>
              <a:cs typeface="+mn-ea"/>
              <a:sym typeface="+mn-lt"/>
            </a:endParaRPr>
          </a:p>
          <a:p>
            <a:r>
              <a:rPr kumimoji="1" sz="2800" dirty="0">
                <a:solidFill>
                  <a:srgbClr val="1F1F1F"/>
                </a:solidFill>
                <a:cs typeface="+mn-ea"/>
                <a:sym typeface="+mn-lt"/>
              </a:rPr>
              <a:t>八 谈作文</a:t>
            </a:r>
            <a:endParaRPr kumimoji="1" sz="2800" dirty="0">
              <a:solidFill>
                <a:srgbClr val="1F1F1F"/>
              </a:solidFill>
              <a:cs typeface="+mn-ea"/>
              <a:sym typeface="+mn-lt"/>
            </a:endParaRPr>
          </a:p>
          <a:p>
            <a:r>
              <a:rPr kumimoji="1" sz="2800" dirty="0">
                <a:solidFill>
                  <a:srgbClr val="1F1F1F"/>
                </a:solidFill>
                <a:cs typeface="+mn-ea"/>
                <a:sym typeface="+mn-lt"/>
              </a:rPr>
              <a:t>九 谈情与理</a:t>
            </a:r>
            <a:endParaRPr kumimoji="1" sz="2800" dirty="0">
              <a:solidFill>
                <a:srgbClr val="1F1F1F"/>
              </a:solidFill>
              <a:cs typeface="+mn-ea"/>
              <a:sym typeface="+mn-lt"/>
            </a:endParaRPr>
          </a:p>
          <a:p>
            <a:r>
              <a:rPr kumimoji="1" sz="2800" dirty="0">
                <a:solidFill>
                  <a:srgbClr val="1F1F1F"/>
                </a:solidFill>
                <a:cs typeface="+mn-ea"/>
                <a:sym typeface="+mn-lt"/>
              </a:rPr>
              <a:t>十 谈摆脱</a:t>
            </a:r>
            <a:endParaRPr kumimoji="1" sz="2800" dirty="0">
              <a:solidFill>
                <a:srgbClr val="1F1F1F"/>
              </a:solidFill>
              <a:cs typeface="+mn-ea"/>
              <a:sym typeface="+mn-lt"/>
            </a:endParaRPr>
          </a:p>
          <a:p>
            <a:r>
              <a:rPr kumimoji="1" sz="2800" dirty="0">
                <a:solidFill>
                  <a:srgbClr val="1F1F1F"/>
                </a:solidFill>
                <a:cs typeface="+mn-ea"/>
                <a:sym typeface="+mn-lt"/>
              </a:rPr>
              <a:t>十一 谈在卢佛尔宫所得的一个感想</a:t>
            </a:r>
            <a:endParaRPr kumimoji="1" sz="2800" dirty="0">
              <a:solidFill>
                <a:srgbClr val="1F1F1F"/>
              </a:solidFill>
              <a:cs typeface="+mn-ea"/>
              <a:sym typeface="+mn-lt"/>
            </a:endParaRPr>
          </a:p>
          <a:p>
            <a:r>
              <a:rPr kumimoji="1" sz="2800" dirty="0">
                <a:solidFill>
                  <a:srgbClr val="1F1F1F"/>
                </a:solidFill>
                <a:cs typeface="+mn-ea"/>
                <a:sym typeface="+mn-lt"/>
              </a:rPr>
              <a:t>十二 谈人生与我</a:t>
            </a:r>
            <a:endParaRPr kumimoji="1" sz="28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5443461" y="1951106"/>
            <a:ext cx="0" cy="316626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 bwMode="auto">
          <a:xfrm>
            <a:off x="3905249" y="1031875"/>
            <a:ext cx="2452688" cy="5156200"/>
            <a:chOff x="5258250" y="1050900"/>
            <a:chExt cx="2452035" cy="5156930"/>
          </a:xfrm>
        </p:grpSpPr>
        <p:sp>
          <p:nvSpPr>
            <p:cNvPr id="3" name="文本框 2"/>
            <p:cNvSpPr txBox="1"/>
            <p:nvPr/>
          </p:nvSpPr>
          <p:spPr>
            <a:xfrm>
              <a:off x="7038951" y="1050900"/>
              <a:ext cx="671334" cy="5156930"/>
            </a:xfrm>
            <a:custGeom>
              <a:avLst/>
              <a:gdLst>
                <a:gd name="connsiteX0" fmla="*/ 0 w 671085"/>
                <a:gd name="connsiteY0" fmla="*/ 0 h 5156930"/>
                <a:gd name="connsiteX1" fmla="*/ 671085 w 671085"/>
                <a:gd name="connsiteY1" fmla="*/ 0 h 5156930"/>
                <a:gd name="connsiteX2" fmla="*/ 671085 w 671085"/>
                <a:gd name="connsiteY2" fmla="*/ 5156930 h 5156930"/>
                <a:gd name="connsiteX3" fmla="*/ 0 w 671085"/>
                <a:gd name="connsiteY3" fmla="*/ 5156930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085" h="5156930">
                  <a:moveTo>
                    <a:pt x="0" y="0"/>
                  </a:moveTo>
                  <a:lnTo>
                    <a:pt x="671085" y="0"/>
                  </a:lnTo>
                  <a:lnTo>
                    <a:pt x="671085" y="5156930"/>
                  </a:lnTo>
                  <a:lnTo>
                    <a:pt x="0" y="515693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500" dirty="0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258250" y="1050900"/>
              <a:ext cx="1780701" cy="5156930"/>
            </a:xfrm>
            <a:custGeom>
              <a:avLst/>
              <a:gdLst>
                <a:gd name="connsiteX0" fmla="*/ 685004 w 1780950"/>
                <a:gd name="connsiteY0" fmla="*/ 0 h 5156930"/>
                <a:gd name="connsiteX1" fmla="*/ 1780950 w 1780950"/>
                <a:gd name="connsiteY1" fmla="*/ 0 h 5156930"/>
                <a:gd name="connsiteX2" fmla="*/ 1780950 w 1780950"/>
                <a:gd name="connsiteY2" fmla="*/ 5156930 h 5156930"/>
                <a:gd name="connsiteX3" fmla="*/ 1275818 w 1780950"/>
                <a:gd name="connsiteY3" fmla="*/ 5156930 h 5156930"/>
                <a:gd name="connsiteX4" fmla="*/ 1275818 w 1780950"/>
                <a:gd name="connsiteY4" fmla="*/ 916932 h 5156930"/>
                <a:gd name="connsiteX5" fmla="*/ 0 w 1780950"/>
                <a:gd name="connsiteY5" fmla="*/ 916932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0950" h="5156930">
                  <a:moveTo>
                    <a:pt x="685004" y="0"/>
                  </a:moveTo>
                  <a:lnTo>
                    <a:pt x="1780950" y="0"/>
                  </a:lnTo>
                  <a:lnTo>
                    <a:pt x="1780950" y="5156930"/>
                  </a:lnTo>
                  <a:lnTo>
                    <a:pt x="1275818" y="5156930"/>
                  </a:lnTo>
                  <a:lnTo>
                    <a:pt x="1275818" y="916932"/>
                  </a:lnTo>
                  <a:lnTo>
                    <a:pt x="0" y="91693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500" dirty="0">
                <a:cs typeface="+mn-ea"/>
                <a:sym typeface="+mn-lt"/>
              </a:endParaRPr>
            </a:p>
          </p:txBody>
        </p:sp>
      </p:grpSp>
      <p:sp>
        <p:nvSpPr>
          <p:cNvPr id="7" name="文本框 24"/>
          <p:cNvSpPr txBox="1">
            <a:spLocks noChangeArrowheads="1"/>
          </p:cNvSpPr>
          <p:nvPr/>
        </p:nvSpPr>
        <p:spPr bwMode="auto">
          <a:xfrm>
            <a:off x="1934866" y="2640047"/>
            <a:ext cx="2770218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6000" dirty="0">
                <a:solidFill>
                  <a:srgbClr val="5A5A5A"/>
                </a:solidFill>
                <a:latin typeface="+mn-lt"/>
                <a:ea typeface="+mn-ea"/>
                <a:cs typeface="+mn-ea"/>
                <a:sym typeface="+mn-lt"/>
              </a:rPr>
              <a:t>    ONE</a:t>
            </a:r>
            <a:endParaRPr lang="en-US" altLang="zh-CN" sz="6000" dirty="0">
              <a:solidFill>
                <a:srgbClr val="5A5A5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6899" y="4289045"/>
            <a:ext cx="38918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2A2A2A"/>
                </a:solidFill>
                <a:cs typeface="+mn-ea"/>
                <a:sym typeface="+mn-lt"/>
              </a:rPr>
              <a:t>谈读书</a:t>
            </a:r>
            <a:endParaRPr lang="zh-CN" altLang="en-US" sz="3600" b="1" dirty="0">
              <a:solidFill>
                <a:srgbClr val="2A2A2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900000">
            <a:off x="3052287" y="2289251"/>
            <a:ext cx="580453" cy="580453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 rot="18900000">
            <a:off x="5772236" y="2289251"/>
            <a:ext cx="580453" cy="580453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 rot="18900000">
            <a:off x="8492185" y="2289251"/>
            <a:ext cx="580453" cy="580453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6558" y="3994480"/>
            <a:ext cx="2111960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sz="2000" dirty="0">
                <a:solidFill>
                  <a:srgbClr val="1F1F1F"/>
                </a:solidFill>
                <a:cs typeface="+mn-ea"/>
                <a:sym typeface="+mn-lt"/>
              </a:rPr>
              <a:t>学校功课门类虽多，而范围究极窄狭。</a:t>
            </a:r>
            <a:endParaRPr sz="20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6507" y="4015435"/>
            <a:ext cx="2111960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sz="1800" dirty="0">
                <a:solidFill>
                  <a:srgbClr val="1F1F1F"/>
                </a:solidFill>
                <a:cs typeface="+mn-ea"/>
                <a:sym typeface="+mn-lt"/>
              </a:rPr>
              <a:t>念讲义看课本，免不掉若干拘束，想借此培养兴趣，颇是难事。</a:t>
            </a:r>
            <a:endParaRPr sz="18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6457" y="3994480"/>
            <a:ext cx="2111960" cy="188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sz="1800" dirty="0">
                <a:solidFill>
                  <a:srgbClr val="1F1F1F"/>
                </a:solidFill>
                <a:cs typeface="+mn-ea"/>
                <a:sym typeface="+mn-lt"/>
              </a:rPr>
              <a:t>你多读一本没有价值的书，便丧失可读一本有价值的书的时间和精力，所以你须慎加选择。</a:t>
            </a:r>
            <a:endParaRPr sz="18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087042" y="3994480"/>
            <a:ext cx="2111960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sz="1800" dirty="0">
                <a:solidFill>
                  <a:srgbClr val="1F1F1F"/>
                </a:solidFill>
                <a:cs typeface="+mn-ea"/>
                <a:sym typeface="+mn-lt"/>
              </a:rPr>
              <a:t>别的事都可以学时髦，惟有读书做学问不能学时髦。</a:t>
            </a:r>
            <a:endParaRPr sz="18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95523" y="1769408"/>
            <a:ext cx="1610449" cy="1582152"/>
            <a:chOff x="896162" y="1326894"/>
            <a:chExt cx="1207994" cy="1186769"/>
          </a:xfrm>
        </p:grpSpPr>
        <p:sp>
          <p:nvSpPr>
            <p:cNvPr id="40" name="矩形 39"/>
            <p:cNvSpPr/>
            <p:nvPr/>
          </p:nvSpPr>
          <p:spPr>
            <a:xfrm rot="18900000">
              <a:off x="896162" y="1338891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21948" y="1326894"/>
              <a:ext cx="1182208" cy="108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  <a:cs typeface="+mn-ea"/>
                  <a:sym typeface="+mn-lt"/>
                </a:rPr>
                <a:t>01</a:t>
              </a:r>
              <a:endParaRPr lang="zh-CN" altLang="en-US" sz="8800" b="1" dirty="0">
                <a:solidFill>
                  <a:srgbClr val="1F1F1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13055" y="1801040"/>
            <a:ext cx="1583510" cy="1572512"/>
            <a:chOff x="2934576" y="1350620"/>
            <a:chExt cx="1187787" cy="1179538"/>
          </a:xfrm>
        </p:grpSpPr>
        <p:sp>
          <p:nvSpPr>
            <p:cNvPr id="41" name="矩形 40"/>
            <p:cNvSpPr/>
            <p:nvPr/>
          </p:nvSpPr>
          <p:spPr>
            <a:xfrm rot="18900000">
              <a:off x="2947591" y="1355386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934576" y="1350620"/>
              <a:ext cx="1182208" cy="108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  <a:cs typeface="+mn-ea"/>
                  <a:sym typeface="+mn-lt"/>
                </a:rPr>
                <a:t>02</a:t>
              </a:r>
              <a:endParaRPr lang="zh-CN" altLang="en-US" sz="8800" b="1" dirty="0">
                <a:solidFill>
                  <a:srgbClr val="1F1F1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50352" y="1785402"/>
            <a:ext cx="1582185" cy="1566159"/>
            <a:chOff x="4987817" y="1338890"/>
            <a:chExt cx="1186793" cy="1174772"/>
          </a:xfrm>
        </p:grpSpPr>
        <p:sp>
          <p:nvSpPr>
            <p:cNvPr id="42" name="矩形 41"/>
            <p:cNvSpPr/>
            <p:nvPr/>
          </p:nvSpPr>
          <p:spPr>
            <a:xfrm rot="18900000">
              <a:off x="4987817" y="1338890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992402" y="1342081"/>
              <a:ext cx="1182208" cy="108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  <a:cs typeface="+mn-ea"/>
                  <a:sym typeface="+mn-lt"/>
                </a:rPr>
                <a:t>03</a:t>
              </a:r>
              <a:endParaRPr lang="zh-CN" altLang="en-US" sz="8800" b="1" dirty="0">
                <a:solidFill>
                  <a:srgbClr val="1F1F1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369275" y="1775661"/>
            <a:ext cx="1597956" cy="1575897"/>
            <a:chOff x="7027275" y="1331584"/>
            <a:chExt cx="1198623" cy="1182077"/>
          </a:xfrm>
        </p:grpSpPr>
        <p:sp>
          <p:nvSpPr>
            <p:cNvPr id="43" name="矩形 42"/>
            <p:cNvSpPr/>
            <p:nvPr/>
          </p:nvSpPr>
          <p:spPr>
            <a:xfrm rot="18900000">
              <a:off x="7027275" y="1338889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43690" y="1331584"/>
              <a:ext cx="1182208" cy="108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  <a:cs typeface="+mn-ea"/>
                  <a:sym typeface="+mn-lt"/>
                </a:rPr>
                <a:t>04</a:t>
              </a:r>
              <a:endParaRPr lang="zh-CN" altLang="en-US" sz="8800" b="1" dirty="0">
                <a:solidFill>
                  <a:srgbClr val="1F1F1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91"/>
          <p:cNvSpPr txBox="1"/>
          <p:nvPr/>
        </p:nvSpPr>
        <p:spPr>
          <a:xfrm>
            <a:off x="1216660" y="367030"/>
            <a:ext cx="4531995" cy="79756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00" dirty="0">
                <a:solidFill>
                  <a:srgbClr val="1F1F1F"/>
                </a:solidFill>
                <a:cs typeface="+mn-ea"/>
                <a:sym typeface="+mn-lt"/>
              </a:rPr>
              <a:t>你如果以为念讲义看课本，便尽读书之能事，就是大错特错。</a:t>
            </a:r>
            <a:endParaRPr kumimoji="1" lang="en-US" altLang="zh-CN" sz="20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3395" y="292735"/>
            <a:ext cx="661035" cy="1497330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r>
              <a:rPr kumimoji="1" lang="zh-CN" altLang="en-US" sz="1800" dirty="0">
                <a:solidFill>
                  <a:srgbClr val="1F1F1F"/>
                </a:solidFill>
                <a:latin typeface="Agency FB" panose="020B0503020202020204" pitchFamily="34" charset="0"/>
                <a:cs typeface="+mn-ea"/>
                <a:sym typeface="+mn-lt"/>
              </a:rPr>
              <a:t>何为读书</a:t>
            </a:r>
            <a:endParaRPr kumimoji="1" lang="zh-CN" altLang="en-US" sz="1800" dirty="0">
              <a:solidFill>
                <a:srgbClr val="1F1F1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>
            <a:spLocks noChangeAspect="1"/>
          </p:cNvSpPr>
          <p:nvPr/>
        </p:nvSpPr>
        <p:spPr>
          <a:xfrm>
            <a:off x="1245291" y="2152016"/>
            <a:ext cx="3508518" cy="3508518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635126" y="2541851"/>
            <a:ext cx="2728848" cy="2728848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2024964" y="2931687"/>
            <a:ext cx="1949177" cy="1949177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2414797" y="3321521"/>
            <a:ext cx="1169507" cy="1169507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9" name="饼形 7"/>
          <p:cNvSpPr>
            <a:spLocks noChangeAspect="1"/>
          </p:cNvSpPr>
          <p:nvPr/>
        </p:nvSpPr>
        <p:spPr>
          <a:xfrm>
            <a:off x="493466" y="1400191"/>
            <a:ext cx="5012168" cy="5012168"/>
          </a:xfrm>
          <a:prstGeom prst="pie">
            <a:avLst>
              <a:gd name="adj1" fmla="val 16891099"/>
              <a:gd name="adj2" fmla="val 18389175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0" name="饼形 8"/>
          <p:cNvSpPr>
            <a:spLocks noChangeAspect="1"/>
          </p:cNvSpPr>
          <p:nvPr/>
        </p:nvSpPr>
        <p:spPr>
          <a:xfrm>
            <a:off x="994685" y="1804992"/>
            <a:ext cx="4009735" cy="4009735"/>
          </a:xfrm>
          <a:prstGeom prst="pie">
            <a:avLst>
              <a:gd name="adj1" fmla="val 18800821"/>
              <a:gd name="adj2" fmla="val 20487076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1" name="饼形 9"/>
          <p:cNvSpPr>
            <a:spLocks noChangeAspect="1"/>
          </p:cNvSpPr>
          <p:nvPr/>
        </p:nvSpPr>
        <p:spPr>
          <a:xfrm>
            <a:off x="1495900" y="2402624"/>
            <a:ext cx="3007301" cy="3007301"/>
          </a:xfrm>
          <a:prstGeom prst="pie">
            <a:avLst>
              <a:gd name="adj1" fmla="val 21086868"/>
              <a:gd name="adj2" fmla="val 1772864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2" name="饼形 10"/>
          <p:cNvSpPr>
            <a:spLocks noChangeAspect="1"/>
          </p:cNvSpPr>
          <p:nvPr/>
        </p:nvSpPr>
        <p:spPr>
          <a:xfrm>
            <a:off x="1746508" y="2653232"/>
            <a:ext cx="2506085" cy="2506085"/>
          </a:xfrm>
          <a:prstGeom prst="pie">
            <a:avLst>
              <a:gd name="adj1" fmla="val 2573177"/>
              <a:gd name="adj2" fmla="val 6304209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6617335" y="2828925"/>
            <a:ext cx="557466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《国风》、《庄子》、《楚辞》、《史记》、《古诗源》、《文选》中的书笺、《世说新语》、《陶渊明集》、</a:t>
            </a:r>
            <a:endParaRPr lang="zh-CN" altLang="en-US" sz="1600" dirty="0">
              <a:solidFill>
                <a:srgbClr val="1F1F1F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《李太白集》、《花间集》、张惠言《词选》、《红楼梦》</a:t>
            </a:r>
            <a:endParaRPr lang="zh-CN" altLang="en-US" sz="16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87488" y="2378931"/>
            <a:ext cx="177625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404040"/>
                </a:solidFill>
                <a:cs typeface="+mn-ea"/>
                <a:sym typeface="+mn-lt"/>
              </a:rPr>
              <a:t>中国书</a:t>
            </a:r>
            <a:endParaRPr lang="en-US" altLang="zh-CN" sz="28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2480" y="680085"/>
            <a:ext cx="43224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1F1F1F"/>
                </a:solidFill>
                <a:cs typeface="+mn-ea"/>
                <a:sym typeface="+mn-lt"/>
              </a:rPr>
              <a:t>十五六岁以前的教育宜注重发达想象</a:t>
            </a:r>
            <a:endParaRPr lang="en-US" altLang="zh-CN" sz="2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621145" y="4463415"/>
            <a:ext cx="5545455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喜济慈、雪莱、柯勒律治、布朗宁诸人的诗集，索福克勒斯的七悲剧，莎士比亚的《哈姆雷特》、《李尔王》和《奥瑟罗》，歌德的《浮士德》，易卜生的戏剧集，屠格涅夫的《处女地》和《父与子》，陀思妥耶夫斯基的《罪与罚》，福楼拜的《包法利夫人》，莫泊桑的小说集，小泉八云关于日本的著作</a:t>
            </a:r>
            <a:endParaRPr lang="zh-CN" altLang="en-US" sz="16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15123" y="3968959"/>
            <a:ext cx="177625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404040"/>
                </a:solidFill>
                <a:cs typeface="+mn-ea"/>
                <a:sym typeface="+mn-lt"/>
              </a:rPr>
              <a:t>外国书</a:t>
            </a:r>
            <a:endParaRPr lang="zh-CN" altLang="en-US" sz="28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42480" y="1058545"/>
            <a:ext cx="432181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1F1F1F"/>
                </a:solidFill>
                <a:cs typeface="+mn-ea"/>
                <a:sym typeface="+mn-lt"/>
              </a:rPr>
              <a:t>十五六岁以后的教育宜注重发达理解</a:t>
            </a:r>
            <a:endParaRPr lang="en-US" altLang="zh-CN" sz="2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cxnSp>
        <p:nvCxnSpPr>
          <p:cNvPr id="29" name="直线连接符 28"/>
          <p:cNvCxnSpPr/>
          <p:nvPr/>
        </p:nvCxnSpPr>
        <p:spPr>
          <a:xfrm>
            <a:off x="4503200" y="2653232"/>
            <a:ext cx="1984486" cy="0"/>
          </a:xfrm>
          <a:prstGeom prst="line">
            <a:avLst/>
          </a:prstGeom>
          <a:ln w="12700" cmpd="sng">
            <a:solidFill>
              <a:srgbClr val="22273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4252791" y="4220649"/>
            <a:ext cx="2362529" cy="0"/>
          </a:xfrm>
          <a:prstGeom prst="line">
            <a:avLst/>
          </a:prstGeom>
          <a:ln w="12700" cmpd="sng">
            <a:solidFill>
              <a:srgbClr val="22273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91"/>
          <p:cNvSpPr txBox="1"/>
          <p:nvPr/>
        </p:nvSpPr>
        <p:spPr>
          <a:xfrm>
            <a:off x="1216660" y="354013"/>
            <a:ext cx="5404485" cy="526415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>
                <a:solidFill>
                  <a:srgbClr val="1F1F1F"/>
                </a:solidFill>
                <a:cs typeface="+mn-ea"/>
                <a:sym typeface="+mn-lt"/>
              </a:rPr>
              <a:t>像我们中学生究竟应该读些什么书呢？</a:t>
            </a:r>
            <a:endParaRPr kumimoji="1" lang="en-US" altLang="zh-CN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395" y="292735"/>
            <a:ext cx="661035" cy="1521460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r>
              <a:rPr kumimoji="1" lang="zh-CN" altLang="en-US" sz="2800" dirty="0">
                <a:solidFill>
                  <a:srgbClr val="1F1F1F"/>
                </a:solidFill>
                <a:latin typeface="Agency FB" panose="020B0503020202020204" pitchFamily="34" charset="0"/>
                <a:cs typeface="+mn-ea"/>
                <a:sym typeface="+mn-lt"/>
              </a:rPr>
              <a:t>谈读书</a:t>
            </a:r>
            <a:endParaRPr kumimoji="1" lang="zh-CN" altLang="en-US" sz="2800" dirty="0">
              <a:solidFill>
                <a:srgbClr val="1F1F1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0150" y="26988"/>
            <a:ext cx="9584055" cy="107950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关于读书方法。我不能多说，只有两点须在此约略提起。</a:t>
            </a:r>
            <a:endParaRPr 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读书好比探险，也不能全靠别人指导，你自己也须得费些功夫去搜求。</a:t>
            </a:r>
            <a:endParaRPr kumimoji="1"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395" y="292735"/>
            <a:ext cx="661035" cy="122936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r>
              <a:rPr kumimoji="1" lang="zh-CN" altLang="en-US" sz="1800" dirty="0">
                <a:solidFill>
                  <a:prstClr val="white"/>
                </a:solidFill>
                <a:cs typeface="+mn-ea"/>
                <a:sym typeface="+mn-lt"/>
              </a:rPr>
              <a:t>谈读书</a:t>
            </a:r>
            <a:endParaRPr kumimoji="1" lang="zh-CN" altLang="en-US" sz="1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5" y="5820410"/>
            <a:ext cx="930402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9324246" y="4722701"/>
            <a:ext cx="577422" cy="115484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80970" y="4712970"/>
            <a:ext cx="662432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8" name="椭圆 4"/>
          <p:cNvSpPr/>
          <p:nvPr/>
        </p:nvSpPr>
        <p:spPr>
          <a:xfrm flipH="1">
            <a:off x="2098673" y="3620343"/>
            <a:ext cx="577422" cy="115484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6093" y="3624278"/>
            <a:ext cx="2676271" cy="52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0" name="椭圆 4"/>
          <p:cNvSpPr/>
          <p:nvPr/>
        </p:nvSpPr>
        <p:spPr>
          <a:xfrm>
            <a:off x="5352365" y="2519450"/>
            <a:ext cx="577422" cy="115484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52881" y="2519450"/>
            <a:ext cx="2099484" cy="52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2" name="椭圆 4"/>
          <p:cNvSpPr/>
          <p:nvPr/>
        </p:nvSpPr>
        <p:spPr>
          <a:xfrm flipH="1">
            <a:off x="2676095" y="1417094"/>
            <a:ext cx="577422" cy="115484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53516" y="1417096"/>
            <a:ext cx="7136724" cy="52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0378793" y="1217649"/>
            <a:ext cx="364562" cy="44609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3367405" y="1548765"/>
            <a:ext cx="830199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2000" b="1" dirty="0">
                <a:solidFill>
                  <a:schemeClr val="bg1"/>
                </a:solidFill>
                <a:cs typeface="+mn-ea"/>
                <a:sym typeface="+mn-lt"/>
              </a:rPr>
              <a:t>第一，凡值得读的书至少须读两遍。</a:t>
            </a:r>
            <a:r>
              <a:rPr lang="zh-CN" sz="2000" dirty="0">
                <a:solidFill>
                  <a:schemeClr val="bg1"/>
                </a:solidFill>
                <a:cs typeface="+mn-ea"/>
                <a:sym typeface="+mn-lt"/>
              </a:rPr>
              <a:t>第一遍须快读，着眼在醒豁全篇大旨与特色。第二遍须慢读，须以批评态度衡量书的内容。</a:t>
            </a:r>
            <a:endParaRPr 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Freeform 197"/>
          <p:cNvSpPr>
            <a:spLocks noChangeAspect="1" noEditPoints="1"/>
          </p:cNvSpPr>
          <p:nvPr/>
        </p:nvSpPr>
        <p:spPr bwMode="auto">
          <a:xfrm>
            <a:off x="2359227" y="4026350"/>
            <a:ext cx="321874" cy="346322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3200">
              <a:solidFill>
                <a:srgbClr val="414141"/>
              </a:solidFill>
              <a:cs typeface="+mn-ea"/>
              <a:sym typeface="+mn-lt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2733040" y="3775075"/>
            <a:ext cx="928116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b="1" dirty="0">
                <a:solidFill>
                  <a:schemeClr val="bg1"/>
                </a:solidFill>
                <a:cs typeface="+mn-ea"/>
                <a:sym typeface="+mn-lt"/>
              </a:rPr>
              <a:t>第二，读过一本书，须笔记纲要和精彩的地方和你自己的意见。</a:t>
            </a:r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记笔记不特可以帮助你记忆，而且可以逼得你仔细，刺激你思考。记着这两点，其他琐细方法便用不着说。</a:t>
            </a:r>
            <a:endParaRPr 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Freeform 197"/>
          <p:cNvSpPr>
            <a:spLocks noChangeAspect="1" noEditPoints="1"/>
          </p:cNvSpPr>
          <p:nvPr/>
        </p:nvSpPr>
        <p:spPr bwMode="auto">
          <a:xfrm>
            <a:off x="2998037" y="1779720"/>
            <a:ext cx="321874" cy="346322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04" tIns="60952" rIns="121904" bIns="60952" numCol="1" anchor="t" anchorCtr="0" compatLnSpc="1"/>
          <a:p>
            <a:endParaRPr lang="en-US" sz="3200">
              <a:solidFill>
                <a:srgbClr val="41414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0660" y="4904741"/>
            <a:ext cx="9584055" cy="600075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读书好比探险，也不能全靠别人指导，你自己也须得费些功夫去搜求。</a:t>
            </a:r>
            <a:endParaRPr kumimoji="1"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2083753" y="-592138"/>
            <a:ext cx="8042275" cy="80422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862138" y="-804863"/>
            <a:ext cx="8467725" cy="8467726"/>
          </a:xfrm>
          <a:prstGeom prst="ellipse">
            <a:avLst/>
          </a:prstGeom>
          <a:noFill/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976438" y="2074863"/>
            <a:ext cx="163512" cy="163512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820863" y="2332038"/>
            <a:ext cx="295275" cy="29527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820863" y="2705100"/>
            <a:ext cx="163512" cy="163513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99650" y="5029200"/>
            <a:ext cx="165100" cy="165100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86925" y="5305425"/>
            <a:ext cx="296863" cy="29527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539288" y="5678488"/>
            <a:ext cx="165100" cy="163512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六边形 28"/>
          <p:cNvSpPr/>
          <p:nvPr/>
        </p:nvSpPr>
        <p:spPr>
          <a:xfrm rot="5400000">
            <a:off x="4917962" y="1191481"/>
            <a:ext cx="2234461" cy="1926260"/>
          </a:xfrm>
          <a:prstGeom prst="hexagon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六边形 27"/>
          <p:cNvSpPr/>
          <p:nvPr/>
        </p:nvSpPr>
        <p:spPr>
          <a:xfrm rot="5400000">
            <a:off x="4875582" y="1072854"/>
            <a:ext cx="2194773" cy="1892046"/>
          </a:xfrm>
          <a:prstGeom prst="hexagon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94779" y="1568195"/>
            <a:ext cx="17805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2022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21" name="PA_蓝剑_组合 2"/>
          <p:cNvGrpSpPr/>
          <p:nvPr>
            <p:custDataLst>
              <p:tags r:id="rId1"/>
            </p:custDataLst>
          </p:nvPr>
        </p:nvGrpSpPr>
        <p:grpSpPr>
          <a:xfrm>
            <a:off x="3075572" y="3538553"/>
            <a:ext cx="6059170" cy="1891899"/>
            <a:chOff x="3044928" y="2195101"/>
            <a:chExt cx="6059170" cy="1891899"/>
          </a:xfrm>
        </p:grpSpPr>
        <p:sp>
          <p:nvSpPr>
            <p:cNvPr id="22" name="TextBox 4"/>
            <p:cNvSpPr txBox="1"/>
            <p:nvPr/>
          </p:nvSpPr>
          <p:spPr>
            <a:xfrm>
              <a:off x="3044928" y="2195101"/>
              <a:ext cx="6059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b="1" dirty="0">
                  <a:solidFill>
                    <a:srgbClr val="414141"/>
                  </a:solidFill>
                  <a:cs typeface="+mn-ea"/>
                  <a:sym typeface="+mn-lt"/>
                </a:rPr>
                <a:t>THANK YOU FOR</a:t>
              </a:r>
              <a:r>
                <a:rPr kumimoji="1" lang="zh-CN" altLang="en-US" sz="3600" b="1" dirty="0">
                  <a:solidFill>
                    <a:srgbClr val="414141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3600" b="1" dirty="0">
                  <a:solidFill>
                    <a:srgbClr val="414141"/>
                  </a:solidFill>
                  <a:cs typeface="+mn-ea"/>
                  <a:sym typeface="+mn-lt"/>
                </a:rPr>
                <a:t>WATCHING</a:t>
              </a:r>
              <a:endParaRPr kumimoji="1" lang="en-US" altLang="zh-CN" sz="3600" b="1" dirty="0">
                <a:solidFill>
                  <a:srgbClr val="414141"/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25268" y="3718700"/>
              <a:ext cx="5698837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800" dirty="0">
                  <a:solidFill>
                    <a:srgbClr val="5A5A5A"/>
                  </a:solidFill>
                  <a:cs typeface="+mn-ea"/>
                  <a:sym typeface="+mn-lt"/>
                </a:rPr>
                <a:t>QwQ </a:t>
              </a:r>
              <a:r>
                <a:rPr lang="zh-CN" altLang="en-US" sz="1800" dirty="0">
                  <a:solidFill>
                    <a:srgbClr val="5A5A5A"/>
                  </a:solidFill>
                  <a:cs typeface="+mn-ea"/>
                  <a:sym typeface="+mn-lt"/>
                </a:rPr>
                <a:t>感谢聆听</a:t>
              </a:r>
              <a:endParaRPr lang="zh-CN" altLang="en-US" sz="1800" dirty="0">
                <a:solidFill>
                  <a:srgbClr val="5A5A5A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9" grpId="0" bldLvl="0" animBg="1"/>
      <p:bldP spid="28" grpId="0" bldLvl="0" animBg="1"/>
      <p:bldP spid="32" grpId="0"/>
    </p:bld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rx44be1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787</Words>
  <Application>WPS 演示</Application>
  <PresentationFormat>自定义</PresentationFormat>
  <Paragraphs>81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宋体</vt:lpstr>
      <vt:lpstr>Wingdings</vt:lpstr>
      <vt:lpstr>Arial</vt:lpstr>
      <vt:lpstr>微软雅黑 Light</vt:lpstr>
      <vt:lpstr>Calibri</vt:lpstr>
      <vt:lpstr>Agency FB</vt:lpstr>
      <vt:lpstr>Trebuchet MS</vt:lpstr>
      <vt:lpstr>Calibri</vt:lpstr>
      <vt:lpstr>微软雅黑</vt:lpstr>
      <vt:lpstr>Lato Light</vt:lpstr>
      <vt:lpstr>Oswald</vt:lpstr>
      <vt:lpstr>Gill Sans</vt:lpstr>
      <vt:lpstr>方正粗宋简体</vt:lpstr>
      <vt:lpstr>Montserrat Semi</vt:lpstr>
      <vt:lpstr>【一】墨香古意</vt:lpstr>
      <vt:lpstr>Arial Unicode MS</vt:lpstr>
      <vt:lpstr>迷你简汉真广标</vt:lpstr>
      <vt:lpstr>Montserrat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黑色极简</dc:title>
  <dc:creator>第一PPT</dc:creator>
  <cp:keywords>www.1ppt.com</cp:keywords>
  <dc:description>www.1ppt.com</dc:description>
  <cp:lastModifiedBy>微信用户</cp:lastModifiedBy>
  <cp:revision>33</cp:revision>
  <dcterms:created xsi:type="dcterms:W3CDTF">2010-04-12T23:12:00Z</dcterms:created>
  <dcterms:modified xsi:type="dcterms:W3CDTF">2022-03-19T13:24:29Z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2052-11.1.0.11365</vt:lpwstr>
  </property>
  <property fmtid="{D5CDD505-2E9C-101B-9397-08002B2CF9AE}" pid="4" name="ICV">
    <vt:lpwstr>2BDBDFC6D4434A259F13D941966A0DDE</vt:lpwstr>
  </property>
</Properties>
</file>